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189"/>
  </p:notesMasterIdLst>
  <p:handoutMasterIdLst>
    <p:handoutMasterId r:id="rId190"/>
  </p:handoutMasterIdLst>
  <p:sldIdLst>
    <p:sldId id="679" r:id="rId2"/>
    <p:sldId id="1086" r:id="rId3"/>
    <p:sldId id="682" r:id="rId4"/>
    <p:sldId id="681" r:id="rId5"/>
    <p:sldId id="685" r:id="rId6"/>
    <p:sldId id="989" r:id="rId7"/>
    <p:sldId id="1041" r:id="rId8"/>
    <p:sldId id="1088" r:id="rId9"/>
    <p:sldId id="1087" r:id="rId10"/>
    <p:sldId id="689" r:id="rId11"/>
    <p:sldId id="1089" r:id="rId12"/>
    <p:sldId id="1090" r:id="rId13"/>
    <p:sldId id="1091" r:id="rId14"/>
    <p:sldId id="1092" r:id="rId15"/>
    <p:sldId id="1093" r:id="rId16"/>
    <p:sldId id="1094" r:id="rId17"/>
    <p:sldId id="692" r:id="rId18"/>
    <p:sldId id="1096" r:id="rId19"/>
    <p:sldId id="1144" r:id="rId20"/>
    <p:sldId id="1145" r:id="rId21"/>
    <p:sldId id="1146" r:id="rId22"/>
    <p:sldId id="1147" r:id="rId23"/>
    <p:sldId id="1148" r:id="rId24"/>
    <p:sldId id="1149" r:id="rId25"/>
    <p:sldId id="1095" r:id="rId26"/>
    <p:sldId id="1097" r:id="rId27"/>
    <p:sldId id="1101" r:id="rId28"/>
    <p:sldId id="1099" r:id="rId29"/>
    <p:sldId id="1102" r:id="rId30"/>
    <p:sldId id="1103" r:id="rId31"/>
    <p:sldId id="703" r:id="rId32"/>
    <p:sldId id="704" r:id="rId33"/>
    <p:sldId id="1104" r:id="rId34"/>
    <p:sldId id="1105" r:id="rId35"/>
    <p:sldId id="1106" r:id="rId36"/>
    <p:sldId id="1064" r:id="rId37"/>
    <p:sldId id="1051" r:id="rId38"/>
    <p:sldId id="1052" r:id="rId39"/>
    <p:sldId id="712" r:id="rId40"/>
    <p:sldId id="713" r:id="rId41"/>
    <p:sldId id="714" r:id="rId42"/>
    <p:sldId id="1107" r:id="rId43"/>
    <p:sldId id="1054" r:id="rId44"/>
    <p:sldId id="1109" r:id="rId45"/>
    <p:sldId id="1110" r:id="rId46"/>
    <p:sldId id="1108" r:id="rId47"/>
    <p:sldId id="1111" r:id="rId48"/>
    <p:sldId id="1112" r:id="rId49"/>
    <p:sldId id="1113" r:id="rId50"/>
    <p:sldId id="1140" r:id="rId51"/>
    <p:sldId id="1114" r:id="rId52"/>
    <p:sldId id="1141" r:id="rId53"/>
    <p:sldId id="1115" r:id="rId54"/>
    <p:sldId id="1142" r:id="rId55"/>
    <p:sldId id="1116" r:id="rId56"/>
    <p:sldId id="1117" r:id="rId57"/>
    <p:sldId id="1143" r:id="rId58"/>
    <p:sldId id="723" r:id="rId59"/>
    <p:sldId id="1119" r:id="rId60"/>
    <p:sldId id="1120" r:id="rId61"/>
    <p:sldId id="1121" r:id="rId62"/>
    <p:sldId id="1122" r:id="rId63"/>
    <p:sldId id="1123" r:id="rId64"/>
    <p:sldId id="1124" r:id="rId65"/>
    <p:sldId id="1125" r:id="rId66"/>
    <p:sldId id="1126" r:id="rId67"/>
    <p:sldId id="1127" r:id="rId68"/>
    <p:sldId id="1128" r:id="rId69"/>
    <p:sldId id="1129" r:id="rId70"/>
    <p:sldId id="1130" r:id="rId71"/>
    <p:sldId id="1131" r:id="rId72"/>
    <p:sldId id="1132" r:id="rId73"/>
    <p:sldId id="1133" r:id="rId74"/>
    <p:sldId id="1134" r:id="rId75"/>
    <p:sldId id="1135" r:id="rId76"/>
    <p:sldId id="1136" r:id="rId77"/>
    <p:sldId id="725" r:id="rId78"/>
    <p:sldId id="1137" r:id="rId79"/>
    <p:sldId id="1138" r:id="rId80"/>
    <p:sldId id="934" r:id="rId81"/>
    <p:sldId id="935" r:id="rId82"/>
    <p:sldId id="1139" r:id="rId83"/>
    <p:sldId id="1150" r:id="rId84"/>
    <p:sldId id="1151" r:id="rId85"/>
    <p:sldId id="726" r:id="rId86"/>
    <p:sldId id="933" r:id="rId87"/>
    <p:sldId id="729" r:id="rId88"/>
    <p:sldId id="1152" r:id="rId89"/>
    <p:sldId id="1153" r:id="rId90"/>
    <p:sldId id="732" r:id="rId91"/>
    <p:sldId id="1058" r:id="rId92"/>
    <p:sldId id="734" r:id="rId93"/>
    <p:sldId id="1060" r:id="rId94"/>
    <p:sldId id="735" r:id="rId95"/>
    <p:sldId id="919" r:id="rId96"/>
    <p:sldId id="736" r:id="rId97"/>
    <p:sldId id="921" r:id="rId98"/>
    <p:sldId id="980" r:id="rId99"/>
    <p:sldId id="905" r:id="rId100"/>
    <p:sldId id="906" r:id="rId101"/>
    <p:sldId id="907" r:id="rId102"/>
    <p:sldId id="908" r:id="rId103"/>
    <p:sldId id="909" r:id="rId104"/>
    <p:sldId id="910" r:id="rId105"/>
    <p:sldId id="911" r:id="rId106"/>
    <p:sldId id="912" r:id="rId107"/>
    <p:sldId id="913" r:id="rId108"/>
    <p:sldId id="914" r:id="rId109"/>
    <p:sldId id="1155" r:id="rId110"/>
    <p:sldId id="739" r:id="rId111"/>
    <p:sldId id="740" r:id="rId112"/>
    <p:sldId id="922" r:id="rId113"/>
    <p:sldId id="741" r:id="rId114"/>
    <p:sldId id="925" r:id="rId115"/>
    <p:sldId id="742" r:id="rId116"/>
    <p:sldId id="743" r:id="rId117"/>
    <p:sldId id="744" r:id="rId118"/>
    <p:sldId id="1156" r:id="rId119"/>
    <p:sldId id="1157" r:id="rId120"/>
    <p:sldId id="972" r:id="rId121"/>
    <p:sldId id="973" r:id="rId122"/>
    <p:sldId id="745" r:id="rId123"/>
    <p:sldId id="926" r:id="rId124"/>
    <p:sldId id="936" r:id="rId125"/>
    <p:sldId id="748" r:id="rId126"/>
    <p:sldId id="927" r:id="rId127"/>
    <p:sldId id="750" r:id="rId128"/>
    <p:sldId id="751" r:id="rId129"/>
    <p:sldId id="928" r:id="rId130"/>
    <p:sldId id="752" r:id="rId131"/>
    <p:sldId id="753" r:id="rId132"/>
    <p:sldId id="1159" r:id="rId133"/>
    <p:sldId id="1160" r:id="rId134"/>
    <p:sldId id="1161" r:id="rId135"/>
    <p:sldId id="1158" r:id="rId136"/>
    <p:sldId id="1162" r:id="rId137"/>
    <p:sldId id="1163" r:id="rId138"/>
    <p:sldId id="1165" r:id="rId139"/>
    <p:sldId id="1164" r:id="rId140"/>
    <p:sldId id="1166" r:id="rId141"/>
    <p:sldId id="1167" r:id="rId142"/>
    <p:sldId id="1069" r:id="rId143"/>
    <p:sldId id="1070" r:id="rId144"/>
    <p:sldId id="1071" r:id="rId145"/>
    <p:sldId id="1168" r:id="rId146"/>
    <p:sldId id="767" r:id="rId147"/>
    <p:sldId id="1169" r:id="rId148"/>
    <p:sldId id="1170" r:id="rId149"/>
    <p:sldId id="1171" r:id="rId150"/>
    <p:sldId id="1172" r:id="rId151"/>
    <p:sldId id="1173" r:id="rId152"/>
    <p:sldId id="773" r:id="rId153"/>
    <p:sldId id="1174" r:id="rId154"/>
    <p:sldId id="1175" r:id="rId155"/>
    <p:sldId id="1176" r:id="rId156"/>
    <p:sldId id="1177" r:id="rId157"/>
    <p:sldId id="1085" r:id="rId158"/>
    <p:sldId id="783" r:id="rId159"/>
    <p:sldId id="1178" r:id="rId160"/>
    <p:sldId id="786" r:id="rId161"/>
    <p:sldId id="785" r:id="rId162"/>
    <p:sldId id="789" r:id="rId163"/>
    <p:sldId id="792" r:id="rId164"/>
    <p:sldId id="1179" r:id="rId165"/>
    <p:sldId id="1082" r:id="rId166"/>
    <p:sldId id="948" r:id="rId167"/>
    <p:sldId id="1181" r:id="rId168"/>
    <p:sldId id="1180" r:id="rId169"/>
    <p:sldId id="1077" r:id="rId170"/>
    <p:sldId id="1196" r:id="rId171"/>
    <p:sldId id="1183" r:id="rId172"/>
    <p:sldId id="1193" r:id="rId173"/>
    <p:sldId id="1184" r:id="rId174"/>
    <p:sldId id="1185" r:id="rId175"/>
    <p:sldId id="1197" r:id="rId176"/>
    <p:sldId id="1201" r:id="rId177"/>
    <p:sldId id="1186" r:id="rId178"/>
    <p:sldId id="1187" r:id="rId179"/>
    <p:sldId id="1188" r:id="rId180"/>
    <p:sldId id="1194" r:id="rId181"/>
    <p:sldId id="1198" r:id="rId182"/>
    <p:sldId id="1195" r:id="rId183"/>
    <p:sldId id="1202" r:id="rId184"/>
    <p:sldId id="1204" r:id="rId185"/>
    <p:sldId id="1199" r:id="rId186"/>
    <p:sldId id="1200" r:id="rId187"/>
    <p:sldId id="1192" r:id="rId18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5pPr>
    <a:lvl6pPr marL="2286000" algn="l" defTabSz="914400" rtl="0" eaLnBrk="1" latinLnBrk="0" hangingPunct="1">
      <a:defRPr kern="1200">
        <a:solidFill>
          <a:schemeClr val="tx1"/>
        </a:solidFill>
        <a:latin typeface="Comic Sans MS" pitchFamily="66" charset="0"/>
        <a:ea typeface="宋体" pitchFamily="2" charset="-122"/>
        <a:cs typeface="+mn-cs"/>
      </a:defRPr>
    </a:lvl6pPr>
    <a:lvl7pPr marL="2743200" algn="l" defTabSz="914400" rtl="0" eaLnBrk="1" latinLnBrk="0" hangingPunct="1">
      <a:defRPr kern="1200">
        <a:solidFill>
          <a:schemeClr val="tx1"/>
        </a:solidFill>
        <a:latin typeface="Comic Sans MS" pitchFamily="66" charset="0"/>
        <a:ea typeface="宋体" pitchFamily="2" charset="-122"/>
        <a:cs typeface="+mn-cs"/>
      </a:defRPr>
    </a:lvl7pPr>
    <a:lvl8pPr marL="3200400" algn="l" defTabSz="914400" rtl="0" eaLnBrk="1" latinLnBrk="0" hangingPunct="1">
      <a:defRPr kern="1200">
        <a:solidFill>
          <a:schemeClr val="tx1"/>
        </a:solidFill>
        <a:latin typeface="Comic Sans MS" pitchFamily="66" charset="0"/>
        <a:ea typeface="宋体" pitchFamily="2" charset="-122"/>
        <a:cs typeface="+mn-cs"/>
      </a:defRPr>
    </a:lvl8pPr>
    <a:lvl9pPr marL="3657600" algn="l" defTabSz="914400" rtl="0" eaLnBrk="1" latinLnBrk="0" hangingPunct="1">
      <a:defRPr kern="1200">
        <a:solidFill>
          <a:schemeClr val="tx1"/>
        </a:solidFill>
        <a:latin typeface="Comic Sans MS" pitchFamily="66"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99FF"/>
    <a:srgbClr val="FF0000"/>
    <a:srgbClr val="DDDDDD"/>
    <a:srgbClr val="FFCCFF"/>
    <a:srgbClr val="FF99CC"/>
    <a:srgbClr val="CCFFFF"/>
    <a:srgbClr val="99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4118" autoAdjust="0"/>
  </p:normalViewPr>
  <p:slideViewPr>
    <p:cSldViewPr snapToGrid="0">
      <p:cViewPr>
        <p:scale>
          <a:sx n="100" d="100"/>
          <a:sy n="100" d="100"/>
        </p:scale>
        <p:origin x="1722" y="444"/>
      </p:cViewPr>
      <p:guideLst>
        <p:guide orient="horz" pos="2160"/>
        <p:guide pos="2880"/>
      </p:guideLst>
    </p:cSldViewPr>
  </p:slideViewPr>
  <p:notesTextViewPr>
    <p:cViewPr>
      <p:scale>
        <a:sx n="150" d="100"/>
        <a:sy n="150" d="100"/>
      </p:scale>
      <p:origin x="0" y="-2820"/>
    </p:cViewPr>
  </p:notesTextViewPr>
  <p:sorterViewPr>
    <p:cViewPr varScale="1">
      <p:scale>
        <a:sx n="100" d="100"/>
        <a:sy n="100" d="100"/>
      </p:scale>
      <p:origin x="0" y="-38226"/>
    </p:cViewPr>
  </p:sorterViewPr>
  <p:notesViewPr>
    <p:cSldViewPr snapToGrid="0">
      <p:cViewPr varScale="1">
        <p:scale>
          <a:sx n="68" d="100"/>
          <a:sy n="68" d="100"/>
        </p:scale>
        <p:origin x="-2142"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atin typeface="Times New Roman" pitchFamily="18" charset="0"/>
                <a:ea typeface="+mn-ea"/>
              </a:defRPr>
            </a:lvl1pPr>
          </a:lstStyle>
          <a:p>
            <a:pPr>
              <a:defRPr/>
            </a:pPr>
            <a:endParaRPr lang="zh-CN" altLang="en-US"/>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atin typeface="Times New Roman" pitchFamily="18" charset="0"/>
                <a:ea typeface="+mn-ea"/>
              </a:defRPr>
            </a:lvl1pPr>
          </a:lstStyle>
          <a:p>
            <a:pPr>
              <a:defRPr/>
            </a:pPr>
            <a:endParaRPr lang="en-US" altLang="zh-CN"/>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atin typeface="Times New Roman" pitchFamily="18" charset="0"/>
                <a:ea typeface="+mn-ea"/>
              </a:defRPr>
            </a:lvl1pPr>
          </a:lstStyle>
          <a:p>
            <a:pPr>
              <a:defRPr/>
            </a:pPr>
            <a:endParaRPr lang="en-US" altLang="zh-CN"/>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atin typeface="Times New Roman" pitchFamily="18" charset="0"/>
                <a:ea typeface="+mn-ea"/>
              </a:defRPr>
            </a:lvl1pPr>
          </a:lstStyle>
          <a:p>
            <a:pPr>
              <a:defRPr/>
            </a:pPr>
            <a:fld id="{85BA81FA-4F55-4F78-BECC-AAE5BB700483}" type="slidenum">
              <a:rPr lang="zh-CN" altLang="en-US"/>
              <a:pPr>
                <a:defRPr/>
              </a:pPr>
              <a:t>‹#›</a:t>
            </a:fld>
            <a:endParaRPr lang="en-US" altLang="zh-CN"/>
          </a:p>
        </p:txBody>
      </p:sp>
    </p:spTree>
    <p:extLst>
      <p:ext uri="{BB962C8B-B14F-4D97-AF65-F5344CB8AC3E}">
        <p14:creationId xmlns:p14="http://schemas.microsoft.com/office/powerpoint/2010/main" val="2466661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atin typeface="Times New Roman" pitchFamily="18" charset="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atin typeface="Times New Roman" pitchFamily="18" charset="0"/>
                <a:ea typeface="+mn-ea"/>
              </a:defRPr>
            </a:lvl1pPr>
          </a:lstStyle>
          <a:p>
            <a:pPr>
              <a:defRPr/>
            </a:pPr>
            <a:endParaRPr lang="en-US" altLang="zh-CN"/>
          </a:p>
        </p:txBody>
      </p:sp>
      <p:sp>
        <p:nvSpPr>
          <p:cNvPr id="3041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atin typeface="Times New Roman" pitchFamily="18" charset="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atin typeface="Times New Roman" pitchFamily="18" charset="0"/>
                <a:ea typeface="+mn-ea"/>
              </a:defRPr>
            </a:lvl1pPr>
          </a:lstStyle>
          <a:p>
            <a:pPr>
              <a:defRPr/>
            </a:pPr>
            <a:fld id="{2C0A80CB-7472-4DE7-B031-AD7F670BE78E}" type="slidenum">
              <a:rPr lang="zh-CN" altLang="en-US"/>
              <a:pPr>
                <a:defRPr/>
              </a:pPr>
              <a:t>‹#›</a:t>
            </a:fld>
            <a:endParaRPr lang="en-US" altLang="zh-CN"/>
          </a:p>
        </p:txBody>
      </p:sp>
    </p:spTree>
    <p:extLst>
      <p:ext uri="{BB962C8B-B14F-4D97-AF65-F5344CB8AC3E}">
        <p14:creationId xmlns:p14="http://schemas.microsoft.com/office/powerpoint/2010/main" val="3335050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12B856-F98D-4B3A-8DC1-3E3E743C9585}" type="slidenum">
              <a:rPr lang="en-US" altLang="zh-CN"/>
              <a:pPr/>
              <a:t>2</a:t>
            </a:fld>
            <a:endParaRPr lang="en-US" altLang="zh-CN" dirty="0"/>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xfrm>
            <a:off x="975360" y="4560570"/>
            <a:ext cx="5364480" cy="4320540"/>
          </a:xfrm>
        </p:spPr>
        <p:txBody>
          <a:bodyPr/>
          <a:lstStyle/>
          <a:p>
            <a:r>
              <a:rPr lang="zh-CN" altLang="en-US" baseline="0" dirty="0" smtClean="0"/>
              <a:t>    </a:t>
            </a:r>
            <a:r>
              <a:rPr lang="zh-CN" altLang="en-US" dirty="0" smtClean="0"/>
              <a:t>传输层协议为运行在不同</a:t>
            </a:r>
            <a:r>
              <a:rPr lang="en-US" altLang="zh-CN" dirty="0" smtClean="0"/>
              <a:t>Host</a:t>
            </a:r>
            <a:r>
              <a:rPr lang="zh-CN" altLang="en-US" dirty="0" smtClean="0"/>
              <a:t>上的进程提供了一种逻辑通信机制，之所以叫做逻辑通信，是因为两个进程之间的通信就像所在的两个</a:t>
            </a:r>
            <a:r>
              <a:rPr lang="en-US" altLang="zh-CN" dirty="0" smtClean="0"/>
              <a:t>Host</a:t>
            </a:r>
            <a:r>
              <a:rPr lang="zh-CN" altLang="en-US" dirty="0" smtClean="0"/>
              <a:t>存在直接链接一样。</a:t>
            </a:r>
          </a:p>
          <a:p>
            <a:r>
              <a:rPr lang="zh-CN" altLang="en-US" dirty="0" smtClean="0"/>
              <a:t>    其实，两个</a:t>
            </a:r>
            <a:r>
              <a:rPr lang="en-US" altLang="zh-CN" dirty="0" smtClean="0"/>
              <a:t>Host</a:t>
            </a:r>
            <a:r>
              <a:rPr lang="zh-CN" altLang="en-US" dirty="0" smtClean="0"/>
              <a:t>可能相距很远，两者的物理连接可能经过了多个交换机</a:t>
            </a:r>
            <a:r>
              <a:rPr lang="en-US" altLang="zh-CN" dirty="0" smtClean="0"/>
              <a:t>/</a:t>
            </a:r>
            <a:r>
              <a:rPr lang="zh-CN" altLang="en-US" dirty="0" smtClean="0"/>
              <a:t>路由器，传输路径可能由不同类型的物理链路组成。</a:t>
            </a:r>
          </a:p>
          <a:p>
            <a:r>
              <a:rPr lang="zh-CN" altLang="en-US" dirty="0" smtClean="0"/>
              <a:t>    利用这种逻辑通信机制，两个进程可以不用考虑两者之间的物理连接方式而实现发送</a:t>
            </a:r>
            <a:r>
              <a:rPr lang="en-US" altLang="zh-CN" dirty="0" smtClean="0"/>
              <a:t>/</a:t>
            </a:r>
            <a:r>
              <a:rPr lang="zh-CN" altLang="en-US" dirty="0" smtClean="0"/>
              <a:t>接收报文。</a:t>
            </a:r>
          </a:p>
          <a:p>
            <a:r>
              <a:rPr lang="en-US" altLang="zh-CN" dirty="0" smtClean="0"/>
              <a:t>    </a:t>
            </a:r>
            <a:r>
              <a:rPr lang="zh-CN" altLang="en-US" dirty="0" smtClean="0"/>
              <a:t>传输层协议在</a:t>
            </a:r>
            <a:r>
              <a:rPr lang="en-US" altLang="zh-CN" dirty="0" smtClean="0"/>
              <a:t>Host</a:t>
            </a:r>
            <a:r>
              <a:rPr lang="zh-CN" altLang="en-US" dirty="0" smtClean="0"/>
              <a:t>中实现，交换机</a:t>
            </a:r>
            <a:r>
              <a:rPr lang="en-US" altLang="zh-CN" dirty="0" smtClean="0"/>
              <a:t>/</a:t>
            </a:r>
            <a:r>
              <a:rPr lang="zh-CN" altLang="en-US" dirty="0" smtClean="0"/>
              <a:t>路由器中没有传输层。</a:t>
            </a:r>
          </a:p>
          <a:p>
            <a:r>
              <a:rPr lang="zh-CN" altLang="en-US" dirty="0" smtClean="0"/>
              <a:t>    发送方：将应用递交的报文分成一个或多个的</a:t>
            </a:r>
            <a:r>
              <a:rPr lang="en-US" altLang="zh-CN" dirty="0" smtClean="0"/>
              <a:t>Segment</a:t>
            </a:r>
            <a:r>
              <a:rPr lang="zh-CN" altLang="en-US" dirty="0" smtClean="0"/>
              <a:t>，并向下传给网络层。</a:t>
            </a:r>
          </a:p>
          <a:p>
            <a:r>
              <a:rPr lang="en-US" altLang="zh-CN" smtClean="0"/>
              <a:t>    </a:t>
            </a:r>
            <a:r>
              <a:rPr lang="zh-CN" altLang="en-US" smtClean="0"/>
              <a:t>接收</a:t>
            </a:r>
            <a:r>
              <a:rPr lang="zh-CN" altLang="en-US" dirty="0" smtClean="0"/>
              <a:t>方：将接收到的</a:t>
            </a:r>
            <a:r>
              <a:rPr lang="en-US" altLang="zh-CN" dirty="0" smtClean="0"/>
              <a:t>segment</a:t>
            </a:r>
            <a:r>
              <a:rPr lang="zh-CN" altLang="en-US" dirty="0" smtClean="0"/>
              <a:t>组装成报文，并向上交给应用层。</a:t>
            </a:r>
            <a:endParaRPr lang="en-US" altLang="zh-CN" dirty="0" smtClean="0"/>
          </a:p>
          <a:p>
            <a:endParaRPr lang="en-US" altLang="zh-CN" dirty="0"/>
          </a:p>
        </p:txBody>
      </p:sp>
    </p:spTree>
    <p:extLst>
      <p:ext uri="{BB962C8B-B14F-4D97-AF65-F5344CB8AC3E}">
        <p14:creationId xmlns:p14="http://schemas.microsoft.com/office/powerpoint/2010/main" val="414440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Before delving into the network layer, let’s take the </a:t>
            </a:r>
            <a:r>
              <a:rPr lang="en-US" altLang="zh-CN" sz="1200" b="1" i="0" u="none" strike="noStrike" kern="1200" baseline="0" dirty="0" smtClean="0">
                <a:solidFill>
                  <a:schemeClr val="tx1"/>
                </a:solidFill>
                <a:latin typeface="Times New Roman" pitchFamily="18" charset="0"/>
                <a:ea typeface="+mn-ea"/>
                <a:cs typeface="+mn-cs"/>
              </a:rPr>
              <a:t>broader</a:t>
            </a:r>
            <a:r>
              <a:rPr lang="en-US" altLang="zh-CN" sz="1200" b="0" i="0" u="none" strike="noStrike" kern="1200" baseline="0" dirty="0" smtClean="0">
                <a:solidFill>
                  <a:schemeClr val="tx1"/>
                </a:solidFill>
                <a:latin typeface="Times New Roman" pitchFamily="18" charset="0"/>
                <a:ea typeface="+mn-ea"/>
                <a:cs typeface="+mn-cs"/>
              </a:rPr>
              <a:t> view and consider the different types of service that might be offered by the network layer. </a:t>
            </a:r>
          </a:p>
          <a:p>
            <a:r>
              <a:rPr lang="en-US" altLang="zh-CN" sz="1200" b="0" i="0" u="none" strike="noStrike" kern="1200" baseline="0" dirty="0" smtClean="0">
                <a:solidFill>
                  <a:schemeClr val="tx1"/>
                </a:solidFill>
                <a:latin typeface="Times New Roman" pitchFamily="18" charset="0"/>
                <a:ea typeface="+mn-ea"/>
                <a:cs typeface="+mn-cs"/>
              </a:rPr>
              <a:t>    When the transport layer at a sending host transmits a packet into the network (that is, passes it down to the network layer at the sending host), can the transport layer rely on the network layer to deliver the packet to the destination?</a:t>
            </a:r>
          </a:p>
          <a:p>
            <a:r>
              <a:rPr lang="en-US" altLang="zh-CN" sz="1200" b="0" i="0" u="none" strike="noStrike" kern="1200" baseline="0" dirty="0" smtClean="0">
                <a:solidFill>
                  <a:schemeClr val="tx1"/>
                </a:solidFill>
                <a:latin typeface="Times New Roman" pitchFamily="18" charset="0"/>
                <a:ea typeface="+mn-ea"/>
                <a:cs typeface="+mn-cs"/>
              </a:rPr>
              <a:t>    When multiple packets are sent, will they be delivered to the transport layer in the receiving host </a:t>
            </a:r>
            <a:r>
              <a:rPr lang="en-US" altLang="zh-CN" sz="1200" b="0" i="0" u="sng" strike="noStrike" kern="1200" baseline="0" dirty="0" smtClean="0">
                <a:solidFill>
                  <a:schemeClr val="tx1"/>
                </a:solidFill>
                <a:latin typeface="Times New Roman" pitchFamily="18" charset="0"/>
                <a:ea typeface="+mn-ea"/>
                <a:cs typeface="+mn-cs"/>
              </a:rPr>
              <a:t>in the order</a:t>
            </a:r>
            <a:r>
              <a:rPr lang="en-US" altLang="zh-CN" sz="1200" b="0" i="0" u="none" strike="noStrike" kern="1200" baseline="0" dirty="0" smtClean="0">
                <a:solidFill>
                  <a:schemeClr val="tx1"/>
                </a:solidFill>
                <a:latin typeface="Times New Roman" pitchFamily="18" charset="0"/>
                <a:ea typeface="+mn-ea"/>
                <a:cs typeface="+mn-cs"/>
              </a:rPr>
              <a:t> in which they were sent? </a:t>
            </a:r>
          </a:p>
          <a:p>
            <a:r>
              <a:rPr lang="en-US" altLang="zh-CN" sz="1200" b="0" i="0" u="none" strike="noStrike" kern="1200" baseline="0" dirty="0" smtClean="0">
                <a:solidFill>
                  <a:schemeClr val="tx1"/>
                </a:solidFill>
                <a:latin typeface="Times New Roman" pitchFamily="18" charset="0"/>
                <a:ea typeface="+mn-ea"/>
                <a:cs typeface="+mn-cs"/>
              </a:rPr>
              <a:t>    Will the amount of time between the sending of two sequential packet transmissions be the same as the amount of time between their reception? </a:t>
            </a:r>
          </a:p>
          <a:p>
            <a:r>
              <a:rPr lang="en-US" altLang="zh-CN" sz="1200" b="0" i="0" u="none" strike="noStrike" kern="1200" baseline="0" dirty="0" smtClean="0">
                <a:solidFill>
                  <a:schemeClr val="tx1"/>
                </a:solidFill>
                <a:latin typeface="Times New Roman" pitchFamily="18" charset="0"/>
                <a:ea typeface="+mn-ea"/>
                <a:cs typeface="+mn-cs"/>
              </a:rPr>
              <a:t>    Will the network provide any feedback about congestion in the network? </a:t>
            </a:r>
          </a:p>
          <a:p>
            <a:r>
              <a:rPr lang="en-US" altLang="zh-CN" sz="1200" b="0" i="0" u="none" strike="noStrike" kern="1200" baseline="0" dirty="0" smtClean="0">
                <a:solidFill>
                  <a:schemeClr val="tx1"/>
                </a:solidFill>
                <a:latin typeface="Times New Roman" pitchFamily="18" charset="0"/>
                <a:ea typeface="+mn-ea"/>
                <a:cs typeface="+mn-cs"/>
              </a:rPr>
              <a:t>    What is the abstract view (properties) of the channel connecting the transport layer in the sending and receiving hosts? </a:t>
            </a:r>
          </a:p>
          <a:p>
            <a:r>
              <a:rPr lang="en-US" altLang="zh-CN" sz="1200" b="0" i="0" u="none" strike="noStrike" kern="1200" baseline="0" dirty="0" smtClean="0">
                <a:solidFill>
                  <a:schemeClr val="tx1"/>
                </a:solidFill>
                <a:latin typeface="Times New Roman" pitchFamily="18" charset="0"/>
                <a:ea typeface="+mn-ea"/>
                <a:cs typeface="+mn-cs"/>
              </a:rPr>
              <a:t>    The answers to these questions and others are determined by the service model provided by the network layer. </a:t>
            </a:r>
          </a:p>
          <a:p>
            <a:r>
              <a:rPr lang="en-US" altLang="zh-CN" sz="1200" b="0" i="0" u="none" strike="noStrike" kern="1200" baseline="0" dirty="0" smtClean="0">
                <a:solidFill>
                  <a:schemeClr val="tx1"/>
                </a:solidFill>
                <a:latin typeface="Times New Roman" pitchFamily="18" charset="0"/>
                <a:ea typeface="+mn-ea"/>
                <a:cs typeface="+mn-cs"/>
              </a:rPr>
              <a:t>    The network service model </a:t>
            </a:r>
            <a:r>
              <a:rPr lang="en-US" altLang="zh-CN" sz="1200" b="1" i="0" u="none" strike="noStrike" kern="1200" baseline="0" dirty="0" smtClean="0">
                <a:solidFill>
                  <a:schemeClr val="tx1"/>
                </a:solidFill>
                <a:latin typeface="Times New Roman" pitchFamily="18" charset="0"/>
                <a:ea typeface="+mn-ea"/>
                <a:cs typeface="+mn-cs"/>
              </a:rPr>
              <a:t>defines</a:t>
            </a:r>
            <a:r>
              <a:rPr lang="en-US" altLang="zh-CN" sz="1200" b="0" i="0" u="none" strike="noStrike" kern="1200" baseline="0" dirty="0" smtClean="0">
                <a:solidFill>
                  <a:schemeClr val="tx1"/>
                </a:solidFill>
                <a:latin typeface="Times New Roman" pitchFamily="18" charset="0"/>
                <a:ea typeface="+mn-ea"/>
                <a:cs typeface="+mn-cs"/>
              </a:rPr>
              <a:t> the characteristics of end-to-end transport of packets </a:t>
            </a:r>
            <a:r>
              <a:rPr lang="en-US" altLang="zh-CN" sz="1200" b="1" i="0" u="none" strike="noStrike" kern="1200" baseline="0" dirty="0" smtClean="0">
                <a:solidFill>
                  <a:schemeClr val="tx1"/>
                </a:solidFill>
                <a:latin typeface="Times New Roman" pitchFamily="18" charset="0"/>
                <a:ea typeface="+mn-ea"/>
                <a:cs typeface="+mn-cs"/>
              </a:rPr>
              <a:t>between</a:t>
            </a:r>
            <a:r>
              <a:rPr lang="en-US" altLang="zh-CN" sz="1200" b="0" i="0" u="none" strike="noStrike" kern="1200" baseline="0" dirty="0" smtClean="0">
                <a:solidFill>
                  <a:schemeClr val="tx1"/>
                </a:solidFill>
                <a:latin typeface="Times New Roman" pitchFamily="18" charset="0"/>
                <a:ea typeface="+mn-ea"/>
                <a:cs typeface="+mn-cs"/>
              </a:rPr>
              <a:t> sending and receiving end systems.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Let’s now consider some possible services that the network layer could provide.</a:t>
            </a:r>
          </a:p>
          <a:p>
            <a:r>
              <a:rPr lang="en-US" altLang="zh-CN" sz="1200" b="0" i="0" u="none" strike="noStrike" kern="1200" baseline="0" dirty="0" smtClean="0">
                <a:solidFill>
                  <a:schemeClr val="tx1"/>
                </a:solidFill>
                <a:latin typeface="Times New Roman" pitchFamily="18" charset="0"/>
                <a:ea typeface="+mn-ea"/>
                <a:cs typeface="+mn-cs"/>
              </a:rPr>
              <a:t>    In the sending host, when the transport layer passes a packet to the network layer, specific services that could be provided by the network layer include: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Guaranteed delivery. </a:t>
            </a:r>
          </a:p>
          <a:p>
            <a:r>
              <a:rPr lang="en-US" altLang="zh-CN" sz="1200" b="0" i="0" u="none" strike="noStrike" kern="1200" baseline="0" dirty="0" smtClean="0">
                <a:solidFill>
                  <a:schemeClr val="tx1"/>
                </a:solidFill>
                <a:latin typeface="Times New Roman" pitchFamily="18" charset="0"/>
                <a:ea typeface="+mn-ea"/>
                <a:cs typeface="+mn-cs"/>
              </a:rPr>
              <a:t>    This service guarantees that the packet will eventually arrive at its destination.</a:t>
            </a:r>
          </a:p>
          <a:p>
            <a:r>
              <a:rPr lang="en-US" altLang="zh-CN" sz="1200" b="0" i="0" u="none" strike="noStrike" kern="1200" baseline="0" dirty="0" smtClean="0">
                <a:solidFill>
                  <a:schemeClr val="tx1"/>
                </a:solidFill>
                <a:latin typeface="Times New Roman" pitchFamily="18" charset="0"/>
                <a:ea typeface="+mn-ea"/>
                <a:cs typeface="+mn-cs"/>
              </a:rPr>
              <a:t>    • Guaranteed delivery with bounded delay. </a:t>
            </a:r>
          </a:p>
          <a:p>
            <a:r>
              <a:rPr lang="en-US" altLang="zh-CN" sz="1200" b="0" i="0" u="none" strike="noStrike" kern="1200" baseline="0" dirty="0" smtClean="0">
                <a:solidFill>
                  <a:schemeClr val="tx1"/>
                </a:solidFill>
                <a:latin typeface="Times New Roman" pitchFamily="18" charset="0"/>
                <a:ea typeface="+mn-ea"/>
                <a:cs typeface="+mn-cs"/>
              </a:rPr>
              <a:t>    This service not only guarantees delivery of the packet, but delivery within a specified host-to-host delay bound (for example, within 100 msec).</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Furthermore, the following services could be provided to a flow of packets between a given source and destination:</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In-order packet delivery</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service guarantees that packets arrive at the destination in the order that they were sent.</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Guaranteed minimal bandwidth</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network-layer service </a:t>
            </a:r>
            <a:r>
              <a:rPr lang="en-US" altLang="zh-CN" sz="1200" b="0" i="0" u="sng" strike="noStrike" kern="1200" baseline="0" dirty="0" smtClean="0">
                <a:solidFill>
                  <a:schemeClr val="tx1"/>
                </a:solidFill>
                <a:latin typeface="Times New Roman" pitchFamily="18" charset="0"/>
                <a:ea typeface="+mn-ea"/>
                <a:cs typeface="+mn-cs"/>
              </a:rPr>
              <a:t>emulates the behavior of</a:t>
            </a:r>
            <a:r>
              <a:rPr lang="en-US" altLang="zh-CN" sz="1200" b="0" i="0" u="none" strike="noStrike" kern="1200" baseline="0" dirty="0" smtClean="0">
                <a:solidFill>
                  <a:schemeClr val="tx1"/>
                </a:solidFill>
                <a:latin typeface="Times New Roman" pitchFamily="18" charset="0"/>
                <a:ea typeface="+mn-ea"/>
                <a:cs typeface="+mn-cs"/>
              </a:rPr>
              <a:t> a transmission link of a specified bit rate (for example, 1 Mbps) between sending and receiving hosts. </a:t>
            </a:r>
          </a:p>
          <a:p>
            <a:r>
              <a:rPr lang="en-US" altLang="zh-CN" sz="1200" b="0" i="0" u="none" strike="noStrike" kern="1200" baseline="0" dirty="0" smtClean="0">
                <a:solidFill>
                  <a:schemeClr val="tx1"/>
                </a:solidFill>
                <a:latin typeface="Times New Roman" pitchFamily="18" charset="0"/>
                <a:ea typeface="+mn-ea"/>
                <a:cs typeface="+mn-cs"/>
              </a:rPr>
              <a:t>    As long as the sending host transmits bits (as part of packets) at a rate below the specified bit rate, then all packets are eventually delivered to the destination host.</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Guaranteed maximum jitter</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service guarantees that the amount of time between the transmission of two successive packets at the sender is equal to the amount of time between their receipt at the destination (or that this spacing changes </a:t>
            </a:r>
            <a:r>
              <a:rPr lang="en-US" altLang="zh-CN" sz="1200" b="0" i="0" u="sng" strike="noStrike" kern="1200" baseline="0" dirty="0" smtClean="0">
                <a:solidFill>
                  <a:schemeClr val="tx1"/>
                </a:solidFill>
                <a:latin typeface="Times New Roman" pitchFamily="18" charset="0"/>
                <a:ea typeface="+mn-ea"/>
                <a:cs typeface="+mn-cs"/>
              </a:rPr>
              <a:t>by no more than some specified value</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Security services.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network layer could </a:t>
            </a:r>
            <a:r>
              <a:rPr lang="en-US" altLang="zh-CN" sz="1200" b="1" i="0" u="none" strike="noStrike" kern="1200" baseline="0" dirty="0" smtClean="0">
                <a:solidFill>
                  <a:schemeClr val="tx1"/>
                </a:solidFill>
                <a:latin typeface="Times New Roman" pitchFamily="18" charset="0"/>
                <a:ea typeface="+mn-ea"/>
                <a:cs typeface="+mn-cs"/>
              </a:rPr>
              <a:t>encrypt</a:t>
            </a:r>
            <a:r>
              <a:rPr lang="en-US" altLang="zh-CN" sz="1200" b="0" i="0" u="none" strike="noStrike" kern="1200" baseline="0" dirty="0" smtClean="0">
                <a:solidFill>
                  <a:schemeClr val="tx1"/>
                </a:solidFill>
                <a:latin typeface="Times New Roman" pitchFamily="18" charset="0"/>
                <a:ea typeface="+mn-ea"/>
                <a:cs typeface="+mn-cs"/>
              </a:rPr>
              <a:t> all datagrams at the source and </a:t>
            </a:r>
            <a:r>
              <a:rPr lang="en-US" altLang="zh-CN" sz="1200" b="1" i="0" u="none" strike="noStrike" kern="1200" baseline="0" dirty="0" smtClean="0">
                <a:solidFill>
                  <a:schemeClr val="tx1"/>
                </a:solidFill>
                <a:latin typeface="Times New Roman" pitchFamily="18" charset="0"/>
                <a:ea typeface="+mn-ea"/>
                <a:cs typeface="+mn-cs"/>
              </a:rPr>
              <a:t>decrypt</a:t>
            </a:r>
            <a:r>
              <a:rPr lang="en-US" altLang="zh-CN" sz="1200" b="0" i="0" u="none" strike="noStrike" kern="1200" baseline="0" dirty="0" smtClean="0">
                <a:solidFill>
                  <a:schemeClr val="tx1"/>
                </a:solidFill>
                <a:latin typeface="Times New Roman" pitchFamily="18" charset="0"/>
                <a:ea typeface="+mn-ea"/>
                <a:cs typeface="+mn-cs"/>
              </a:rPr>
              <a:t> them at the destination, thereby providing confidentiality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all transport-layer segments..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This is </a:t>
            </a:r>
            <a:r>
              <a:rPr lang="en-US" altLang="zh-CN" sz="1200" b="1" i="0" u="none" strike="noStrike" kern="1200" baseline="0" dirty="0" smtClean="0">
                <a:solidFill>
                  <a:schemeClr val="tx1"/>
                </a:solidFill>
                <a:latin typeface="Times New Roman" pitchFamily="18" charset="0"/>
                <a:ea typeface="+mn-ea"/>
                <a:cs typeface="+mn-cs"/>
              </a:rPr>
              <a:t>only</a:t>
            </a:r>
            <a:r>
              <a:rPr lang="en-US" altLang="zh-CN" sz="1200" b="0" i="0" u="none" strike="noStrike" kern="1200" baseline="0" dirty="0" smtClean="0">
                <a:solidFill>
                  <a:schemeClr val="tx1"/>
                </a:solidFill>
                <a:latin typeface="Times New Roman" pitchFamily="18" charset="0"/>
                <a:ea typeface="+mn-ea"/>
                <a:cs typeface="+mn-cs"/>
              </a:rPr>
              <a:t> a partial list of services that a network layer could provide — there are countless variations possible.</a:t>
            </a:r>
            <a:endParaRPr lang="zh-CN" altLang="en-US" i="0"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15</a:t>
            </a:fld>
            <a:endParaRPr lang="en-US" altLang="zh-CN"/>
          </a:p>
        </p:txBody>
      </p:sp>
    </p:spTree>
    <p:extLst>
      <p:ext uri="{BB962C8B-B14F-4D97-AF65-F5344CB8AC3E}">
        <p14:creationId xmlns:p14="http://schemas.microsoft.com/office/powerpoint/2010/main" val="5720025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p:spPr>
        <p:txBody>
          <a:bodyPr/>
          <a:lstStyle/>
          <a:p>
            <a:fld id="{9C8BDE4A-0496-4520-A100-376B6EEF3EDF}" type="slidenum">
              <a:rPr lang="zh-CN" altLang="en-US"/>
              <a:pPr/>
              <a:t>123</a:t>
            </a:fld>
            <a:endParaRPr lang="en-US" altLang="zh-CN"/>
          </a:p>
        </p:txBody>
      </p:sp>
      <p:sp>
        <p:nvSpPr>
          <p:cNvPr id="368643" name="Rectangle 2"/>
          <p:cNvSpPr>
            <a:spLocks noGrp="1" noRot="1" noChangeAspect="1" noChangeArrowheads="1" noTextEdit="1"/>
          </p:cNvSpPr>
          <p:nvPr>
            <p:ph type="sldImg"/>
          </p:nvPr>
        </p:nvSpPr>
        <p:spPr>
          <a:ln/>
        </p:spPr>
      </p:sp>
      <p:sp>
        <p:nvSpPr>
          <p:cNvPr id="1127427" name="Rectangle 3"/>
          <p:cNvSpPr>
            <a:spLocks noGrp="1" noChangeArrowheads="1"/>
          </p:cNvSpPr>
          <p:nvPr>
            <p:ph type="body" idx="1"/>
          </p:nvPr>
        </p:nvSpPr>
        <p:spPr>
          <a:xfrm>
            <a:off x="731838" y="4560888"/>
            <a:ext cx="5851525" cy="4319587"/>
          </a:xfrm>
        </p:spPr>
        <p:txBody>
          <a:bodyPr/>
          <a:lstStyle/>
          <a:p>
            <a:pPr eaLnBrk="1" hangingPunct="1"/>
            <a:r>
              <a:rPr lang="en-US" altLang="zh-CN" dirty="0" smtClean="0">
                <a:latin typeface="Gill Sans MT" panose="020B0502020104020203" pitchFamily="34" charset="0"/>
              </a:rPr>
              <a:t>One solution was </a:t>
            </a:r>
            <a:r>
              <a:rPr lang="en-US" altLang="zh-CN" dirty="0" smtClean="0">
                <a:solidFill>
                  <a:srgbClr val="FF0000"/>
                </a:solidFill>
                <a:latin typeface="Gill Sans MT" panose="020B0502020104020203" pitchFamily="34" charset="0"/>
              </a:rPr>
              <a:t>supernetting </a:t>
            </a:r>
            <a:r>
              <a:rPr lang="en-US" altLang="zh-CN" dirty="0" smtClean="0">
                <a:latin typeface="Gill Sans MT" panose="020B0502020104020203" pitchFamily="34" charset="0"/>
              </a:rPr>
              <a:t>(</a:t>
            </a:r>
            <a:r>
              <a:rPr lang="zh-CN" altLang="en-US" dirty="0" smtClean="0">
                <a:latin typeface="Gill Sans MT" panose="020B0502020104020203" pitchFamily="34" charset="0"/>
              </a:rPr>
              <a:t>构造超网</a:t>
            </a:r>
            <a:r>
              <a:rPr lang="en-US" altLang="zh-CN" dirty="0" smtClean="0">
                <a:latin typeface="Gill Sans MT" panose="020B0502020104020203" pitchFamily="34" charset="0"/>
              </a:rPr>
              <a:t>). </a:t>
            </a:r>
          </a:p>
          <a:p>
            <a:pPr eaLnBrk="1" hangingPunct="1"/>
            <a:r>
              <a:rPr lang="en-US" altLang="zh-CN" dirty="0" smtClean="0">
                <a:latin typeface="Gill Sans MT" panose="020B0502020104020203" pitchFamily="34" charset="0"/>
              </a:rPr>
              <a:t>In supernetting, an organization can combine several class C blocks to create a larger range of addresses.</a:t>
            </a:r>
          </a:p>
          <a:p>
            <a:pPr eaLnBrk="1" hangingPunct="1"/>
            <a:r>
              <a:rPr lang="en-US" altLang="zh-CN" dirty="0" smtClean="0">
                <a:latin typeface="Gill Sans MT" panose="020B0502020104020203" pitchFamily="34" charset="0"/>
              </a:rPr>
              <a:t>In other words, several networks are combined to create a supernetwork or supernet.  </a:t>
            </a:r>
          </a:p>
          <a:p>
            <a:pPr eaLnBrk="1" hangingPunct="1"/>
            <a:r>
              <a:rPr lang="en-US" altLang="zh-CN" dirty="0" smtClean="0">
                <a:latin typeface="Gill Sans MT" panose="020B0502020104020203" pitchFamily="34" charset="0"/>
              </a:rPr>
              <a:t>Supernetting decreases the number of</a:t>
            </a:r>
            <a:r>
              <a:rPr lang="en-US" altLang="zh-CN" dirty="0" smtClean="0"/>
              <a:t> 1s </a:t>
            </a:r>
            <a:r>
              <a:rPr lang="en-US" altLang="zh-CN" dirty="0" smtClean="0">
                <a:latin typeface="Gill Sans MT" panose="020B0502020104020203" pitchFamily="34" charset="0"/>
              </a:rPr>
              <a:t>in the mask. </a:t>
            </a:r>
          </a:p>
          <a:p>
            <a:pPr eaLnBrk="1" hangingPunct="1"/>
            <a:r>
              <a:rPr lang="en-US" altLang="zh-CN" dirty="0" smtClean="0">
                <a:latin typeface="Gill Sans MT" panose="020B0502020104020203" pitchFamily="34" charset="0"/>
              </a:rPr>
              <a:t>For example, if an organization is given four class C address, the mask changes from /24 to /22.</a:t>
            </a:r>
          </a:p>
          <a:p>
            <a:pPr eaLnBrk="1" hangingPunct="1"/>
            <a:r>
              <a:rPr lang="en-US" altLang="zh-CN" dirty="0" smtClean="0">
                <a:latin typeface="Gill Sans MT" panose="020B0502020104020203" pitchFamily="34" charset="0"/>
              </a:rPr>
              <a:t>We will see that classless addressing </a:t>
            </a:r>
            <a:r>
              <a:rPr lang="en-US" altLang="zh-CN" dirty="0" smtClean="0">
                <a:solidFill>
                  <a:srgbClr val="FF0000"/>
                </a:solidFill>
                <a:latin typeface="Gill Sans MT" panose="020B0502020104020203" pitchFamily="34" charset="0"/>
              </a:rPr>
              <a:t>eliminated</a:t>
            </a:r>
            <a:r>
              <a:rPr lang="en-US" altLang="zh-CN" dirty="0" smtClean="0">
                <a:latin typeface="Gill Sans MT" panose="020B0502020104020203" pitchFamily="34" charset="0"/>
              </a:rPr>
              <a:t> the need for supernetting. </a:t>
            </a:r>
          </a:p>
          <a:p>
            <a:pPr eaLnBrk="1" hangingPunct="1"/>
            <a:endParaRPr lang="en-US" altLang="zh-CN" dirty="0" smtClean="0">
              <a:latin typeface="Gill Sans MT" panose="020B0502020104020203" pitchFamily="34" charset="0"/>
            </a:endParaRPr>
          </a:p>
          <a:p>
            <a:pPr>
              <a:defRPr/>
            </a:pPr>
            <a:endParaRPr lang="zh-CN" altLang="en-US" b="1" dirty="0" smtClean="0">
              <a:effectLst>
                <a:outerShdw blurRad="38100" dist="38100" dir="2700000" algn="tl">
                  <a:srgbClr val="C0C0C0"/>
                </a:outerShdw>
              </a:effectLst>
            </a:endParaRPr>
          </a:p>
        </p:txBody>
      </p:sp>
    </p:spTree>
    <p:extLst>
      <p:ext uri="{BB962C8B-B14F-4D97-AF65-F5344CB8AC3E}">
        <p14:creationId xmlns:p14="http://schemas.microsoft.com/office/powerpoint/2010/main" val="20994123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p:spPr>
        <p:txBody>
          <a:bodyPr/>
          <a:lstStyle/>
          <a:p>
            <a:fld id="{6DD13351-E311-4AD4-B388-C8B87088F92F}" type="slidenum">
              <a:rPr lang="zh-CN" altLang="en-US"/>
              <a:pPr/>
              <a:t>125</a:t>
            </a:fld>
            <a:endParaRPr lang="en-US" altLang="zh-CN"/>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a:xfrm>
            <a:off x="731838" y="4560888"/>
            <a:ext cx="5851525" cy="4319587"/>
          </a:xfrm>
          <a:noFill/>
          <a:ln/>
        </p:spPr>
        <p:txBody>
          <a:bodyPr/>
          <a:lstStyle/>
          <a:p>
            <a:pPr eaLnBrk="1" hangingPunct="1"/>
            <a:r>
              <a:rPr lang="en-US" altLang="zh-CN" i="0" dirty="0" smtClean="0">
                <a:latin typeface="Gill Sans MT" panose="020B0502020104020203" pitchFamily="34" charset="0"/>
              </a:rPr>
              <a:t>A block in class A address is </a:t>
            </a:r>
            <a:r>
              <a:rPr lang="en-US" altLang="zh-CN" i="0" dirty="0" smtClean="0">
                <a:solidFill>
                  <a:srgbClr val="FF0000"/>
                </a:solidFill>
                <a:latin typeface="Gill Sans MT" panose="020B0502020104020203" pitchFamily="34" charset="0"/>
              </a:rPr>
              <a:t>too large </a:t>
            </a:r>
            <a:r>
              <a:rPr lang="en-US" altLang="zh-CN" i="0" dirty="0" smtClean="0">
                <a:latin typeface="Gill Sans MT" panose="020B0502020104020203" pitchFamily="34" charset="0"/>
              </a:rPr>
              <a:t>for</a:t>
            </a:r>
            <a:r>
              <a:rPr lang="en-US" altLang="zh-CN" i="0" dirty="0" smtClean="0">
                <a:solidFill>
                  <a:srgbClr val="FF0000"/>
                </a:solidFill>
                <a:latin typeface="Gill Sans MT" panose="020B0502020104020203" pitchFamily="34" charset="0"/>
              </a:rPr>
              <a:t> almost any organization</a:t>
            </a:r>
            <a:r>
              <a:rPr lang="en-US" altLang="zh-CN" i="0" dirty="0" smtClean="0">
                <a:latin typeface="Gill Sans MT" panose="020B0502020104020203" pitchFamily="34" charset="0"/>
              </a:rPr>
              <a:t>. </a:t>
            </a:r>
          </a:p>
          <a:p>
            <a:pPr eaLnBrk="1" hangingPunct="1"/>
            <a:r>
              <a:rPr lang="en-US" altLang="zh-CN" i="0" dirty="0" smtClean="0">
                <a:latin typeface="Gill Sans MT" panose="020B0502020104020203" pitchFamily="34" charset="0"/>
              </a:rPr>
              <a:t>This means most of the addresses in class A were wasted and were not used.</a:t>
            </a:r>
          </a:p>
          <a:p>
            <a:pPr eaLnBrk="1" hangingPunct="1"/>
            <a:r>
              <a:rPr lang="en-US" altLang="zh-CN" i="0" dirty="0" smtClean="0">
                <a:latin typeface="Gill Sans MT" panose="020B0502020104020203" pitchFamily="34" charset="0"/>
              </a:rPr>
              <a:t>A block in class B is </a:t>
            </a:r>
            <a:r>
              <a:rPr lang="en-US" altLang="zh-CN" b="1" i="0" dirty="0" smtClean="0">
                <a:latin typeface="Gill Sans MT" panose="020B0502020104020203" pitchFamily="34" charset="0"/>
              </a:rPr>
              <a:t>also</a:t>
            </a:r>
            <a:r>
              <a:rPr lang="en-US" altLang="zh-CN" i="0" dirty="0" smtClean="0">
                <a:latin typeface="Gill Sans MT" panose="020B0502020104020203" pitchFamily="34" charset="0"/>
              </a:rPr>
              <a:t> very large, probably </a:t>
            </a:r>
            <a:r>
              <a:rPr lang="en-US" altLang="zh-CN" i="0" dirty="0" smtClean="0">
                <a:solidFill>
                  <a:schemeClr val="hlink"/>
                </a:solidFill>
                <a:latin typeface="Gill Sans MT" panose="020B0502020104020203" pitchFamily="34" charset="0"/>
              </a:rPr>
              <a:t>too large</a:t>
            </a:r>
            <a:r>
              <a:rPr lang="en-US" altLang="zh-CN" i="0" dirty="0" smtClean="0">
                <a:latin typeface="Gill Sans MT" panose="020B0502020104020203" pitchFamily="34" charset="0"/>
              </a:rPr>
              <a:t> for many of the organizations that received a class B block. </a:t>
            </a:r>
          </a:p>
          <a:p>
            <a:pPr eaLnBrk="1" hangingPunct="1"/>
            <a:r>
              <a:rPr lang="en-US" altLang="zh-CN" i="0" dirty="0" smtClean="0">
                <a:latin typeface="Gill Sans MT" panose="020B0502020104020203" pitchFamily="34" charset="0"/>
              </a:rPr>
              <a:t>A block in class C is probably too small for many organizations. </a:t>
            </a:r>
          </a:p>
          <a:p>
            <a:endParaRPr lang="en-US" altLang="zh-CN" i="0" dirty="0" smtClean="0"/>
          </a:p>
          <a:p>
            <a:endParaRPr lang="zh-CN" altLang="en-US" i="0" dirty="0" smtClean="0"/>
          </a:p>
        </p:txBody>
      </p:sp>
    </p:spTree>
    <p:extLst>
      <p:ext uri="{BB962C8B-B14F-4D97-AF65-F5344CB8AC3E}">
        <p14:creationId xmlns:p14="http://schemas.microsoft.com/office/powerpoint/2010/main" val="34756055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3C40F519-8CB5-4F93-9473-2401D60E5154}" type="slidenum">
              <a:rPr lang="zh-CN" altLang="en-US"/>
              <a:pPr/>
              <a:t>126</a:t>
            </a:fld>
            <a:endParaRPr lang="en-US" altLang="zh-CN"/>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latin typeface="Gill Sans MT" panose="020B0502020104020203" pitchFamily="34" charset="0"/>
              </a:rPr>
              <a:t>Each address in class D is used to define one group of hosts on the Internet.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The Internet authorities </a:t>
            </a:r>
            <a:r>
              <a:rPr lang="en-US" altLang="zh-CN" dirty="0" smtClean="0">
                <a:solidFill>
                  <a:srgbClr val="FF0000"/>
                </a:solidFill>
                <a:latin typeface="Gill Sans MT" panose="020B0502020104020203" pitchFamily="34" charset="0"/>
              </a:rPr>
              <a:t>wrongly </a:t>
            </a:r>
            <a:r>
              <a:rPr lang="en-US" altLang="zh-CN" b="1" dirty="0" smtClean="0">
                <a:latin typeface="Gill Sans MT" panose="020B0502020104020203" pitchFamily="34" charset="0"/>
              </a:rPr>
              <a:t>predicted</a:t>
            </a:r>
            <a:r>
              <a:rPr lang="en-US" altLang="zh-CN" dirty="0" smtClean="0">
                <a:latin typeface="Gill Sans MT" panose="020B0502020104020203" pitchFamily="34" charset="0"/>
              </a:rPr>
              <a:t> a need for 268,435,456 groups.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This never happened and many addresses were wasted here too.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And lastly, the </a:t>
            </a:r>
            <a:r>
              <a:rPr lang="en-US" altLang="zh-CN" dirty="0" smtClean="0">
                <a:solidFill>
                  <a:srgbClr val="FF0000"/>
                </a:solidFill>
                <a:latin typeface="Gill Sans MT" panose="020B0502020104020203" pitchFamily="34" charset="0"/>
              </a:rPr>
              <a:t>class E addresses</a:t>
            </a:r>
            <a:r>
              <a:rPr lang="en-US" altLang="zh-CN" dirty="0" smtClean="0">
                <a:latin typeface="Gill Sans MT" panose="020B0502020104020203" pitchFamily="34" charset="0"/>
              </a:rPr>
              <a:t> were reserved for future use, only a few were used, </a:t>
            </a:r>
            <a:r>
              <a:rPr lang="en-US" altLang="zh-CN" dirty="0" smtClean="0">
                <a:solidFill>
                  <a:srgbClr val="FF0000"/>
                </a:solidFill>
                <a:latin typeface="Gill Sans MT" panose="020B0502020104020203" pitchFamily="34" charset="0"/>
              </a:rPr>
              <a:t>resulting in</a:t>
            </a:r>
            <a:r>
              <a:rPr lang="en-US" altLang="zh-CN" dirty="0" smtClean="0">
                <a:latin typeface="Gill Sans MT" panose="020B0502020104020203" pitchFamily="34" charset="0"/>
              </a:rPr>
              <a:t> another waste of addresses.</a:t>
            </a:r>
          </a:p>
          <a:p>
            <a:endParaRPr lang="zh-CN" altLang="en-US" dirty="0" smtClean="0"/>
          </a:p>
        </p:txBody>
      </p:sp>
    </p:spTree>
    <p:extLst>
      <p:ext uri="{BB962C8B-B14F-4D97-AF65-F5344CB8AC3E}">
        <p14:creationId xmlns:p14="http://schemas.microsoft.com/office/powerpoint/2010/main" val="16880887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7A05679A-8D0C-4E44-96FC-E8F5AFACD5B5}" type="slidenum">
              <a:rPr lang="zh-CN" altLang="en-US"/>
              <a:pPr/>
              <a:t>127</a:t>
            </a:fld>
            <a:endParaRPr lang="en-US" altLang="zh-CN"/>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a:xfrm>
            <a:off x="731838" y="4560888"/>
            <a:ext cx="5851525" cy="4319587"/>
          </a:xfrm>
          <a:noFill/>
          <a:ln/>
        </p:spPr>
        <p:txBody>
          <a:bodyPr/>
          <a:lstStyle/>
          <a:p>
            <a:pPr eaLnBrk="1" hangingPunct="1"/>
            <a:r>
              <a:rPr lang="en-US" altLang="zh-CN" i="0" dirty="0" smtClean="0">
                <a:latin typeface="Gill Sans MT" panose="020B0502020104020203" pitchFamily="34" charset="0"/>
              </a:rPr>
              <a:t>To overcome address depletion and give more organizations access to the Internet, </a:t>
            </a:r>
            <a:r>
              <a:rPr lang="en-US" altLang="zh-CN" i="0" dirty="0" smtClean="0">
                <a:solidFill>
                  <a:srgbClr val="FF0000"/>
                </a:solidFill>
                <a:latin typeface="Gill Sans MT" panose="020B0502020104020203" pitchFamily="34" charset="0"/>
              </a:rPr>
              <a:t>classless addressing</a:t>
            </a:r>
            <a:r>
              <a:rPr lang="en-US" altLang="zh-CN" i="0" dirty="0" smtClean="0">
                <a:latin typeface="Gill Sans MT" panose="020B0502020104020203" pitchFamily="34" charset="0"/>
              </a:rPr>
              <a:t> was designed and implemented.</a:t>
            </a:r>
          </a:p>
          <a:p>
            <a:pPr eaLnBrk="1" hangingPunct="1"/>
            <a:endParaRPr lang="en-US" altLang="zh-CN" i="0" dirty="0" smtClean="0">
              <a:latin typeface="Gill Sans MT" panose="020B0502020104020203" pitchFamily="34" charset="0"/>
            </a:endParaRPr>
          </a:p>
          <a:p>
            <a:pPr eaLnBrk="1" hangingPunct="1"/>
            <a:r>
              <a:rPr lang="en-US" altLang="zh-CN" i="0" dirty="0" smtClean="0">
                <a:latin typeface="Gill Sans MT" panose="020B0502020104020203" pitchFamily="34" charset="0"/>
              </a:rPr>
              <a:t>In this scheme, </a:t>
            </a:r>
            <a:r>
              <a:rPr lang="en-US" altLang="zh-CN" i="0" dirty="0" smtClean="0">
                <a:solidFill>
                  <a:srgbClr val="FF0000"/>
                </a:solidFill>
                <a:latin typeface="Gill Sans MT" panose="020B0502020104020203" pitchFamily="34" charset="0"/>
              </a:rPr>
              <a:t>there are no class</a:t>
            </a:r>
            <a:r>
              <a:rPr lang="en-US" altLang="zh-CN" i="0" dirty="0" smtClean="0">
                <a:latin typeface="Gill Sans MT" panose="020B0502020104020203" pitchFamily="34" charset="0"/>
              </a:rPr>
              <a:t>, but the addresses are still granted in blocks.</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In classless addressing, when an entity, small or large, needs to be connected to the Internet, it is granted a block (range) of addresses. </a:t>
            </a:r>
          </a:p>
          <a:p>
            <a:pPr eaLnBrk="1" hangingPunct="1"/>
            <a:endParaRPr lang="en-US" altLang="zh-CN" dirty="0" smtClean="0">
              <a:latin typeface="Gill Sans MT" panose="020B0502020104020203" pitchFamily="34" charset="0"/>
            </a:endParaRPr>
          </a:p>
          <a:p>
            <a:pPr eaLnBrk="1" hangingPunct="1"/>
            <a:r>
              <a:rPr lang="en-US" altLang="zh-CN" dirty="0" smtClean="0">
                <a:solidFill>
                  <a:srgbClr val="FF0000"/>
                </a:solidFill>
                <a:latin typeface="Gill Sans MT" panose="020B0502020104020203" pitchFamily="34" charset="0"/>
              </a:rPr>
              <a:t>The size of </a:t>
            </a:r>
            <a:r>
              <a:rPr lang="en-US" altLang="zh-CN" dirty="0" smtClean="0">
                <a:latin typeface="Gill Sans MT" panose="020B0502020104020203" pitchFamily="34" charset="0"/>
              </a:rPr>
              <a:t>the block (the number of addresses) varies based on the nature and size of the entity. </a:t>
            </a:r>
          </a:p>
          <a:p>
            <a:endParaRPr lang="zh-CN" altLang="en-US" dirty="0" smtClean="0"/>
          </a:p>
        </p:txBody>
      </p:sp>
    </p:spTree>
    <p:extLst>
      <p:ext uri="{BB962C8B-B14F-4D97-AF65-F5344CB8AC3E}">
        <p14:creationId xmlns:p14="http://schemas.microsoft.com/office/powerpoint/2010/main" val="18655112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05076922-8136-4548-95FC-7FA7DC8FBE6D}" type="slidenum">
              <a:rPr lang="zh-CN" altLang="en-US"/>
              <a:pPr/>
              <a:t>128</a:t>
            </a:fld>
            <a:endParaRPr lang="en-US" altLang="zh-CN"/>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latin typeface="Gill Sans MT" panose="020B0502020104020203" pitchFamily="34" charset="0"/>
              </a:rPr>
              <a:t>To simplify the handling of addresses, the Internet authorities </a:t>
            </a:r>
            <a:r>
              <a:rPr lang="en-US" altLang="zh-CN" dirty="0" smtClean="0">
                <a:solidFill>
                  <a:srgbClr val="FF0000"/>
                </a:solidFill>
                <a:latin typeface="Gill Sans MT" panose="020B0502020104020203" pitchFamily="34" charset="0"/>
              </a:rPr>
              <a:t>impose three restrictions</a:t>
            </a:r>
            <a:r>
              <a:rPr lang="en-US" altLang="zh-CN" dirty="0" smtClean="0">
                <a:latin typeface="Gill Sans MT" panose="020B0502020104020203" pitchFamily="34" charset="0"/>
              </a:rPr>
              <a:t> on classless address block:</a:t>
            </a:r>
          </a:p>
          <a:p>
            <a:pPr eaLnBrk="1" hangingPunct="1">
              <a:buFont typeface="Wingdings" pitchFamily="2" charset="2"/>
              <a:buChar char="u"/>
            </a:pPr>
            <a:endParaRPr lang="en-US" altLang="zh-CN" dirty="0" smtClean="0">
              <a:latin typeface="Gill Sans MT" panose="020B0502020104020203" pitchFamily="34" charset="0"/>
            </a:endParaRPr>
          </a:p>
          <a:p>
            <a:pPr eaLnBrk="1" hangingPunct="1">
              <a:buFont typeface="Wingdings" pitchFamily="2" charset="2"/>
              <a:buAutoNum type="arabicPeriod"/>
            </a:pPr>
            <a:r>
              <a:rPr lang="en-US" altLang="zh-CN" dirty="0" smtClean="0">
                <a:latin typeface="Gill Sans MT" panose="020B0502020104020203" pitchFamily="34" charset="0"/>
              </a:rPr>
              <a:t> The addresses in a block must be contiguous, one after another. </a:t>
            </a:r>
          </a:p>
          <a:p>
            <a:pPr eaLnBrk="1" hangingPunct="1">
              <a:buFont typeface="Wingdings" pitchFamily="2" charset="2"/>
              <a:buAutoNum type="arabicPeriod"/>
            </a:pPr>
            <a:endParaRPr lang="en-US" altLang="zh-CN" dirty="0" smtClean="0">
              <a:latin typeface="Gill Sans MT" panose="020B0502020104020203" pitchFamily="34" charset="0"/>
            </a:endParaRPr>
          </a:p>
          <a:p>
            <a:pPr eaLnBrk="1" hangingPunct="1">
              <a:buFont typeface="Wingdings" pitchFamily="2" charset="2"/>
              <a:buAutoNum type="arabicPeriod"/>
            </a:pPr>
            <a:r>
              <a:rPr lang="en-US" altLang="zh-CN" dirty="0" smtClean="0">
                <a:latin typeface="Gill Sans MT" panose="020B0502020104020203" pitchFamily="34" charset="0"/>
              </a:rPr>
              <a:t> The number of addresses in a block must be a power of 2 </a:t>
            </a:r>
            <a:r>
              <a:rPr lang="en-US" altLang="zh-CN" dirty="0" smtClean="0"/>
              <a:t>(1, 4, 8, 16, … ).</a:t>
            </a:r>
          </a:p>
          <a:p>
            <a:pPr eaLnBrk="1" hangingPunct="1">
              <a:buFont typeface="Wingdings" pitchFamily="2" charset="2"/>
              <a:buAutoNum type="arabicPeriod"/>
            </a:pPr>
            <a:endParaRPr lang="en-US" altLang="zh-CN" dirty="0" smtClean="0">
              <a:latin typeface="Gill Sans MT" panose="020B0502020104020203" pitchFamily="34" charset="0"/>
            </a:endParaRPr>
          </a:p>
          <a:p>
            <a:pPr eaLnBrk="1" hangingPunct="1">
              <a:buFont typeface="Wingdings" pitchFamily="2" charset="2"/>
              <a:buAutoNum type="arabicPeriod"/>
            </a:pPr>
            <a:r>
              <a:rPr lang="en-US" altLang="zh-CN" dirty="0" smtClean="0">
                <a:latin typeface="Gill Sans MT" panose="020B0502020104020203" pitchFamily="34" charset="0"/>
              </a:rPr>
              <a:t> The first address must be </a:t>
            </a:r>
            <a:r>
              <a:rPr lang="en-US" altLang="zh-CN" dirty="0" smtClean="0">
                <a:solidFill>
                  <a:srgbClr val="FF0000"/>
                </a:solidFill>
                <a:latin typeface="Gill Sans MT" panose="020B0502020104020203" pitchFamily="34" charset="0"/>
              </a:rPr>
              <a:t>evenly</a:t>
            </a:r>
            <a:r>
              <a:rPr lang="en-US" altLang="zh-CN" dirty="0" smtClean="0">
                <a:latin typeface="Gill Sans MT" panose="020B0502020104020203" pitchFamily="34" charset="0"/>
              </a:rPr>
              <a:t> divisible by the number of addresses.  </a:t>
            </a:r>
          </a:p>
        </p:txBody>
      </p:sp>
    </p:spTree>
    <p:extLst>
      <p:ext uri="{BB962C8B-B14F-4D97-AF65-F5344CB8AC3E}">
        <p14:creationId xmlns:p14="http://schemas.microsoft.com/office/powerpoint/2010/main" val="20726090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45F3B6CB-1625-48E8-9FBE-132362A56309}" type="slidenum">
              <a:rPr lang="zh-CN" altLang="en-US"/>
              <a:pPr/>
              <a:t>129</a:t>
            </a:fld>
            <a:endParaRPr lang="en-US" altLang="zh-CN"/>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xfrm>
            <a:off x="731838" y="4560888"/>
            <a:ext cx="5851525" cy="4319587"/>
          </a:xfrm>
          <a:noFill/>
          <a:ln/>
        </p:spPr>
        <p:txBody>
          <a:bodyPr/>
          <a:lstStyle/>
          <a:p>
            <a:pPr marL="0" marR="0" indent="0" algn="ctr" defTabSz="914400" rtl="0" eaLnBrk="1" fontAlgn="base" latinLnBrk="0" hangingPunct="1">
              <a:lnSpc>
                <a:spcPct val="90000"/>
              </a:lnSpc>
              <a:spcBef>
                <a:spcPct val="30000"/>
              </a:spcBef>
              <a:spcAft>
                <a:spcPct val="0"/>
              </a:spcAft>
              <a:buClrTx/>
              <a:buSzTx/>
              <a:buFontTx/>
              <a:buNone/>
              <a:tabLst/>
              <a:defRPr/>
            </a:pPr>
            <a:r>
              <a:rPr lang="en-US" altLang="zh-CN" b="1" dirty="0" smtClean="0">
                <a:latin typeface="Gill Sans MT" panose="020B0502020104020203" pitchFamily="34" charset="0"/>
              </a:rPr>
              <a:t>Data Communications and Networking</a:t>
            </a:r>
          </a:p>
          <a:p>
            <a:pPr eaLnBrk="1" hangingPunct="1">
              <a:lnSpc>
                <a:spcPct val="90000"/>
              </a:lnSpc>
            </a:pPr>
            <a:endParaRPr lang="en-US" altLang="zh-CN" dirty="0" smtClean="0">
              <a:latin typeface="Gill Sans MT" panose="020B0502020104020203" pitchFamily="34" charset="0"/>
            </a:endParaRPr>
          </a:p>
          <a:p>
            <a:pPr eaLnBrk="1" hangingPunct="1">
              <a:lnSpc>
                <a:spcPct val="90000"/>
              </a:lnSpc>
            </a:pPr>
            <a:r>
              <a:rPr lang="en-US" altLang="zh-CN" dirty="0" smtClean="0">
                <a:latin typeface="Gill Sans MT" panose="020B0502020104020203" pitchFamily="34" charset="0"/>
              </a:rPr>
              <a:t>The figure above shows a block of addresses, in both binary and dotted-decimal notation, granted to a small business that needs 16 addresses.</a:t>
            </a:r>
          </a:p>
          <a:p>
            <a:pPr eaLnBrk="1" hangingPunct="1">
              <a:lnSpc>
                <a:spcPct val="90000"/>
              </a:lnSpc>
            </a:pPr>
            <a:r>
              <a:rPr lang="en-US" altLang="zh-CN" dirty="0" smtClean="0">
                <a:latin typeface="Gill Sans MT" panose="020B0502020104020203" pitchFamily="34" charset="0"/>
              </a:rPr>
              <a:t>We can see that the restrictions are applied to this block. </a:t>
            </a:r>
          </a:p>
          <a:p>
            <a:pPr marL="228600" indent="-228600" eaLnBrk="1" hangingPunct="1">
              <a:lnSpc>
                <a:spcPct val="90000"/>
              </a:lnSpc>
              <a:buFontTx/>
              <a:buAutoNum type="arabicParenBoth"/>
            </a:pPr>
            <a:r>
              <a:rPr lang="en-US" altLang="zh-CN" dirty="0" smtClean="0">
                <a:latin typeface="Gill Sans MT" panose="020B0502020104020203" pitchFamily="34" charset="0"/>
              </a:rPr>
              <a:t>The addresses are contiguous. </a:t>
            </a:r>
          </a:p>
          <a:p>
            <a:pPr marL="228600" indent="-228600" eaLnBrk="1" hangingPunct="1">
              <a:lnSpc>
                <a:spcPct val="90000"/>
              </a:lnSpc>
              <a:buFontTx/>
              <a:buAutoNum type="arabicParenBoth"/>
            </a:pPr>
            <a:r>
              <a:rPr lang="en-US" altLang="zh-CN" dirty="0" smtClean="0">
                <a:latin typeface="Gill Sans MT" panose="020B0502020104020203" pitchFamily="34" charset="0"/>
              </a:rPr>
              <a:t>The number of addresses is a power of 2 (16 = 2</a:t>
            </a:r>
            <a:r>
              <a:rPr lang="en-US" altLang="zh-CN" baseline="30000" dirty="0" smtClean="0">
                <a:latin typeface="Gill Sans MT" panose="020B0502020104020203" pitchFamily="34" charset="0"/>
              </a:rPr>
              <a:t>4</a:t>
            </a:r>
            <a:r>
              <a:rPr lang="en-US" altLang="zh-CN" dirty="0" smtClean="0">
                <a:latin typeface="Gill Sans MT" panose="020B0502020104020203" pitchFamily="34" charset="0"/>
              </a:rPr>
              <a:t>) </a:t>
            </a:r>
          </a:p>
          <a:p>
            <a:pPr eaLnBrk="1" hangingPunct="1">
              <a:lnSpc>
                <a:spcPct val="90000"/>
              </a:lnSpc>
              <a:buFontTx/>
              <a:buNone/>
            </a:pPr>
            <a:r>
              <a:rPr lang="en-US" altLang="zh-CN" dirty="0" smtClean="0">
                <a:latin typeface="Gill Sans MT" panose="020B0502020104020203" pitchFamily="34" charset="0"/>
              </a:rPr>
              <a:t>(3) The first address is divisible by 16. </a:t>
            </a:r>
          </a:p>
          <a:p>
            <a:pPr eaLnBrk="1" hangingPunct="1">
              <a:lnSpc>
                <a:spcPct val="90000"/>
              </a:lnSpc>
            </a:pPr>
            <a:r>
              <a:rPr lang="en-US" altLang="zh-CN" i="0" dirty="0" smtClean="0">
                <a:latin typeface="Gill Sans MT" panose="020B0502020104020203" pitchFamily="34" charset="0"/>
              </a:rPr>
              <a:t>The first address, when </a:t>
            </a:r>
            <a:r>
              <a:rPr lang="en-US" altLang="zh-CN" i="0" dirty="0" smtClean="0">
                <a:solidFill>
                  <a:schemeClr val="hlink"/>
                </a:solidFill>
                <a:latin typeface="Gill Sans MT" panose="020B0502020104020203" pitchFamily="34" charset="0"/>
              </a:rPr>
              <a:t>converted </a:t>
            </a:r>
            <a:r>
              <a:rPr lang="en-US" altLang="zh-CN" i="0" dirty="0" smtClean="0">
                <a:latin typeface="Gill Sans MT" panose="020B0502020104020203" pitchFamily="34" charset="0"/>
              </a:rPr>
              <a:t>to a decimal number, is 3,440,387,360, which </a:t>
            </a:r>
            <a:r>
              <a:rPr lang="en-US" altLang="zh-CN" i="0" u="sng" dirty="0" smtClean="0">
                <a:solidFill>
                  <a:schemeClr val="folHlink"/>
                </a:solidFill>
                <a:latin typeface="Gill Sans MT" panose="020B0502020104020203" pitchFamily="34" charset="0"/>
              </a:rPr>
              <a:t>when divided by 16</a:t>
            </a:r>
            <a:r>
              <a:rPr lang="en-US" altLang="zh-CN" i="0" dirty="0" smtClean="0">
                <a:latin typeface="Gill Sans MT" panose="020B0502020104020203" pitchFamily="34" charset="0"/>
              </a:rPr>
              <a:t> results in 215,024,210.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A better way to define a block of addresses is to select </a:t>
            </a:r>
            <a:r>
              <a:rPr lang="en-US" altLang="zh-CN" dirty="0" smtClean="0">
                <a:solidFill>
                  <a:schemeClr val="hlink"/>
                </a:solidFill>
                <a:latin typeface="Gill Sans MT" panose="020B0502020104020203" pitchFamily="34" charset="0"/>
              </a:rPr>
              <a:t>any address</a:t>
            </a:r>
            <a:r>
              <a:rPr lang="en-US" altLang="zh-CN" dirty="0" smtClean="0">
                <a:latin typeface="Gill Sans MT" panose="020B0502020104020203" pitchFamily="34" charset="0"/>
              </a:rPr>
              <a:t> in the block and </a:t>
            </a:r>
            <a:r>
              <a:rPr lang="en-US" altLang="zh-CN" dirty="0" smtClean="0">
                <a:solidFill>
                  <a:schemeClr val="hlink"/>
                </a:solidFill>
                <a:latin typeface="Gill Sans MT" panose="020B0502020104020203" pitchFamily="34" charset="0"/>
              </a:rPr>
              <a:t>the mask</a:t>
            </a:r>
            <a:r>
              <a:rPr lang="en-US" altLang="zh-CN" dirty="0" smtClean="0">
                <a:latin typeface="Gill Sans MT" panose="020B0502020104020203" pitchFamily="34" charset="0"/>
              </a:rPr>
              <a:t>. </a:t>
            </a:r>
          </a:p>
          <a:p>
            <a:pPr eaLnBrk="1" hangingPunct="1"/>
            <a:r>
              <a:rPr lang="en-US" altLang="zh-CN" dirty="0" smtClean="0">
                <a:latin typeface="Gill Sans MT" panose="020B0502020104020203" pitchFamily="34" charset="0"/>
              </a:rPr>
              <a:t>As we discussed before, a mask is a 32-bit number in which the </a:t>
            </a:r>
            <a:r>
              <a:rPr lang="en-US" altLang="zh-CN" dirty="0" smtClean="0">
                <a:solidFill>
                  <a:schemeClr val="hlink"/>
                </a:solidFill>
                <a:latin typeface="Gill Sans MT" panose="020B0502020104020203" pitchFamily="34" charset="0"/>
              </a:rPr>
              <a:t>n </a:t>
            </a:r>
            <a:r>
              <a:rPr lang="en-US" altLang="zh-CN" dirty="0" smtClean="0">
                <a:latin typeface="Gill Sans MT" panose="020B0502020104020203" pitchFamily="34" charset="0"/>
              </a:rPr>
              <a:t>leftmost bits are </a:t>
            </a:r>
            <a:r>
              <a:rPr lang="en-US" altLang="zh-CN" dirty="0" smtClean="0"/>
              <a:t>1s</a:t>
            </a:r>
            <a:r>
              <a:rPr lang="en-US" altLang="zh-CN" dirty="0" smtClean="0">
                <a:latin typeface="Gill Sans MT" panose="020B0502020104020203" pitchFamily="34" charset="0"/>
              </a:rPr>
              <a:t> and the</a:t>
            </a:r>
            <a:r>
              <a:rPr lang="en-US" altLang="zh-CN" dirty="0" smtClean="0">
                <a:solidFill>
                  <a:schemeClr val="hlink"/>
                </a:solidFill>
                <a:latin typeface="Gill Sans MT" panose="020B0502020104020203" pitchFamily="34" charset="0"/>
              </a:rPr>
              <a:t> 32</a:t>
            </a:r>
            <a:r>
              <a:rPr lang="zh-CN" altLang="en-US" dirty="0" smtClean="0">
                <a:solidFill>
                  <a:schemeClr val="hlink"/>
                </a:solidFill>
                <a:latin typeface="Gill Sans MT" panose="020B0502020104020203" pitchFamily="34" charset="0"/>
              </a:rPr>
              <a:t>－</a:t>
            </a:r>
            <a:r>
              <a:rPr lang="en-US" altLang="zh-CN" dirty="0" smtClean="0">
                <a:solidFill>
                  <a:schemeClr val="hlink"/>
                </a:solidFill>
                <a:latin typeface="Gill Sans MT" panose="020B0502020104020203" pitchFamily="34" charset="0"/>
              </a:rPr>
              <a:t>n </a:t>
            </a:r>
            <a:r>
              <a:rPr lang="en-US" altLang="zh-CN" dirty="0" smtClean="0">
                <a:latin typeface="Gill Sans MT" panose="020B0502020104020203" pitchFamily="34" charset="0"/>
              </a:rPr>
              <a:t>rightmost bits are </a:t>
            </a:r>
            <a:r>
              <a:rPr lang="en-US" altLang="zh-CN" dirty="0" smtClean="0"/>
              <a:t>0s. </a:t>
            </a:r>
          </a:p>
          <a:p>
            <a:pPr eaLnBrk="1" hangingPunct="1"/>
            <a:r>
              <a:rPr lang="en-US" altLang="zh-CN" dirty="0" smtClean="0">
                <a:latin typeface="Gill Sans MT" panose="020B0502020104020203" pitchFamily="34" charset="0"/>
              </a:rPr>
              <a:t>However, in classless addressing the mask for a block can take </a:t>
            </a:r>
            <a:r>
              <a:rPr lang="en-US" altLang="zh-CN" dirty="0" smtClean="0">
                <a:solidFill>
                  <a:schemeClr val="hlink"/>
                </a:solidFill>
                <a:latin typeface="Gill Sans MT" panose="020B0502020104020203" pitchFamily="34" charset="0"/>
              </a:rPr>
              <a:t>any</a:t>
            </a:r>
            <a:r>
              <a:rPr lang="en-US" altLang="zh-CN" dirty="0" smtClean="0">
                <a:latin typeface="Gill Sans MT" panose="020B0502020104020203" pitchFamily="34" charset="0"/>
              </a:rPr>
              <a:t> value from 0 to 32. </a:t>
            </a:r>
          </a:p>
          <a:p>
            <a:pPr eaLnBrk="1" hangingPunct="1"/>
            <a:r>
              <a:rPr lang="en-US" altLang="zh-CN" dirty="0" smtClean="0">
                <a:latin typeface="Gill Sans MT" panose="020B0502020104020203" pitchFamily="34" charset="0"/>
              </a:rPr>
              <a:t>It is very convenient to give just the value of n </a:t>
            </a:r>
            <a:r>
              <a:rPr lang="en-US" altLang="zh-CN" u="sng" dirty="0" smtClean="0">
                <a:solidFill>
                  <a:schemeClr val="hlink"/>
                </a:solidFill>
                <a:latin typeface="Gill Sans MT" panose="020B0502020104020203" pitchFamily="34" charset="0"/>
              </a:rPr>
              <a:t>preceded </a:t>
            </a:r>
            <a:r>
              <a:rPr lang="en-US" altLang="zh-CN" u="sng" dirty="0" smtClean="0">
                <a:latin typeface="Gill Sans MT" panose="020B0502020104020203" pitchFamily="34" charset="0"/>
              </a:rPr>
              <a:t>by a slash</a:t>
            </a:r>
            <a:r>
              <a:rPr lang="en-US" altLang="zh-CN" u="none" dirty="0" smtClean="0">
                <a:latin typeface="Gill Sans MT" panose="020B0502020104020203" pitchFamily="34" charset="0"/>
              </a:rPr>
              <a:t> </a:t>
            </a:r>
            <a:r>
              <a:rPr lang="en-US" altLang="zh-CN" dirty="0" smtClean="0">
                <a:latin typeface="Gill Sans MT" panose="020B0502020104020203" pitchFamily="34" charset="0"/>
              </a:rPr>
              <a:t>(CIDR notation)  </a:t>
            </a:r>
          </a:p>
          <a:p>
            <a:pPr eaLnBrk="1" hangingPunct="1">
              <a:lnSpc>
                <a:spcPct val="90000"/>
              </a:lnSpc>
            </a:pPr>
            <a:endParaRPr lang="zh-CN" altLang="en-US" i="0" dirty="0" smtClean="0"/>
          </a:p>
        </p:txBody>
      </p:sp>
    </p:spTree>
    <p:extLst>
      <p:ext uri="{BB962C8B-B14F-4D97-AF65-F5344CB8AC3E}">
        <p14:creationId xmlns:p14="http://schemas.microsoft.com/office/powerpoint/2010/main" val="30121385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9FEAE8F6-939D-441C-92B6-54B509A474ED}" type="slidenum">
              <a:rPr lang="zh-CN" altLang="en-US"/>
              <a:pPr/>
              <a:t>130</a:t>
            </a:fld>
            <a:endParaRPr lang="en-US" altLang="zh-CN"/>
          </a:p>
        </p:txBody>
      </p:sp>
      <p:sp>
        <p:nvSpPr>
          <p:cNvPr id="378883" name="Rectangle 2"/>
          <p:cNvSpPr>
            <a:spLocks noGrp="1" noRot="1" noChangeAspect="1" noChangeArrowheads="1" noTextEdit="1"/>
          </p:cNvSpPr>
          <p:nvPr>
            <p:ph type="sldImg"/>
          </p:nvPr>
        </p:nvSpPr>
        <p:spPr>
          <a:ln/>
        </p:spPr>
      </p:sp>
      <p:sp>
        <p:nvSpPr>
          <p:cNvPr id="378884" name="Rectangle 3"/>
          <p:cNvSpPr>
            <a:spLocks noGrp="1" noChangeArrowheads="1"/>
          </p:cNvSpPr>
          <p:nvPr>
            <p:ph type="body" idx="1"/>
          </p:nvPr>
        </p:nvSpPr>
        <p:spPr>
          <a:noFill/>
          <a:ln/>
        </p:spPr>
        <p:txBody>
          <a:bodyPr/>
          <a:lstStyle/>
          <a:p>
            <a:r>
              <a:rPr lang="zh-CN" altLang="en-US" dirty="0" smtClean="0"/>
              <a:t>    目前，</a:t>
            </a:r>
            <a:r>
              <a:rPr lang="en-US" altLang="zh-CN" dirty="0" smtClean="0"/>
              <a:t>Internet</a:t>
            </a:r>
            <a:r>
              <a:rPr lang="zh-CN" altLang="en-US" dirty="0" smtClean="0"/>
              <a:t>中的</a:t>
            </a:r>
            <a:r>
              <a:rPr lang="en-US" altLang="zh-CN" dirty="0" smtClean="0"/>
              <a:t>IP</a:t>
            </a:r>
            <a:r>
              <a:rPr lang="zh-CN" altLang="en-US" dirty="0" smtClean="0"/>
              <a:t>地址分配策略为</a:t>
            </a:r>
            <a:r>
              <a:rPr lang="en-US" altLang="zh-CN" dirty="0" smtClean="0"/>
              <a:t>CIDR (classless inter-domain routing</a:t>
            </a:r>
            <a:r>
              <a:rPr lang="zh-CN" altLang="en-US" dirty="0" smtClean="0"/>
              <a:t>，无类域间路由</a:t>
            </a:r>
            <a:r>
              <a:rPr lang="en-US" altLang="zh-CN" dirty="0" smtClean="0"/>
              <a:t>)</a:t>
            </a:r>
            <a:r>
              <a:rPr lang="zh-CN" altLang="en-US" dirty="0" smtClean="0"/>
              <a:t>。</a:t>
            </a:r>
          </a:p>
          <a:p>
            <a:r>
              <a:rPr lang="en-US" altLang="zh-CN" dirty="0" smtClean="0"/>
              <a:t>    CIDR</a:t>
            </a:r>
            <a:r>
              <a:rPr lang="zh-CN" altLang="en-US" dirty="0" smtClean="0"/>
              <a:t>将</a:t>
            </a:r>
            <a:r>
              <a:rPr lang="en-US" altLang="zh-CN" dirty="0" smtClean="0"/>
              <a:t>32</a:t>
            </a:r>
            <a:r>
              <a:rPr lang="zh-CN" altLang="en-US" dirty="0" smtClean="0"/>
              <a:t>位的</a:t>
            </a:r>
            <a:r>
              <a:rPr lang="en-US" altLang="zh-CN" dirty="0" smtClean="0"/>
              <a:t>IP</a:t>
            </a:r>
            <a:r>
              <a:rPr lang="zh-CN" altLang="en-US" dirty="0" smtClean="0"/>
              <a:t>地址分为两部分：子网地址和</a:t>
            </a:r>
            <a:r>
              <a:rPr lang="en-US" altLang="zh-CN" dirty="0" smtClean="0"/>
              <a:t>Host </a:t>
            </a:r>
            <a:r>
              <a:rPr lang="zh-CN" altLang="en-US" dirty="0" smtClean="0"/>
              <a:t>地址。</a:t>
            </a:r>
          </a:p>
          <a:p>
            <a:r>
              <a:rPr lang="zh-CN" altLang="en-US" dirty="0" smtClean="0"/>
              <a:t>    地址的表示方式为：</a:t>
            </a:r>
            <a:r>
              <a:rPr lang="en-US" altLang="zh-CN" dirty="0" err="1" smtClean="0"/>
              <a:t>a.b.c.d</a:t>
            </a:r>
            <a:r>
              <a:rPr lang="en-US" altLang="zh-CN" dirty="0" smtClean="0"/>
              <a:t>/x</a:t>
            </a:r>
            <a:r>
              <a:rPr lang="zh-CN" altLang="en-US" dirty="0" smtClean="0"/>
              <a:t>，</a:t>
            </a:r>
            <a:r>
              <a:rPr lang="en-US" altLang="zh-CN" dirty="0" smtClean="0"/>
              <a:t>x</a:t>
            </a:r>
            <a:r>
              <a:rPr lang="zh-CN" altLang="en-US" dirty="0" smtClean="0"/>
              <a:t>表示子网地址的长度。</a:t>
            </a:r>
          </a:p>
          <a:p>
            <a:r>
              <a:rPr lang="zh-CN" altLang="en-US" dirty="0" smtClean="0"/>
              <a:t>    这样，</a:t>
            </a:r>
            <a:r>
              <a:rPr lang="en-US" altLang="zh-CN" dirty="0" smtClean="0"/>
              <a:t>IP</a:t>
            </a:r>
            <a:r>
              <a:rPr lang="zh-CN" altLang="en-US" dirty="0" smtClean="0"/>
              <a:t>地址的高</a:t>
            </a:r>
            <a:r>
              <a:rPr lang="en-US" altLang="zh-CN" dirty="0" smtClean="0"/>
              <a:t>x</a:t>
            </a:r>
            <a:r>
              <a:rPr lang="zh-CN" altLang="en-US" dirty="0" smtClean="0"/>
              <a:t>位为网络号，低</a:t>
            </a:r>
            <a:r>
              <a:rPr lang="en-US" altLang="zh-CN" dirty="0" smtClean="0"/>
              <a:t>32-x</a:t>
            </a:r>
            <a:r>
              <a:rPr lang="zh-CN" altLang="en-US" dirty="0" smtClean="0"/>
              <a:t>位为网络内部的</a:t>
            </a:r>
            <a:r>
              <a:rPr lang="en-US" altLang="zh-CN" dirty="0" smtClean="0"/>
              <a:t>Host </a:t>
            </a:r>
            <a:r>
              <a:rPr lang="zh-CN" altLang="en-US" dirty="0" smtClean="0"/>
              <a:t>号部分。</a:t>
            </a:r>
            <a:endParaRPr lang="en-US" altLang="zh-CN" dirty="0" smtClean="0"/>
          </a:p>
          <a:p>
            <a:endParaRPr lang="en-US" altLang="zh-CN" dirty="0" smtClean="0"/>
          </a:p>
          <a:p>
            <a:r>
              <a:rPr lang="en-US" altLang="zh-CN" sz="1200" b="0" i="0" kern="1200" baseline="0" dirty="0" smtClean="0">
                <a:solidFill>
                  <a:schemeClr val="tx1"/>
                </a:solidFill>
                <a:latin typeface="Times New Roman" pitchFamily="18" charset="0"/>
                <a:ea typeface="+mn-ea"/>
                <a:cs typeface="+mn-cs"/>
              </a:rPr>
              <a:t>    From the discussion above, it’s clear that an organization (such as a company or academic institution) </a:t>
            </a:r>
            <a:r>
              <a:rPr lang="en-US" altLang="zh-CN" sz="1200" b="1" i="0" kern="1200" baseline="0" dirty="0" smtClean="0">
                <a:solidFill>
                  <a:schemeClr val="tx1"/>
                </a:solidFill>
                <a:latin typeface="Times New Roman" pitchFamily="18" charset="0"/>
                <a:ea typeface="+mn-ea"/>
                <a:cs typeface="+mn-cs"/>
              </a:rPr>
              <a:t>with</a:t>
            </a:r>
            <a:r>
              <a:rPr lang="en-US" altLang="zh-CN" sz="1200" b="0" i="0" kern="1200" baseline="0" dirty="0" smtClean="0">
                <a:solidFill>
                  <a:schemeClr val="tx1"/>
                </a:solidFill>
                <a:latin typeface="Times New Roman" pitchFamily="18" charset="0"/>
                <a:ea typeface="+mn-ea"/>
                <a:cs typeface="+mn-cs"/>
              </a:rPr>
              <a:t> multiple Ethernet segments and point-to-point links will have multiple subnets, with all of the devices on a given subnet having the same subnet address. </a:t>
            </a:r>
          </a:p>
          <a:p>
            <a:r>
              <a:rPr lang="en-US" altLang="zh-CN" sz="1200" b="0" i="0" kern="1200" baseline="0" dirty="0" smtClean="0">
                <a:solidFill>
                  <a:schemeClr val="tx1"/>
                </a:solidFill>
                <a:latin typeface="Times New Roman" pitchFamily="18" charset="0"/>
                <a:ea typeface="+mn-ea"/>
                <a:cs typeface="+mn-cs"/>
              </a:rPr>
              <a:t>    In principle, the different subnets could have quite different subnet addresses. </a:t>
            </a:r>
          </a:p>
          <a:p>
            <a:r>
              <a:rPr lang="en-US" altLang="zh-CN" sz="1200" b="0" i="0" kern="1200" baseline="0" dirty="0" smtClean="0">
                <a:solidFill>
                  <a:schemeClr val="tx1"/>
                </a:solidFill>
                <a:latin typeface="Times New Roman" pitchFamily="18" charset="0"/>
                <a:ea typeface="+mn-ea"/>
                <a:cs typeface="+mn-cs"/>
              </a:rPr>
              <a:t>    In practice, however, their subnet addresses often have much in common. </a:t>
            </a:r>
          </a:p>
          <a:p>
            <a:r>
              <a:rPr lang="en-US" altLang="zh-CN" sz="1200" b="0" i="0" kern="1200" baseline="0" dirty="0" smtClean="0">
                <a:solidFill>
                  <a:schemeClr val="tx1"/>
                </a:solidFill>
                <a:latin typeface="Times New Roman" pitchFamily="18" charset="0"/>
                <a:ea typeface="+mn-ea"/>
                <a:cs typeface="+mn-cs"/>
              </a:rPr>
              <a:t>    To understand why, let’s next turn our attention to how addressing is handled in the global Internet. </a:t>
            </a:r>
          </a:p>
          <a:p>
            <a:endParaRPr lang="en-US" altLang="zh-CN" sz="1200" b="0" i="0" kern="1200" baseline="0" dirty="0" smtClean="0">
              <a:solidFill>
                <a:schemeClr val="tx1"/>
              </a:solidFill>
              <a:latin typeface="Times New Roman" pitchFamily="18" charset="0"/>
              <a:ea typeface="+mn-ea"/>
              <a:cs typeface="+mn-cs"/>
            </a:endParaRPr>
          </a:p>
          <a:p>
            <a:r>
              <a:rPr lang="en-US" altLang="zh-CN" sz="1200" b="0" i="0" kern="1200" baseline="0" dirty="0" smtClean="0">
                <a:solidFill>
                  <a:schemeClr val="tx1"/>
                </a:solidFill>
                <a:latin typeface="Times New Roman" pitchFamily="18" charset="0"/>
                <a:ea typeface="+mn-ea"/>
                <a:cs typeface="+mn-cs"/>
              </a:rPr>
              <a:t>    The Internet’s address assignment strategy is known as Classless Interdomain Routing (CIDR — pronounced cider) [RFC 4632]. </a:t>
            </a:r>
          </a:p>
          <a:p>
            <a:r>
              <a:rPr lang="en-US" altLang="zh-CN" sz="1200" b="0" i="0" kern="1200" baseline="0" dirty="0" smtClean="0">
                <a:solidFill>
                  <a:schemeClr val="tx1"/>
                </a:solidFill>
                <a:latin typeface="Times New Roman" pitchFamily="18" charset="0"/>
                <a:ea typeface="+mn-ea"/>
                <a:cs typeface="+mn-cs"/>
              </a:rPr>
              <a:t>    </a:t>
            </a:r>
            <a:r>
              <a:rPr lang="en-US" altLang="zh-CN" sz="1200" b="0" i="0" u="sng" kern="1200" baseline="0" dirty="0" smtClean="0">
                <a:solidFill>
                  <a:schemeClr val="tx1"/>
                </a:solidFill>
                <a:latin typeface="Times New Roman" pitchFamily="18" charset="0"/>
                <a:ea typeface="+mn-ea"/>
                <a:cs typeface="+mn-cs"/>
              </a:rPr>
              <a:t>CIDR generalizes the notion of subnet addressing</a:t>
            </a:r>
            <a:r>
              <a:rPr lang="en-US" altLang="zh-CN" sz="1200" b="0" i="0" kern="1200" baseline="0" dirty="0" smtClean="0">
                <a:solidFill>
                  <a:schemeClr val="tx1"/>
                </a:solidFill>
                <a:latin typeface="Times New Roman" pitchFamily="18" charset="0"/>
                <a:ea typeface="+mn-ea"/>
                <a:cs typeface="+mn-cs"/>
              </a:rPr>
              <a:t>. </a:t>
            </a:r>
          </a:p>
          <a:p>
            <a:r>
              <a:rPr lang="en-US" altLang="zh-CN" sz="1200" b="0" i="0" kern="1200" baseline="0" dirty="0" smtClean="0">
                <a:solidFill>
                  <a:schemeClr val="tx1"/>
                </a:solidFill>
                <a:latin typeface="Times New Roman" pitchFamily="18" charset="0"/>
                <a:ea typeface="+mn-ea"/>
                <a:cs typeface="+mn-cs"/>
              </a:rPr>
              <a:t>    As with subnet  </a:t>
            </a:r>
            <a:r>
              <a:rPr lang="en-US" altLang="zh-CN" sz="1200" b="0" i="0" baseline="0" dirty="0" smtClean="0">
                <a:solidFill>
                  <a:srgbClr val="333333"/>
                </a:solidFill>
                <a:latin typeface="ArialMT"/>
              </a:rPr>
              <a:t>addressing, the 32-bit IP address is divided into two parts and again has the dotted-decimal form </a:t>
            </a:r>
            <a:r>
              <a:rPr lang="en-US" altLang="zh-CN" sz="1200" b="0" i="0" baseline="0" dirty="0" err="1" smtClean="0">
                <a:solidFill>
                  <a:srgbClr val="333333"/>
                </a:solidFill>
                <a:latin typeface="Arial-ItalicMT"/>
              </a:rPr>
              <a:t>a.b.c.d</a:t>
            </a:r>
            <a:r>
              <a:rPr lang="en-US" altLang="zh-CN" sz="1200" b="0" i="0" baseline="0" dirty="0" smtClean="0">
                <a:solidFill>
                  <a:srgbClr val="333333"/>
                </a:solidFill>
                <a:latin typeface="Arial-ItalicMT"/>
              </a:rPr>
              <a:t>/x</a:t>
            </a:r>
            <a:r>
              <a:rPr lang="en-US" altLang="zh-CN" sz="1200" b="0" i="0" baseline="0" dirty="0" smtClean="0">
                <a:solidFill>
                  <a:srgbClr val="333333"/>
                </a:solidFill>
                <a:latin typeface="ArialMT"/>
              </a:rPr>
              <a:t>, where </a:t>
            </a:r>
            <a:r>
              <a:rPr lang="en-US" altLang="zh-CN" sz="1200" b="0" i="0" baseline="0" dirty="0" smtClean="0">
                <a:solidFill>
                  <a:srgbClr val="333333"/>
                </a:solidFill>
                <a:latin typeface="Arial-ItalicMT"/>
              </a:rPr>
              <a:t>x </a:t>
            </a:r>
            <a:r>
              <a:rPr lang="en-US" altLang="zh-CN" sz="1200" b="0" i="0" baseline="0" dirty="0" smtClean="0">
                <a:solidFill>
                  <a:srgbClr val="333333"/>
                </a:solidFill>
                <a:latin typeface="ArialMT"/>
              </a:rPr>
              <a:t>indicates the number of bits in the first part of the address.</a:t>
            </a:r>
          </a:p>
          <a:p>
            <a:endParaRPr lang="en-US" altLang="zh-CN" sz="1200" b="0" i="0"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The x most significant bits </a:t>
            </a:r>
            <a:r>
              <a:rPr lang="en-US" altLang="zh-CN" sz="1200" b="1" i="0" u="none" strike="noStrike" kern="1200" baseline="0" dirty="0" smtClean="0">
                <a:solidFill>
                  <a:schemeClr val="tx1"/>
                </a:solidFill>
                <a:latin typeface="Times New Roman" pitchFamily="18" charset="0"/>
                <a:ea typeface="+mn-ea"/>
                <a:cs typeface="+mn-cs"/>
              </a:rPr>
              <a:t>of</a:t>
            </a:r>
            <a:r>
              <a:rPr lang="en-US" altLang="zh-CN" sz="1200" b="0" i="0" u="none" strike="noStrike" kern="1200" baseline="0" dirty="0" smtClean="0">
                <a:solidFill>
                  <a:schemeClr val="tx1"/>
                </a:solidFill>
                <a:latin typeface="Times New Roman" pitchFamily="18" charset="0"/>
                <a:ea typeface="+mn-ea"/>
                <a:cs typeface="+mn-cs"/>
              </a:rPr>
              <a:t> an address </a:t>
            </a:r>
            <a:r>
              <a:rPr lang="en-US" altLang="zh-CN" sz="1200" b="1" i="0" u="none" strike="noStrike" kern="1200" baseline="0" dirty="0" smtClean="0">
                <a:solidFill>
                  <a:schemeClr val="tx1"/>
                </a:solidFill>
                <a:latin typeface="Times New Roman" pitchFamily="18" charset="0"/>
                <a:ea typeface="+mn-ea"/>
                <a:cs typeface="+mn-cs"/>
              </a:rPr>
              <a:t>of</a:t>
            </a:r>
            <a:r>
              <a:rPr lang="en-US" altLang="zh-CN" sz="1200" b="0" i="0" u="none" strike="noStrike" kern="1200" baseline="0" dirty="0" smtClean="0">
                <a:solidFill>
                  <a:schemeClr val="tx1"/>
                </a:solidFill>
                <a:latin typeface="Times New Roman" pitchFamily="18" charset="0"/>
                <a:ea typeface="+mn-ea"/>
                <a:cs typeface="+mn-cs"/>
              </a:rPr>
              <a:t> the form </a:t>
            </a:r>
            <a:r>
              <a:rPr lang="en-US" altLang="zh-CN" sz="1200" b="0" i="0" u="none" strike="noStrike" kern="1200" baseline="0" dirty="0" err="1" smtClean="0">
                <a:solidFill>
                  <a:schemeClr val="tx1"/>
                </a:solidFill>
                <a:latin typeface="Times New Roman" pitchFamily="18" charset="0"/>
                <a:ea typeface="+mn-ea"/>
                <a:cs typeface="+mn-cs"/>
              </a:rPr>
              <a:t>a.b.c.d</a:t>
            </a:r>
            <a:r>
              <a:rPr lang="en-US" altLang="zh-CN" sz="1200" b="0" i="0" u="none" strike="noStrike" kern="1200" baseline="0" dirty="0" smtClean="0">
                <a:solidFill>
                  <a:schemeClr val="tx1"/>
                </a:solidFill>
                <a:latin typeface="Times New Roman" pitchFamily="18" charset="0"/>
                <a:ea typeface="+mn-ea"/>
                <a:cs typeface="+mn-cs"/>
              </a:rPr>
              <a:t>/x constitute the network portion of the IP address, and are often referred to as the prefix (or network prefix) of the address. </a:t>
            </a:r>
          </a:p>
          <a:p>
            <a:r>
              <a:rPr lang="en-US" altLang="zh-CN" sz="1200" b="0" i="0" u="none" strike="noStrike" kern="1200" baseline="0" dirty="0" smtClean="0">
                <a:solidFill>
                  <a:schemeClr val="tx1"/>
                </a:solidFill>
                <a:latin typeface="Times New Roman" pitchFamily="18" charset="0"/>
                <a:ea typeface="+mn-ea"/>
                <a:cs typeface="+mn-cs"/>
              </a:rPr>
              <a:t>    An organization is typically assigned a block of contiguous addresses, that is, a range of addresses with a common prefix (see the Principles in Practice feature). </a:t>
            </a:r>
          </a:p>
          <a:p>
            <a:r>
              <a:rPr lang="en-US" altLang="zh-CN" sz="1200" b="0" i="0" u="none" strike="noStrike" kern="1200" baseline="0" dirty="0" smtClean="0">
                <a:solidFill>
                  <a:schemeClr val="tx1"/>
                </a:solidFill>
                <a:latin typeface="Times New Roman" pitchFamily="18" charset="0"/>
                <a:ea typeface="+mn-ea"/>
                <a:cs typeface="+mn-cs"/>
              </a:rPr>
              <a:t>    In this case, the IP addresses of devices within the organization will share the common prefix. </a:t>
            </a:r>
          </a:p>
          <a:p>
            <a:pPr algn="l"/>
            <a:r>
              <a:rPr lang="en-US" altLang="zh-CN" sz="1200" b="0" i="0" u="none" strike="noStrike" kern="1200" baseline="0" dirty="0" smtClean="0">
                <a:solidFill>
                  <a:schemeClr val="tx1"/>
                </a:solidFill>
                <a:latin typeface="Times New Roman" pitchFamily="18" charset="0"/>
                <a:ea typeface="+mn-ea"/>
                <a:cs typeface="+mn-cs"/>
              </a:rPr>
              <a:t>    When we cover the Internet’s BGP routing protocol in </a:t>
            </a:r>
            <a:r>
              <a:rPr lang="en-US" altLang="zh-CN" sz="1200" b="0" i="0" u="none" strike="noStrike" baseline="0" dirty="0" smtClean="0">
                <a:solidFill>
                  <a:srgbClr val="1E7ABA"/>
                </a:solidFill>
                <a:latin typeface="Arial-BoldMT"/>
              </a:rPr>
              <a:t>Section 5.4</a:t>
            </a:r>
            <a:r>
              <a:rPr lang="en-US" altLang="zh-CN" sz="1200" b="0" i="0" u="none" strike="noStrike" baseline="0" dirty="0" smtClean="0">
                <a:solidFill>
                  <a:srgbClr val="333333"/>
                </a:solidFill>
                <a:latin typeface="ArialMT"/>
              </a:rPr>
              <a:t>, we’ll see that </a:t>
            </a:r>
            <a:r>
              <a:rPr lang="en-US" altLang="zh-CN" sz="1200" b="0" i="0" u="sng" strike="noStrike" baseline="0" dirty="0" smtClean="0">
                <a:solidFill>
                  <a:srgbClr val="333333"/>
                </a:solidFill>
                <a:latin typeface="ArialMT"/>
              </a:rPr>
              <a:t>only these </a:t>
            </a:r>
            <a:r>
              <a:rPr lang="en-US" altLang="zh-CN" sz="1200" b="0" i="0" u="sng" strike="noStrike" baseline="0" dirty="0" smtClean="0">
                <a:solidFill>
                  <a:srgbClr val="333333"/>
                </a:solidFill>
                <a:latin typeface="Arial-ItalicMT"/>
              </a:rPr>
              <a:t>x </a:t>
            </a:r>
            <a:r>
              <a:rPr lang="en-US" altLang="zh-CN" sz="1200" b="0" i="0" u="sng" strike="noStrike" baseline="0" dirty="0" smtClean="0">
                <a:solidFill>
                  <a:srgbClr val="333333"/>
                </a:solidFill>
                <a:latin typeface="ArialMT"/>
              </a:rPr>
              <a:t>leading prefix bits</a:t>
            </a:r>
            <a:r>
              <a:rPr lang="en-US" altLang="zh-CN" sz="1200" b="0" i="0" u="none" strike="noStrike" baseline="0" dirty="0" smtClean="0">
                <a:solidFill>
                  <a:srgbClr val="333333"/>
                </a:solidFill>
                <a:latin typeface="ArialMT"/>
              </a:rPr>
              <a:t> are considered by routers outside the organization’s network. </a:t>
            </a:r>
          </a:p>
          <a:p>
            <a:pPr algn="l"/>
            <a:r>
              <a:rPr lang="en-US" altLang="zh-CN" sz="1200" b="0" i="0" u="none" strike="noStrike" baseline="0" dirty="0" smtClean="0">
                <a:solidFill>
                  <a:srgbClr val="333333"/>
                </a:solidFill>
                <a:latin typeface="ArialMT"/>
              </a:rPr>
              <a:t>    That is, when a router outside the organization forwards a datagram whose destination address is inside the organization, only the leading </a:t>
            </a:r>
            <a:r>
              <a:rPr lang="en-US" altLang="zh-CN" sz="1200" b="0" i="0" u="none" strike="noStrike" baseline="0" dirty="0" smtClean="0">
                <a:solidFill>
                  <a:srgbClr val="333333"/>
                </a:solidFill>
                <a:latin typeface="Arial-ItalicMT"/>
              </a:rPr>
              <a:t>x </a:t>
            </a:r>
            <a:r>
              <a:rPr lang="en-US" altLang="zh-CN" sz="1200" b="0" i="0" u="none" strike="noStrike" baseline="0" dirty="0" smtClean="0">
                <a:solidFill>
                  <a:srgbClr val="333333"/>
                </a:solidFill>
                <a:latin typeface="ArialMT"/>
              </a:rPr>
              <a:t>bits of the address need be considered.</a:t>
            </a:r>
          </a:p>
          <a:p>
            <a:pPr algn="l"/>
            <a:r>
              <a:rPr lang="en-US" altLang="zh-CN" sz="1200" b="0" i="0" u="none" strike="noStrike" baseline="0" dirty="0" smtClean="0">
                <a:solidFill>
                  <a:srgbClr val="333333"/>
                </a:solidFill>
                <a:latin typeface="ArialMT"/>
              </a:rPr>
              <a:t>    This considerably </a:t>
            </a:r>
            <a:r>
              <a:rPr lang="en-US" altLang="zh-CN" sz="1200" b="1" i="0" u="none" strike="noStrike" baseline="0" dirty="0" smtClean="0">
                <a:solidFill>
                  <a:srgbClr val="333333"/>
                </a:solidFill>
                <a:latin typeface="ArialMT"/>
              </a:rPr>
              <a:t>reduces</a:t>
            </a:r>
            <a:r>
              <a:rPr lang="en-US" altLang="zh-CN" sz="1200" b="0" i="0" u="none" strike="noStrike" baseline="0" dirty="0" smtClean="0">
                <a:solidFill>
                  <a:srgbClr val="333333"/>
                </a:solidFill>
                <a:latin typeface="ArialMT"/>
              </a:rPr>
              <a:t> the size of the forwarding table in these routers, since a </a:t>
            </a:r>
            <a:r>
              <a:rPr lang="en-US" altLang="zh-CN" sz="1200" b="0" i="0" u="none" strike="noStrike" baseline="0" dirty="0" smtClean="0">
                <a:solidFill>
                  <a:srgbClr val="333333"/>
                </a:solidFill>
                <a:latin typeface="Arial-ItalicMT"/>
              </a:rPr>
              <a:t>single </a:t>
            </a:r>
            <a:r>
              <a:rPr lang="en-US" altLang="zh-CN" sz="1200" b="0" i="0" u="none" strike="noStrike" baseline="0" dirty="0" smtClean="0">
                <a:solidFill>
                  <a:srgbClr val="333333"/>
                </a:solidFill>
                <a:latin typeface="ArialMT"/>
              </a:rPr>
              <a:t>entry of the form </a:t>
            </a:r>
            <a:r>
              <a:rPr lang="en-US" altLang="zh-CN" sz="1200" b="0" i="0" u="none" strike="noStrike" baseline="0" dirty="0" err="1" smtClean="0">
                <a:solidFill>
                  <a:srgbClr val="333333"/>
                </a:solidFill>
                <a:latin typeface="Arial-ItalicMT"/>
              </a:rPr>
              <a:t>a.b.c.d</a:t>
            </a:r>
            <a:r>
              <a:rPr lang="en-US" altLang="zh-CN" sz="1200" b="0" i="0" u="none" strike="noStrike" baseline="0" dirty="0" smtClean="0">
                <a:solidFill>
                  <a:srgbClr val="333333"/>
                </a:solidFill>
                <a:latin typeface="Arial-ItalicMT"/>
              </a:rPr>
              <a:t>/x </a:t>
            </a:r>
            <a:r>
              <a:rPr lang="en-US" altLang="zh-CN" sz="1200" b="0" i="0" u="none" strike="noStrike" baseline="0" dirty="0" smtClean="0">
                <a:solidFill>
                  <a:srgbClr val="333333"/>
                </a:solidFill>
                <a:latin typeface="ArialMT"/>
              </a:rPr>
              <a:t>will be sufficient to forward packets to </a:t>
            </a:r>
            <a:r>
              <a:rPr lang="en-US" altLang="zh-CN" sz="1200" b="0" i="0" u="none" strike="noStrike" baseline="0" dirty="0" smtClean="0">
                <a:solidFill>
                  <a:srgbClr val="333333"/>
                </a:solidFill>
                <a:latin typeface="Arial-ItalicMT"/>
              </a:rPr>
              <a:t>any </a:t>
            </a:r>
            <a:r>
              <a:rPr lang="en-US" altLang="zh-CN" sz="1200" b="0" i="0" u="none" strike="noStrike" baseline="0" dirty="0" smtClean="0">
                <a:solidFill>
                  <a:srgbClr val="333333"/>
                </a:solidFill>
                <a:latin typeface="ArialMT"/>
              </a:rPr>
              <a:t>destination within the organization.</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The remaining 32-x bits of an address </a:t>
            </a:r>
            <a:r>
              <a:rPr lang="en-US" altLang="zh-CN" sz="1200" b="0" i="0" u="sng" strike="noStrike" kern="1200" baseline="0" dirty="0" smtClean="0">
                <a:solidFill>
                  <a:schemeClr val="tx1"/>
                </a:solidFill>
                <a:latin typeface="Times New Roman" pitchFamily="18" charset="0"/>
                <a:ea typeface="+mn-ea"/>
                <a:cs typeface="+mn-cs"/>
              </a:rPr>
              <a:t>can be thought of as</a:t>
            </a:r>
            <a:r>
              <a:rPr lang="en-US" altLang="zh-CN" sz="1200" b="0" i="0" u="none" strike="noStrike" kern="1200" baseline="0" dirty="0" smtClean="0">
                <a:solidFill>
                  <a:schemeClr val="tx1"/>
                </a:solidFill>
                <a:latin typeface="Times New Roman" pitchFamily="18" charset="0"/>
                <a:ea typeface="+mn-ea"/>
                <a:cs typeface="+mn-cs"/>
              </a:rPr>
              <a:t> distinguishing </a:t>
            </a:r>
            <a:r>
              <a:rPr lang="en-US" altLang="zh-CN" sz="1200" b="1" i="0" u="none" strike="noStrike" kern="1200" baseline="0" dirty="0" smtClean="0">
                <a:solidFill>
                  <a:schemeClr val="tx1"/>
                </a:solidFill>
                <a:latin typeface="Times New Roman" pitchFamily="18" charset="0"/>
                <a:ea typeface="+mn-ea"/>
                <a:cs typeface="+mn-cs"/>
              </a:rPr>
              <a:t>among</a:t>
            </a:r>
            <a:r>
              <a:rPr lang="en-US" altLang="zh-CN" sz="1200" b="0" i="0" u="none" strike="noStrike" kern="1200" baseline="0" dirty="0" smtClean="0">
                <a:solidFill>
                  <a:schemeClr val="tx1"/>
                </a:solidFill>
                <a:latin typeface="Times New Roman" pitchFamily="18" charset="0"/>
                <a:ea typeface="+mn-ea"/>
                <a:cs typeface="+mn-cs"/>
              </a:rPr>
              <a:t> the devices within the organization, all of which have the same network prefix. </a:t>
            </a:r>
          </a:p>
          <a:p>
            <a:r>
              <a:rPr lang="en-US" altLang="zh-CN" sz="1200" b="0" i="0" u="none" strike="noStrike" kern="1200" baseline="0" dirty="0" smtClean="0">
                <a:solidFill>
                  <a:schemeClr val="tx1"/>
                </a:solidFill>
                <a:latin typeface="Times New Roman" pitchFamily="18" charset="0"/>
                <a:ea typeface="+mn-ea"/>
                <a:cs typeface="+mn-cs"/>
              </a:rPr>
              <a:t>    These are the bits that will be considered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forwarding packets at routers within the organization. </a:t>
            </a:r>
          </a:p>
          <a:p>
            <a:r>
              <a:rPr lang="en-US" altLang="zh-CN" sz="1200" b="0" i="0" u="none" strike="noStrike" kern="1200" baseline="0" dirty="0" smtClean="0">
                <a:solidFill>
                  <a:schemeClr val="tx1"/>
                </a:solidFill>
                <a:latin typeface="Times New Roman" pitchFamily="18" charset="0"/>
                <a:ea typeface="+mn-ea"/>
                <a:cs typeface="+mn-cs"/>
              </a:rPr>
              <a:t>    These lower-order bits may (or may not) have an additional subnetting structure, such as that discussed above.</a:t>
            </a:r>
          </a:p>
          <a:p>
            <a:r>
              <a:rPr lang="en-US" altLang="zh-CN" sz="1200" b="0" i="0" u="none" strike="noStrike" kern="1200" baseline="0" dirty="0" smtClean="0">
                <a:solidFill>
                  <a:schemeClr val="tx1"/>
                </a:solidFill>
                <a:latin typeface="Times New Roman" pitchFamily="18" charset="0"/>
                <a:ea typeface="+mn-ea"/>
                <a:cs typeface="+mn-cs"/>
              </a:rPr>
              <a:t>    For example, suppose the first 21 bits of the </a:t>
            </a:r>
            <a:r>
              <a:rPr lang="en-US" altLang="zh-CN" sz="1200" b="0" i="0" u="none" strike="noStrike" kern="1200" baseline="0" dirty="0" err="1" smtClean="0">
                <a:solidFill>
                  <a:schemeClr val="tx1"/>
                </a:solidFill>
                <a:latin typeface="Times New Roman" pitchFamily="18" charset="0"/>
                <a:ea typeface="+mn-ea"/>
                <a:cs typeface="+mn-cs"/>
              </a:rPr>
              <a:t>CIDRized</a:t>
            </a:r>
            <a:r>
              <a:rPr lang="en-US" altLang="zh-CN" sz="1200" b="0" i="0" u="none" strike="noStrike" kern="1200" baseline="0" dirty="0" smtClean="0">
                <a:solidFill>
                  <a:schemeClr val="tx1"/>
                </a:solidFill>
                <a:latin typeface="Times New Roman" pitchFamily="18" charset="0"/>
                <a:ea typeface="+mn-ea"/>
                <a:cs typeface="+mn-cs"/>
              </a:rPr>
              <a:t> address </a:t>
            </a:r>
            <a:r>
              <a:rPr lang="en-US" altLang="zh-CN" sz="1200" b="0" i="0" u="none" strike="noStrike" kern="1200" baseline="0" dirty="0" err="1" smtClean="0">
                <a:solidFill>
                  <a:schemeClr val="tx1"/>
                </a:solidFill>
                <a:latin typeface="Times New Roman" pitchFamily="18" charset="0"/>
                <a:ea typeface="+mn-ea"/>
                <a:cs typeface="+mn-cs"/>
              </a:rPr>
              <a:t>a.b.c.d</a:t>
            </a:r>
            <a:r>
              <a:rPr lang="en-US" altLang="zh-CN" sz="1200" b="0" i="0" u="none" strike="noStrike" kern="1200" baseline="0" dirty="0" smtClean="0">
                <a:solidFill>
                  <a:schemeClr val="tx1"/>
                </a:solidFill>
                <a:latin typeface="Times New Roman" pitchFamily="18" charset="0"/>
                <a:ea typeface="+mn-ea"/>
                <a:cs typeface="+mn-cs"/>
              </a:rPr>
              <a:t>/21 specify the organization’s network prefix and are common to the IP addresses of all devices in that organization. </a:t>
            </a:r>
          </a:p>
          <a:p>
            <a:r>
              <a:rPr lang="en-US" altLang="zh-CN" sz="1200" b="0" i="0" u="none" strike="noStrike" kern="1200" baseline="0" dirty="0" smtClean="0">
                <a:solidFill>
                  <a:schemeClr val="tx1"/>
                </a:solidFill>
                <a:latin typeface="Times New Roman" pitchFamily="18" charset="0"/>
                <a:ea typeface="+mn-ea"/>
                <a:cs typeface="+mn-cs"/>
              </a:rPr>
              <a:t>    The remaining 11 bits then identify the specific hosts in the organization. </a:t>
            </a:r>
          </a:p>
          <a:p>
            <a:r>
              <a:rPr lang="en-US" altLang="zh-CN" sz="1200" b="0" i="0" u="none" strike="noStrike" kern="1200" baseline="0" dirty="0" smtClean="0">
                <a:solidFill>
                  <a:schemeClr val="tx1"/>
                </a:solidFill>
                <a:latin typeface="Times New Roman" pitchFamily="18" charset="0"/>
                <a:ea typeface="+mn-ea"/>
                <a:cs typeface="+mn-cs"/>
              </a:rPr>
              <a:t>    The organization’s internal structure might be such that these 11 rightmost bits are used for subnetting within the organization, as discussed above.    </a:t>
            </a:r>
          </a:p>
          <a:p>
            <a:r>
              <a:rPr lang="en-US" altLang="zh-CN" sz="1200" b="0" i="0" u="none" strike="noStrike" kern="1200" baseline="0" dirty="0" smtClean="0">
                <a:solidFill>
                  <a:schemeClr val="tx1"/>
                </a:solidFill>
                <a:latin typeface="Times New Roman" pitchFamily="18" charset="0"/>
                <a:ea typeface="+mn-ea"/>
                <a:cs typeface="+mn-cs"/>
              </a:rPr>
              <a:t>    For example, </a:t>
            </a:r>
            <a:r>
              <a:rPr lang="en-US" altLang="zh-CN" sz="1200" b="0" i="0" u="none" strike="noStrike" kern="1200" baseline="0" dirty="0" err="1" smtClean="0">
                <a:solidFill>
                  <a:schemeClr val="tx1"/>
                </a:solidFill>
                <a:latin typeface="Times New Roman" pitchFamily="18" charset="0"/>
                <a:ea typeface="+mn-ea"/>
                <a:cs typeface="+mn-cs"/>
              </a:rPr>
              <a:t>a.b.c.d</a:t>
            </a:r>
            <a:r>
              <a:rPr lang="en-US" altLang="zh-CN" sz="1200" b="0" i="0" u="none" strike="noStrike" kern="1200" baseline="0" dirty="0" smtClean="0">
                <a:solidFill>
                  <a:schemeClr val="tx1"/>
                </a:solidFill>
                <a:latin typeface="Times New Roman" pitchFamily="18" charset="0"/>
                <a:ea typeface="+mn-ea"/>
                <a:cs typeface="+mn-cs"/>
              </a:rPr>
              <a:t>/24 </a:t>
            </a:r>
            <a:r>
              <a:rPr lang="en-US" altLang="zh-CN" sz="1200" b="0" i="0" u="sng" strike="noStrike" kern="1200" baseline="0" dirty="0" smtClean="0">
                <a:solidFill>
                  <a:schemeClr val="tx1"/>
                </a:solidFill>
                <a:latin typeface="Times New Roman" pitchFamily="18" charset="0"/>
                <a:ea typeface="+mn-ea"/>
                <a:cs typeface="+mn-cs"/>
              </a:rPr>
              <a:t>might refer to</a:t>
            </a:r>
            <a:r>
              <a:rPr lang="en-US" altLang="zh-CN" sz="1200" b="0" i="0" u="none" strike="noStrike" kern="1200" baseline="0" dirty="0" smtClean="0">
                <a:solidFill>
                  <a:schemeClr val="tx1"/>
                </a:solidFill>
                <a:latin typeface="Times New Roman" pitchFamily="18" charset="0"/>
                <a:ea typeface="+mn-ea"/>
                <a:cs typeface="+mn-cs"/>
              </a:rPr>
              <a:t> a specific subnet within the organization.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Before CIDR was adopted, the network portions of an IP address were constrained to be 8, 16, or 24 bits in length, an addressing scheme known as </a:t>
            </a:r>
            <a:r>
              <a:rPr lang="en-US" altLang="zh-CN" sz="1200" b="1" i="0" u="none" strike="noStrike" kern="1200" baseline="0" dirty="0" smtClean="0">
                <a:solidFill>
                  <a:schemeClr val="tx1"/>
                </a:solidFill>
                <a:latin typeface="Times New Roman" pitchFamily="18" charset="0"/>
                <a:ea typeface="+mn-ea"/>
                <a:cs typeface="+mn-cs"/>
              </a:rPr>
              <a:t>classful addressing</a:t>
            </a:r>
            <a:r>
              <a:rPr lang="en-US" altLang="zh-CN" sz="1200" b="0" i="0" u="none" strike="noStrike" kern="1200" baseline="0" dirty="0" smtClean="0">
                <a:solidFill>
                  <a:schemeClr val="tx1"/>
                </a:solidFill>
                <a:latin typeface="Times New Roman" pitchFamily="18" charset="0"/>
                <a:ea typeface="+mn-ea"/>
                <a:cs typeface="+mn-cs"/>
              </a:rPr>
              <a:t>, since subnets with 8-, 16-, and 24-bit subnet addresses were known as class A, B, and C networks, respectively. </a:t>
            </a:r>
          </a:p>
          <a:p>
            <a:r>
              <a:rPr lang="en-US" altLang="zh-CN" sz="1200" b="0" i="0" u="none" strike="noStrike" kern="1200" baseline="0" dirty="0" smtClean="0">
                <a:solidFill>
                  <a:schemeClr val="tx1"/>
                </a:solidFill>
                <a:latin typeface="Times New Roman" pitchFamily="18" charset="0"/>
                <a:ea typeface="+mn-ea"/>
                <a:cs typeface="+mn-cs"/>
              </a:rPr>
              <a:t>    The requirement </a:t>
            </a:r>
            <a:r>
              <a:rPr lang="en-US" altLang="zh-CN" sz="1200" b="0" i="0" u="sng" strike="noStrike" kern="1200" baseline="0" dirty="0" smtClean="0">
                <a:solidFill>
                  <a:schemeClr val="tx1"/>
                </a:solidFill>
                <a:latin typeface="Times New Roman" pitchFamily="18" charset="0"/>
                <a:ea typeface="+mn-ea"/>
                <a:cs typeface="+mn-cs"/>
              </a:rPr>
              <a:t>that the subnet portion of an IP address be exactly 1, 2, or 3 bytes long</a:t>
            </a:r>
            <a:r>
              <a:rPr lang="en-US" altLang="zh-CN" sz="1200" b="0" i="0" u="none" strike="noStrike" kern="1200" baseline="0" dirty="0" smtClean="0">
                <a:solidFill>
                  <a:schemeClr val="tx1"/>
                </a:solidFill>
                <a:latin typeface="Times New Roman" pitchFamily="18" charset="0"/>
                <a:ea typeface="+mn-ea"/>
                <a:cs typeface="+mn-cs"/>
              </a:rPr>
              <a:t> turned out to be problematic for supporting the rapidly growing number of organizations with small and medium-sized subnets. </a:t>
            </a:r>
          </a:p>
          <a:p>
            <a:r>
              <a:rPr lang="en-US" altLang="zh-CN" sz="1200" b="0" i="0" u="none" strike="noStrike" kern="1200" baseline="0" dirty="0" smtClean="0">
                <a:solidFill>
                  <a:schemeClr val="tx1"/>
                </a:solidFill>
                <a:latin typeface="Times New Roman" pitchFamily="18" charset="0"/>
                <a:ea typeface="+mn-ea"/>
                <a:cs typeface="+mn-cs"/>
              </a:rPr>
              <a:t>    A class C (/24) subnet could accommodate only up to 2</a:t>
            </a:r>
            <a:r>
              <a:rPr lang="en-US" altLang="zh-CN" sz="1200" b="0" i="0" u="none" strike="noStrike" kern="1200" baseline="30000" dirty="0" smtClean="0">
                <a:solidFill>
                  <a:schemeClr val="tx1"/>
                </a:solidFill>
                <a:latin typeface="Times New Roman" pitchFamily="18" charset="0"/>
                <a:ea typeface="+mn-ea"/>
                <a:cs typeface="+mn-cs"/>
              </a:rPr>
              <a:t>32</a:t>
            </a:r>
            <a:r>
              <a:rPr lang="en-US" altLang="zh-CN" sz="1200" b="0" i="0" u="none" strike="noStrike" kern="1200" baseline="0" dirty="0" smtClean="0">
                <a:solidFill>
                  <a:schemeClr val="tx1"/>
                </a:solidFill>
                <a:latin typeface="Times New Roman" pitchFamily="18" charset="0"/>
                <a:ea typeface="+mn-ea"/>
                <a:cs typeface="+mn-cs"/>
              </a:rPr>
              <a:t> − 2 = 254 hosts (two of the 2</a:t>
            </a:r>
            <a:r>
              <a:rPr lang="en-US" altLang="zh-CN" sz="1200" b="0" i="0" u="none" strike="noStrike" kern="1200" baseline="30000" dirty="0" smtClean="0">
                <a:solidFill>
                  <a:schemeClr val="tx1"/>
                </a:solidFill>
                <a:latin typeface="Times New Roman" pitchFamily="18" charset="0"/>
                <a:ea typeface="+mn-ea"/>
                <a:cs typeface="+mn-cs"/>
              </a:rPr>
              <a:t>8</a:t>
            </a:r>
            <a:r>
              <a:rPr lang="en-US" altLang="zh-CN" sz="1200" b="0" i="0" u="none" strike="noStrike" kern="1200" baseline="0" dirty="0" smtClean="0">
                <a:solidFill>
                  <a:schemeClr val="tx1"/>
                </a:solidFill>
                <a:latin typeface="Times New Roman" pitchFamily="18" charset="0"/>
                <a:ea typeface="+mn-ea"/>
                <a:cs typeface="+mn-cs"/>
              </a:rPr>
              <a:t>= 256 addresses are reserved for special use) — too small for many organizations. </a:t>
            </a:r>
          </a:p>
          <a:p>
            <a:r>
              <a:rPr lang="en-US" altLang="zh-CN" sz="1200" b="0" i="0" u="none" strike="noStrike" kern="1200" baseline="0" dirty="0" smtClean="0">
                <a:solidFill>
                  <a:schemeClr val="tx1"/>
                </a:solidFill>
                <a:latin typeface="Times New Roman" pitchFamily="18" charset="0"/>
                <a:ea typeface="+mn-ea"/>
                <a:cs typeface="+mn-cs"/>
              </a:rPr>
              <a:t>   However, a class B (/16) subnet, which supports up to 65,634 hosts, was too large. </a:t>
            </a:r>
          </a:p>
          <a:p>
            <a:r>
              <a:rPr lang="en-US" altLang="zh-CN" sz="1200" b="0" i="0" u="none" strike="noStrike" kern="1200" baseline="0" dirty="0" smtClean="0">
                <a:solidFill>
                  <a:schemeClr val="tx1"/>
                </a:solidFill>
                <a:latin typeface="Times New Roman" pitchFamily="18" charset="0"/>
                <a:ea typeface="+mn-ea"/>
                <a:cs typeface="+mn-cs"/>
              </a:rPr>
              <a:t>   Under classful addressing, an organization with, say, 2,000 hosts was typically allocated a class B (/16) subnet address. </a:t>
            </a:r>
          </a:p>
          <a:p>
            <a:r>
              <a:rPr lang="en-US" altLang="zh-CN" sz="1200" b="0" i="0" u="none" strike="noStrike" kern="1200" baseline="0" dirty="0" smtClean="0">
                <a:solidFill>
                  <a:schemeClr val="tx1"/>
                </a:solidFill>
                <a:latin typeface="Times New Roman" pitchFamily="18" charset="0"/>
                <a:ea typeface="+mn-ea"/>
                <a:cs typeface="+mn-cs"/>
              </a:rPr>
              <a:t>   This led to a rapid depletion of the class B address space and poor utilization of the assigned address space. </a:t>
            </a:r>
          </a:p>
          <a:p>
            <a:r>
              <a:rPr lang="en-US" altLang="zh-CN" sz="1200" b="0" i="0" u="none" strike="noStrike" kern="1200" baseline="0" dirty="0" smtClean="0">
                <a:solidFill>
                  <a:schemeClr val="tx1"/>
                </a:solidFill>
                <a:latin typeface="Times New Roman" pitchFamily="18" charset="0"/>
                <a:ea typeface="+mn-ea"/>
                <a:cs typeface="+mn-cs"/>
              </a:rPr>
              <a:t>   For example, the organization that used a class B address for its 2,000 hosts was allocated enough of the address space for up to 65,534 interfaces — leaving more than 63,000 addresses that could not be used by other organizations.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 would be remiss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we did not mention yet another type of IP address, the IP broadcast address 255.255.255.255. </a:t>
            </a:r>
          </a:p>
          <a:p>
            <a:r>
              <a:rPr lang="en-US" altLang="zh-CN" sz="1200" b="0" i="0" u="none" strike="noStrike" kern="1200" baseline="0" dirty="0" smtClean="0">
                <a:solidFill>
                  <a:schemeClr val="tx1"/>
                </a:solidFill>
                <a:latin typeface="Times New Roman" pitchFamily="18" charset="0"/>
                <a:ea typeface="+mn-ea"/>
                <a:cs typeface="+mn-cs"/>
              </a:rPr>
              <a:t>    When a host sends a datagram with destination address 255.255.255.255, the message is delivered to all hosts on the same subnet.</a:t>
            </a:r>
          </a:p>
          <a:p>
            <a:r>
              <a:rPr lang="en-US" altLang="zh-CN" sz="1200" b="0" i="0" u="none" strike="noStrike" kern="1200" baseline="0" dirty="0" smtClean="0">
                <a:solidFill>
                  <a:schemeClr val="tx1"/>
                </a:solidFill>
                <a:latin typeface="Times New Roman" pitchFamily="18" charset="0"/>
                <a:ea typeface="+mn-ea"/>
                <a:cs typeface="+mn-cs"/>
              </a:rPr>
              <a:t>    Routers optionally forward the message into neighboring subnets as well (although they usually don’t).</a:t>
            </a:r>
          </a:p>
          <a:p>
            <a:r>
              <a:rPr lang="en-US" altLang="zh-CN" sz="1200" b="0" i="0" u="none" strike="noStrike" kern="1200" baseline="0" dirty="0" smtClean="0">
                <a:solidFill>
                  <a:schemeClr val="tx1"/>
                </a:solidFill>
                <a:latin typeface="Times New Roman" pitchFamily="18" charset="0"/>
                <a:ea typeface="+mn-ea"/>
                <a:cs typeface="+mn-cs"/>
              </a:rPr>
              <a:t>    Having now studied IP addressing in detail, we need to know how hosts and subnets get their addresses in the first place. </a:t>
            </a:r>
          </a:p>
          <a:p>
            <a:r>
              <a:rPr lang="en-US" altLang="zh-CN" sz="1200" b="0" i="0" u="none" strike="noStrike" kern="1200" baseline="0" dirty="0" smtClean="0">
                <a:solidFill>
                  <a:schemeClr val="tx1"/>
                </a:solidFill>
                <a:latin typeface="Times New Roman" pitchFamily="18" charset="0"/>
                <a:ea typeface="+mn-ea"/>
                <a:cs typeface="+mn-cs"/>
              </a:rPr>
              <a:t>    Let’s begin by looking at how an organization gets a block of addresses for its devices, and then look at how a device (such as a host) is assigned an address from within the organization’s block of addresses. </a:t>
            </a:r>
            <a:endParaRPr lang="en-US" altLang="zh-CN" b="0" i="0" dirty="0" smtClean="0"/>
          </a:p>
          <a:p>
            <a:r>
              <a:rPr lang="zh-CN" altLang="en-US" b="0" i="0" dirty="0" smtClean="0"/>
              <a:t>       </a:t>
            </a:r>
          </a:p>
        </p:txBody>
      </p:sp>
    </p:spTree>
    <p:extLst>
      <p:ext uri="{BB962C8B-B14F-4D97-AF65-F5344CB8AC3E}">
        <p14:creationId xmlns:p14="http://schemas.microsoft.com/office/powerpoint/2010/main" val="23011669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5A1E36C-0B65-4306-B0B9-4397108F58F9}" type="slidenum">
              <a:rPr lang="en-US" altLang="zh-CN" smtClean="0"/>
              <a:pPr>
                <a:spcBef>
                  <a:spcPct val="0"/>
                </a:spcBef>
              </a:pPr>
              <a:t>132</a:t>
            </a:fld>
            <a:endParaRPr lang="en-US" altLang="zh-CN"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1200" b="1" i="0" u="none" strike="noStrike" kern="1200" baseline="0" dirty="0" smtClean="0">
                <a:solidFill>
                  <a:schemeClr val="tx1"/>
                </a:solidFill>
                <a:latin typeface="Times New Roman" pitchFamily="18" charset="0"/>
                <a:ea typeface="+mn-ea"/>
                <a:cs typeface="+mn-cs"/>
              </a:rPr>
              <a:t>PRINCIPLES IN PRACTICE</a:t>
            </a:r>
          </a:p>
          <a:p>
            <a:pPr eaLnBrk="1" hangingPunct="1"/>
            <a:endParaRPr lang="en-US" altLang="zh-CN" sz="1200" b="0" i="0" u="none" strike="noStrike" kern="1200" baseline="0" dirty="0" smtClean="0">
              <a:solidFill>
                <a:schemeClr val="tx1"/>
              </a:solidFill>
              <a:latin typeface="Times New Roman" pitchFamily="18" charset="0"/>
              <a:ea typeface="+mn-ea"/>
              <a:cs typeface="+mn-cs"/>
            </a:endParaRPr>
          </a:p>
          <a:p>
            <a:pPr algn="l"/>
            <a:r>
              <a:rPr lang="en-US" altLang="zh-CN" sz="1200" b="1" i="0" u="none" strike="noStrike" baseline="0" dirty="0" smtClean="0">
                <a:solidFill>
                  <a:srgbClr val="333333"/>
                </a:solidFill>
                <a:latin typeface="ArialMT"/>
              </a:rPr>
              <a:t>    </a:t>
            </a:r>
            <a:r>
              <a:rPr lang="en-US" altLang="zh-CN" sz="1200" b="0" i="0" u="none" strike="noStrike" baseline="0" dirty="0" smtClean="0">
                <a:solidFill>
                  <a:srgbClr val="333333"/>
                </a:solidFill>
                <a:latin typeface="ArialMT"/>
              </a:rPr>
              <a:t>This example of an ISP </a:t>
            </a:r>
            <a:r>
              <a:rPr lang="en-US" altLang="zh-CN" sz="1200" b="0" i="0" u="sng" strike="noStrike" baseline="0" dirty="0" smtClean="0">
                <a:solidFill>
                  <a:srgbClr val="333333"/>
                </a:solidFill>
                <a:latin typeface="ArialMT"/>
              </a:rPr>
              <a:t>that connects eight organizations to the Internet</a:t>
            </a:r>
            <a:r>
              <a:rPr lang="en-US" altLang="zh-CN" sz="1200" b="0" i="0" u="none" strike="noStrike" baseline="0" dirty="0" smtClean="0">
                <a:solidFill>
                  <a:srgbClr val="333333"/>
                </a:solidFill>
                <a:latin typeface="ArialMT"/>
              </a:rPr>
              <a:t> nicely illustrates how carefully allocated </a:t>
            </a:r>
            <a:r>
              <a:rPr lang="en-US" altLang="zh-CN" sz="1200" b="0" i="0" u="none" strike="noStrike" baseline="0" dirty="0" err="1" smtClean="0">
                <a:solidFill>
                  <a:srgbClr val="333333"/>
                </a:solidFill>
                <a:latin typeface="ArialMT"/>
              </a:rPr>
              <a:t>CIDRized</a:t>
            </a:r>
            <a:r>
              <a:rPr lang="en-US" altLang="zh-CN" sz="1200" b="0" i="0" u="none" strike="noStrike" baseline="0" dirty="0" smtClean="0">
                <a:solidFill>
                  <a:srgbClr val="333333"/>
                </a:solidFill>
                <a:latin typeface="ArialMT"/>
              </a:rPr>
              <a:t> addresses facilitate routing. </a:t>
            </a:r>
          </a:p>
          <a:p>
            <a:pPr algn="l"/>
            <a:r>
              <a:rPr lang="en-US" altLang="zh-CN" sz="1200" b="0" i="0" u="none" strike="noStrike" baseline="0" dirty="0" smtClean="0">
                <a:solidFill>
                  <a:srgbClr val="333333"/>
                </a:solidFill>
                <a:latin typeface="ArialMT"/>
              </a:rPr>
              <a:t>    Suppose, as shown in </a:t>
            </a:r>
            <a:r>
              <a:rPr lang="en-US" altLang="zh-CN" sz="1200" b="0" i="0" u="none" strike="noStrike" baseline="0" dirty="0" smtClean="0">
                <a:solidFill>
                  <a:srgbClr val="1E7ABA"/>
                </a:solidFill>
                <a:latin typeface="Arial-BoldMT"/>
              </a:rPr>
              <a:t>Figure 4.21</a:t>
            </a:r>
            <a:r>
              <a:rPr lang="en-US" altLang="zh-CN" sz="1200" b="0" i="0" u="none" strike="noStrike" baseline="0" dirty="0" smtClean="0">
                <a:solidFill>
                  <a:srgbClr val="333333"/>
                </a:solidFill>
                <a:latin typeface="ArialMT"/>
              </a:rPr>
              <a:t>, that the ISP (which we’ll call Fly-By-Night-ISP) advertises </a:t>
            </a:r>
            <a:r>
              <a:rPr lang="en-US" altLang="zh-CN" sz="1200" b="0" i="0" u="sng" strike="noStrike" baseline="0" dirty="0" smtClean="0">
                <a:solidFill>
                  <a:srgbClr val="333333"/>
                </a:solidFill>
                <a:latin typeface="ArialMT"/>
              </a:rPr>
              <a:t>to the outside world</a:t>
            </a:r>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it should be sent any datagrams whose first 20 address bits match 200.23.16.0/20. </a:t>
            </a:r>
          </a:p>
          <a:p>
            <a:pPr algn="l"/>
            <a:r>
              <a:rPr lang="en-US" altLang="zh-CN" sz="1200" b="0" i="0" u="none" strike="noStrike" baseline="0" dirty="0" smtClean="0">
                <a:solidFill>
                  <a:srgbClr val="333333"/>
                </a:solidFill>
                <a:latin typeface="ArialMT"/>
              </a:rPr>
              <a:t>    The rest of the world </a:t>
            </a:r>
            <a:r>
              <a:rPr lang="en-US" altLang="zh-CN" sz="1200" b="1" i="0" u="none" strike="noStrike" baseline="0" dirty="0" smtClean="0">
                <a:solidFill>
                  <a:srgbClr val="333333"/>
                </a:solidFill>
                <a:latin typeface="ArialMT"/>
              </a:rPr>
              <a:t>need not know </a:t>
            </a:r>
            <a:r>
              <a:rPr lang="en-US" altLang="zh-CN" sz="1200" b="0" i="0" u="none" strike="noStrike" baseline="0" dirty="0" smtClean="0">
                <a:solidFill>
                  <a:srgbClr val="333333"/>
                </a:solidFill>
                <a:latin typeface="ArialMT"/>
              </a:rPr>
              <a:t>that within the address block 200.23.16.0/20 there are in fact eight other organizations, each with its own subnets. </a:t>
            </a:r>
          </a:p>
          <a:p>
            <a:pPr algn="l"/>
            <a:r>
              <a:rPr lang="en-US" altLang="zh-CN" sz="1200" b="0" i="0" u="none" strike="noStrike" baseline="0" dirty="0" smtClean="0">
                <a:solidFill>
                  <a:srgbClr val="333333"/>
                </a:solidFill>
                <a:latin typeface="ArialMT"/>
              </a:rPr>
              <a:t>    This ability to use a single prefix to advertise multiple networks is often referred to as </a:t>
            </a:r>
            <a:r>
              <a:rPr lang="en-US" altLang="zh-CN" sz="1200" b="0" i="0" u="none" strike="noStrike" baseline="0" dirty="0" smtClean="0">
                <a:solidFill>
                  <a:srgbClr val="1E7ABA"/>
                </a:solidFill>
                <a:latin typeface="Arial-BoldMT"/>
              </a:rPr>
              <a:t>address aggregation </a:t>
            </a:r>
            <a:r>
              <a:rPr lang="en-US" altLang="zh-CN" sz="1200" b="0" i="0" u="none" strike="noStrike" baseline="0" dirty="0" smtClean="0">
                <a:solidFill>
                  <a:srgbClr val="333333"/>
                </a:solidFill>
                <a:latin typeface="ArialMT"/>
              </a:rPr>
              <a:t>(also </a:t>
            </a:r>
            <a:r>
              <a:rPr lang="en-US" altLang="zh-CN" sz="1200" b="0" i="0" u="none" strike="noStrike" baseline="0" dirty="0" smtClean="0">
                <a:solidFill>
                  <a:srgbClr val="1E7ABA"/>
                </a:solidFill>
                <a:latin typeface="Arial-BoldMT"/>
              </a:rPr>
              <a:t>route aggregation </a:t>
            </a:r>
            <a:r>
              <a:rPr lang="en-US" altLang="zh-CN" sz="1200" b="0" i="0" u="none" strike="noStrike" baseline="0" dirty="0" smtClean="0">
                <a:solidFill>
                  <a:srgbClr val="333333"/>
                </a:solidFill>
                <a:latin typeface="ArialMT"/>
              </a:rPr>
              <a:t>or </a:t>
            </a:r>
            <a:r>
              <a:rPr lang="en-US" altLang="zh-CN" sz="1200" b="0" i="0" u="none" strike="noStrike" baseline="0" dirty="0" smtClean="0">
                <a:solidFill>
                  <a:srgbClr val="1E7ABA"/>
                </a:solidFill>
                <a:latin typeface="Arial-BoldMT"/>
              </a:rPr>
              <a:t>route summarization</a:t>
            </a:r>
            <a:r>
              <a:rPr lang="en-US" altLang="zh-CN" sz="1200" b="0" i="0" u="none" strike="noStrike" baseline="0" dirty="0" smtClean="0">
                <a:solidFill>
                  <a:srgbClr val="333333"/>
                </a:solidFill>
                <a:latin typeface="ArialMT"/>
              </a:rPr>
              <a:t>).</a:t>
            </a:r>
          </a:p>
          <a:p>
            <a:pPr algn="l"/>
            <a:endParaRPr lang="en-US" altLang="zh-CN" sz="1200" b="0" i="0" u="none" strike="noStrike" baseline="0" dirty="0" smtClean="0">
              <a:solidFill>
                <a:srgbClr val="333333"/>
              </a:solidFill>
              <a:latin typeface="ArialMT"/>
            </a:endParaRPr>
          </a:p>
          <a:p>
            <a:pPr algn="l"/>
            <a:r>
              <a:rPr lang="en-US" altLang="zh-CN" sz="1200" b="0" i="0" u="none" strike="noStrike" baseline="0" dirty="0" smtClean="0">
                <a:solidFill>
                  <a:srgbClr val="333333"/>
                </a:solidFill>
                <a:latin typeface="ArialMT"/>
              </a:rPr>
              <a:t>    </a:t>
            </a:r>
            <a:endParaRPr lang="zh-CN" altLang="zh-CN" b="0" dirty="0" smtClean="0"/>
          </a:p>
        </p:txBody>
      </p:sp>
    </p:spTree>
    <p:extLst>
      <p:ext uri="{BB962C8B-B14F-4D97-AF65-F5344CB8AC3E}">
        <p14:creationId xmlns:p14="http://schemas.microsoft.com/office/powerpoint/2010/main" val="16580582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01F60F0-BEEA-44FE-9FA0-B6FDC3AE28CA}" type="slidenum">
              <a:rPr lang="en-US" altLang="zh-CN" smtClean="0"/>
              <a:pPr>
                <a:spcBef>
                  <a:spcPct val="0"/>
                </a:spcBef>
              </a:pPr>
              <a:t>133</a:t>
            </a:fld>
            <a:endParaRPr lang="en-US" altLang="zh-CN"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smtClean="0">
                <a:solidFill>
                  <a:srgbClr val="333333"/>
                </a:solidFill>
                <a:latin typeface="ArialMT"/>
              </a:rPr>
              <a:t>    Address aggregation works extremely well when addresses are allocated in blocks to ISPs and then from ISPs to client organizations. </a:t>
            </a:r>
          </a:p>
          <a:p>
            <a:pPr algn="l"/>
            <a:r>
              <a:rPr lang="en-US" altLang="zh-CN" sz="1200" b="0" i="0" u="none" strike="noStrike" baseline="0" dirty="0" smtClean="0">
                <a:solidFill>
                  <a:srgbClr val="333333"/>
                </a:solidFill>
                <a:latin typeface="ArialMT"/>
              </a:rPr>
              <a:t>    But what happens when addresses are not allocated in such a hierarchical manner? </a:t>
            </a:r>
          </a:p>
          <a:p>
            <a:pPr algn="l"/>
            <a:r>
              <a:rPr lang="en-US" altLang="zh-CN" sz="1200" b="0" i="0" u="none" strike="noStrike" baseline="0" dirty="0" smtClean="0">
                <a:solidFill>
                  <a:srgbClr val="333333"/>
                </a:solidFill>
                <a:latin typeface="ArialMT"/>
              </a:rPr>
              <a:t>    What would happen, for example, if Fly-By-Night-ISP </a:t>
            </a:r>
            <a:r>
              <a:rPr lang="en-US" altLang="zh-CN" sz="1200" b="1" i="0" u="none" strike="noStrike" baseline="0" dirty="0" smtClean="0">
                <a:solidFill>
                  <a:srgbClr val="333333"/>
                </a:solidFill>
                <a:latin typeface="ArialMT"/>
              </a:rPr>
              <a:t>acquires</a:t>
            </a:r>
            <a:r>
              <a:rPr lang="en-US" altLang="zh-CN" sz="1200" b="0" i="0" u="none" strike="noStrike" baseline="0" dirty="0" smtClean="0">
                <a:solidFill>
                  <a:srgbClr val="333333"/>
                </a:solidFill>
                <a:latin typeface="ArialMT"/>
              </a:rPr>
              <a:t> [</a:t>
            </a:r>
            <a:r>
              <a:rPr lang="zh-CN" altLang="en-US" sz="1200" b="0" i="0" kern="1200" dirty="0" smtClean="0">
                <a:solidFill>
                  <a:schemeClr val="tx1"/>
                </a:solidFill>
                <a:effectLst/>
                <a:latin typeface="Times New Roman" pitchFamily="18" charset="0"/>
                <a:ea typeface="+mn-ea"/>
                <a:cs typeface="+mn-cs"/>
              </a:rPr>
              <a:t>获得；取得</a:t>
            </a:r>
            <a:r>
              <a:rPr lang="en-US" altLang="zh-CN" sz="1200" b="0" i="0" u="none" strike="noStrike" baseline="0" dirty="0" smtClean="0">
                <a:solidFill>
                  <a:srgbClr val="333333"/>
                </a:solidFill>
                <a:latin typeface="ArialMT"/>
              </a:rPr>
              <a:t>] ISPs-R-Us and then has Organization 1 connect to the Internet through its subsidiary [</a:t>
            </a:r>
            <a:r>
              <a:rPr lang="zh-CN" altLang="en-US" sz="1200" b="0" i="0" kern="1200" dirty="0" smtClean="0">
                <a:solidFill>
                  <a:schemeClr val="tx1"/>
                </a:solidFill>
                <a:effectLst/>
                <a:latin typeface="Times New Roman" pitchFamily="18" charset="0"/>
                <a:ea typeface="+mn-ea"/>
                <a:cs typeface="+mn-cs"/>
              </a:rPr>
              <a:t>附属的</a:t>
            </a:r>
            <a:r>
              <a:rPr lang="en-US" altLang="zh-CN" sz="1200" b="0" i="0" u="none" strike="noStrike" baseline="0" dirty="0" smtClean="0">
                <a:solidFill>
                  <a:srgbClr val="333333"/>
                </a:solidFill>
                <a:latin typeface="ArialMT"/>
              </a:rPr>
              <a:t>] ISPs-RUs?</a:t>
            </a:r>
          </a:p>
          <a:p>
            <a:pPr algn="l"/>
            <a:r>
              <a:rPr lang="en-US" altLang="zh-CN" sz="1200" b="0" i="0" u="none" strike="noStrike" baseline="0" dirty="0" smtClean="0">
                <a:solidFill>
                  <a:srgbClr val="333333"/>
                </a:solidFill>
                <a:latin typeface="ArialMT"/>
              </a:rPr>
              <a:t>    As shown in </a:t>
            </a:r>
            <a:r>
              <a:rPr lang="en-US" altLang="zh-CN" sz="1200" b="0" i="0" u="none" strike="noStrike" baseline="0" dirty="0" smtClean="0">
                <a:solidFill>
                  <a:srgbClr val="1E7ABA"/>
                </a:solidFill>
                <a:latin typeface="Arial-BoldMT"/>
              </a:rPr>
              <a:t>Figure 4.21</a:t>
            </a:r>
            <a:r>
              <a:rPr lang="en-US" altLang="zh-CN" sz="1200" b="0" i="0" u="none" strike="noStrike" baseline="0" dirty="0" smtClean="0">
                <a:solidFill>
                  <a:srgbClr val="333333"/>
                </a:solidFill>
                <a:latin typeface="ArialMT"/>
              </a:rPr>
              <a:t>, the subsidiary ISPs-R-Us owns the address block 199.31.0.0/16, but Organization 1’s IP addresses are unfortunately outside of this address block. </a:t>
            </a:r>
          </a:p>
          <a:p>
            <a:pPr algn="l"/>
            <a:r>
              <a:rPr lang="en-US" altLang="zh-CN" sz="1200" b="0" i="0" u="none" strike="noStrike" baseline="0" dirty="0" smtClean="0">
                <a:solidFill>
                  <a:srgbClr val="333333"/>
                </a:solidFill>
                <a:latin typeface="ArialMT"/>
              </a:rPr>
              <a:t>    What should be done here? </a:t>
            </a:r>
          </a:p>
          <a:p>
            <a:pPr algn="l"/>
            <a:r>
              <a:rPr lang="en-US" altLang="zh-CN" sz="1200" b="0" i="0" u="none" strike="noStrike" baseline="0" dirty="0" smtClean="0">
                <a:solidFill>
                  <a:srgbClr val="333333"/>
                </a:solidFill>
                <a:latin typeface="ArialMT"/>
              </a:rPr>
              <a:t>    Certainly, Organization 1 could renumber all of its routers and hosts to have addresses within the ISPs-R-Us address block. </a:t>
            </a:r>
          </a:p>
          <a:p>
            <a:pPr algn="l"/>
            <a:r>
              <a:rPr lang="en-US" altLang="zh-CN" sz="1200" b="0" i="0" u="none" strike="noStrike" baseline="0" dirty="0" smtClean="0">
                <a:solidFill>
                  <a:srgbClr val="333333"/>
                </a:solidFill>
                <a:latin typeface="ArialMT"/>
              </a:rPr>
              <a:t>    But this is a costly solution, and Organization 1 might well be reassigned to another subsidiary in the future.</a:t>
            </a:r>
          </a:p>
          <a:p>
            <a:pPr algn="l"/>
            <a:r>
              <a:rPr lang="en-US" altLang="zh-CN" sz="1200" b="0" i="0" u="none" strike="noStrike" baseline="0" dirty="0" smtClean="0">
                <a:solidFill>
                  <a:srgbClr val="333333"/>
                </a:solidFill>
                <a:latin typeface="ArialMT"/>
              </a:rPr>
              <a:t>    The solution typically adopted is for Organization 1 to keep its IP addresses in 200.23.18.0/23. </a:t>
            </a:r>
          </a:p>
          <a:p>
            <a:pPr algn="l"/>
            <a:r>
              <a:rPr lang="en-US" altLang="zh-CN" sz="1200" b="0" i="0" u="none" strike="noStrike" baseline="0" dirty="0" smtClean="0">
                <a:solidFill>
                  <a:srgbClr val="333333"/>
                </a:solidFill>
                <a:latin typeface="ArialMT"/>
              </a:rPr>
              <a:t>    In this case, as shown in </a:t>
            </a:r>
            <a:r>
              <a:rPr lang="en-US" altLang="zh-CN" sz="1200" b="0" i="0" u="none" strike="noStrike" baseline="0" dirty="0" smtClean="0">
                <a:solidFill>
                  <a:srgbClr val="1E7ABA"/>
                </a:solidFill>
                <a:latin typeface="Arial-BoldMT"/>
              </a:rPr>
              <a:t>Figure 4.22</a:t>
            </a:r>
            <a:r>
              <a:rPr lang="en-US" altLang="zh-CN" sz="1200" b="0" i="0" u="none" strike="noStrike" baseline="0" dirty="0" smtClean="0">
                <a:solidFill>
                  <a:srgbClr val="333333"/>
                </a:solidFill>
                <a:latin typeface="ArialMT"/>
              </a:rPr>
              <a:t>, Fly-By-Night-ISP continues to advertise the address block 200.23.16.0/20 and ISPs-R-Us continues to advertise 199.31.0.0/16. </a:t>
            </a:r>
          </a:p>
          <a:p>
            <a:pPr algn="l"/>
            <a:r>
              <a:rPr lang="en-US" altLang="zh-CN" sz="1200" b="0" i="0" u="none" strike="noStrike" baseline="0" dirty="0" smtClean="0">
                <a:solidFill>
                  <a:srgbClr val="333333"/>
                </a:solidFill>
                <a:latin typeface="ArialMT"/>
              </a:rPr>
              <a:t>    However, ISPs-R-Us now </a:t>
            </a:r>
            <a:r>
              <a:rPr lang="en-US" altLang="zh-CN" sz="1200" b="0" i="0" u="none" strike="noStrike" baseline="0" dirty="0" smtClean="0">
                <a:solidFill>
                  <a:srgbClr val="333333"/>
                </a:solidFill>
                <a:latin typeface="Arial-ItalicMT"/>
              </a:rPr>
              <a:t>also </a:t>
            </a:r>
            <a:r>
              <a:rPr lang="en-US" altLang="zh-CN" sz="1200" b="0" i="0" u="none" strike="noStrike" baseline="0" dirty="0" smtClean="0">
                <a:solidFill>
                  <a:srgbClr val="333333"/>
                </a:solidFill>
                <a:latin typeface="ArialMT"/>
              </a:rPr>
              <a:t>advertises the block of addresses for Organization 1, 200.23.18.0/23. </a:t>
            </a:r>
          </a:p>
          <a:p>
            <a:pPr algn="l"/>
            <a:r>
              <a:rPr lang="en-US" altLang="zh-CN" sz="1200" b="0" i="0" u="none" strike="noStrike" baseline="0" dirty="0" smtClean="0">
                <a:solidFill>
                  <a:srgbClr val="333333"/>
                </a:solidFill>
                <a:latin typeface="ArialMT"/>
              </a:rPr>
              <a:t>    When other routers in the larger Internet see the address blocks 200.23.16.0/20 (from Fly-By-Night-ISP) and 200.23.18.0/23 (from ISPs-R-Us) and want to route to an address in the block 200.23.18.0/23, they will </a:t>
            </a:r>
            <a:r>
              <a:rPr lang="en-US" altLang="zh-CN" sz="1200" b="1" i="0" u="none" strike="noStrike" baseline="0" dirty="0" smtClean="0">
                <a:solidFill>
                  <a:srgbClr val="333333"/>
                </a:solidFill>
                <a:latin typeface="ArialMT"/>
              </a:rPr>
              <a:t>use</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333333"/>
                </a:solidFill>
                <a:latin typeface="Arial-ItalicMT"/>
              </a:rPr>
              <a:t>longest prefix matching </a:t>
            </a:r>
            <a:r>
              <a:rPr lang="en-US" altLang="zh-CN" sz="1200" b="0" i="0" u="none" strike="noStrike" baseline="0" dirty="0" smtClean="0">
                <a:solidFill>
                  <a:srgbClr val="333333"/>
                </a:solidFill>
                <a:latin typeface="ArialMT"/>
              </a:rPr>
              <a:t>(see </a:t>
            </a:r>
            <a:r>
              <a:rPr lang="en-US" altLang="zh-CN" sz="1200" b="0" i="0" u="none" strike="noStrike" baseline="0" dirty="0" smtClean="0">
                <a:solidFill>
                  <a:srgbClr val="1E7ABA"/>
                </a:solidFill>
                <a:latin typeface="Arial-BoldMT"/>
              </a:rPr>
              <a:t>Section 4.2.1</a:t>
            </a:r>
            <a:r>
              <a:rPr lang="en-US" altLang="zh-CN" sz="1200" b="0" i="0" u="none" strike="noStrike" baseline="0" dirty="0" smtClean="0">
                <a:solidFill>
                  <a:srgbClr val="333333"/>
                </a:solidFill>
                <a:latin typeface="ArialMT"/>
              </a:rPr>
              <a:t>), and </a:t>
            </a:r>
            <a:r>
              <a:rPr lang="en-US" altLang="zh-CN" sz="1200" b="1" i="0" u="none" strike="noStrike" baseline="0" dirty="0" smtClean="0">
                <a:solidFill>
                  <a:srgbClr val="333333"/>
                </a:solidFill>
                <a:latin typeface="ArialMT"/>
              </a:rPr>
              <a:t>route</a:t>
            </a:r>
            <a:r>
              <a:rPr lang="en-US" altLang="zh-CN" sz="1200" b="0" i="0" u="none" strike="noStrike" baseline="0" dirty="0" smtClean="0">
                <a:solidFill>
                  <a:srgbClr val="333333"/>
                </a:solidFill>
                <a:latin typeface="ArialMT"/>
              </a:rPr>
              <a:t> toward ISPs-R-Us, as it </a:t>
            </a:r>
            <a:r>
              <a:rPr lang="en-US" altLang="zh-CN" sz="1200" b="1" i="0" u="none" strike="noStrike" baseline="0" dirty="0" smtClean="0">
                <a:solidFill>
                  <a:srgbClr val="333333"/>
                </a:solidFill>
                <a:latin typeface="ArialMT"/>
              </a:rPr>
              <a:t>advertises</a:t>
            </a:r>
            <a:r>
              <a:rPr lang="en-US" altLang="zh-CN" sz="1200" b="0" i="0" u="none" strike="noStrike" baseline="0" dirty="0" smtClean="0">
                <a:solidFill>
                  <a:srgbClr val="333333"/>
                </a:solidFill>
                <a:latin typeface="ArialMT"/>
              </a:rPr>
              <a:t> the longest (i.e., most-specific) address prefix that matches the destination address.</a:t>
            </a:r>
            <a:endParaRPr lang="zh-CN" altLang="zh-CN" b="0" i="0" dirty="0" smtClean="0"/>
          </a:p>
          <a:p>
            <a:pPr eaLnBrk="1" hangingPunct="1"/>
            <a:endParaRPr lang="zh-CN" altLang="zh-CN" dirty="0" smtClean="0"/>
          </a:p>
        </p:txBody>
      </p:sp>
    </p:spTree>
    <p:extLst>
      <p:ext uri="{BB962C8B-B14F-4D97-AF65-F5344CB8AC3E}">
        <p14:creationId xmlns:p14="http://schemas.microsoft.com/office/powerpoint/2010/main" val="15245006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134</a:t>
            </a:fld>
            <a:endParaRPr lang="en-US" altLang="zh-CN"/>
          </a:p>
        </p:txBody>
      </p:sp>
    </p:spTree>
    <p:extLst>
      <p:ext uri="{BB962C8B-B14F-4D97-AF65-F5344CB8AC3E}">
        <p14:creationId xmlns:p14="http://schemas.microsoft.com/office/powerpoint/2010/main" val="428061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74B5CA1-5965-4198-A0B9-9FBE3F97227C}" type="slidenum">
              <a:rPr lang="en-US" altLang="zh-CN" smtClean="0"/>
              <a:pPr>
                <a:spcBef>
                  <a:spcPct val="0"/>
                </a:spcBef>
              </a:pPr>
              <a:t>16</a:t>
            </a:fld>
            <a:endParaRPr lang="en-US" altLang="zh-CN"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The Internet’s network layer provides a single service, known as best-effort service. </a:t>
            </a:r>
          </a:p>
          <a:p>
            <a:r>
              <a:rPr lang="en-US" altLang="zh-CN" sz="1200" b="0" i="0" u="none" strike="noStrike" kern="1200" baseline="0" dirty="0" smtClean="0">
                <a:solidFill>
                  <a:schemeClr val="tx1"/>
                </a:solidFill>
                <a:latin typeface="Times New Roman" pitchFamily="18" charset="0"/>
                <a:ea typeface="+mn-ea"/>
                <a:cs typeface="+mn-cs"/>
              </a:rPr>
              <a:t>    From Table 4.1, it might appear that best-effort service is a </a:t>
            </a:r>
            <a:r>
              <a:rPr lang="en-US" altLang="zh-CN" sz="1200" b="0" i="0" u="sng" strike="noStrike" kern="1200" baseline="0" dirty="0" smtClean="0">
                <a:solidFill>
                  <a:schemeClr val="tx1"/>
                </a:solidFill>
                <a:latin typeface="Times New Roman" pitchFamily="18" charset="0"/>
                <a:ea typeface="+mn-ea"/>
                <a:cs typeface="+mn-cs"/>
              </a:rPr>
              <a:t>euphemism</a:t>
            </a:r>
            <a:r>
              <a:rPr lang="en-US" altLang="zh-CN" sz="1200" b="0" i="0" u="none" strike="noStrike" kern="1200" baseline="0" dirty="0" smtClean="0">
                <a:solidFill>
                  <a:schemeClr val="tx1"/>
                </a:solidFill>
                <a:latin typeface="Times New Roman" pitchFamily="18" charset="0"/>
                <a:ea typeface="+mn-ea"/>
                <a:cs typeface="+mn-cs"/>
              </a:rPr>
              <a:t> for no service at all. </a:t>
            </a:r>
          </a:p>
          <a:p>
            <a:r>
              <a:rPr lang="en-US" altLang="zh-CN" sz="1200" b="0" i="0" u="none" strike="noStrike" kern="1200" baseline="0" dirty="0" smtClean="0">
                <a:solidFill>
                  <a:schemeClr val="tx1"/>
                </a:solidFill>
                <a:latin typeface="Times New Roman" pitchFamily="18" charset="0"/>
                <a:ea typeface="+mn-ea"/>
                <a:cs typeface="+mn-cs"/>
              </a:rPr>
              <a:t>    With best-effort service, timing between packets is not guaranteed to be preserved, packets are not guaranteed to be received in the order in which they were sent, nor is the eventual delivery of transmitted packets guaranteed. </a:t>
            </a:r>
          </a:p>
          <a:p>
            <a:r>
              <a:rPr lang="en-US" altLang="zh-CN" sz="1200" b="0" i="0" u="none" strike="noStrike" kern="1200" baseline="0" dirty="0" smtClean="0">
                <a:solidFill>
                  <a:schemeClr val="tx1"/>
                </a:solidFill>
                <a:latin typeface="Times New Roman" pitchFamily="18" charset="0"/>
                <a:ea typeface="+mn-ea"/>
                <a:cs typeface="+mn-cs"/>
              </a:rPr>
              <a:t>    Given this definition, a network </a:t>
            </a:r>
            <a:r>
              <a:rPr lang="en-US" altLang="zh-CN" sz="1200" b="0" i="0" u="sng" strike="noStrike" kern="1200" baseline="0" dirty="0" smtClean="0">
                <a:solidFill>
                  <a:schemeClr val="tx1"/>
                </a:solidFill>
                <a:latin typeface="Times New Roman" pitchFamily="18" charset="0"/>
                <a:ea typeface="+mn-ea"/>
                <a:cs typeface="+mn-cs"/>
              </a:rPr>
              <a:t>that delivered no packets to the destination</a:t>
            </a:r>
            <a:r>
              <a:rPr lang="en-US" altLang="zh-CN" sz="1200" b="0" i="0" u="none" strike="noStrike" kern="1200" baseline="0" dirty="0" smtClean="0">
                <a:solidFill>
                  <a:schemeClr val="tx1"/>
                </a:solidFill>
                <a:latin typeface="Times New Roman" pitchFamily="18" charset="0"/>
                <a:ea typeface="+mn-ea"/>
                <a:cs typeface="+mn-cs"/>
              </a:rPr>
              <a:t> would satisfy the definition of best-effort delivery service. </a:t>
            </a:r>
          </a:p>
          <a:p>
            <a:r>
              <a:rPr lang="en-US" altLang="zh-CN" sz="1200" b="0" i="0" u="none" strike="noStrike" kern="1200" baseline="0" dirty="0" smtClean="0">
                <a:solidFill>
                  <a:schemeClr val="tx1"/>
                </a:solidFill>
                <a:latin typeface="Times New Roman" pitchFamily="18" charset="0"/>
                <a:ea typeface="+mn-ea"/>
                <a:cs typeface="+mn-cs"/>
              </a:rPr>
              <a:t>    As we’ll discuss shortly, however, there are sound reasons for such a minimalist network-layer service model.</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Other network architectures have defined and implemented service models that go beyond the Internet’s best-effort service.</a:t>
            </a:r>
          </a:p>
          <a:p>
            <a:r>
              <a:rPr lang="en-US" altLang="zh-CN" sz="1200" b="0" i="0" u="none" strike="noStrike" kern="1200" baseline="0" dirty="0" smtClean="0">
                <a:solidFill>
                  <a:schemeClr val="tx1"/>
                </a:solidFill>
                <a:latin typeface="Times New Roman" pitchFamily="18" charset="0"/>
                <a:ea typeface="+mn-ea"/>
                <a:cs typeface="+mn-cs"/>
              </a:rPr>
              <a:t>    For example, the ATM network architecture [</a:t>
            </a:r>
            <a:r>
              <a:rPr lang="en-US" altLang="zh-CN" sz="1200" b="0" i="0" u="none" strike="noStrike" kern="1200" baseline="0" dirty="0" err="1" smtClean="0">
                <a:solidFill>
                  <a:schemeClr val="tx1"/>
                </a:solidFill>
                <a:latin typeface="Times New Roman" pitchFamily="18" charset="0"/>
                <a:ea typeface="+mn-ea"/>
                <a:cs typeface="+mn-cs"/>
              </a:rPr>
              <a:t>MFAForum</a:t>
            </a:r>
            <a:r>
              <a:rPr lang="en-US" altLang="zh-CN" sz="1200" b="0" i="0" u="none" strike="noStrike" kern="1200" baseline="0" dirty="0" smtClean="0">
                <a:solidFill>
                  <a:schemeClr val="tx1"/>
                </a:solidFill>
                <a:latin typeface="Times New Roman" pitchFamily="18" charset="0"/>
                <a:ea typeface="+mn-ea"/>
                <a:cs typeface="+mn-cs"/>
              </a:rPr>
              <a:t> 2012, Black 1995] provides for multiple service models, meaning that different connections can be provided </a:t>
            </a:r>
            <a:r>
              <a:rPr lang="en-US" altLang="zh-CN" sz="1200" b="0" i="0" u="sng" strike="noStrike" kern="1200" baseline="0" dirty="0" smtClean="0">
                <a:solidFill>
                  <a:schemeClr val="tx1"/>
                </a:solidFill>
                <a:latin typeface="Times New Roman" pitchFamily="18" charset="0"/>
                <a:ea typeface="+mn-ea"/>
                <a:cs typeface="+mn-cs"/>
              </a:rPr>
              <a:t>with different classes of service</a:t>
            </a:r>
            <a:r>
              <a:rPr lang="en-US" altLang="zh-CN" sz="1200" b="0" i="0" u="none" strike="noStrike" kern="1200" baseline="0" dirty="0" smtClean="0">
                <a:solidFill>
                  <a:schemeClr val="tx1"/>
                </a:solidFill>
                <a:latin typeface="Times New Roman" pitchFamily="18" charset="0"/>
                <a:ea typeface="+mn-ea"/>
                <a:cs typeface="+mn-cs"/>
              </a:rPr>
              <a:t> within the same network.</a:t>
            </a:r>
          </a:p>
          <a:p>
            <a:r>
              <a:rPr lang="en-US" altLang="zh-CN" sz="1200" b="0" i="0" u="none" strike="noStrike" kern="1200" baseline="0" dirty="0" smtClean="0">
                <a:solidFill>
                  <a:schemeClr val="tx1"/>
                </a:solidFill>
                <a:latin typeface="Times New Roman" pitchFamily="18" charset="0"/>
                <a:ea typeface="+mn-ea"/>
                <a:cs typeface="+mn-cs"/>
              </a:rPr>
              <a:t>    A discussion of how an ATM network provides such services is well beyond the scope of this book; our aim here is only to note that </a:t>
            </a:r>
            <a:r>
              <a:rPr lang="en-US" altLang="zh-CN" sz="1200" b="0" i="0" u="sng" strike="noStrike" kern="1200" baseline="0" dirty="0" smtClean="0">
                <a:solidFill>
                  <a:schemeClr val="tx1"/>
                </a:solidFill>
                <a:latin typeface="Times New Roman" pitchFamily="18" charset="0"/>
                <a:ea typeface="+mn-ea"/>
                <a:cs typeface="+mn-cs"/>
              </a:rPr>
              <a:t>alternatives do exist to the Internet’s best-effort model</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Two of the more important ATM service models are constant bit rate and available bit rate service: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Constant bit rate (CBR) ATM network service</a:t>
            </a:r>
            <a:r>
              <a:rPr lang="en-US" altLang="zh-CN" sz="1200" b="1"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was the first ATM service model to be standardized, reflecting early </a:t>
            </a:r>
            <a:r>
              <a:rPr lang="en-US" altLang="zh-CN" sz="1200" b="0" i="0" u="sng" strike="noStrike" kern="1200" baseline="0" dirty="0" smtClean="0">
                <a:solidFill>
                  <a:schemeClr val="tx1"/>
                </a:solidFill>
                <a:latin typeface="Times New Roman" pitchFamily="18" charset="0"/>
                <a:ea typeface="+mn-ea"/>
                <a:cs typeface="+mn-cs"/>
              </a:rPr>
              <a:t>interest</a:t>
            </a:r>
            <a:r>
              <a:rPr lang="en-US" altLang="zh-CN" sz="1200" b="0" i="0" u="none" strike="noStrike" kern="1200" baseline="0" dirty="0" smtClean="0">
                <a:solidFill>
                  <a:schemeClr val="tx1"/>
                </a:solidFill>
                <a:latin typeface="Times New Roman" pitchFamily="18" charset="0"/>
                <a:ea typeface="+mn-ea"/>
                <a:cs typeface="+mn-cs"/>
              </a:rPr>
              <a:t> by the telephone companies </a:t>
            </a:r>
            <a:r>
              <a:rPr lang="en-US" altLang="zh-CN" sz="1200" b="0" i="0" u="sng" strike="noStrike" kern="1200" baseline="0" dirty="0" smtClean="0">
                <a:solidFill>
                  <a:schemeClr val="tx1"/>
                </a:solidFill>
                <a:latin typeface="Times New Roman" pitchFamily="18" charset="0"/>
                <a:ea typeface="+mn-ea"/>
                <a:cs typeface="+mn-cs"/>
              </a:rPr>
              <a:t>in</a:t>
            </a:r>
            <a:r>
              <a:rPr lang="en-US" altLang="zh-CN" sz="1200" b="0" i="0" u="none" strike="noStrike" kern="1200" baseline="0" dirty="0" smtClean="0">
                <a:solidFill>
                  <a:schemeClr val="tx1"/>
                </a:solidFill>
                <a:latin typeface="Times New Roman" pitchFamily="18" charset="0"/>
                <a:ea typeface="+mn-ea"/>
                <a:cs typeface="+mn-cs"/>
              </a:rPr>
              <a:t> ATM and </a:t>
            </a:r>
            <a:r>
              <a:rPr lang="en-US" altLang="zh-CN" sz="1200" b="0" i="0" u="sng" strike="noStrike" kern="1200" baseline="0" dirty="0" smtClean="0">
                <a:solidFill>
                  <a:schemeClr val="tx1"/>
                </a:solidFill>
                <a:latin typeface="Times New Roman" pitchFamily="18" charset="0"/>
                <a:ea typeface="+mn-ea"/>
                <a:cs typeface="+mn-cs"/>
              </a:rPr>
              <a:t>the suitability of</a:t>
            </a:r>
            <a:r>
              <a:rPr lang="en-US" altLang="zh-CN" sz="1200" b="0" i="0" u="none" strike="noStrike" kern="1200" baseline="0" dirty="0" smtClean="0">
                <a:solidFill>
                  <a:schemeClr val="tx1"/>
                </a:solidFill>
                <a:latin typeface="Times New Roman" pitchFamily="18" charset="0"/>
                <a:ea typeface="+mn-ea"/>
                <a:cs typeface="+mn-cs"/>
              </a:rPr>
              <a:t> CBR service for carrying real-time, constant bit rate audio and video traffic.    </a:t>
            </a:r>
          </a:p>
          <a:p>
            <a:r>
              <a:rPr lang="en-US" altLang="zh-CN" sz="1200" b="0" i="0" u="none" strike="noStrike" kern="1200" baseline="0" dirty="0" smtClean="0">
                <a:solidFill>
                  <a:schemeClr val="tx1"/>
                </a:solidFill>
                <a:latin typeface="Times New Roman" pitchFamily="18" charset="0"/>
                <a:ea typeface="+mn-ea"/>
                <a:cs typeface="+mn-cs"/>
              </a:rPr>
              <a:t>    The goal of CBR service is conceptually simple — to provide a flow of packets (known as cells in ATM terminology) with a virtual pipe whose properties are the same as if a dedicated fixed-bandwidth transmission link existed between sending and receiving hosts.   </a:t>
            </a:r>
          </a:p>
          <a:p>
            <a:r>
              <a:rPr lang="en-US" altLang="zh-CN" sz="1200" b="0" i="0" u="none" strike="noStrike" kern="1200" baseline="0" dirty="0" smtClean="0">
                <a:solidFill>
                  <a:schemeClr val="tx1"/>
                </a:solidFill>
                <a:latin typeface="Times New Roman" pitchFamily="18" charset="0"/>
                <a:ea typeface="+mn-ea"/>
                <a:cs typeface="+mn-cs"/>
              </a:rPr>
              <a:t>    With CBR service, a flow of ATM cells is carried across the network in such a way that a cell’s end-to-end delay, the variability in a cell’s end-to-end delay (that is, the jitter), and the fraction of cells that are lost or </a:t>
            </a:r>
            <a:r>
              <a:rPr lang="en-US" altLang="zh-CN" sz="1200" b="0" i="0" u="sng" strike="noStrike" kern="1200" baseline="0" dirty="0" smtClean="0">
                <a:solidFill>
                  <a:schemeClr val="tx1"/>
                </a:solidFill>
                <a:latin typeface="Times New Roman" pitchFamily="18" charset="0"/>
                <a:ea typeface="+mn-ea"/>
                <a:cs typeface="+mn-cs"/>
              </a:rPr>
              <a:t>delivered late </a:t>
            </a:r>
            <a:r>
              <a:rPr lang="en-US" altLang="zh-CN" sz="1200" b="0" i="0" u="none" strike="noStrike" kern="1200" baseline="0" dirty="0" smtClean="0">
                <a:solidFill>
                  <a:schemeClr val="tx1"/>
                </a:solidFill>
                <a:latin typeface="Times New Roman" pitchFamily="18" charset="0"/>
                <a:ea typeface="+mn-ea"/>
                <a:cs typeface="+mn-cs"/>
              </a:rPr>
              <a:t>are all guaranteed to be less than specified values. </a:t>
            </a:r>
          </a:p>
          <a:p>
            <a:r>
              <a:rPr lang="en-US" altLang="zh-CN" sz="1200" b="0" i="0" u="none" strike="noStrike" kern="1200" baseline="0" dirty="0" smtClean="0">
                <a:solidFill>
                  <a:schemeClr val="tx1"/>
                </a:solidFill>
                <a:latin typeface="Times New Roman" pitchFamily="18" charset="0"/>
                <a:ea typeface="+mn-ea"/>
                <a:cs typeface="+mn-cs"/>
              </a:rPr>
              <a:t>    These values are agreed upon by the sending host and the ATM network when the CBR connection is first established.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Available bit rate (ABR) ATM network service. </a:t>
            </a:r>
            <a:r>
              <a:rPr lang="en-US" altLang="zh-CN" sz="1200" b="0" i="0" u="none" strike="noStrike" kern="1200" baseline="0" dirty="0" smtClean="0">
                <a:solidFill>
                  <a:schemeClr val="tx1"/>
                </a:solidFill>
                <a:latin typeface="Times New Roman" pitchFamily="18" charset="0"/>
                <a:ea typeface="+mn-ea"/>
                <a:cs typeface="+mn-cs"/>
              </a:rPr>
              <a:t>With the Internet offering so-called best-effort service, ATM’s ABR might best be characterized as being a slightly-better-than-best-effort service. </a:t>
            </a:r>
          </a:p>
          <a:p>
            <a:r>
              <a:rPr lang="en-US" altLang="zh-CN" sz="1200" b="0" i="0" u="none" strike="noStrike" kern="1200" baseline="0" dirty="0" smtClean="0">
                <a:solidFill>
                  <a:schemeClr val="tx1"/>
                </a:solidFill>
                <a:latin typeface="Times New Roman" pitchFamily="18" charset="0"/>
                <a:ea typeface="+mn-ea"/>
                <a:cs typeface="+mn-cs"/>
              </a:rPr>
              <a:t>    As with the Internet service model, cells may be lost under ABR service. </a:t>
            </a:r>
          </a:p>
          <a:p>
            <a:r>
              <a:rPr lang="en-US" altLang="zh-CN" sz="1200" b="0" i="0" u="none" strike="noStrike" kern="1200" baseline="0" dirty="0" smtClean="0">
                <a:solidFill>
                  <a:schemeClr val="tx1"/>
                </a:solidFill>
                <a:latin typeface="Times New Roman" pitchFamily="18" charset="0"/>
                <a:ea typeface="+mn-ea"/>
                <a:cs typeface="+mn-cs"/>
              </a:rPr>
              <a:t>    Unlike in the Internet, however, cells cannot be reordered (although they may be lost), and a minimum cell transmission rate (MCR) is guaranteed to a connection using ABR service. </a:t>
            </a:r>
          </a:p>
          <a:p>
            <a:r>
              <a:rPr lang="en-US" altLang="zh-CN" sz="1200" b="0" i="0" u="none" strike="noStrike" kern="1200" baseline="0" dirty="0" smtClean="0">
                <a:solidFill>
                  <a:schemeClr val="tx1"/>
                </a:solidFill>
                <a:latin typeface="Times New Roman" pitchFamily="18" charset="0"/>
                <a:ea typeface="+mn-ea"/>
                <a:cs typeface="+mn-cs"/>
              </a:rPr>
              <a:t>    If the network has enough free resources at a given time, a sender may also be able to send cells successfully at a higher rate than the MCR. </a:t>
            </a:r>
          </a:p>
          <a:p>
            <a:r>
              <a:rPr lang="en-US" altLang="zh-CN" sz="1200" b="0" i="0" u="none" strike="noStrike" kern="1200" baseline="0" dirty="0" smtClean="0">
                <a:solidFill>
                  <a:schemeClr val="tx1"/>
                </a:solidFill>
                <a:latin typeface="Times New Roman" pitchFamily="18" charset="0"/>
                <a:ea typeface="+mn-ea"/>
                <a:cs typeface="+mn-cs"/>
              </a:rPr>
              <a:t>    Additionally, as we saw in Section 3.6, ATM ABR service can provide feedback to the sender (in terms of a congestion notification bit, or an explicit rate at which to send) that controls how the sender adjusts its rate between the MCR and an allowable peak cell rate.</a:t>
            </a:r>
            <a:endParaRPr lang="en-US" altLang="zh-CN" i="0" dirty="0" smtClean="0"/>
          </a:p>
          <a:p>
            <a:pPr eaLnBrk="1" hangingPunct="1"/>
            <a:endParaRPr lang="zh-CN" altLang="zh-CN" dirty="0" smtClean="0"/>
          </a:p>
        </p:txBody>
      </p:sp>
    </p:spTree>
    <p:extLst>
      <p:ext uri="{BB962C8B-B14F-4D97-AF65-F5344CB8AC3E}">
        <p14:creationId xmlns:p14="http://schemas.microsoft.com/office/powerpoint/2010/main" val="37505210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509E13-B6F0-43C2-8B4F-C52C7EF08078}" type="slidenum">
              <a:rPr lang="en-US" altLang="zh-CN" smtClean="0"/>
              <a:pPr>
                <a:spcBef>
                  <a:spcPct val="0"/>
                </a:spcBef>
              </a:pPr>
              <a:t>135</a:t>
            </a:fld>
            <a:endParaRPr lang="en-US" altLang="zh-CN"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smtClean="0">
                <a:solidFill>
                  <a:srgbClr val="333333"/>
                </a:solidFill>
                <a:latin typeface="ArialMT"/>
              </a:rPr>
              <a:t>    In order to obtain a block of IP addresses for use within an organization’s subnet, a network administrator might first contact its ISP, which </a:t>
            </a:r>
            <a:r>
              <a:rPr lang="en-US" altLang="zh-CN" sz="1200" b="1" i="0" u="none" strike="noStrike" baseline="0" dirty="0" smtClean="0">
                <a:solidFill>
                  <a:srgbClr val="333333"/>
                </a:solidFill>
                <a:latin typeface="ArialMT"/>
              </a:rPr>
              <a:t>would</a:t>
            </a:r>
            <a:r>
              <a:rPr lang="en-US" altLang="zh-CN" sz="1200" b="0" i="0" u="none" strike="noStrike" baseline="0" dirty="0" smtClean="0">
                <a:solidFill>
                  <a:srgbClr val="333333"/>
                </a:solidFill>
                <a:latin typeface="ArialMT"/>
              </a:rPr>
              <a:t> provide addresses from a larger block of addresses that had already been allocated to the ISP. </a:t>
            </a:r>
          </a:p>
          <a:p>
            <a:pPr algn="l"/>
            <a:r>
              <a:rPr lang="en-US" altLang="zh-CN" sz="1200" b="0" i="0" u="none" strike="noStrike" baseline="0" dirty="0" smtClean="0">
                <a:solidFill>
                  <a:srgbClr val="333333"/>
                </a:solidFill>
                <a:latin typeface="ArialMT"/>
              </a:rPr>
              <a:t>    For example, the ISP may itself have been allocated the address block 200.23.16.0/20. </a:t>
            </a:r>
          </a:p>
          <a:p>
            <a:pPr algn="l"/>
            <a:r>
              <a:rPr lang="en-US" altLang="zh-CN" sz="1200" b="0" i="0" u="none" strike="noStrike" baseline="0" dirty="0" smtClean="0">
                <a:solidFill>
                  <a:srgbClr val="333333"/>
                </a:solidFill>
                <a:latin typeface="ArialMT"/>
              </a:rPr>
              <a:t>    The ISP, in turn, could </a:t>
            </a:r>
            <a:r>
              <a:rPr lang="en-US" altLang="zh-CN" sz="1200" b="1" i="0" u="none" strike="noStrike" baseline="0" dirty="0" smtClean="0">
                <a:solidFill>
                  <a:srgbClr val="333333"/>
                </a:solidFill>
                <a:latin typeface="ArialMT"/>
              </a:rPr>
              <a:t>divide</a:t>
            </a:r>
            <a:r>
              <a:rPr lang="en-US" altLang="zh-CN" sz="1200" b="0" i="0" u="none" strike="noStrike" baseline="0" dirty="0" smtClean="0">
                <a:solidFill>
                  <a:srgbClr val="333333"/>
                </a:solidFill>
                <a:latin typeface="ArialMT"/>
              </a:rPr>
              <a:t> its address block </a:t>
            </a:r>
            <a:r>
              <a:rPr lang="en-US" altLang="zh-CN" sz="1200" b="1" i="0" u="none" strike="noStrike" baseline="0" dirty="0" smtClean="0">
                <a:solidFill>
                  <a:srgbClr val="333333"/>
                </a:solidFill>
                <a:latin typeface="ArialMT"/>
              </a:rPr>
              <a:t>into</a:t>
            </a:r>
            <a:r>
              <a:rPr lang="en-US" altLang="zh-CN" sz="1200" b="0" i="0" u="none" strike="noStrike" baseline="0" dirty="0" smtClean="0">
                <a:solidFill>
                  <a:srgbClr val="333333"/>
                </a:solidFill>
                <a:latin typeface="ArialMT"/>
              </a:rPr>
              <a:t> eight equal-sized contiguous address blocks and give one of these address blocks out to each of up to eight organizations that are supported by this ISP, as shown below.</a:t>
            </a:r>
          </a:p>
          <a:p>
            <a:pPr algn="l"/>
            <a:r>
              <a:rPr lang="en-US" altLang="zh-CN" sz="1200" b="0" i="0" u="none" strike="noStrike" baseline="0" dirty="0" smtClean="0">
                <a:solidFill>
                  <a:srgbClr val="333333"/>
                </a:solidFill>
                <a:latin typeface="ArialMT"/>
              </a:rPr>
              <a:t>    (We have underlined the subnet part of these addresses for your convenience.)</a:t>
            </a:r>
          </a:p>
          <a:p>
            <a:pPr algn="l"/>
            <a:endParaRPr lang="en-US" altLang="zh-CN" sz="1200" b="0" i="0" u="none" strike="noStrike" baseline="0" dirty="0" smtClean="0">
              <a:solidFill>
                <a:srgbClr val="333333"/>
              </a:solidFill>
              <a:latin typeface="ArialMT"/>
            </a:endParaRPr>
          </a:p>
          <a:p>
            <a:pPr algn="l"/>
            <a:r>
              <a:rPr lang="sv-SE" altLang="zh-CN" sz="1200" b="0" i="0" u="none" strike="noStrike" kern="1200" baseline="0" dirty="0" smtClean="0">
                <a:solidFill>
                  <a:schemeClr val="tx1"/>
                </a:solidFill>
                <a:latin typeface="Times New Roman" pitchFamily="18" charset="0"/>
                <a:ea typeface="+mn-ea"/>
                <a:cs typeface="+mn-cs"/>
              </a:rPr>
              <a:t>      ISP’s block: 200.23.16.0/20 </a:t>
            </a:r>
            <a:r>
              <a:rPr lang="sv-SE" altLang="zh-CN" sz="1200" b="0" i="0" u="sng" strike="noStrike" kern="1200" baseline="0" dirty="0" smtClean="0">
                <a:solidFill>
                  <a:schemeClr val="tx1"/>
                </a:solidFill>
                <a:latin typeface="Times New Roman" pitchFamily="18" charset="0"/>
                <a:ea typeface="+mn-ea"/>
                <a:cs typeface="+mn-cs"/>
              </a:rPr>
              <a:t>11001000 00010111 0001</a:t>
            </a:r>
            <a:r>
              <a:rPr lang="sv-SE" altLang="zh-CN" sz="1200" b="0" i="0" u="none" strike="noStrike" kern="1200" baseline="0" dirty="0" smtClean="0">
                <a:solidFill>
                  <a:schemeClr val="tx1"/>
                </a:solidFill>
                <a:latin typeface="Times New Roman" pitchFamily="18" charset="0"/>
                <a:ea typeface="+mn-ea"/>
                <a:cs typeface="+mn-cs"/>
              </a:rPr>
              <a:t>0000 00000000</a:t>
            </a:r>
          </a:p>
          <a:p>
            <a:pPr algn="l"/>
            <a:endParaRPr lang="sv-SE"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Organization 0 200.23.16.0/23 11001000 00010111 00010000 00000000</a:t>
            </a:r>
          </a:p>
          <a:p>
            <a:r>
              <a:rPr lang="en-US" altLang="zh-CN" sz="1200" b="0" i="0" u="none" strike="noStrike" kern="1200" baseline="0" dirty="0" smtClean="0">
                <a:solidFill>
                  <a:schemeClr val="tx1"/>
                </a:solidFill>
                <a:latin typeface="Times New Roman" pitchFamily="18" charset="0"/>
                <a:ea typeface="+mn-ea"/>
                <a:cs typeface="+mn-cs"/>
              </a:rPr>
              <a:t>Organization 1 200.23.18.0/23 11001000 00010111 00010010 00000000</a:t>
            </a:r>
          </a:p>
          <a:p>
            <a:r>
              <a:rPr lang="en-US" altLang="zh-CN" sz="1200" b="0" i="0" u="none" strike="noStrike" kern="1200" baseline="0" dirty="0" smtClean="0">
                <a:solidFill>
                  <a:schemeClr val="tx1"/>
                </a:solidFill>
                <a:latin typeface="Times New Roman" pitchFamily="18" charset="0"/>
                <a:ea typeface="+mn-ea"/>
                <a:cs typeface="+mn-cs"/>
              </a:rPr>
              <a:t>Organization 2 200.23.20.0/23 11001000 00010111 00010100 00000000</a:t>
            </a:r>
          </a:p>
          <a:p>
            <a:r>
              <a:rPr lang="en-US" altLang="zh-CN" sz="1200" b="0" i="0" u="none" strike="noStrike" kern="1200" baseline="0" dirty="0" smtClean="0">
                <a:solidFill>
                  <a:schemeClr val="tx1"/>
                </a:solidFill>
                <a:latin typeface="Times New Roman" pitchFamily="18" charset="0"/>
                <a:ea typeface="+mn-ea"/>
                <a:cs typeface="+mn-cs"/>
              </a:rPr>
              <a:t>… … …</a:t>
            </a:r>
          </a:p>
          <a:p>
            <a:r>
              <a:rPr lang="en-US" altLang="zh-CN" sz="1200" b="0" i="0" u="none" strike="noStrike" kern="1200" baseline="0" dirty="0" smtClean="0">
                <a:solidFill>
                  <a:schemeClr val="tx1"/>
                </a:solidFill>
                <a:latin typeface="Times New Roman" pitchFamily="18" charset="0"/>
                <a:ea typeface="+mn-ea"/>
                <a:cs typeface="+mn-cs"/>
              </a:rPr>
              <a:t>Organization 7 200.23.30.0/23 11001000 00010111 00011110 00000000</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While obtaining a set of addresses from an ISP is one way to get a block of addresses, it is not the only way.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Clearly, there must </a:t>
            </a:r>
            <a:r>
              <a:rPr lang="en-US" altLang="zh-CN" sz="1200" b="1" i="0" u="sng" strike="noStrike" kern="1200" baseline="0" dirty="0" smtClean="0">
                <a:solidFill>
                  <a:schemeClr val="tx1"/>
                </a:solidFill>
                <a:latin typeface="Times New Roman" pitchFamily="18" charset="0"/>
                <a:ea typeface="+mn-ea"/>
                <a:cs typeface="+mn-cs"/>
              </a:rPr>
              <a:t>also</a:t>
            </a:r>
            <a:r>
              <a:rPr lang="en-US" altLang="zh-CN" sz="1200" b="0" i="0" u="sng" strike="noStrike" kern="1200" baseline="0" dirty="0" smtClean="0">
                <a:solidFill>
                  <a:schemeClr val="tx1"/>
                </a:solidFill>
                <a:latin typeface="Times New Roman" pitchFamily="18" charset="0"/>
                <a:ea typeface="+mn-ea"/>
                <a:cs typeface="+mn-cs"/>
              </a:rPr>
              <a:t> be a way for the ISP itself </a:t>
            </a:r>
            <a:r>
              <a:rPr lang="en-US" altLang="zh-CN" sz="1200" b="1" i="0" u="sng" strike="noStrike" kern="1200" baseline="0" dirty="0" smtClean="0">
                <a:solidFill>
                  <a:schemeClr val="tx1"/>
                </a:solidFill>
                <a:latin typeface="Times New Roman" pitchFamily="18" charset="0"/>
                <a:ea typeface="+mn-ea"/>
                <a:cs typeface="+mn-cs"/>
              </a:rPr>
              <a:t>to</a:t>
            </a:r>
            <a:r>
              <a:rPr lang="en-US" altLang="zh-CN" sz="1200" b="0" i="0" u="sng" strike="noStrike" kern="1200" baseline="0" dirty="0" smtClean="0">
                <a:solidFill>
                  <a:schemeClr val="tx1"/>
                </a:solidFill>
                <a:latin typeface="Times New Roman" pitchFamily="18" charset="0"/>
                <a:ea typeface="+mn-ea"/>
                <a:cs typeface="+mn-cs"/>
              </a:rPr>
              <a:t> get a block of addresses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Is there a global authority that has </a:t>
            </a:r>
            <a:r>
              <a:rPr lang="en-US" altLang="zh-CN" sz="1200" b="1" i="0" u="none" strike="noStrike" kern="1200" baseline="0" dirty="0" smtClean="0">
                <a:solidFill>
                  <a:schemeClr val="tx1"/>
                </a:solidFill>
                <a:latin typeface="Times New Roman" pitchFamily="18" charset="0"/>
                <a:ea typeface="+mn-ea"/>
                <a:cs typeface="+mn-cs"/>
              </a:rPr>
              <a:t>ultimate</a:t>
            </a:r>
            <a:r>
              <a:rPr lang="en-US" altLang="zh-CN" sz="1200" b="0" i="0" u="none" strike="noStrike" kern="1200" baseline="0" dirty="0" smtClean="0">
                <a:solidFill>
                  <a:schemeClr val="tx1"/>
                </a:solidFill>
                <a:latin typeface="Times New Roman" pitchFamily="18" charset="0"/>
                <a:ea typeface="+mn-ea"/>
                <a:cs typeface="+mn-cs"/>
              </a:rPr>
              <a:t> responsibility for </a:t>
            </a:r>
            <a:r>
              <a:rPr lang="en-US" altLang="zh-CN" sz="1200" b="1" i="0" u="none" strike="noStrike" kern="1200" baseline="0" dirty="0" smtClean="0">
                <a:solidFill>
                  <a:schemeClr val="tx1"/>
                </a:solidFill>
                <a:latin typeface="Times New Roman" pitchFamily="18" charset="0"/>
                <a:ea typeface="+mn-ea"/>
                <a:cs typeface="+mn-cs"/>
              </a:rPr>
              <a:t>managing</a:t>
            </a:r>
            <a:r>
              <a:rPr lang="en-US" altLang="zh-CN" sz="1200" b="0" i="0" u="none" strike="noStrike" kern="1200" baseline="0" dirty="0" smtClean="0">
                <a:solidFill>
                  <a:schemeClr val="tx1"/>
                </a:solidFill>
                <a:latin typeface="Times New Roman" pitchFamily="18" charset="0"/>
                <a:ea typeface="+mn-ea"/>
                <a:cs typeface="+mn-cs"/>
              </a:rPr>
              <a:t> the IP address space and </a:t>
            </a:r>
            <a:r>
              <a:rPr lang="en-US" altLang="zh-CN" sz="1200" b="1" i="0" u="none" strike="noStrike" kern="1200" baseline="0" dirty="0" smtClean="0">
                <a:solidFill>
                  <a:schemeClr val="tx1"/>
                </a:solidFill>
                <a:latin typeface="Times New Roman" pitchFamily="18" charset="0"/>
                <a:ea typeface="+mn-ea"/>
                <a:cs typeface="+mn-cs"/>
              </a:rPr>
              <a:t>allocating</a:t>
            </a:r>
            <a:r>
              <a:rPr lang="en-US" altLang="zh-CN" sz="1200" b="0" i="0" u="none" strike="noStrike" kern="1200" baseline="0" dirty="0" smtClean="0">
                <a:solidFill>
                  <a:schemeClr val="tx1"/>
                </a:solidFill>
                <a:latin typeface="Times New Roman" pitchFamily="18" charset="0"/>
                <a:ea typeface="+mn-ea"/>
                <a:cs typeface="+mn-cs"/>
              </a:rPr>
              <a:t> address blocks to ISPs and other organizations? </a:t>
            </a:r>
          </a:p>
          <a:p>
            <a:r>
              <a:rPr lang="en-US" altLang="zh-CN" sz="1200" b="0" i="0" u="none" strike="noStrike" kern="1200" baseline="0" dirty="0" smtClean="0">
                <a:solidFill>
                  <a:schemeClr val="tx1"/>
                </a:solidFill>
                <a:latin typeface="Times New Roman" pitchFamily="18" charset="0"/>
                <a:ea typeface="+mn-ea"/>
                <a:cs typeface="+mn-cs"/>
              </a:rPr>
              <a:t>    Indeed there is! </a:t>
            </a:r>
          </a:p>
          <a:p>
            <a:r>
              <a:rPr lang="en-US" altLang="zh-CN" sz="1200" b="0" i="0" u="none" strike="noStrike" kern="1200" baseline="0" dirty="0" smtClean="0">
                <a:solidFill>
                  <a:schemeClr val="tx1"/>
                </a:solidFill>
                <a:latin typeface="Times New Roman" pitchFamily="18" charset="0"/>
                <a:ea typeface="+mn-ea"/>
                <a:cs typeface="+mn-cs"/>
              </a:rPr>
              <a:t>    IP addresses are managed under the authority of the Internet Corporation for Assigned Names and Numbers (ICANN) </a:t>
            </a:r>
            <a:r>
              <a:rPr lang="en-US" altLang="zh-CN" sz="1200" b="1" i="0" u="none" strike="noStrike" kern="1200" baseline="0" dirty="0" smtClean="0">
                <a:solidFill>
                  <a:schemeClr val="tx1"/>
                </a:solidFill>
                <a:latin typeface="Times New Roman" pitchFamily="18" charset="0"/>
                <a:ea typeface="+mn-ea"/>
                <a:cs typeface="+mn-cs"/>
              </a:rPr>
              <a:t>[ICANN 2016]</a:t>
            </a:r>
            <a:r>
              <a:rPr lang="en-US" altLang="zh-CN" sz="1200" b="0" i="0" u="none" strike="noStrike" kern="1200" baseline="0" dirty="0" smtClean="0">
                <a:solidFill>
                  <a:schemeClr val="tx1"/>
                </a:solidFill>
                <a:latin typeface="Times New Roman" pitchFamily="18" charset="0"/>
                <a:ea typeface="+mn-ea"/>
                <a:cs typeface="+mn-cs"/>
              </a:rPr>
              <a:t>, based on guidelines set forth in </a:t>
            </a:r>
            <a:r>
              <a:rPr lang="en-US" altLang="zh-CN" sz="1200" b="1" i="0" u="none" strike="noStrike" kern="1200" baseline="0" dirty="0" smtClean="0">
                <a:solidFill>
                  <a:schemeClr val="tx1"/>
                </a:solidFill>
                <a:latin typeface="Times New Roman" pitchFamily="18" charset="0"/>
                <a:ea typeface="+mn-ea"/>
                <a:cs typeface="+mn-cs"/>
              </a:rPr>
              <a:t>[RFC 7020]</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role of the nonprofit ICANN organization [NTIA 1998] is not only to allocate IP addresses, but also to manage the DNS root servers. </a:t>
            </a:r>
          </a:p>
          <a:p>
            <a:r>
              <a:rPr lang="en-US" altLang="zh-CN" sz="1200" b="0" i="0" u="none" strike="noStrike" kern="1200" baseline="0" dirty="0" smtClean="0">
                <a:solidFill>
                  <a:schemeClr val="tx1"/>
                </a:solidFill>
                <a:latin typeface="Times New Roman" pitchFamily="18" charset="0"/>
                <a:ea typeface="+mn-ea"/>
                <a:cs typeface="+mn-cs"/>
              </a:rPr>
              <a:t>    It also has the very </a:t>
            </a:r>
            <a:r>
              <a:rPr lang="en-US" altLang="zh-CN" sz="1200" b="1" i="0" u="none" strike="noStrike" kern="1200" baseline="0" dirty="0" smtClean="0">
                <a:solidFill>
                  <a:schemeClr val="tx1"/>
                </a:solidFill>
                <a:latin typeface="Times New Roman" pitchFamily="18" charset="0"/>
                <a:ea typeface="+mn-ea"/>
                <a:cs typeface="+mn-cs"/>
              </a:rPr>
              <a:t>contentious</a:t>
            </a:r>
            <a:r>
              <a:rPr lang="en-US" altLang="zh-CN" sz="1200" b="0" i="0" u="none" strike="noStrike" kern="1200" baseline="0" dirty="0" smtClean="0">
                <a:solidFill>
                  <a:schemeClr val="tx1"/>
                </a:solidFill>
                <a:latin typeface="Times New Roman" pitchFamily="18" charset="0"/>
                <a:ea typeface="+mn-ea"/>
                <a:cs typeface="+mn-cs"/>
              </a:rPr>
              <a:t> job of assigning domain names and resolving domain name disputes. </a:t>
            </a:r>
          </a:p>
          <a:p>
            <a:r>
              <a:rPr lang="en-US" altLang="zh-CN" sz="1200" b="0" i="0" u="none" strike="noStrike" kern="1200" baseline="0" dirty="0" smtClean="0">
                <a:solidFill>
                  <a:schemeClr val="tx1"/>
                </a:solidFill>
                <a:latin typeface="Times New Roman" pitchFamily="18" charset="0"/>
                <a:ea typeface="+mn-ea"/>
                <a:cs typeface="+mn-cs"/>
              </a:rPr>
              <a:t>    The ICANN allocates addresses to regional Internet registries (for example, ARIN, RIPE, APNIC, and LACNIC, which together </a:t>
            </a:r>
            <a:r>
              <a:rPr lang="en-US" altLang="zh-CN" sz="1200" b="1" i="0" u="none" strike="noStrike" kern="1200" baseline="0" dirty="0" smtClean="0">
                <a:solidFill>
                  <a:schemeClr val="tx1"/>
                </a:solidFill>
                <a:latin typeface="Times New Roman" pitchFamily="18" charset="0"/>
                <a:ea typeface="+mn-ea"/>
                <a:cs typeface="+mn-cs"/>
              </a:rPr>
              <a:t>form</a:t>
            </a:r>
            <a:r>
              <a:rPr lang="en-US" altLang="zh-CN" sz="1200" b="0" i="0" u="none" strike="noStrike" kern="1200" baseline="0" dirty="0" smtClean="0">
                <a:solidFill>
                  <a:schemeClr val="tx1"/>
                </a:solidFill>
                <a:latin typeface="Times New Roman" pitchFamily="18" charset="0"/>
                <a:ea typeface="+mn-ea"/>
                <a:cs typeface="+mn-cs"/>
              </a:rPr>
              <a:t> the Address Supporting Organization of ICANN [ASO-ICANN 2016]), and handle the allocation/management of addresses within their regions.</a:t>
            </a:r>
            <a:endParaRPr lang="sv-SE" altLang="zh-CN" sz="1200" b="0" i="0" u="none" strike="noStrike" kern="1200" baseline="0" dirty="0" smtClean="0">
              <a:solidFill>
                <a:schemeClr val="tx1"/>
              </a:solidFill>
              <a:latin typeface="Times New Roman" pitchFamily="18" charset="0"/>
              <a:ea typeface="+mn-ea"/>
              <a:cs typeface="+mn-cs"/>
            </a:endParaRPr>
          </a:p>
          <a:p>
            <a:pPr eaLnBrk="1" hangingPunct="1"/>
            <a:endParaRPr lang="zh-CN" altLang="zh-CN" dirty="0" smtClean="0"/>
          </a:p>
        </p:txBody>
      </p:sp>
    </p:spTree>
    <p:extLst>
      <p:ext uri="{BB962C8B-B14F-4D97-AF65-F5344CB8AC3E}">
        <p14:creationId xmlns:p14="http://schemas.microsoft.com/office/powerpoint/2010/main" val="28555390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DE10F0-90E7-47B5-AABB-DACD1CC80CB5}" type="slidenum">
              <a:rPr lang="en-US" altLang="zh-CN" smtClean="0"/>
              <a:pPr>
                <a:spcBef>
                  <a:spcPct val="0"/>
                </a:spcBef>
              </a:pPr>
              <a:t>136</a:t>
            </a:fld>
            <a:endParaRPr lang="en-US" altLang="zh-CN"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smtClean="0">
                <a:solidFill>
                  <a:srgbClr val="333333"/>
                </a:solidFill>
                <a:latin typeface="ArialMT"/>
              </a:rPr>
              <a:t>    In order to obtain a block of IP addresses for use within an organization’s subnet, a network administrator might first contact its ISP, which </a:t>
            </a:r>
            <a:r>
              <a:rPr lang="en-US" altLang="zh-CN" sz="1200" b="1" i="0" u="none" strike="noStrike" baseline="0" dirty="0" smtClean="0">
                <a:solidFill>
                  <a:srgbClr val="333333"/>
                </a:solidFill>
                <a:latin typeface="ArialMT"/>
              </a:rPr>
              <a:t>would</a:t>
            </a:r>
            <a:r>
              <a:rPr lang="en-US" altLang="zh-CN" sz="1200" b="0" i="0" u="none" strike="noStrike" baseline="0" dirty="0" smtClean="0">
                <a:solidFill>
                  <a:srgbClr val="333333"/>
                </a:solidFill>
                <a:latin typeface="ArialMT"/>
              </a:rPr>
              <a:t> provide addresses from a larger block of addresses that had already been allocated to the ISP. </a:t>
            </a:r>
          </a:p>
          <a:p>
            <a:pPr algn="l"/>
            <a:r>
              <a:rPr lang="en-US" altLang="zh-CN" sz="1200" b="0" i="0" u="none" strike="noStrike" baseline="0" dirty="0" smtClean="0">
                <a:solidFill>
                  <a:srgbClr val="333333"/>
                </a:solidFill>
                <a:latin typeface="ArialMT"/>
              </a:rPr>
              <a:t>    For example, the ISP may itself have been allocated the address block 200.23.16.0/20. </a:t>
            </a:r>
          </a:p>
          <a:p>
            <a:pPr algn="l"/>
            <a:r>
              <a:rPr lang="en-US" altLang="zh-CN" sz="1200" b="0" i="0" u="none" strike="noStrike" baseline="0" dirty="0" smtClean="0">
                <a:solidFill>
                  <a:srgbClr val="333333"/>
                </a:solidFill>
                <a:latin typeface="ArialMT"/>
              </a:rPr>
              <a:t>    The ISP, in turn, could </a:t>
            </a:r>
            <a:r>
              <a:rPr lang="en-US" altLang="zh-CN" sz="1200" b="1" i="0" u="none" strike="noStrike" baseline="0" dirty="0" smtClean="0">
                <a:solidFill>
                  <a:srgbClr val="333333"/>
                </a:solidFill>
                <a:latin typeface="ArialMT"/>
              </a:rPr>
              <a:t>divide</a:t>
            </a:r>
            <a:r>
              <a:rPr lang="en-US" altLang="zh-CN" sz="1200" b="0" i="0" u="none" strike="noStrike" baseline="0" dirty="0" smtClean="0">
                <a:solidFill>
                  <a:srgbClr val="333333"/>
                </a:solidFill>
                <a:latin typeface="ArialMT"/>
              </a:rPr>
              <a:t> its address block </a:t>
            </a:r>
            <a:r>
              <a:rPr lang="en-US" altLang="zh-CN" sz="1200" b="1" i="0" u="none" strike="noStrike" baseline="0" dirty="0" smtClean="0">
                <a:solidFill>
                  <a:srgbClr val="333333"/>
                </a:solidFill>
                <a:latin typeface="ArialMT"/>
              </a:rPr>
              <a:t>into</a:t>
            </a:r>
            <a:r>
              <a:rPr lang="en-US" altLang="zh-CN" sz="1200" b="0" i="0" u="none" strike="noStrike" baseline="0" dirty="0" smtClean="0">
                <a:solidFill>
                  <a:srgbClr val="333333"/>
                </a:solidFill>
                <a:latin typeface="ArialMT"/>
              </a:rPr>
              <a:t> eight equal-sized contiguous address blocks and give one of these address blocks out to each of up to eight organizations that are supported by this ISP, as shown below.</a:t>
            </a:r>
          </a:p>
          <a:p>
            <a:pPr algn="l"/>
            <a:r>
              <a:rPr lang="en-US" altLang="zh-CN" sz="1200" b="0" i="0" u="none" strike="noStrike" baseline="0" dirty="0" smtClean="0">
                <a:solidFill>
                  <a:srgbClr val="333333"/>
                </a:solidFill>
                <a:latin typeface="ArialMT"/>
              </a:rPr>
              <a:t>    (We have underlined the subnet part of these addresses for your convenience.)</a:t>
            </a:r>
          </a:p>
          <a:p>
            <a:pPr algn="l"/>
            <a:endParaRPr lang="en-US" altLang="zh-CN" sz="1200" b="0" i="0" u="none" strike="noStrike" baseline="0" dirty="0" smtClean="0">
              <a:solidFill>
                <a:srgbClr val="333333"/>
              </a:solidFill>
              <a:latin typeface="ArialMT"/>
            </a:endParaRPr>
          </a:p>
          <a:p>
            <a:pPr algn="l"/>
            <a:r>
              <a:rPr lang="sv-SE" altLang="zh-CN" sz="1200" b="0" i="0" u="none" strike="noStrike" kern="1200" baseline="0" dirty="0" smtClean="0">
                <a:solidFill>
                  <a:schemeClr val="tx1"/>
                </a:solidFill>
                <a:latin typeface="Times New Roman" pitchFamily="18" charset="0"/>
                <a:ea typeface="+mn-ea"/>
                <a:cs typeface="+mn-cs"/>
              </a:rPr>
              <a:t>      ISP’s block: 200.23.16.0/20 </a:t>
            </a:r>
            <a:r>
              <a:rPr lang="sv-SE" altLang="zh-CN" sz="1200" b="0" i="0" u="sng" strike="noStrike" kern="1200" baseline="0" dirty="0" smtClean="0">
                <a:solidFill>
                  <a:schemeClr val="tx1"/>
                </a:solidFill>
                <a:latin typeface="Times New Roman" pitchFamily="18" charset="0"/>
                <a:ea typeface="+mn-ea"/>
                <a:cs typeface="+mn-cs"/>
              </a:rPr>
              <a:t>11001000 00010111 0001</a:t>
            </a:r>
            <a:r>
              <a:rPr lang="sv-SE" altLang="zh-CN" sz="1200" b="0" i="0" u="none" strike="noStrike" kern="1200" baseline="0" dirty="0" smtClean="0">
                <a:solidFill>
                  <a:schemeClr val="tx1"/>
                </a:solidFill>
                <a:latin typeface="Times New Roman" pitchFamily="18" charset="0"/>
                <a:ea typeface="+mn-ea"/>
                <a:cs typeface="+mn-cs"/>
              </a:rPr>
              <a:t>0000 00000000</a:t>
            </a:r>
          </a:p>
          <a:p>
            <a:pPr algn="l"/>
            <a:endParaRPr lang="sv-SE"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Organization 0 200.23.16.0/23 11001000 00010111 00010000 00000000</a:t>
            </a:r>
          </a:p>
          <a:p>
            <a:r>
              <a:rPr lang="en-US" altLang="zh-CN" sz="1200" b="0" i="0" u="none" strike="noStrike" kern="1200" baseline="0" dirty="0" smtClean="0">
                <a:solidFill>
                  <a:schemeClr val="tx1"/>
                </a:solidFill>
                <a:latin typeface="Times New Roman" pitchFamily="18" charset="0"/>
                <a:ea typeface="+mn-ea"/>
                <a:cs typeface="+mn-cs"/>
              </a:rPr>
              <a:t>Organization 1 200.23.18.0/23 11001000 00010111 00010010 00000000</a:t>
            </a:r>
          </a:p>
          <a:p>
            <a:r>
              <a:rPr lang="en-US" altLang="zh-CN" sz="1200" b="0" i="0" u="none" strike="noStrike" kern="1200" baseline="0" dirty="0" smtClean="0">
                <a:solidFill>
                  <a:schemeClr val="tx1"/>
                </a:solidFill>
                <a:latin typeface="Times New Roman" pitchFamily="18" charset="0"/>
                <a:ea typeface="+mn-ea"/>
                <a:cs typeface="+mn-cs"/>
              </a:rPr>
              <a:t>Organization 2 200.23.20.0/23 11001000 00010111 00010100 00000000</a:t>
            </a:r>
          </a:p>
          <a:p>
            <a:r>
              <a:rPr lang="en-US" altLang="zh-CN" sz="1200" b="0" i="0" u="none" strike="noStrike" kern="1200" baseline="0" dirty="0" smtClean="0">
                <a:solidFill>
                  <a:schemeClr val="tx1"/>
                </a:solidFill>
                <a:latin typeface="Times New Roman" pitchFamily="18" charset="0"/>
                <a:ea typeface="+mn-ea"/>
                <a:cs typeface="+mn-cs"/>
              </a:rPr>
              <a:t>… … …</a:t>
            </a:r>
          </a:p>
          <a:p>
            <a:r>
              <a:rPr lang="en-US" altLang="zh-CN" sz="1200" b="0" i="0" u="none" strike="noStrike" kern="1200" baseline="0" dirty="0" smtClean="0">
                <a:solidFill>
                  <a:schemeClr val="tx1"/>
                </a:solidFill>
                <a:latin typeface="Times New Roman" pitchFamily="18" charset="0"/>
                <a:ea typeface="+mn-ea"/>
                <a:cs typeface="+mn-cs"/>
              </a:rPr>
              <a:t>Organization 7 200.23.30.0/23 11001000 00010111 00011110 00000000</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While obtaining a set of addresses from an ISP is one way to get a block of addresses, it is not the only way.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Clearly, there must </a:t>
            </a:r>
            <a:r>
              <a:rPr lang="en-US" altLang="zh-CN" sz="1200" b="1" i="0" u="sng" strike="noStrike" kern="1200" baseline="0" dirty="0" smtClean="0">
                <a:solidFill>
                  <a:schemeClr val="tx1"/>
                </a:solidFill>
                <a:latin typeface="Times New Roman" pitchFamily="18" charset="0"/>
                <a:ea typeface="+mn-ea"/>
                <a:cs typeface="+mn-cs"/>
              </a:rPr>
              <a:t>also</a:t>
            </a:r>
            <a:r>
              <a:rPr lang="en-US" altLang="zh-CN" sz="1200" b="0" i="0" u="sng" strike="noStrike" kern="1200" baseline="0" dirty="0" smtClean="0">
                <a:solidFill>
                  <a:schemeClr val="tx1"/>
                </a:solidFill>
                <a:latin typeface="Times New Roman" pitchFamily="18" charset="0"/>
                <a:ea typeface="+mn-ea"/>
                <a:cs typeface="+mn-cs"/>
              </a:rPr>
              <a:t> be a way for the ISP itself </a:t>
            </a:r>
            <a:r>
              <a:rPr lang="en-US" altLang="zh-CN" sz="1200" b="1" i="0" u="sng" strike="noStrike" kern="1200" baseline="0" dirty="0" smtClean="0">
                <a:solidFill>
                  <a:schemeClr val="tx1"/>
                </a:solidFill>
                <a:latin typeface="Times New Roman" pitchFamily="18" charset="0"/>
                <a:ea typeface="+mn-ea"/>
                <a:cs typeface="+mn-cs"/>
              </a:rPr>
              <a:t>to</a:t>
            </a:r>
            <a:r>
              <a:rPr lang="en-US" altLang="zh-CN" sz="1200" b="0" i="0" u="sng" strike="noStrike" kern="1200" baseline="0" dirty="0" smtClean="0">
                <a:solidFill>
                  <a:schemeClr val="tx1"/>
                </a:solidFill>
                <a:latin typeface="Times New Roman" pitchFamily="18" charset="0"/>
                <a:ea typeface="+mn-ea"/>
                <a:cs typeface="+mn-cs"/>
              </a:rPr>
              <a:t> get a block of addresses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Is there a global authority that has </a:t>
            </a:r>
            <a:r>
              <a:rPr lang="en-US" altLang="zh-CN" sz="1200" b="1" i="0" u="none" strike="noStrike" kern="1200" baseline="0" dirty="0" smtClean="0">
                <a:solidFill>
                  <a:schemeClr val="tx1"/>
                </a:solidFill>
                <a:latin typeface="Times New Roman" pitchFamily="18" charset="0"/>
                <a:ea typeface="+mn-ea"/>
                <a:cs typeface="+mn-cs"/>
              </a:rPr>
              <a:t>ultimate</a:t>
            </a:r>
            <a:r>
              <a:rPr lang="en-US" altLang="zh-CN" sz="1200" b="0" i="0" u="none" strike="noStrike" kern="1200" baseline="0" dirty="0" smtClean="0">
                <a:solidFill>
                  <a:schemeClr val="tx1"/>
                </a:solidFill>
                <a:latin typeface="Times New Roman" pitchFamily="18" charset="0"/>
                <a:ea typeface="+mn-ea"/>
                <a:cs typeface="+mn-cs"/>
              </a:rPr>
              <a:t> responsibility for </a:t>
            </a:r>
            <a:r>
              <a:rPr lang="en-US" altLang="zh-CN" sz="1200" b="1" i="0" u="none" strike="noStrike" kern="1200" baseline="0" dirty="0" smtClean="0">
                <a:solidFill>
                  <a:schemeClr val="tx1"/>
                </a:solidFill>
                <a:latin typeface="Times New Roman" pitchFamily="18" charset="0"/>
                <a:ea typeface="+mn-ea"/>
                <a:cs typeface="+mn-cs"/>
              </a:rPr>
              <a:t>managing</a:t>
            </a:r>
            <a:r>
              <a:rPr lang="en-US" altLang="zh-CN" sz="1200" b="0" i="0" u="none" strike="noStrike" kern="1200" baseline="0" dirty="0" smtClean="0">
                <a:solidFill>
                  <a:schemeClr val="tx1"/>
                </a:solidFill>
                <a:latin typeface="Times New Roman" pitchFamily="18" charset="0"/>
                <a:ea typeface="+mn-ea"/>
                <a:cs typeface="+mn-cs"/>
              </a:rPr>
              <a:t> the IP address space and </a:t>
            </a:r>
            <a:r>
              <a:rPr lang="en-US" altLang="zh-CN" sz="1200" b="1" i="0" u="none" strike="noStrike" kern="1200" baseline="0" dirty="0" smtClean="0">
                <a:solidFill>
                  <a:schemeClr val="tx1"/>
                </a:solidFill>
                <a:latin typeface="Times New Roman" pitchFamily="18" charset="0"/>
                <a:ea typeface="+mn-ea"/>
                <a:cs typeface="+mn-cs"/>
              </a:rPr>
              <a:t>allocating</a:t>
            </a:r>
            <a:r>
              <a:rPr lang="en-US" altLang="zh-CN" sz="1200" b="0" i="0" u="none" strike="noStrike" kern="1200" baseline="0" dirty="0" smtClean="0">
                <a:solidFill>
                  <a:schemeClr val="tx1"/>
                </a:solidFill>
                <a:latin typeface="Times New Roman" pitchFamily="18" charset="0"/>
                <a:ea typeface="+mn-ea"/>
                <a:cs typeface="+mn-cs"/>
              </a:rPr>
              <a:t> address blocks to ISPs and other organizations? </a:t>
            </a:r>
          </a:p>
          <a:p>
            <a:r>
              <a:rPr lang="en-US" altLang="zh-CN" sz="1200" b="0" i="0" u="none" strike="noStrike" kern="1200" baseline="0" dirty="0" smtClean="0">
                <a:solidFill>
                  <a:schemeClr val="tx1"/>
                </a:solidFill>
                <a:latin typeface="Times New Roman" pitchFamily="18" charset="0"/>
                <a:ea typeface="+mn-ea"/>
                <a:cs typeface="+mn-cs"/>
              </a:rPr>
              <a:t>    Indeed there is! </a:t>
            </a:r>
          </a:p>
          <a:p>
            <a:r>
              <a:rPr lang="en-US" altLang="zh-CN" sz="1200" b="0" i="0" u="none" strike="noStrike" kern="1200" baseline="0" dirty="0" smtClean="0">
                <a:solidFill>
                  <a:schemeClr val="tx1"/>
                </a:solidFill>
                <a:latin typeface="Times New Roman" pitchFamily="18" charset="0"/>
                <a:ea typeface="+mn-ea"/>
                <a:cs typeface="+mn-cs"/>
              </a:rPr>
              <a:t>    IP addresses are managed under the authority of the Internet Corporation for Assigned Names and Numbers (ICANN) </a:t>
            </a:r>
            <a:r>
              <a:rPr lang="en-US" altLang="zh-CN" sz="1200" b="1" i="0" u="none" strike="noStrike" kern="1200" baseline="0" dirty="0" smtClean="0">
                <a:solidFill>
                  <a:schemeClr val="tx1"/>
                </a:solidFill>
                <a:latin typeface="Times New Roman" pitchFamily="18" charset="0"/>
                <a:ea typeface="+mn-ea"/>
                <a:cs typeface="+mn-cs"/>
              </a:rPr>
              <a:t>[ICANN 2016]</a:t>
            </a:r>
            <a:r>
              <a:rPr lang="en-US" altLang="zh-CN" sz="1200" b="0" i="0" u="none" strike="noStrike" kern="1200" baseline="0" dirty="0" smtClean="0">
                <a:solidFill>
                  <a:schemeClr val="tx1"/>
                </a:solidFill>
                <a:latin typeface="Times New Roman" pitchFamily="18" charset="0"/>
                <a:ea typeface="+mn-ea"/>
                <a:cs typeface="+mn-cs"/>
              </a:rPr>
              <a:t>, based on guidelines set forth in </a:t>
            </a:r>
            <a:r>
              <a:rPr lang="en-US" altLang="zh-CN" sz="1200" b="1" i="0" u="none" strike="noStrike" kern="1200" baseline="0" dirty="0" smtClean="0">
                <a:solidFill>
                  <a:schemeClr val="tx1"/>
                </a:solidFill>
                <a:latin typeface="Times New Roman" pitchFamily="18" charset="0"/>
                <a:ea typeface="+mn-ea"/>
                <a:cs typeface="+mn-cs"/>
              </a:rPr>
              <a:t>[RFC 7020]</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role of the nonprofit ICANN organization [NTIA 1998] is not only to allocate IP addresses, but also to manage the DNS root servers. </a:t>
            </a:r>
          </a:p>
          <a:p>
            <a:r>
              <a:rPr lang="en-US" altLang="zh-CN" sz="1200" b="0" i="0" u="none" strike="noStrike" kern="1200" baseline="0" dirty="0" smtClean="0">
                <a:solidFill>
                  <a:schemeClr val="tx1"/>
                </a:solidFill>
                <a:latin typeface="Times New Roman" pitchFamily="18" charset="0"/>
                <a:ea typeface="+mn-ea"/>
                <a:cs typeface="+mn-cs"/>
              </a:rPr>
              <a:t>    It also has the very </a:t>
            </a:r>
            <a:r>
              <a:rPr lang="en-US" altLang="zh-CN" sz="1200" b="1" i="0" u="none" strike="noStrike" kern="1200" baseline="0" dirty="0" smtClean="0">
                <a:solidFill>
                  <a:schemeClr val="tx1"/>
                </a:solidFill>
                <a:latin typeface="Times New Roman" pitchFamily="18" charset="0"/>
                <a:ea typeface="+mn-ea"/>
                <a:cs typeface="+mn-cs"/>
              </a:rPr>
              <a:t>contentious</a:t>
            </a:r>
            <a:r>
              <a:rPr lang="en-US" altLang="zh-CN" sz="1200" b="0" i="0" u="none" strike="noStrike" kern="1200" baseline="0" dirty="0" smtClean="0">
                <a:solidFill>
                  <a:schemeClr val="tx1"/>
                </a:solidFill>
                <a:latin typeface="Times New Roman" pitchFamily="18" charset="0"/>
                <a:ea typeface="+mn-ea"/>
                <a:cs typeface="+mn-cs"/>
              </a:rPr>
              <a:t> job of assigning domain names and resolving domain name disputes. </a:t>
            </a:r>
          </a:p>
          <a:p>
            <a:r>
              <a:rPr lang="en-US" altLang="zh-CN" sz="1200" b="0" i="0" u="none" strike="noStrike" kern="1200" baseline="0" dirty="0" smtClean="0">
                <a:solidFill>
                  <a:schemeClr val="tx1"/>
                </a:solidFill>
                <a:latin typeface="Times New Roman" pitchFamily="18" charset="0"/>
                <a:ea typeface="+mn-ea"/>
                <a:cs typeface="+mn-cs"/>
              </a:rPr>
              <a:t>    The ICANN allocates addresses to regional Internet registries (for example, ARIN, RIPE, APNIC, and LACNIC, which together </a:t>
            </a:r>
            <a:r>
              <a:rPr lang="en-US" altLang="zh-CN" sz="1200" b="1" i="0" u="none" strike="noStrike" kern="1200" baseline="0" dirty="0" smtClean="0">
                <a:solidFill>
                  <a:schemeClr val="tx1"/>
                </a:solidFill>
                <a:latin typeface="Times New Roman" pitchFamily="18" charset="0"/>
                <a:ea typeface="+mn-ea"/>
                <a:cs typeface="+mn-cs"/>
              </a:rPr>
              <a:t>form</a:t>
            </a:r>
            <a:r>
              <a:rPr lang="en-US" altLang="zh-CN" sz="1200" b="0" i="0" u="none" strike="noStrike" kern="1200" baseline="0" dirty="0" smtClean="0">
                <a:solidFill>
                  <a:schemeClr val="tx1"/>
                </a:solidFill>
                <a:latin typeface="Times New Roman" pitchFamily="18" charset="0"/>
                <a:ea typeface="+mn-ea"/>
                <a:cs typeface="+mn-cs"/>
              </a:rPr>
              <a:t> the Address Supporting Organization of ICANN [ASO-ICANN 2016]), and </a:t>
            </a:r>
            <a:r>
              <a:rPr lang="en-US" altLang="zh-CN" sz="1200" b="1" i="0" u="none" strike="noStrike" kern="1200" baseline="0" dirty="0" smtClean="0">
                <a:solidFill>
                  <a:schemeClr val="tx1"/>
                </a:solidFill>
                <a:latin typeface="Times New Roman" pitchFamily="18" charset="0"/>
                <a:ea typeface="+mn-ea"/>
                <a:cs typeface="+mn-cs"/>
              </a:rPr>
              <a:t>handle</a:t>
            </a:r>
            <a:r>
              <a:rPr lang="en-US" altLang="zh-CN" sz="1200" b="0" i="0" u="none" strike="noStrike" kern="1200" baseline="0" dirty="0" smtClean="0">
                <a:solidFill>
                  <a:schemeClr val="tx1"/>
                </a:solidFill>
                <a:latin typeface="Times New Roman" pitchFamily="18" charset="0"/>
                <a:ea typeface="+mn-ea"/>
                <a:cs typeface="+mn-cs"/>
              </a:rPr>
              <a:t> the allocation/management of addresses within their regions.</a:t>
            </a:r>
            <a:endParaRPr lang="sv-SE" altLang="zh-CN" sz="1200" b="0" i="0" u="none" strike="noStrike" kern="1200" baseline="0" dirty="0" smtClean="0">
              <a:solidFill>
                <a:schemeClr val="tx1"/>
              </a:solidFill>
              <a:latin typeface="Times New Roman" pitchFamily="18" charset="0"/>
              <a:ea typeface="+mn-ea"/>
              <a:cs typeface="+mn-cs"/>
            </a:endParaRPr>
          </a:p>
          <a:p>
            <a:pPr eaLnBrk="1" hangingPunct="1"/>
            <a:endParaRPr lang="zh-CN" altLang="zh-CN" dirty="0" smtClean="0"/>
          </a:p>
        </p:txBody>
      </p:sp>
    </p:spTree>
    <p:extLst>
      <p:ext uri="{BB962C8B-B14F-4D97-AF65-F5344CB8AC3E}">
        <p14:creationId xmlns:p14="http://schemas.microsoft.com/office/powerpoint/2010/main" val="13874251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6E2DCE-5E1A-42AC-854B-82E1AA3BB833}" type="slidenum">
              <a:rPr lang="en-US" altLang="zh-CN" smtClean="0"/>
              <a:pPr>
                <a:spcBef>
                  <a:spcPct val="0"/>
                </a:spcBef>
              </a:pPr>
              <a:t>137</a:t>
            </a:fld>
            <a:endParaRPr lang="en-US" altLang="zh-CN"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dirty="0" smtClean="0"/>
              <a:t>    </a:t>
            </a:r>
            <a:r>
              <a:rPr lang="zh-CN" altLang="en-US" dirty="0" smtClean="0"/>
              <a:t>一个组织或部分通常得到一块连续的</a:t>
            </a:r>
            <a:r>
              <a:rPr lang="en-US" altLang="zh-CN" dirty="0" smtClean="0"/>
              <a:t>IP</a:t>
            </a:r>
            <a:r>
              <a:rPr lang="zh-CN" altLang="en-US" dirty="0" smtClean="0"/>
              <a:t>地址，这些地址具有共同网络号部分。</a:t>
            </a:r>
            <a:endParaRPr lang="en-US" altLang="zh-CN" dirty="0" smtClean="0"/>
          </a:p>
          <a:p>
            <a:r>
              <a:rPr lang="en-US" altLang="zh-CN" dirty="0" smtClean="0"/>
              <a:t>    </a:t>
            </a:r>
            <a:r>
              <a:rPr lang="zh-CN" altLang="en-US" dirty="0" smtClean="0"/>
              <a:t>在</a:t>
            </a:r>
            <a:r>
              <a:rPr lang="en-US" altLang="zh-CN" dirty="0" smtClean="0"/>
              <a:t>Internet</a:t>
            </a:r>
            <a:r>
              <a:rPr lang="zh-CN" altLang="en-US" dirty="0" smtClean="0"/>
              <a:t>内部的路由机制中，路由器所关心的也只是</a:t>
            </a:r>
            <a:r>
              <a:rPr lang="en-US" altLang="zh-CN" dirty="0" smtClean="0"/>
              <a:t>IP</a:t>
            </a:r>
            <a:r>
              <a:rPr lang="zh-CN" altLang="en-US" dirty="0" smtClean="0"/>
              <a:t>地址的网络号部分。</a:t>
            </a:r>
            <a:endParaRPr lang="en-US" altLang="zh-CN" dirty="0" smtClean="0"/>
          </a:p>
          <a:p>
            <a:r>
              <a:rPr lang="en-US" altLang="zh-CN" dirty="0" smtClean="0"/>
              <a:t>    IP</a:t>
            </a:r>
            <a:r>
              <a:rPr lang="zh-CN" altLang="en-US" dirty="0" smtClean="0"/>
              <a:t>地址获取的方式：</a:t>
            </a:r>
          </a:p>
          <a:p>
            <a:r>
              <a:rPr lang="en-US" altLang="zh-CN" dirty="0" smtClean="0"/>
              <a:t>    1</a:t>
            </a:r>
            <a:r>
              <a:rPr lang="zh-CN" altLang="en-US" dirty="0" smtClean="0"/>
              <a:t>、静态配置：</a:t>
            </a:r>
          </a:p>
          <a:p>
            <a:r>
              <a:rPr lang="en-US" altLang="zh-CN" dirty="0" smtClean="0"/>
              <a:t>    2</a:t>
            </a:r>
            <a:r>
              <a:rPr lang="zh-CN" altLang="en-US" dirty="0" smtClean="0"/>
              <a:t>、动态获取：</a:t>
            </a:r>
            <a:r>
              <a:rPr lang="en-US" altLang="zh-CN" dirty="0" smtClean="0"/>
              <a:t>DHCP</a:t>
            </a:r>
            <a:r>
              <a:rPr lang="zh-CN" altLang="en-US" dirty="0" smtClean="0"/>
              <a:t>动态</a:t>
            </a:r>
            <a:r>
              <a:rPr lang="en-US" altLang="zh-CN" dirty="0" smtClean="0"/>
              <a:t>Host </a:t>
            </a:r>
            <a:r>
              <a:rPr lang="zh-CN" altLang="en-US" dirty="0" smtClean="0"/>
              <a:t>配置协议。</a:t>
            </a:r>
            <a:endParaRPr lang="en-US" altLang="zh-CN" dirty="0" smtClean="0"/>
          </a:p>
          <a:p>
            <a:r>
              <a:rPr lang="en-US" altLang="zh-CN" dirty="0" smtClean="0"/>
              <a:t>   </a:t>
            </a:r>
          </a:p>
          <a:p>
            <a:r>
              <a:rPr lang="en-US" altLang="zh-CN" dirty="0" smtClean="0"/>
              <a:t>   DHCP</a:t>
            </a:r>
            <a:r>
              <a:rPr lang="zh-CN" altLang="en-US" dirty="0" smtClean="0"/>
              <a:t>是动态</a:t>
            </a:r>
            <a:r>
              <a:rPr lang="en-US" altLang="zh-CN" dirty="0" smtClean="0"/>
              <a:t>Host </a:t>
            </a:r>
            <a:r>
              <a:rPr lang="zh-CN" altLang="en-US" dirty="0" smtClean="0"/>
              <a:t>配置协议，是</a:t>
            </a:r>
            <a:r>
              <a:rPr lang="en-US" altLang="zh-CN" dirty="0" smtClean="0"/>
              <a:t>Host </a:t>
            </a:r>
            <a:r>
              <a:rPr lang="zh-CN" altLang="en-US" dirty="0" smtClean="0"/>
              <a:t>自动配置的关键协议，也叫即插即用协议。利用</a:t>
            </a:r>
            <a:r>
              <a:rPr lang="en-US" altLang="zh-CN" dirty="0" smtClean="0"/>
              <a:t>DHCP</a:t>
            </a:r>
            <a:r>
              <a:rPr lang="zh-CN" altLang="en-US" dirty="0" smtClean="0"/>
              <a:t>可以：</a:t>
            </a:r>
          </a:p>
          <a:p>
            <a:r>
              <a:rPr lang="en-US" altLang="zh-CN" dirty="0" smtClean="0"/>
              <a:t>   1)</a:t>
            </a:r>
            <a:r>
              <a:rPr lang="zh-CN" altLang="en-US" dirty="0" smtClean="0"/>
              <a:t>、自动配置</a:t>
            </a:r>
            <a:r>
              <a:rPr lang="en-US" altLang="zh-CN" dirty="0" smtClean="0"/>
              <a:t>IP</a:t>
            </a:r>
            <a:r>
              <a:rPr lang="zh-CN" altLang="en-US" dirty="0" smtClean="0"/>
              <a:t>协议</a:t>
            </a:r>
          </a:p>
          <a:p>
            <a:r>
              <a:rPr lang="en-US" altLang="zh-CN" dirty="0" smtClean="0"/>
              <a:t>   2)</a:t>
            </a:r>
            <a:r>
              <a:rPr lang="zh-CN" altLang="en-US" dirty="0" smtClean="0"/>
              <a:t>、支持移动性</a:t>
            </a:r>
          </a:p>
          <a:p>
            <a:r>
              <a:rPr lang="en-US" altLang="zh-CN" dirty="0" smtClean="0"/>
              <a:t>   3)</a:t>
            </a:r>
            <a:r>
              <a:rPr lang="zh-CN" altLang="en-US" dirty="0" smtClean="0"/>
              <a:t>、节省</a:t>
            </a:r>
            <a:r>
              <a:rPr lang="en-US" altLang="zh-CN" dirty="0" smtClean="0"/>
              <a:t>IP</a:t>
            </a:r>
            <a:r>
              <a:rPr lang="zh-CN" altLang="en-US" dirty="0" smtClean="0"/>
              <a:t>地址资源</a:t>
            </a:r>
            <a:endParaRPr lang="en-US" altLang="zh-CN" dirty="0" smtClean="0"/>
          </a:p>
          <a:p>
            <a:endParaRPr lang="en-US" altLang="zh-CN" sz="1200" b="0" i="1"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Obtaining a Host Address: The Dynamic Host Configuration Protocol</a:t>
            </a:r>
          </a:p>
          <a:p>
            <a:r>
              <a:rPr lang="en-US" altLang="zh-CN" sz="1200" b="0" i="0" u="none" strike="noStrike" kern="1200" baseline="0" dirty="0" smtClean="0">
                <a:solidFill>
                  <a:schemeClr val="tx1"/>
                </a:solidFill>
                <a:latin typeface="Times New Roman" pitchFamily="18" charset="0"/>
                <a:ea typeface="+mn-ea"/>
                <a:cs typeface="+mn-cs"/>
              </a:rPr>
              <a:t>    Once an organization has obtained a block of addresses, it can assign individual IP addresses to the host and router interfaces in its organization. </a:t>
            </a:r>
          </a:p>
          <a:p>
            <a:r>
              <a:rPr lang="en-US" altLang="zh-CN" sz="1200" b="0" i="0" u="none" strike="noStrike" kern="1200" baseline="0" dirty="0" smtClean="0">
                <a:solidFill>
                  <a:schemeClr val="tx1"/>
                </a:solidFill>
                <a:latin typeface="Times New Roman" pitchFamily="18" charset="0"/>
                <a:ea typeface="+mn-ea"/>
                <a:cs typeface="+mn-cs"/>
              </a:rPr>
              <a:t>    A system administrator will typically manually configure the IP addresses into the router (often remotely, with a network management tool).</a:t>
            </a:r>
          </a:p>
          <a:p>
            <a:r>
              <a:rPr lang="en-US" altLang="zh-CN" sz="1200" b="0" i="0" u="none" strike="noStrike" kern="1200" baseline="0" dirty="0" smtClean="0">
                <a:solidFill>
                  <a:schemeClr val="tx1"/>
                </a:solidFill>
                <a:latin typeface="Times New Roman" pitchFamily="18" charset="0"/>
                <a:ea typeface="+mn-ea"/>
                <a:cs typeface="+mn-cs"/>
              </a:rPr>
              <a:t>    Host addresses can also be configured </a:t>
            </a:r>
            <a:r>
              <a:rPr lang="en-US" altLang="zh-CN" sz="1200" b="1" i="0" u="none" strike="noStrike" kern="1200" baseline="0" dirty="0" smtClean="0">
                <a:solidFill>
                  <a:schemeClr val="tx1"/>
                </a:solidFill>
                <a:latin typeface="Times New Roman" pitchFamily="18" charset="0"/>
                <a:ea typeface="+mn-ea"/>
                <a:cs typeface="+mn-cs"/>
              </a:rPr>
              <a:t>manually</a:t>
            </a:r>
            <a:r>
              <a:rPr lang="en-US" altLang="zh-CN" sz="1200" b="0" i="0" u="none" strike="noStrike" kern="1200" baseline="0" dirty="0" smtClean="0">
                <a:solidFill>
                  <a:schemeClr val="tx1"/>
                </a:solidFill>
                <a:latin typeface="Times New Roman" pitchFamily="18" charset="0"/>
                <a:ea typeface="+mn-ea"/>
                <a:cs typeface="+mn-cs"/>
              </a:rPr>
              <a:t>, but typically this is done using the Dynamic Host Configuration Protocol (DHCP) [RFC 2131]. </a:t>
            </a:r>
          </a:p>
          <a:p>
            <a:r>
              <a:rPr lang="en-US" altLang="zh-CN" sz="1200" b="0" i="0" u="none" strike="noStrike" kern="1200" baseline="0" dirty="0" smtClean="0">
                <a:solidFill>
                  <a:schemeClr val="tx1"/>
                </a:solidFill>
                <a:latin typeface="Times New Roman" pitchFamily="18" charset="0"/>
                <a:ea typeface="+mn-ea"/>
                <a:cs typeface="+mn-cs"/>
              </a:rPr>
              <a:t>    DHCP allows a host to obtain (be allocated) an IP address automatically. </a:t>
            </a:r>
          </a:p>
          <a:p>
            <a:r>
              <a:rPr lang="en-US" altLang="zh-CN" sz="1200" b="0" i="0" u="none" strike="noStrike" kern="1200" baseline="0" dirty="0" smtClean="0">
                <a:solidFill>
                  <a:schemeClr val="tx1"/>
                </a:solidFill>
                <a:latin typeface="Times New Roman" pitchFamily="18" charset="0"/>
                <a:ea typeface="+mn-ea"/>
                <a:cs typeface="+mn-cs"/>
              </a:rPr>
              <a:t>    A network administrator can configure DHCP </a:t>
            </a:r>
            <a:r>
              <a:rPr lang="en-US" altLang="zh-CN" sz="1200" b="1" i="0" u="none" strike="noStrike" kern="1200" baseline="0" dirty="0" smtClean="0">
                <a:solidFill>
                  <a:schemeClr val="tx1"/>
                </a:solidFill>
                <a:latin typeface="Times New Roman" pitchFamily="18" charset="0"/>
                <a:ea typeface="+mn-ea"/>
                <a:cs typeface="+mn-cs"/>
              </a:rPr>
              <a:t>so that </a:t>
            </a:r>
            <a:r>
              <a:rPr lang="en-US" altLang="zh-CN" sz="1200" b="0" i="0" u="none" strike="noStrike" kern="1200" baseline="0" dirty="0" smtClean="0">
                <a:solidFill>
                  <a:schemeClr val="tx1"/>
                </a:solidFill>
                <a:latin typeface="Times New Roman" pitchFamily="18" charset="0"/>
                <a:ea typeface="+mn-ea"/>
                <a:cs typeface="+mn-cs"/>
              </a:rPr>
              <a:t>a given host receives the same IP address </a:t>
            </a:r>
            <a:r>
              <a:rPr lang="en-US" altLang="zh-CN" sz="1200" b="1" i="0" u="none" strike="noStrike" kern="1200" baseline="0" dirty="0" smtClean="0">
                <a:solidFill>
                  <a:schemeClr val="tx1"/>
                </a:solidFill>
                <a:latin typeface="Times New Roman" pitchFamily="18" charset="0"/>
                <a:ea typeface="+mn-ea"/>
                <a:cs typeface="+mn-cs"/>
              </a:rPr>
              <a:t>each time </a:t>
            </a:r>
            <a:r>
              <a:rPr lang="en-US" altLang="zh-CN" sz="1200" b="0" i="0" u="none" strike="noStrike" kern="1200" baseline="0" dirty="0" smtClean="0">
                <a:solidFill>
                  <a:schemeClr val="tx1"/>
                </a:solidFill>
                <a:latin typeface="Times New Roman" pitchFamily="18" charset="0"/>
                <a:ea typeface="+mn-ea"/>
                <a:cs typeface="+mn-cs"/>
              </a:rPr>
              <a:t>it connects to the network, or a host may be assigned a temporary IP address that will be different </a:t>
            </a:r>
            <a:r>
              <a:rPr lang="en-US" altLang="zh-CN" sz="1200" b="1" i="0" u="none" strike="noStrike" kern="1200" baseline="0" dirty="0" smtClean="0">
                <a:solidFill>
                  <a:schemeClr val="tx1"/>
                </a:solidFill>
                <a:latin typeface="Times New Roman" pitchFamily="18" charset="0"/>
                <a:ea typeface="+mn-ea"/>
                <a:cs typeface="+mn-cs"/>
              </a:rPr>
              <a:t>each time </a:t>
            </a:r>
            <a:r>
              <a:rPr lang="en-US" altLang="zh-CN" sz="1200" b="0" i="0" u="none" strike="noStrike" kern="1200" baseline="0" dirty="0" smtClean="0">
                <a:solidFill>
                  <a:schemeClr val="tx1"/>
                </a:solidFill>
                <a:latin typeface="Times New Roman" pitchFamily="18" charset="0"/>
                <a:ea typeface="+mn-ea"/>
                <a:cs typeface="+mn-cs"/>
              </a:rPr>
              <a:t>the host connects to the network. </a:t>
            </a:r>
          </a:p>
          <a:p>
            <a:r>
              <a:rPr lang="en-US" altLang="zh-CN" sz="1200" b="0" i="0" u="none" strike="noStrike" kern="1200" baseline="0" dirty="0" smtClean="0">
                <a:solidFill>
                  <a:schemeClr val="tx1"/>
                </a:solidFill>
                <a:latin typeface="Times New Roman" pitchFamily="18" charset="0"/>
                <a:ea typeface="+mn-ea"/>
                <a:cs typeface="+mn-cs"/>
              </a:rPr>
              <a:t>    In addition to host IP address assignment, DHCP also allows a host to learn additional information, such as its subnet mask, the address of its first-hop router (often called the default gateway), and the address of its local DNS server.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Because of DHCP’s ability to </a:t>
            </a:r>
            <a:r>
              <a:rPr lang="en-US" altLang="zh-CN" sz="1200" b="1" i="0" u="none" strike="noStrike" kern="1200" baseline="0" dirty="0" smtClean="0">
                <a:solidFill>
                  <a:schemeClr val="tx1"/>
                </a:solidFill>
                <a:latin typeface="Times New Roman" pitchFamily="18" charset="0"/>
                <a:ea typeface="+mn-ea"/>
                <a:cs typeface="+mn-cs"/>
              </a:rPr>
              <a:t>automate</a:t>
            </a:r>
            <a:r>
              <a:rPr lang="en-US" altLang="zh-CN" sz="1200" b="0" i="0" u="none" strike="noStrike" kern="1200" baseline="0" dirty="0" smtClean="0">
                <a:solidFill>
                  <a:schemeClr val="tx1"/>
                </a:solidFill>
                <a:latin typeface="Times New Roman" pitchFamily="18" charset="0"/>
                <a:ea typeface="+mn-ea"/>
                <a:cs typeface="+mn-cs"/>
              </a:rPr>
              <a:t> the network-related aspects of connecting a host into a network, it is often referred to as a plug-and-play or </a:t>
            </a:r>
            <a:r>
              <a:rPr lang="en-US" altLang="zh-CN" sz="1200" b="0" i="0" u="none" strike="noStrike" kern="1200" baseline="0" dirty="0" err="1" smtClean="0">
                <a:solidFill>
                  <a:schemeClr val="tx1"/>
                </a:solidFill>
                <a:latin typeface="Times New Roman" pitchFamily="18" charset="0"/>
                <a:ea typeface="+mn-ea"/>
                <a:cs typeface="+mn-cs"/>
              </a:rPr>
              <a:t>zeroconf</a:t>
            </a:r>
            <a:r>
              <a:rPr lang="en-US" altLang="zh-CN" sz="1200" b="0" i="0" u="none" strike="noStrike" kern="1200" baseline="0" dirty="0" smtClean="0">
                <a:solidFill>
                  <a:schemeClr val="tx1"/>
                </a:solidFill>
                <a:latin typeface="Times New Roman" pitchFamily="18" charset="0"/>
                <a:ea typeface="+mn-ea"/>
                <a:cs typeface="+mn-cs"/>
              </a:rPr>
              <a:t> (zero-configuration) protocol. </a:t>
            </a:r>
          </a:p>
          <a:p>
            <a:r>
              <a:rPr lang="en-US" altLang="zh-CN" sz="1200" b="0" i="0" u="none" strike="noStrike" kern="1200" baseline="0" dirty="0" smtClean="0">
                <a:solidFill>
                  <a:schemeClr val="tx1"/>
                </a:solidFill>
                <a:latin typeface="Times New Roman" pitchFamily="18" charset="0"/>
                <a:ea typeface="+mn-ea"/>
                <a:cs typeface="+mn-cs"/>
              </a:rPr>
              <a:t>    This capability makes it very attractive to the network administrator who would otherwise have to perform these tasks manually! </a:t>
            </a:r>
          </a:p>
          <a:p>
            <a:r>
              <a:rPr lang="en-US" altLang="zh-CN" sz="1200" b="0" i="0" u="none" strike="noStrike" kern="1200" baseline="0" dirty="0" smtClean="0">
                <a:solidFill>
                  <a:schemeClr val="tx1"/>
                </a:solidFill>
                <a:latin typeface="Times New Roman" pitchFamily="18" charset="0"/>
                <a:ea typeface="+mn-ea"/>
                <a:cs typeface="+mn-cs"/>
              </a:rPr>
              <a:t>    DHCP is </a:t>
            </a:r>
            <a:r>
              <a:rPr lang="en-US" altLang="zh-CN" sz="1200" b="1" i="0" u="none" strike="noStrike" kern="1200" baseline="0" dirty="0" smtClean="0">
                <a:solidFill>
                  <a:schemeClr val="tx1"/>
                </a:solidFill>
                <a:latin typeface="Times New Roman" pitchFamily="18" charset="0"/>
                <a:ea typeface="+mn-ea"/>
                <a:cs typeface="+mn-cs"/>
              </a:rPr>
              <a:t>also</a:t>
            </a:r>
            <a:r>
              <a:rPr lang="en-US" altLang="zh-CN" sz="1200" b="0" i="0" u="none" strike="noStrike" kern="1200" baseline="0" dirty="0" smtClean="0">
                <a:solidFill>
                  <a:schemeClr val="tx1"/>
                </a:solidFill>
                <a:latin typeface="Times New Roman" pitchFamily="18" charset="0"/>
                <a:ea typeface="+mn-ea"/>
                <a:cs typeface="+mn-cs"/>
              </a:rPr>
              <a:t> enjoying widespread use in residential Internet access networks, enterprise networks, and in wireless LANs, where hosts join and leave the network frequently. </a:t>
            </a:r>
          </a:p>
          <a:p>
            <a:r>
              <a:rPr lang="en-US" altLang="zh-CN" sz="1200" b="0" i="0" u="none" strike="noStrike" kern="1200" baseline="0" dirty="0" smtClean="0">
                <a:solidFill>
                  <a:schemeClr val="tx1"/>
                </a:solidFill>
                <a:latin typeface="Times New Roman" pitchFamily="18" charset="0"/>
                <a:ea typeface="+mn-ea"/>
                <a:cs typeface="+mn-cs"/>
              </a:rPr>
              <a:t>    Consider, for example, the student </a:t>
            </a:r>
            <a:r>
              <a:rPr lang="en-US" altLang="zh-CN" sz="1200" b="1" i="0" u="none" strike="noStrike" kern="1200" baseline="0" dirty="0" smtClean="0">
                <a:solidFill>
                  <a:schemeClr val="tx1"/>
                </a:solidFill>
                <a:latin typeface="Times New Roman" pitchFamily="18" charset="0"/>
                <a:ea typeface="+mn-ea"/>
                <a:cs typeface="+mn-cs"/>
              </a:rPr>
              <a:t>who</a:t>
            </a:r>
            <a:r>
              <a:rPr lang="en-US" altLang="zh-CN" sz="1200" b="0" i="0" u="none" strike="noStrike" kern="1200" baseline="0" dirty="0" smtClean="0">
                <a:solidFill>
                  <a:schemeClr val="tx1"/>
                </a:solidFill>
                <a:latin typeface="Times New Roman" pitchFamily="18" charset="0"/>
                <a:ea typeface="+mn-ea"/>
                <a:cs typeface="+mn-cs"/>
              </a:rPr>
              <a:t> carries a laptop from a dormitory room to a library to a classroom. </a:t>
            </a:r>
          </a:p>
          <a:p>
            <a:r>
              <a:rPr lang="en-US" altLang="zh-CN" sz="1200" b="0" i="0" u="none" strike="noStrike" kern="1200" baseline="0" dirty="0" smtClean="0">
                <a:solidFill>
                  <a:schemeClr val="tx1"/>
                </a:solidFill>
                <a:latin typeface="Times New Roman" pitchFamily="18" charset="0"/>
                <a:ea typeface="+mn-ea"/>
                <a:cs typeface="+mn-cs"/>
              </a:rPr>
              <a:t>    It is likely that in each location, the student will be connecting into a new subnet and hence will need a new IP address at each location. </a:t>
            </a:r>
          </a:p>
          <a:p>
            <a:r>
              <a:rPr lang="en-US" altLang="zh-CN" sz="1200" b="0" i="0" u="none" strike="noStrike" kern="1200" baseline="0" dirty="0" smtClean="0">
                <a:solidFill>
                  <a:schemeClr val="tx1"/>
                </a:solidFill>
                <a:latin typeface="Times New Roman" pitchFamily="18" charset="0"/>
                <a:ea typeface="+mn-ea"/>
                <a:cs typeface="+mn-cs"/>
              </a:rPr>
              <a:t>    DHCP is ideally </a:t>
            </a:r>
            <a:r>
              <a:rPr lang="en-US" altLang="zh-CN" sz="1200" b="1" i="0" u="none" strike="noStrike" kern="1200" baseline="0" dirty="0" smtClean="0">
                <a:solidFill>
                  <a:schemeClr val="tx1"/>
                </a:solidFill>
                <a:latin typeface="Times New Roman" pitchFamily="18" charset="0"/>
                <a:ea typeface="+mn-ea"/>
                <a:cs typeface="+mn-cs"/>
              </a:rPr>
              <a:t>suited</a:t>
            </a:r>
            <a:r>
              <a:rPr lang="en-US" altLang="zh-CN" sz="1200" b="0" i="0" u="none" strike="noStrike" kern="1200" baseline="0" dirty="0" smtClean="0">
                <a:solidFill>
                  <a:schemeClr val="tx1"/>
                </a:solidFill>
                <a:latin typeface="Times New Roman" pitchFamily="18" charset="0"/>
                <a:ea typeface="+mn-ea"/>
                <a:cs typeface="+mn-cs"/>
              </a:rPr>
              <a:t> to this situation, as there are many users coming and going, and addresses are needed for only a limited amount of time.    </a:t>
            </a:r>
          </a:p>
          <a:p>
            <a:r>
              <a:rPr lang="en-US" altLang="zh-CN" sz="1200" b="0" i="0" u="none" strike="noStrike" kern="1200" baseline="0" dirty="0" smtClean="0">
                <a:solidFill>
                  <a:schemeClr val="tx1"/>
                </a:solidFill>
                <a:latin typeface="Times New Roman" pitchFamily="18" charset="0"/>
                <a:ea typeface="+mn-ea"/>
                <a:cs typeface="+mn-cs"/>
              </a:rPr>
              <a:t>    The value of DHCP’s plug-and-play capability is clear, since it’s </a:t>
            </a:r>
            <a:r>
              <a:rPr lang="en-US" altLang="zh-CN" sz="1200" b="1" i="0" u="none" strike="noStrike" kern="1200" baseline="0" dirty="0" smtClean="0">
                <a:solidFill>
                  <a:schemeClr val="tx1"/>
                </a:solidFill>
                <a:latin typeface="Times New Roman" pitchFamily="18" charset="0"/>
                <a:ea typeface="+mn-ea"/>
                <a:cs typeface="+mn-cs"/>
              </a:rPr>
              <a:t>unimaginable</a:t>
            </a:r>
            <a:r>
              <a:rPr lang="en-US" altLang="zh-CN" sz="1200" b="0" i="0" u="none" strike="noStrike" kern="1200" baseline="0" dirty="0" smtClean="0">
                <a:solidFill>
                  <a:schemeClr val="tx1"/>
                </a:solidFill>
                <a:latin typeface="Times New Roman" pitchFamily="18" charset="0"/>
                <a:ea typeface="+mn-ea"/>
                <a:cs typeface="+mn-cs"/>
              </a:rPr>
              <a:t> that a system administrator would be able to reconfigure laptops at each location, and few students (except those taking a computer networking class!) would have the expertise to configure their laptops manually. </a:t>
            </a:r>
          </a:p>
          <a:p>
            <a:endParaRPr lang="en-US" altLang="zh-CN" sz="1200" b="0" i="0" u="none" strike="noStrike" kern="1200" baseline="0" dirty="0" smtClean="0">
              <a:solidFill>
                <a:schemeClr val="tx1"/>
              </a:solidFill>
              <a:latin typeface="Times New Roman" pitchFamily="18" charset="0"/>
              <a:ea typeface="+mn-ea"/>
              <a:cs typeface="+mn-cs"/>
            </a:endParaRPr>
          </a:p>
        </p:txBody>
      </p:sp>
    </p:spTree>
    <p:extLst>
      <p:ext uri="{BB962C8B-B14F-4D97-AF65-F5344CB8AC3E}">
        <p14:creationId xmlns:p14="http://schemas.microsoft.com/office/powerpoint/2010/main" val="3863522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DHCP is a client-server protocol. </a:t>
            </a:r>
          </a:p>
          <a:p>
            <a:r>
              <a:rPr lang="en-US" altLang="zh-CN" sz="1200" b="0" i="0" u="none" strike="noStrike" kern="1200" baseline="0" dirty="0" smtClean="0">
                <a:solidFill>
                  <a:schemeClr val="tx1"/>
                </a:solidFill>
                <a:latin typeface="Times New Roman" pitchFamily="18" charset="0"/>
                <a:ea typeface="+mn-ea"/>
                <a:cs typeface="+mn-cs"/>
              </a:rPr>
              <a:t>    A client is typically a newly arriving host wanting to obtain network configuration information, including an IP address for itself. </a:t>
            </a:r>
          </a:p>
          <a:p>
            <a:r>
              <a:rPr lang="en-US" altLang="zh-CN" sz="1200" b="0" i="0" u="none" strike="noStrike" kern="1200" baseline="0" dirty="0" smtClean="0">
                <a:solidFill>
                  <a:schemeClr val="tx1"/>
                </a:solidFill>
                <a:latin typeface="Times New Roman" pitchFamily="18" charset="0"/>
                <a:ea typeface="+mn-ea"/>
                <a:cs typeface="+mn-cs"/>
              </a:rPr>
              <a:t>    In the simplest case, each subnet (in the addressing sense of Figure 4.20) will have a DHCP server. </a:t>
            </a:r>
          </a:p>
          <a:p>
            <a:r>
              <a:rPr lang="en-US" altLang="zh-CN" sz="1200" b="0" i="0" u="none" strike="noStrike" kern="1200" baseline="0" dirty="0" smtClean="0">
                <a:solidFill>
                  <a:schemeClr val="tx1"/>
                </a:solidFill>
                <a:latin typeface="Times New Roman" pitchFamily="18" charset="0"/>
                <a:ea typeface="+mn-ea"/>
                <a:cs typeface="+mn-cs"/>
              </a:rPr>
              <a:t>    If no server is present on the subnet, a DHCP relay agent (typically a router) </a:t>
            </a:r>
            <a:r>
              <a:rPr lang="en-US" altLang="zh-CN" sz="1200" b="0" i="0" u="sng" strike="noStrike" kern="1200" baseline="0" dirty="0" smtClean="0">
                <a:solidFill>
                  <a:schemeClr val="tx1"/>
                </a:solidFill>
                <a:latin typeface="Times New Roman" pitchFamily="18" charset="0"/>
                <a:ea typeface="+mn-ea"/>
                <a:cs typeface="+mn-cs"/>
              </a:rPr>
              <a:t>that knows the address of a DHCP server for that network</a:t>
            </a:r>
            <a:r>
              <a:rPr lang="en-US" altLang="zh-CN" sz="1200" b="0" i="0" u="none" strike="noStrike" kern="1200" baseline="0" dirty="0" smtClean="0">
                <a:solidFill>
                  <a:schemeClr val="tx1"/>
                </a:solidFill>
                <a:latin typeface="Times New Roman" pitchFamily="18" charset="0"/>
                <a:ea typeface="+mn-ea"/>
                <a:cs typeface="+mn-cs"/>
              </a:rPr>
              <a:t> is needed. </a:t>
            </a:r>
          </a:p>
          <a:p>
            <a:r>
              <a:rPr lang="en-US" altLang="zh-CN" sz="1200" b="0" i="0" u="none" strike="noStrike" kern="1200" baseline="0" dirty="0" smtClean="0">
                <a:solidFill>
                  <a:schemeClr val="tx1"/>
                </a:solidFill>
                <a:latin typeface="Times New Roman" pitchFamily="18" charset="0"/>
                <a:ea typeface="+mn-ea"/>
                <a:cs typeface="+mn-cs"/>
              </a:rPr>
              <a:t>    Figure 4.23 shows a DHCP server attached to subnet 223.1.2/24, with the router serving as the relay agent for arriving clients attached to subnets 223.1.1/24 and 223.1.3/24. </a:t>
            </a:r>
          </a:p>
          <a:p>
            <a:r>
              <a:rPr lang="en-US" altLang="zh-CN" sz="1200" b="0" i="0" u="none" strike="noStrike" kern="1200" baseline="0" dirty="0" smtClean="0">
                <a:solidFill>
                  <a:schemeClr val="tx1"/>
                </a:solidFill>
                <a:latin typeface="Times New Roman" pitchFamily="18" charset="0"/>
                <a:ea typeface="+mn-ea"/>
                <a:cs typeface="+mn-cs"/>
              </a:rPr>
              <a:t>    In our discussion below, we’ll assume that a DHCP server is available on the subnet. </a:t>
            </a:r>
          </a:p>
          <a:p>
            <a:endParaRPr lang="zh-CN" altLang="zh-CN" b="0" i="0" dirty="0" smtClean="0"/>
          </a:p>
          <a:p>
            <a:r>
              <a:rPr lang="en-US" altLang="zh-CN" sz="1200" b="0" i="0" u="none" strike="noStrike" kern="1200" baseline="0" dirty="0" smtClean="0">
                <a:solidFill>
                  <a:schemeClr val="tx1"/>
                </a:solidFill>
                <a:latin typeface="Times New Roman" pitchFamily="18" charset="0"/>
                <a:ea typeface="+mn-ea"/>
                <a:cs typeface="+mn-cs"/>
              </a:rPr>
              <a:t>    For a newly arriving host, the DHCP protocol is a four-step process, as shown in Figure 4.24 for the network setting shown in Figure 4.23. </a:t>
            </a:r>
          </a:p>
          <a:p>
            <a:r>
              <a:rPr lang="en-US" altLang="zh-CN" sz="1200" b="0" i="0" u="none" strike="noStrike" kern="1200" baseline="0" dirty="0" smtClean="0">
                <a:solidFill>
                  <a:schemeClr val="tx1"/>
                </a:solidFill>
                <a:latin typeface="Times New Roman" pitchFamily="18" charset="0"/>
                <a:ea typeface="+mn-ea"/>
                <a:cs typeface="+mn-cs"/>
              </a:rPr>
              <a:t>    In this figure, </a:t>
            </a:r>
            <a:r>
              <a:rPr lang="en-US" altLang="zh-CN" sz="1200" b="0" i="0" u="none" strike="noStrike" kern="1200" baseline="0" dirty="0" err="1" smtClean="0">
                <a:solidFill>
                  <a:schemeClr val="tx1"/>
                </a:solidFill>
                <a:latin typeface="Times New Roman" pitchFamily="18" charset="0"/>
                <a:ea typeface="+mn-ea"/>
                <a:cs typeface="+mn-cs"/>
              </a:rPr>
              <a:t>yiaddr</a:t>
            </a:r>
            <a:r>
              <a:rPr lang="en-US" altLang="zh-CN" sz="1200" b="0" i="0" u="none" strike="noStrike" kern="1200" baseline="0" dirty="0" smtClean="0">
                <a:solidFill>
                  <a:schemeClr val="tx1"/>
                </a:solidFill>
                <a:latin typeface="Times New Roman" pitchFamily="18" charset="0"/>
                <a:ea typeface="+mn-ea"/>
                <a:cs typeface="+mn-cs"/>
              </a:rPr>
              <a:t> (as in “your Internet address”) </a:t>
            </a:r>
            <a:r>
              <a:rPr lang="en-US" altLang="zh-CN" sz="1200" b="1" i="0" u="none" strike="noStrike" kern="1200" baseline="0" dirty="0" smtClean="0">
                <a:solidFill>
                  <a:schemeClr val="tx1"/>
                </a:solidFill>
                <a:latin typeface="Times New Roman" pitchFamily="18" charset="0"/>
                <a:ea typeface="+mn-ea"/>
                <a:cs typeface="+mn-cs"/>
              </a:rPr>
              <a:t>indicates</a:t>
            </a:r>
            <a:r>
              <a:rPr lang="en-US" altLang="zh-CN" sz="1200" b="0" i="0" u="none" strike="noStrike" kern="1200" baseline="0" dirty="0" smtClean="0">
                <a:solidFill>
                  <a:schemeClr val="tx1"/>
                </a:solidFill>
                <a:latin typeface="Times New Roman" pitchFamily="18" charset="0"/>
                <a:ea typeface="+mn-ea"/>
                <a:cs typeface="+mn-cs"/>
              </a:rPr>
              <a:t> the address </a:t>
            </a:r>
            <a:r>
              <a:rPr lang="en-US" altLang="zh-CN" sz="1200" b="0" i="0" u="sng" strike="noStrike" kern="1200" baseline="0" dirty="0" smtClean="0">
                <a:solidFill>
                  <a:schemeClr val="tx1"/>
                </a:solidFill>
                <a:latin typeface="Times New Roman" pitchFamily="18" charset="0"/>
                <a:ea typeface="+mn-ea"/>
                <a:cs typeface="+mn-cs"/>
              </a:rPr>
              <a:t>being allocated to</a:t>
            </a:r>
            <a:r>
              <a:rPr lang="en-US" altLang="zh-CN" sz="1200" b="0" i="0" u="none" strike="noStrike" kern="1200" baseline="0" dirty="0" smtClean="0">
                <a:solidFill>
                  <a:schemeClr val="tx1"/>
                </a:solidFill>
                <a:latin typeface="Times New Roman" pitchFamily="18" charset="0"/>
                <a:ea typeface="+mn-ea"/>
                <a:cs typeface="+mn-cs"/>
              </a:rPr>
              <a:t> the newly arriving client. </a:t>
            </a:r>
          </a:p>
          <a:p>
            <a:r>
              <a:rPr lang="en-US" altLang="zh-CN" sz="1200" b="0" i="0" u="none" strike="noStrike" kern="1200" baseline="0" dirty="0" smtClean="0">
                <a:solidFill>
                  <a:schemeClr val="tx1"/>
                </a:solidFill>
                <a:latin typeface="Times New Roman" pitchFamily="18" charset="0"/>
                <a:ea typeface="+mn-ea"/>
                <a:cs typeface="+mn-cs"/>
              </a:rPr>
              <a:t>    The four steps are:</a:t>
            </a:r>
          </a:p>
          <a:p>
            <a:r>
              <a:rPr lang="en-US" altLang="zh-CN" sz="1200" b="1" i="0" u="none" strike="noStrike" kern="1200" baseline="0" dirty="0" smtClean="0">
                <a:solidFill>
                  <a:schemeClr val="tx1"/>
                </a:solidFill>
                <a:latin typeface="Times New Roman" pitchFamily="18" charset="0"/>
                <a:ea typeface="+mn-ea"/>
                <a:cs typeface="+mn-cs"/>
              </a:rPr>
              <a:t>    DHCP server discovery. </a:t>
            </a:r>
          </a:p>
          <a:p>
            <a:r>
              <a:rPr lang="en-US" altLang="zh-CN" sz="1200" b="0" i="0" u="none" strike="noStrike" kern="1200" baseline="0" dirty="0" smtClean="0">
                <a:solidFill>
                  <a:schemeClr val="tx1"/>
                </a:solidFill>
                <a:latin typeface="Times New Roman" pitchFamily="18" charset="0"/>
                <a:ea typeface="+mn-ea"/>
                <a:cs typeface="+mn-cs"/>
              </a:rPr>
              <a:t>    The first task of a newly arriving host is to find a DHCP server with which to interact. </a:t>
            </a:r>
          </a:p>
          <a:p>
            <a:r>
              <a:rPr lang="en-US" altLang="zh-CN" sz="1200" b="0" i="0" u="none" strike="noStrike" kern="1200" baseline="0" dirty="0" smtClean="0">
                <a:solidFill>
                  <a:schemeClr val="tx1"/>
                </a:solidFill>
                <a:latin typeface="Times New Roman" pitchFamily="18" charset="0"/>
                <a:ea typeface="+mn-ea"/>
                <a:cs typeface="+mn-cs"/>
              </a:rPr>
              <a:t>    This is done using a DHCP discover message, which a client sends </a:t>
            </a:r>
            <a:r>
              <a:rPr lang="en-US" altLang="zh-CN" sz="1200" b="0" i="0" u="sng" strike="noStrike" kern="1200" baseline="0" dirty="0" smtClean="0">
                <a:solidFill>
                  <a:schemeClr val="tx1"/>
                </a:solidFill>
                <a:latin typeface="Times New Roman" pitchFamily="18" charset="0"/>
                <a:ea typeface="+mn-ea"/>
                <a:cs typeface="+mn-cs"/>
              </a:rPr>
              <a:t>within a UDP packet</a:t>
            </a:r>
            <a:r>
              <a:rPr lang="en-US" altLang="zh-CN" sz="1200" b="0" i="0" u="none" strike="noStrike" kern="1200" baseline="0" dirty="0" smtClean="0">
                <a:solidFill>
                  <a:schemeClr val="tx1"/>
                </a:solidFill>
                <a:latin typeface="Times New Roman" pitchFamily="18" charset="0"/>
                <a:ea typeface="+mn-ea"/>
                <a:cs typeface="+mn-cs"/>
              </a:rPr>
              <a:t> to port 67. </a:t>
            </a:r>
          </a:p>
          <a:p>
            <a:r>
              <a:rPr lang="en-US" altLang="zh-CN" sz="1200" b="0" i="0" u="none" strike="noStrike" kern="1200" baseline="0" dirty="0" smtClean="0">
                <a:solidFill>
                  <a:schemeClr val="tx1"/>
                </a:solidFill>
                <a:latin typeface="Times New Roman" pitchFamily="18" charset="0"/>
                <a:ea typeface="+mn-ea"/>
                <a:cs typeface="+mn-cs"/>
              </a:rPr>
              <a:t>    The UDP packet is encapsulated in an IP datagram. </a:t>
            </a:r>
          </a:p>
          <a:p>
            <a:r>
              <a:rPr lang="en-US" altLang="zh-CN" sz="1200" b="0" i="0" u="none" strike="noStrike" kern="1200" baseline="0" dirty="0" smtClean="0">
                <a:solidFill>
                  <a:schemeClr val="tx1"/>
                </a:solidFill>
                <a:latin typeface="Times New Roman" pitchFamily="18" charset="0"/>
                <a:ea typeface="+mn-ea"/>
                <a:cs typeface="+mn-cs"/>
              </a:rPr>
              <a:t>    But to whom should this datagram be sent? </a:t>
            </a:r>
          </a:p>
          <a:p>
            <a:r>
              <a:rPr lang="en-US" altLang="zh-CN" sz="1200" b="0" i="0" u="none" strike="noStrike" kern="1200" baseline="0" dirty="0" smtClean="0">
                <a:solidFill>
                  <a:schemeClr val="tx1"/>
                </a:solidFill>
                <a:latin typeface="Times New Roman" pitchFamily="18" charset="0"/>
                <a:ea typeface="+mn-ea"/>
                <a:cs typeface="+mn-cs"/>
              </a:rPr>
              <a:t>    The host doesn’t even know the IP address of the network to which it is attaching, much less the address of a DHCP server for this network. </a:t>
            </a:r>
          </a:p>
          <a:p>
            <a:r>
              <a:rPr lang="en-US" altLang="zh-CN" sz="1200" b="0" i="0" u="none" strike="noStrike" kern="1200" baseline="0" dirty="0" smtClean="0">
                <a:solidFill>
                  <a:schemeClr val="tx1"/>
                </a:solidFill>
                <a:latin typeface="Times New Roman" pitchFamily="18" charset="0"/>
                <a:ea typeface="+mn-ea"/>
                <a:cs typeface="+mn-cs"/>
              </a:rPr>
              <a:t>    Given this, the DHCP client creates an IP datagram </a:t>
            </a:r>
            <a:r>
              <a:rPr lang="en-US" altLang="zh-CN" sz="1200" b="1" i="0" u="none" strike="noStrike" kern="1200" baseline="0" dirty="0" smtClean="0">
                <a:solidFill>
                  <a:schemeClr val="tx1"/>
                </a:solidFill>
                <a:latin typeface="Times New Roman" pitchFamily="18" charset="0"/>
                <a:ea typeface="+mn-ea"/>
                <a:cs typeface="+mn-cs"/>
              </a:rPr>
              <a:t>containing</a:t>
            </a:r>
            <a:r>
              <a:rPr lang="en-US" altLang="zh-CN" sz="1200" b="0" i="0" u="none" strike="noStrike" kern="1200" baseline="0" dirty="0" smtClean="0">
                <a:solidFill>
                  <a:schemeClr val="tx1"/>
                </a:solidFill>
                <a:latin typeface="Times New Roman" pitchFamily="18" charset="0"/>
                <a:ea typeface="+mn-ea"/>
                <a:cs typeface="+mn-cs"/>
              </a:rPr>
              <a:t> its DHCP discover message </a:t>
            </a:r>
            <a:r>
              <a:rPr lang="en-US" altLang="zh-CN" sz="1200" b="0" i="0" u="sng" strike="noStrike" kern="1200" baseline="0" dirty="0" smtClean="0">
                <a:solidFill>
                  <a:schemeClr val="tx1"/>
                </a:solidFill>
                <a:latin typeface="Times New Roman" pitchFamily="18" charset="0"/>
                <a:ea typeface="+mn-ea"/>
                <a:cs typeface="+mn-cs"/>
              </a:rPr>
              <a:t>along with</a:t>
            </a:r>
            <a:r>
              <a:rPr lang="en-US" altLang="zh-CN" sz="1200" b="0" i="0" u="none" strike="noStrike" kern="1200" baseline="0" dirty="0" smtClean="0">
                <a:solidFill>
                  <a:schemeClr val="tx1"/>
                </a:solidFill>
                <a:latin typeface="Times New Roman" pitchFamily="18" charset="0"/>
                <a:ea typeface="+mn-ea"/>
                <a:cs typeface="+mn-cs"/>
              </a:rPr>
              <a:t> the broadcast destination IP address of 255.255.255.255 and a “this host” source IP address of 0.0.0.0. </a:t>
            </a:r>
          </a:p>
          <a:p>
            <a:r>
              <a:rPr lang="en-US" altLang="zh-CN" sz="1200" b="0" i="0" u="none" strike="noStrike" kern="1200" baseline="0" dirty="0" smtClean="0">
                <a:solidFill>
                  <a:schemeClr val="tx1"/>
                </a:solidFill>
                <a:latin typeface="Times New Roman" pitchFamily="18" charset="0"/>
                <a:ea typeface="+mn-ea"/>
                <a:cs typeface="+mn-cs"/>
              </a:rPr>
              <a:t>    The DHCP client passes the IP datagram to the link layer, which then broadcasts this frame to all nodes attached to the subnet (we will cover the details of link-layer broadcasting in Section 6.4).</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DHCP server offer(s).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 DHCP server </a:t>
            </a:r>
            <a:r>
              <a:rPr lang="en-US" altLang="zh-CN" sz="1200" b="0" i="0" u="sng" strike="noStrike" kern="1200" baseline="0" dirty="0" smtClean="0">
                <a:solidFill>
                  <a:schemeClr val="tx1"/>
                </a:solidFill>
                <a:latin typeface="Times New Roman" pitchFamily="18" charset="0"/>
                <a:ea typeface="+mn-ea"/>
                <a:cs typeface="+mn-cs"/>
              </a:rPr>
              <a:t>receiving a DHCP discover message</a:t>
            </a:r>
            <a:r>
              <a:rPr lang="en-US" altLang="zh-CN" sz="1200" b="0" i="0" u="none" strike="noStrike" kern="1200" baseline="0" dirty="0" smtClean="0">
                <a:solidFill>
                  <a:schemeClr val="tx1"/>
                </a:solidFill>
                <a:latin typeface="Times New Roman" pitchFamily="18" charset="0"/>
                <a:ea typeface="+mn-ea"/>
                <a:cs typeface="+mn-cs"/>
              </a:rPr>
              <a:t> responds to the client with a </a:t>
            </a:r>
            <a:r>
              <a:rPr lang="en-US" altLang="zh-CN" sz="1200" b="1" i="0" u="none" strike="noStrike" kern="1200" baseline="0" dirty="0" smtClean="0">
                <a:solidFill>
                  <a:schemeClr val="tx1"/>
                </a:solidFill>
                <a:latin typeface="Times New Roman" pitchFamily="18" charset="0"/>
                <a:ea typeface="+mn-ea"/>
                <a:cs typeface="+mn-cs"/>
              </a:rPr>
              <a:t>DHCP offer message </a:t>
            </a:r>
            <a:r>
              <a:rPr lang="en-US" altLang="zh-CN" sz="1200" b="0" i="0" u="none" strike="noStrike" kern="1200" baseline="0" dirty="0" smtClean="0">
                <a:solidFill>
                  <a:schemeClr val="tx1"/>
                </a:solidFill>
                <a:latin typeface="Times New Roman" pitchFamily="18" charset="0"/>
                <a:ea typeface="+mn-ea"/>
                <a:cs typeface="+mn-cs"/>
              </a:rPr>
              <a:t>that is broadcast to all nodes on the subnet, again using the IP broadcast address of 255.255.255.255.</a:t>
            </a:r>
          </a:p>
          <a:p>
            <a:r>
              <a:rPr lang="en-US" altLang="zh-CN" sz="1200" b="0" i="0" u="none" strike="noStrike" kern="1200" baseline="0" dirty="0" smtClean="0">
                <a:solidFill>
                  <a:schemeClr val="tx1"/>
                </a:solidFill>
                <a:latin typeface="Times New Roman" pitchFamily="18" charset="0"/>
                <a:ea typeface="+mn-ea"/>
                <a:cs typeface="+mn-cs"/>
              </a:rPr>
              <a:t>    (You might want to think about why this server reply must also be broadcast). </a:t>
            </a:r>
          </a:p>
          <a:p>
            <a:r>
              <a:rPr lang="en-US" altLang="zh-CN" sz="1200" b="0" i="0" u="none" strike="noStrike" kern="1200" baseline="0" dirty="0" smtClean="0">
                <a:solidFill>
                  <a:schemeClr val="tx1"/>
                </a:solidFill>
                <a:latin typeface="Times New Roman" pitchFamily="18" charset="0"/>
                <a:ea typeface="+mn-ea"/>
                <a:cs typeface="+mn-cs"/>
              </a:rPr>
              <a:t>    Since several DHCP servers can be present on the subnet, the client may find itself in the </a:t>
            </a:r>
            <a:r>
              <a:rPr lang="en-US" altLang="zh-CN" sz="1200" b="1" i="0" u="none" strike="noStrike" kern="1200" baseline="0" dirty="0" smtClean="0">
                <a:solidFill>
                  <a:schemeClr val="tx1"/>
                </a:solidFill>
                <a:latin typeface="Times New Roman" pitchFamily="18" charset="0"/>
                <a:ea typeface="+mn-ea"/>
                <a:cs typeface="+mn-cs"/>
              </a:rPr>
              <a:t>enviable</a:t>
            </a:r>
            <a:r>
              <a:rPr lang="en-US" altLang="zh-CN" sz="1200" b="0" i="0" u="none" strike="noStrike" kern="1200" baseline="0" dirty="0" smtClean="0">
                <a:solidFill>
                  <a:schemeClr val="tx1"/>
                </a:solidFill>
                <a:latin typeface="Times New Roman" pitchFamily="18" charset="0"/>
                <a:ea typeface="+mn-ea"/>
                <a:cs typeface="+mn-cs"/>
              </a:rPr>
              <a:t> position of being able to choose from among several offers.</a:t>
            </a:r>
          </a:p>
          <a:p>
            <a:pPr algn="l"/>
            <a:r>
              <a:rPr lang="en-US" altLang="zh-CN" sz="1200" b="0" i="0" u="none" strike="noStrike" kern="1200" baseline="0" dirty="0" smtClean="0">
                <a:solidFill>
                  <a:schemeClr val="tx1"/>
                </a:solidFill>
                <a:latin typeface="Times New Roman" pitchFamily="18" charset="0"/>
                <a:ea typeface="+mn-ea"/>
                <a:cs typeface="+mn-cs"/>
              </a:rPr>
              <a:t>    Each </a:t>
            </a:r>
            <a:r>
              <a:rPr lang="en-US" altLang="zh-CN" sz="1200" b="0" i="0" u="none" strike="noStrike" baseline="0" dirty="0" smtClean="0">
                <a:solidFill>
                  <a:srgbClr val="333333"/>
                </a:solidFill>
                <a:latin typeface="ArialMT"/>
              </a:rPr>
              <a:t>server offer message contains the transaction ID of the received discover message, the proposed IP address for the client, the network mask, and an IP </a:t>
            </a:r>
            <a:r>
              <a:rPr lang="en-US" altLang="zh-CN" sz="1200" b="0" i="0" u="none" strike="noStrike" baseline="0" dirty="0" smtClean="0">
                <a:solidFill>
                  <a:srgbClr val="1E7ABA"/>
                </a:solidFill>
                <a:latin typeface="Arial-BoldMT"/>
              </a:rPr>
              <a:t>address lease time </a:t>
            </a:r>
            <a:r>
              <a:rPr lang="en-US" altLang="zh-CN" sz="1200" b="0" i="0" u="none" strike="noStrike" baseline="0" dirty="0" smtClean="0">
                <a:solidFill>
                  <a:srgbClr val="333333"/>
                </a:solidFill>
                <a:latin typeface="ArialMT"/>
              </a:rPr>
              <a:t>— the amount of time for which the IP address will be valid. </a:t>
            </a:r>
          </a:p>
          <a:p>
            <a:pPr algn="l"/>
            <a:r>
              <a:rPr lang="en-US" altLang="zh-CN" sz="1200" b="0" i="0" u="none" strike="noStrike" baseline="0" dirty="0" smtClean="0">
                <a:solidFill>
                  <a:srgbClr val="333333"/>
                </a:solidFill>
                <a:latin typeface="ArialMT"/>
              </a:rPr>
              <a:t>    It is common for the server to set the lease time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several hours or days </a:t>
            </a:r>
            <a:r>
              <a:rPr lang="en-US" altLang="zh-CN" sz="1200" b="0" i="0" u="none" strike="noStrike" baseline="0" dirty="0" smtClean="0">
                <a:solidFill>
                  <a:srgbClr val="1E7ABA"/>
                </a:solidFill>
                <a:latin typeface="Arial-BoldMT"/>
              </a:rPr>
              <a:t>[</a:t>
            </a:r>
            <a:r>
              <a:rPr lang="en-US" altLang="zh-CN" sz="1200" b="0" i="0" u="none" strike="noStrike" baseline="0" dirty="0" err="1" smtClean="0">
                <a:solidFill>
                  <a:srgbClr val="1E7ABA"/>
                </a:solidFill>
                <a:latin typeface="Arial-BoldMT"/>
              </a:rPr>
              <a:t>Droms</a:t>
            </a:r>
            <a:r>
              <a:rPr lang="en-US" altLang="zh-CN" sz="1200" b="0" i="0" u="none" strike="noStrike" baseline="0" dirty="0" smtClean="0">
                <a:solidFill>
                  <a:srgbClr val="1E7ABA"/>
                </a:solidFill>
                <a:latin typeface="Arial-BoldMT"/>
              </a:rPr>
              <a:t> 2002]</a:t>
            </a:r>
            <a:r>
              <a:rPr lang="en-US" altLang="zh-CN" sz="1200" b="0" i="0" u="none" strike="noStrike" baseline="0" dirty="0" smtClean="0">
                <a:solidFill>
                  <a:srgbClr val="333333"/>
                </a:solidFill>
                <a:latin typeface="ArialMT"/>
              </a:rPr>
              <a:t>.</a:t>
            </a:r>
          </a:p>
          <a:p>
            <a:pPr algn="l"/>
            <a:endParaRPr lang="en-US" altLang="zh-CN" sz="1200" b="0" i="0" u="none" strike="noStrike" baseline="0" dirty="0" smtClean="0">
              <a:solidFill>
                <a:srgbClr val="333333"/>
              </a:solidFill>
              <a:latin typeface="ArialMT"/>
            </a:endParaRPr>
          </a:p>
          <a:p>
            <a:r>
              <a:rPr lang="en-US" altLang="zh-CN" sz="1200" b="1" i="0" u="none" strike="noStrike" kern="1200" baseline="0" dirty="0" smtClean="0">
                <a:solidFill>
                  <a:schemeClr val="tx1"/>
                </a:solidFill>
                <a:latin typeface="Times New Roman" pitchFamily="18" charset="0"/>
                <a:ea typeface="+mn-ea"/>
                <a:cs typeface="+mn-cs"/>
              </a:rPr>
              <a:t>    DHCP request.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newly arriving client will choose </a:t>
            </a:r>
            <a:r>
              <a:rPr lang="en-US" altLang="zh-CN" sz="1200" b="0" i="0" u="sng" strike="noStrike" kern="1200" baseline="0" dirty="0" smtClean="0">
                <a:solidFill>
                  <a:schemeClr val="tx1"/>
                </a:solidFill>
                <a:latin typeface="Times New Roman" pitchFamily="18" charset="0"/>
                <a:ea typeface="+mn-ea"/>
                <a:cs typeface="+mn-cs"/>
              </a:rPr>
              <a:t>from among</a:t>
            </a:r>
            <a:r>
              <a:rPr lang="en-US" altLang="zh-CN" sz="1200" b="0" i="0" u="none" strike="noStrike" kern="1200" baseline="0" dirty="0" smtClean="0">
                <a:solidFill>
                  <a:schemeClr val="tx1"/>
                </a:solidFill>
                <a:latin typeface="Times New Roman" pitchFamily="18" charset="0"/>
                <a:ea typeface="+mn-ea"/>
                <a:cs typeface="+mn-cs"/>
              </a:rPr>
              <a:t> one or more server offers and respond to its selected offer with a DHCP request message, echoing back the configuration parameters.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DHCP ACK.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server responds to the DHCP request message with a DHCP ACK message, confirming the requested parameters.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Once the client </a:t>
            </a:r>
            <a:r>
              <a:rPr lang="en-US" altLang="zh-CN" sz="1200" b="1" i="0" u="none" strike="noStrike" kern="1200" baseline="0" dirty="0" smtClean="0">
                <a:solidFill>
                  <a:schemeClr val="tx1"/>
                </a:solidFill>
                <a:latin typeface="Times New Roman" pitchFamily="18" charset="0"/>
                <a:ea typeface="+mn-ea"/>
                <a:cs typeface="+mn-cs"/>
              </a:rPr>
              <a:t>receives</a:t>
            </a:r>
            <a:r>
              <a:rPr lang="en-US" altLang="zh-CN" sz="1200" b="0" i="0" u="none" strike="noStrike" kern="1200" baseline="0" dirty="0" smtClean="0">
                <a:solidFill>
                  <a:schemeClr val="tx1"/>
                </a:solidFill>
                <a:latin typeface="Times New Roman" pitchFamily="18" charset="0"/>
                <a:ea typeface="+mn-ea"/>
                <a:cs typeface="+mn-cs"/>
              </a:rPr>
              <a:t> the DHCP ACK, the interaction is complete and the client can use the DHCP-allocated</a:t>
            </a:r>
          </a:p>
          <a:p>
            <a:r>
              <a:rPr lang="en-US" altLang="zh-CN" sz="1200" b="0" i="0" u="none" strike="noStrike" kern="1200" baseline="0" dirty="0" smtClean="0">
                <a:solidFill>
                  <a:schemeClr val="tx1"/>
                </a:solidFill>
                <a:latin typeface="Times New Roman" pitchFamily="18" charset="0"/>
                <a:ea typeface="+mn-ea"/>
                <a:cs typeface="+mn-cs"/>
              </a:rPr>
              <a:t>IP address for the lease duration. </a:t>
            </a:r>
          </a:p>
          <a:p>
            <a:pPr algn="l"/>
            <a:r>
              <a:rPr lang="en-US" altLang="zh-CN" sz="1200" b="0" i="0" u="none" strike="noStrike" kern="1200" baseline="0" dirty="0" smtClean="0">
                <a:solidFill>
                  <a:schemeClr val="tx1"/>
                </a:solidFill>
                <a:latin typeface="Times New Roman" pitchFamily="18" charset="0"/>
                <a:ea typeface="+mn-ea"/>
                <a:cs typeface="+mn-cs"/>
              </a:rPr>
              <a:t>    Since a client may want to use its address beyond the </a:t>
            </a:r>
            <a:r>
              <a:rPr lang="en-US" altLang="zh-CN" sz="1200" b="0" i="0" u="none" strike="noStrike" baseline="0" dirty="0" smtClean="0">
                <a:solidFill>
                  <a:srgbClr val="333333"/>
                </a:solidFill>
                <a:latin typeface="ArialMT"/>
              </a:rPr>
              <a:t>lease’s expiration, DHCP also provides a mechanism that allows a client to renew its lease on an IP address.</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From a mobility aspect, DHCP does have one very significant shortcoming. </a:t>
            </a:r>
          </a:p>
          <a:p>
            <a:r>
              <a:rPr lang="en-US" altLang="zh-CN" sz="1200" b="0" i="0" u="none" strike="noStrike" kern="1200" baseline="0" dirty="0" smtClean="0">
                <a:solidFill>
                  <a:schemeClr val="tx1"/>
                </a:solidFill>
                <a:latin typeface="Times New Roman" pitchFamily="18" charset="0"/>
                <a:ea typeface="+mn-ea"/>
                <a:cs typeface="+mn-cs"/>
              </a:rPr>
              <a:t>    Since a new IP address is obtained from DHCP each time a node connects to a new subnet, a TCP connection to a remote application cannot be maintained as a mobile node moves between subnets. </a:t>
            </a:r>
          </a:p>
          <a:p>
            <a:r>
              <a:rPr lang="en-US" altLang="zh-CN" sz="1200" b="0" i="0" u="none" strike="noStrike" kern="1200" baseline="0" dirty="0" smtClean="0">
                <a:solidFill>
                  <a:schemeClr val="tx1"/>
                </a:solidFill>
                <a:latin typeface="Times New Roman" pitchFamily="18" charset="0"/>
                <a:ea typeface="+mn-ea"/>
                <a:cs typeface="+mn-cs"/>
              </a:rPr>
              <a:t>    In Chapter 6, we will examine mobile IP — an extension to the IP infrastructure that allows a mobile node to use a single permanent address as it moves between subnets. </a:t>
            </a:r>
          </a:p>
          <a:p>
            <a:r>
              <a:rPr lang="en-US" altLang="zh-CN" sz="1200" b="0" i="0" u="none" strike="noStrike" kern="1200" baseline="0" dirty="0" smtClean="0">
                <a:solidFill>
                  <a:schemeClr val="tx1"/>
                </a:solidFill>
                <a:latin typeface="Times New Roman" pitchFamily="18" charset="0"/>
                <a:ea typeface="+mn-ea"/>
                <a:cs typeface="+mn-cs"/>
              </a:rPr>
              <a:t>    Additional details about DHCP can be found in [</a:t>
            </a:r>
            <a:r>
              <a:rPr lang="en-US" altLang="zh-CN" sz="1200" b="0" i="0" u="none" strike="noStrike" kern="1200" baseline="0" dirty="0" err="1" smtClean="0">
                <a:solidFill>
                  <a:schemeClr val="tx1"/>
                </a:solidFill>
                <a:latin typeface="Times New Roman" pitchFamily="18" charset="0"/>
                <a:ea typeface="+mn-ea"/>
                <a:cs typeface="+mn-cs"/>
              </a:rPr>
              <a:t>Droms</a:t>
            </a:r>
            <a:r>
              <a:rPr lang="en-US" altLang="zh-CN" sz="1200" b="0" i="0" u="none" strike="noStrike" kern="1200" baseline="0" dirty="0" smtClean="0">
                <a:solidFill>
                  <a:schemeClr val="tx1"/>
                </a:solidFill>
                <a:latin typeface="Times New Roman" pitchFamily="18" charset="0"/>
                <a:ea typeface="+mn-ea"/>
                <a:cs typeface="+mn-cs"/>
              </a:rPr>
              <a:t> 2002] and [</a:t>
            </a:r>
            <a:r>
              <a:rPr lang="en-US" altLang="zh-CN" sz="1200" b="0" i="0" u="none" strike="noStrike" kern="1200" baseline="0" dirty="0" err="1" smtClean="0">
                <a:solidFill>
                  <a:schemeClr val="tx1"/>
                </a:solidFill>
                <a:latin typeface="Times New Roman" pitchFamily="18" charset="0"/>
                <a:ea typeface="+mn-ea"/>
                <a:cs typeface="+mn-cs"/>
              </a:rPr>
              <a:t>dhc</a:t>
            </a:r>
            <a:r>
              <a:rPr lang="en-US" altLang="zh-CN" sz="1200" b="0" i="0" u="none" strike="noStrike" kern="1200" baseline="0" dirty="0" smtClean="0">
                <a:solidFill>
                  <a:schemeClr val="tx1"/>
                </a:solidFill>
                <a:latin typeface="Times New Roman" pitchFamily="18" charset="0"/>
                <a:ea typeface="+mn-ea"/>
                <a:cs typeface="+mn-cs"/>
              </a:rPr>
              <a:t> 2016]. </a:t>
            </a:r>
          </a:p>
          <a:p>
            <a:r>
              <a:rPr lang="en-US" altLang="zh-CN" sz="1200" b="0" i="0" u="none" strike="noStrike" kern="1200" baseline="0" dirty="0" smtClean="0">
                <a:solidFill>
                  <a:schemeClr val="tx1"/>
                </a:solidFill>
                <a:latin typeface="Times New Roman" pitchFamily="18" charset="0"/>
                <a:ea typeface="+mn-ea"/>
                <a:cs typeface="+mn-cs"/>
              </a:rPr>
              <a:t>    An open source reference implementation of DHCP is available from the Internet Systems Consortium [ISC 2016].</a:t>
            </a:r>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138</a:t>
            </a:fld>
            <a:endParaRPr lang="en-US" altLang="zh-CN"/>
          </a:p>
        </p:txBody>
      </p:sp>
    </p:spTree>
    <p:extLst>
      <p:ext uri="{BB962C8B-B14F-4D97-AF65-F5344CB8AC3E}">
        <p14:creationId xmlns:p14="http://schemas.microsoft.com/office/powerpoint/2010/main" val="17524791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90EA4AE-0FF4-4329-816F-DFFA022D665D}" type="slidenum">
              <a:rPr lang="en-US" altLang="zh-CN"/>
              <a:pPr/>
              <a:t>139</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zh-CN" altLang="zh-CN"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8770743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Operation</a:t>
            </a:r>
          </a:p>
          <a:p>
            <a:pPr>
              <a:buFont typeface="Wingdings" pitchFamily="2" charset="2"/>
              <a:buNone/>
            </a:pPr>
            <a:r>
              <a:rPr lang="en-US" altLang="zh-CN" sz="1200" dirty="0" smtClean="0">
                <a:solidFill>
                  <a:srgbClr val="FF0000"/>
                </a:solidFill>
              </a:rPr>
              <a:t>1. server discovery</a:t>
            </a:r>
          </a:p>
          <a:p>
            <a:r>
              <a:rPr lang="en-US" altLang="zh-CN" sz="1200" dirty="0" smtClean="0"/>
              <a:t>discovery </a:t>
            </a:r>
            <a:r>
              <a:rPr lang="en-US" altLang="zh-CN" sz="1200" dirty="0" err="1" smtClean="0"/>
              <a:t>mesg</a:t>
            </a:r>
            <a:r>
              <a:rPr lang="en-US" altLang="zh-CN" sz="1200" dirty="0" smtClean="0"/>
              <a:t>. </a:t>
            </a:r>
          </a:p>
          <a:p>
            <a:r>
              <a:rPr lang="en-US" altLang="zh-CN" sz="1200" dirty="0" err="1" smtClean="0">
                <a:solidFill>
                  <a:srgbClr val="FF0000"/>
                </a:solidFill>
              </a:rPr>
              <a:t>Dest</a:t>
            </a:r>
            <a:r>
              <a:rPr lang="en-US" altLang="zh-CN" sz="1200" dirty="0" smtClean="0">
                <a:solidFill>
                  <a:srgbClr val="FF0000"/>
                </a:solidFill>
              </a:rPr>
              <a:t>. IP</a:t>
            </a:r>
            <a:r>
              <a:rPr lang="en-US" altLang="zh-CN" sz="1200" dirty="0" smtClean="0"/>
              <a:t>: 255.255.255.255, </a:t>
            </a:r>
            <a:r>
              <a:rPr lang="en-US" altLang="zh-CN" sz="1200" dirty="0" smtClean="0">
                <a:solidFill>
                  <a:srgbClr val="FF0000"/>
                </a:solidFill>
              </a:rPr>
              <a:t>Source IP</a:t>
            </a:r>
            <a:r>
              <a:rPr lang="en-US" altLang="zh-CN" sz="1200" dirty="0" smtClean="0"/>
              <a:t>: 0.0.0.0</a:t>
            </a:r>
          </a:p>
          <a:p>
            <a:r>
              <a:rPr lang="en-US" altLang="zh-CN" sz="1200" dirty="0" err="1" smtClean="0">
                <a:solidFill>
                  <a:srgbClr val="FF0000"/>
                </a:solidFill>
              </a:rPr>
              <a:t>Dest</a:t>
            </a:r>
            <a:r>
              <a:rPr lang="en-US" altLang="zh-CN" sz="1200" dirty="0" smtClean="0">
                <a:solidFill>
                  <a:srgbClr val="FF0000"/>
                </a:solidFill>
              </a:rPr>
              <a:t>. MAC</a:t>
            </a:r>
            <a:r>
              <a:rPr lang="en-US" altLang="zh-CN" sz="1200" dirty="0" smtClean="0"/>
              <a:t>: FF-FF-FF-FF-FF-FF</a:t>
            </a:r>
            <a:endParaRPr lang="en-US" altLang="zh-CN" sz="1200" dirty="0" smtClean="0">
              <a:solidFill>
                <a:srgbClr val="FF0000"/>
              </a:solidFill>
            </a:endParaRPr>
          </a:p>
          <a:p>
            <a:endParaRPr lang="en-US" altLang="zh-CN" sz="1200" dirty="0" smtClean="0">
              <a:solidFill>
                <a:srgbClr val="FF0000"/>
              </a:solidFill>
            </a:endParaRPr>
          </a:p>
          <a:p>
            <a:r>
              <a:rPr lang="en-US" altLang="zh-CN" sz="1200" dirty="0" smtClean="0">
                <a:solidFill>
                  <a:srgbClr val="FF0000"/>
                </a:solidFill>
              </a:rPr>
              <a:t>2. server offer (s)</a:t>
            </a:r>
          </a:p>
          <a:p>
            <a:r>
              <a:rPr lang="en-US" altLang="zh-CN" sz="1200" dirty="0" smtClean="0"/>
              <a:t>DHCP offer </a:t>
            </a:r>
            <a:r>
              <a:rPr lang="en-US" altLang="zh-CN" sz="1200" dirty="0" err="1" smtClean="0"/>
              <a:t>mesg</a:t>
            </a:r>
            <a:r>
              <a:rPr lang="en-US" altLang="zh-CN" sz="1200" dirty="0" smtClean="0"/>
              <a:t>. including IP address, Subnet Mask, Address lease time, DNS Server, Default Gateway/Router, etc.</a:t>
            </a:r>
          </a:p>
          <a:p>
            <a:endParaRPr lang="en-US" altLang="zh-CN" sz="1200" dirty="0" smtClean="0">
              <a:solidFill>
                <a:srgbClr val="FF0000"/>
              </a:solidFill>
            </a:endParaRPr>
          </a:p>
          <a:p>
            <a:r>
              <a:rPr lang="en-US" altLang="zh-CN" sz="1200" dirty="0" smtClean="0">
                <a:solidFill>
                  <a:srgbClr val="FF0000"/>
                </a:solidFill>
              </a:rPr>
              <a:t>3. DHCP request</a:t>
            </a:r>
          </a:p>
          <a:p>
            <a:r>
              <a:rPr lang="en-US" altLang="zh-CN" sz="1200" dirty="0" smtClean="0"/>
              <a:t>choose one from multiple offers, maybe come from different DHCP servers</a:t>
            </a:r>
          </a:p>
          <a:p>
            <a:endParaRPr lang="en-US" altLang="zh-CN" sz="1200" dirty="0" smtClean="0">
              <a:solidFill>
                <a:srgbClr val="FF0000"/>
              </a:solidFill>
            </a:endParaRPr>
          </a:p>
          <a:p>
            <a:r>
              <a:rPr lang="en-US" altLang="zh-CN" sz="1200" dirty="0" smtClean="0">
                <a:solidFill>
                  <a:srgbClr val="FF0000"/>
                </a:solidFill>
              </a:rPr>
              <a:t>4. DHCP ACK</a:t>
            </a:r>
          </a:p>
          <a:p>
            <a:r>
              <a:rPr lang="en-US" altLang="zh-CN" sz="1200" dirty="0" smtClean="0"/>
              <a:t>server </a:t>
            </a:r>
            <a:r>
              <a:rPr lang="en-US" altLang="zh-CN" sz="1200" dirty="0" err="1" smtClean="0"/>
              <a:t>ack</a:t>
            </a:r>
            <a:r>
              <a:rPr lang="en-US" altLang="zh-CN" sz="1200" dirty="0" smtClean="0"/>
              <a:t> </a:t>
            </a: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140</a:t>
            </a:fld>
            <a:endParaRPr lang="en-US" altLang="zh-CN"/>
          </a:p>
        </p:txBody>
      </p:sp>
    </p:spTree>
    <p:extLst>
      <p:ext uri="{BB962C8B-B14F-4D97-AF65-F5344CB8AC3E}">
        <p14:creationId xmlns:p14="http://schemas.microsoft.com/office/powerpoint/2010/main" val="17618658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145</a:t>
            </a:fld>
            <a:endParaRPr lang="en-US" altLang="zh-CN"/>
          </a:p>
        </p:txBody>
      </p:sp>
    </p:spTree>
    <p:extLst>
      <p:ext uri="{BB962C8B-B14F-4D97-AF65-F5344CB8AC3E}">
        <p14:creationId xmlns:p14="http://schemas.microsoft.com/office/powerpoint/2010/main" val="13618983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ACB1CC1D-EAAF-4843-BB5B-12995981A699}" type="slidenum">
              <a:rPr lang="zh-CN" altLang="en-US"/>
              <a:pPr/>
              <a:t>146</a:t>
            </a:fld>
            <a:endParaRPr lang="en-US" altLang="zh-CN"/>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xfrm>
            <a:off x="731838" y="4560888"/>
            <a:ext cx="5851525" cy="4319587"/>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latin typeface="Gill Sans MT" panose="020B0502020104020203" pitchFamily="34" charset="0"/>
              </a:rPr>
              <a:t>To separate the addresses </a:t>
            </a:r>
            <a:r>
              <a:rPr lang="en-US" altLang="zh-CN" b="1" dirty="0" smtClean="0">
                <a:latin typeface="Gill Sans MT" panose="020B0502020104020203" pitchFamily="34" charset="0"/>
              </a:rPr>
              <a:t>used</a:t>
            </a:r>
            <a:r>
              <a:rPr lang="en-US" altLang="zh-CN" dirty="0" smtClean="0">
                <a:solidFill>
                  <a:schemeClr val="hlink"/>
                </a:solidFill>
                <a:latin typeface="Gill Sans MT" panose="020B0502020104020203" pitchFamily="34" charset="0"/>
              </a:rPr>
              <a:t> </a:t>
            </a:r>
            <a:r>
              <a:rPr lang="en-US" altLang="zh-CN" dirty="0" smtClean="0">
                <a:solidFill>
                  <a:schemeClr val="folHlink"/>
                </a:solidFill>
                <a:latin typeface="Gill Sans MT" panose="020B0502020104020203" pitchFamily="34" charset="0"/>
              </a:rPr>
              <a:t>inside</a:t>
            </a:r>
            <a:r>
              <a:rPr lang="en-US" altLang="zh-CN" dirty="0" smtClean="0">
                <a:solidFill>
                  <a:srgbClr val="FF0000"/>
                </a:solidFill>
                <a:latin typeface="Gill Sans MT" panose="020B0502020104020203" pitchFamily="34" charset="0"/>
              </a:rPr>
              <a:t> </a:t>
            </a:r>
            <a:r>
              <a:rPr lang="en-US" altLang="zh-CN" dirty="0" smtClean="0">
                <a:latin typeface="Gill Sans MT" panose="020B0502020104020203" pitchFamily="34" charset="0"/>
              </a:rPr>
              <a:t>the home or business and the ones </a:t>
            </a:r>
            <a:r>
              <a:rPr lang="en-US" altLang="zh-CN" b="1" dirty="0" smtClean="0">
                <a:latin typeface="Gill Sans MT" panose="020B0502020104020203" pitchFamily="34" charset="0"/>
              </a:rPr>
              <a:t>used</a:t>
            </a:r>
            <a:r>
              <a:rPr lang="en-US" altLang="zh-CN" dirty="0" smtClean="0">
                <a:solidFill>
                  <a:srgbClr val="FF0000"/>
                </a:solidFill>
                <a:latin typeface="Gill Sans MT" panose="020B0502020104020203" pitchFamily="34" charset="0"/>
              </a:rPr>
              <a:t> </a:t>
            </a:r>
            <a:r>
              <a:rPr lang="en-US" altLang="zh-CN" dirty="0" smtClean="0">
                <a:solidFill>
                  <a:schemeClr val="folHlink"/>
                </a:solidFill>
                <a:latin typeface="Gill Sans MT" panose="020B0502020104020203" pitchFamily="34" charset="0"/>
              </a:rPr>
              <a:t>for</a:t>
            </a:r>
            <a:r>
              <a:rPr lang="en-US" altLang="zh-CN" dirty="0" smtClean="0">
                <a:solidFill>
                  <a:srgbClr val="FF0000"/>
                </a:solidFill>
                <a:latin typeface="Gill Sans MT" panose="020B0502020104020203" pitchFamily="34" charset="0"/>
              </a:rPr>
              <a:t> </a:t>
            </a:r>
            <a:r>
              <a:rPr lang="en-US" altLang="zh-CN" dirty="0" smtClean="0">
                <a:latin typeface="Gill Sans MT" panose="020B0502020104020203" pitchFamily="34" charset="0"/>
              </a:rPr>
              <a:t>the Internet, the Internet authorities have</a:t>
            </a:r>
            <a:r>
              <a:rPr lang="en-US" altLang="zh-CN" dirty="0" smtClean="0">
                <a:effectLst>
                  <a:outerShdw blurRad="38100" dist="38100" dir="2700000" algn="tl">
                    <a:srgbClr val="C0C0C0"/>
                  </a:outerShdw>
                </a:effectLst>
                <a:latin typeface="Gill Sans MT" panose="020B0502020104020203" pitchFamily="34" charset="0"/>
              </a:rPr>
              <a:t> </a:t>
            </a:r>
            <a:r>
              <a:rPr lang="en-US" altLang="zh-CN" dirty="0" smtClean="0">
                <a:solidFill>
                  <a:schemeClr val="hlink"/>
                </a:solidFill>
                <a:latin typeface="Gill Sans MT" panose="020B0502020104020203" pitchFamily="34" charset="0"/>
              </a:rPr>
              <a:t>reserved</a:t>
            </a:r>
            <a:r>
              <a:rPr lang="en-US" altLang="zh-CN" dirty="0" smtClean="0">
                <a:latin typeface="Gill Sans MT" panose="020B0502020104020203" pitchFamily="34" charset="0"/>
              </a:rPr>
              <a:t> three sets of addresses </a:t>
            </a:r>
            <a:r>
              <a:rPr lang="en-US" altLang="zh-CN" dirty="0" smtClean="0">
                <a:solidFill>
                  <a:srgbClr val="FF0000"/>
                </a:solidFill>
                <a:latin typeface="Gill Sans MT" panose="020B0502020104020203" pitchFamily="34" charset="0"/>
              </a:rPr>
              <a:t>as private addresses</a:t>
            </a:r>
            <a:r>
              <a:rPr lang="en-US" altLang="zh-CN" dirty="0" smtClean="0">
                <a:latin typeface="Gill Sans MT" panose="020B0502020104020203" pitchFamily="34" charset="0"/>
              </a:rPr>
              <a:t>, shown in the following the table. </a:t>
            </a:r>
          </a:p>
          <a:p>
            <a:r>
              <a:rPr lang="en-US" altLang="zh-CN" dirty="0" smtClean="0"/>
              <a:t> </a:t>
            </a:r>
            <a:endParaRPr lang="zh-CN" altLang="en-US" dirty="0" smtClean="0"/>
          </a:p>
        </p:txBody>
      </p:sp>
    </p:spTree>
    <p:extLst>
      <p:ext uri="{BB962C8B-B14F-4D97-AF65-F5344CB8AC3E}">
        <p14:creationId xmlns:p14="http://schemas.microsoft.com/office/powerpoint/2010/main" val="3886112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9F7B4F9-452A-405D-8BE6-9A2881A433A2}" type="slidenum">
              <a:rPr lang="en-US" altLang="zh-CN" smtClean="0"/>
              <a:pPr>
                <a:spcBef>
                  <a:spcPct val="0"/>
                </a:spcBef>
              </a:pPr>
              <a:t>147</a:t>
            </a:fld>
            <a:endParaRPr lang="en-US" altLang="zh-CN"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smtClean="0">
                <a:solidFill>
                  <a:srgbClr val="333333"/>
                </a:solidFill>
                <a:latin typeface="ArialMT"/>
              </a:rPr>
              <a:t>    Given our discussion about Internet addresses and the IPv4 datagram format, we’re now well aware that every IP-capable device needs an IP address. </a:t>
            </a:r>
          </a:p>
          <a:p>
            <a:pPr algn="l"/>
            <a:r>
              <a:rPr lang="en-US" altLang="zh-CN" sz="1200" b="0" i="0" u="none" strike="noStrike" baseline="0" dirty="0" smtClean="0">
                <a:solidFill>
                  <a:srgbClr val="333333"/>
                </a:solidFill>
                <a:latin typeface="ArialMT"/>
              </a:rPr>
              <a:t>    With the proliferation of small office, home office (SOHO) subnets, this would seem to imply that whenever a SOHO wants to install a LAN to connect multiple machines, a range of addresses would need to be </a:t>
            </a:r>
            <a:r>
              <a:rPr lang="en-US" altLang="zh-CN" sz="1200" b="1" i="0" u="none" strike="noStrike" baseline="0" dirty="0" smtClean="0">
                <a:solidFill>
                  <a:srgbClr val="333333"/>
                </a:solidFill>
                <a:latin typeface="ArialMT"/>
              </a:rPr>
              <a:t>allocated</a:t>
            </a:r>
            <a:r>
              <a:rPr lang="en-US" altLang="zh-CN" sz="1200" b="0" i="0" u="none" strike="noStrike" baseline="0" dirty="0" smtClean="0">
                <a:solidFill>
                  <a:srgbClr val="333333"/>
                </a:solidFill>
                <a:latin typeface="ArialMT"/>
              </a:rPr>
              <a:t> by the ISP to cover all of the SOHO’s IP devices (including phones, tablets, gaming devices, IP TVs, printers and more). </a:t>
            </a:r>
          </a:p>
          <a:p>
            <a:pPr algn="l"/>
            <a:r>
              <a:rPr lang="en-US" altLang="zh-CN" sz="1200" b="0" i="0" u="none" strike="noStrike" baseline="0" dirty="0" smtClean="0">
                <a:solidFill>
                  <a:srgbClr val="333333"/>
                </a:solidFill>
                <a:latin typeface="ArialMT"/>
              </a:rPr>
              <a:t>    If the subnet grew bigger, a larger block of addresses would have to be allocated. </a:t>
            </a:r>
          </a:p>
          <a:p>
            <a:pPr algn="l"/>
            <a:r>
              <a:rPr lang="en-US" altLang="zh-CN" sz="1200" b="0" i="0" u="none" strike="noStrike" baseline="0" dirty="0" smtClean="0">
                <a:solidFill>
                  <a:srgbClr val="333333"/>
                </a:solidFill>
                <a:latin typeface="ArialMT"/>
              </a:rPr>
              <a:t> </a:t>
            </a:r>
            <a:r>
              <a:rPr lang="zh-CN" altLang="en-US" sz="1200" b="0" i="0" u="none" strike="noStrike" baseline="0" dirty="0" smtClean="0">
                <a:solidFill>
                  <a:srgbClr val="333333"/>
                </a:solidFill>
                <a:latin typeface="ArialMT"/>
              </a:rPr>
              <a:t>   </a:t>
            </a:r>
            <a:r>
              <a:rPr lang="en-US" altLang="zh-CN" sz="1200" b="0" i="0" u="none" strike="noStrike" baseline="0" dirty="0" smtClean="0">
                <a:solidFill>
                  <a:srgbClr val="333333"/>
                </a:solidFill>
                <a:latin typeface="ArialMT"/>
              </a:rPr>
              <a:t>But </a:t>
            </a:r>
            <a:r>
              <a:rPr lang="en-US" altLang="zh-CN" sz="1200" b="1" i="0" u="none" strike="noStrike" baseline="0" dirty="0" smtClean="0">
                <a:solidFill>
                  <a:srgbClr val="333333"/>
                </a:solidFill>
                <a:latin typeface="ArialMT"/>
              </a:rPr>
              <a:t>what if </a:t>
            </a:r>
            <a:r>
              <a:rPr lang="en-US" altLang="zh-CN" sz="1200" b="0" i="0" u="none" strike="noStrike" baseline="0" dirty="0" smtClean="0">
                <a:solidFill>
                  <a:srgbClr val="333333"/>
                </a:solidFill>
                <a:latin typeface="ArialMT"/>
              </a:rPr>
              <a:t>the ISP had already allocated the contiguous portions of the SOHO network’s current address range? </a:t>
            </a:r>
          </a:p>
          <a:p>
            <a:pPr algn="l"/>
            <a:r>
              <a:rPr lang="en-US" altLang="zh-CN" sz="1200" b="0" i="0" u="none" strike="noStrike" baseline="0" dirty="0" smtClean="0">
                <a:solidFill>
                  <a:srgbClr val="333333"/>
                </a:solidFill>
                <a:latin typeface="ArialMT"/>
              </a:rPr>
              <a:t>    And what typical homeowner wants (or should need) to know how to manage IP addresses in the first place? </a:t>
            </a:r>
          </a:p>
          <a:p>
            <a:pPr algn="l"/>
            <a:r>
              <a:rPr lang="en-US" altLang="zh-CN" sz="1200" b="0" i="0" u="none" strike="noStrike" baseline="0" dirty="0" smtClean="0">
                <a:solidFill>
                  <a:srgbClr val="333333"/>
                </a:solidFill>
                <a:latin typeface="ArialMT"/>
              </a:rPr>
              <a:t>    Fortunately, there is a simpler approach to address allocation that has found increasingly widespread use in such scenarios: </a:t>
            </a:r>
            <a:r>
              <a:rPr lang="en-US" altLang="zh-CN" sz="1200" b="0" i="0" u="none" strike="noStrike" baseline="0" dirty="0" smtClean="0">
                <a:solidFill>
                  <a:srgbClr val="1E7ABA"/>
                </a:solidFill>
                <a:latin typeface="Arial-BoldMT"/>
              </a:rPr>
              <a:t>network address translation (NAT) [RFC 2663</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RFC 3022</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Huston 2004</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Zhang 2007</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Cisco NAT 2016]</a:t>
            </a:r>
            <a:r>
              <a:rPr lang="en-US" altLang="zh-CN" sz="1200" b="0" i="0" u="none" strike="noStrike" baseline="0" dirty="0" smtClean="0">
                <a:solidFill>
                  <a:srgbClr val="333333"/>
                </a:solidFill>
                <a:latin typeface="ArialMT"/>
              </a:rPr>
              <a:t>.</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Figure 4.25 shows the operation of a NAT-enabled router.</a:t>
            </a:r>
          </a:p>
          <a:p>
            <a:r>
              <a:rPr lang="en-US" altLang="zh-CN" sz="1200" b="0" i="0" u="none" strike="noStrike" kern="1200" baseline="0" dirty="0" smtClean="0">
                <a:solidFill>
                  <a:schemeClr val="tx1"/>
                </a:solidFill>
                <a:latin typeface="Times New Roman" pitchFamily="18" charset="0"/>
                <a:ea typeface="+mn-ea"/>
                <a:cs typeface="+mn-cs"/>
              </a:rPr>
              <a:t>    The NAT-enabled router, residing in the home, has an interface that is part of the home network on the right of Figure 4.25. </a:t>
            </a:r>
          </a:p>
          <a:p>
            <a:r>
              <a:rPr lang="en-US" altLang="zh-CN" sz="1200" b="0" i="0" u="none" strike="noStrike" kern="1200" baseline="0" dirty="0" smtClean="0">
                <a:solidFill>
                  <a:schemeClr val="tx1"/>
                </a:solidFill>
                <a:latin typeface="Times New Roman" pitchFamily="18" charset="0"/>
                <a:ea typeface="+mn-ea"/>
                <a:cs typeface="+mn-cs"/>
              </a:rPr>
              <a:t>    Addressing within the home network is exactly as we have seen above — all four interfaces in the home network have the same subnet address of 10.0.0/24. </a:t>
            </a:r>
          </a:p>
          <a:p>
            <a:r>
              <a:rPr lang="en-US" altLang="zh-CN" sz="1200" b="0" i="0" u="none" strike="noStrike" kern="1200" baseline="0" dirty="0" smtClean="0">
                <a:solidFill>
                  <a:schemeClr val="tx1"/>
                </a:solidFill>
                <a:latin typeface="Times New Roman" pitchFamily="18" charset="0"/>
                <a:ea typeface="+mn-ea"/>
                <a:cs typeface="+mn-cs"/>
              </a:rPr>
              <a:t>    The address space 10.0.0.0/8 is one of three portions of the IP address space that is reserved in [RFC 1918] for a </a:t>
            </a:r>
            <a:r>
              <a:rPr lang="en-US" altLang="zh-CN" sz="1200" b="1" i="0" u="none" strike="noStrike" kern="1200" baseline="0" dirty="0" smtClean="0">
                <a:solidFill>
                  <a:schemeClr val="tx1"/>
                </a:solidFill>
                <a:latin typeface="Times New Roman" pitchFamily="18" charset="0"/>
                <a:ea typeface="+mn-ea"/>
                <a:cs typeface="+mn-cs"/>
              </a:rPr>
              <a:t>private</a:t>
            </a:r>
            <a:r>
              <a:rPr lang="en-US" altLang="zh-CN" sz="1200" b="0" i="0" u="none" strike="noStrike" kern="1200" baseline="0" dirty="0" smtClean="0">
                <a:solidFill>
                  <a:schemeClr val="tx1"/>
                </a:solidFill>
                <a:latin typeface="Times New Roman" pitchFamily="18" charset="0"/>
                <a:ea typeface="+mn-ea"/>
                <a:cs typeface="+mn-cs"/>
              </a:rPr>
              <a:t> network or a realm with private addresses, such as the </a:t>
            </a:r>
            <a:r>
              <a:rPr lang="en-US" altLang="zh-CN" sz="1200" b="1" i="0" u="none" strike="noStrike" kern="1200" baseline="0" dirty="0" smtClean="0">
                <a:solidFill>
                  <a:schemeClr val="tx1"/>
                </a:solidFill>
                <a:latin typeface="Times New Roman" pitchFamily="18" charset="0"/>
                <a:ea typeface="+mn-ea"/>
                <a:cs typeface="+mn-cs"/>
              </a:rPr>
              <a:t>home</a:t>
            </a:r>
            <a:r>
              <a:rPr lang="en-US" altLang="zh-CN" sz="1200" b="0" i="0" u="none" strike="noStrike" kern="1200" baseline="0" dirty="0" smtClean="0">
                <a:solidFill>
                  <a:schemeClr val="tx1"/>
                </a:solidFill>
                <a:latin typeface="Times New Roman" pitchFamily="18" charset="0"/>
                <a:ea typeface="+mn-ea"/>
                <a:cs typeface="+mn-cs"/>
              </a:rPr>
              <a:t> network in Figure 4.25. </a:t>
            </a:r>
          </a:p>
          <a:p>
            <a:r>
              <a:rPr lang="en-US" altLang="zh-CN" sz="1200" b="0" i="0" u="none" strike="noStrike" kern="1200" baseline="0" dirty="0" smtClean="0">
                <a:solidFill>
                  <a:schemeClr val="tx1"/>
                </a:solidFill>
                <a:latin typeface="Times New Roman" pitchFamily="18" charset="0"/>
                <a:ea typeface="+mn-ea"/>
                <a:cs typeface="+mn-cs"/>
              </a:rPr>
              <a:t>    A realm with private addresses refers to a network whose addresses </a:t>
            </a:r>
            <a:r>
              <a:rPr lang="en-US" altLang="zh-CN" sz="1200" b="1" i="0" u="sng" strike="noStrike" kern="1200" baseline="0" dirty="0" smtClean="0">
                <a:solidFill>
                  <a:schemeClr val="tx1"/>
                </a:solidFill>
                <a:latin typeface="Times New Roman" pitchFamily="18" charset="0"/>
                <a:ea typeface="+mn-ea"/>
                <a:cs typeface="+mn-cs"/>
              </a:rPr>
              <a:t>only have meaning to</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devices within that network. </a:t>
            </a:r>
          </a:p>
          <a:p>
            <a:r>
              <a:rPr lang="en-US" altLang="zh-CN" sz="1200" b="0" i="0" u="none" strike="noStrike" kern="1200" baseline="0" dirty="0" smtClean="0">
                <a:solidFill>
                  <a:schemeClr val="tx1"/>
                </a:solidFill>
                <a:latin typeface="Times New Roman" pitchFamily="18" charset="0"/>
                <a:ea typeface="+mn-ea"/>
                <a:cs typeface="+mn-cs"/>
              </a:rPr>
              <a:t>    To see why this is important, consider the fact that there are hundreds of thousands of home networks, many using the same address space, 10.0.0.0/24. </a:t>
            </a:r>
          </a:p>
          <a:p>
            <a:r>
              <a:rPr lang="en-US" altLang="zh-CN" sz="1200" b="0" i="0" u="none" strike="noStrike" kern="1200" baseline="0" dirty="0" smtClean="0">
                <a:solidFill>
                  <a:schemeClr val="tx1"/>
                </a:solidFill>
                <a:latin typeface="Times New Roman" pitchFamily="18" charset="0"/>
                <a:ea typeface="+mn-ea"/>
                <a:cs typeface="+mn-cs"/>
              </a:rPr>
              <a:t>    Devices within a given home network can send packets to each other using 10.0.0.0/24 addressing. </a:t>
            </a:r>
          </a:p>
          <a:p>
            <a:r>
              <a:rPr lang="en-US" altLang="zh-CN" sz="1200" b="0" i="0" u="none" strike="noStrike" kern="1200" baseline="0" dirty="0" smtClean="0">
                <a:solidFill>
                  <a:schemeClr val="tx1"/>
                </a:solidFill>
                <a:latin typeface="Times New Roman" pitchFamily="18" charset="0"/>
                <a:ea typeface="+mn-ea"/>
                <a:cs typeface="+mn-cs"/>
              </a:rPr>
              <a:t>    However, packets forwarded beyond the home network into the larger global Internet clearly cannot use these addresses (as either a source or a destination address) because there are hundreds of thousands of networks using this block of addresses. </a:t>
            </a:r>
          </a:p>
          <a:p>
            <a:r>
              <a:rPr lang="en-US" altLang="zh-CN" sz="1200" b="0" i="0" u="none" strike="noStrike" kern="1200" baseline="0" dirty="0" smtClean="0">
                <a:solidFill>
                  <a:schemeClr val="tx1"/>
                </a:solidFill>
                <a:latin typeface="Times New Roman" pitchFamily="18" charset="0"/>
                <a:ea typeface="+mn-ea"/>
                <a:cs typeface="+mn-cs"/>
              </a:rPr>
              <a:t>    That is, the 10.0.0.0/24 addresses can only have meaning within the given home network. </a:t>
            </a:r>
          </a:p>
          <a:p>
            <a:r>
              <a:rPr lang="en-US" altLang="zh-CN" sz="1200" b="0" i="0" u="none" strike="noStrike" kern="1200" baseline="0" dirty="0" smtClean="0">
                <a:solidFill>
                  <a:schemeClr val="tx1"/>
                </a:solidFill>
                <a:latin typeface="Times New Roman" pitchFamily="18" charset="0"/>
                <a:ea typeface="+mn-ea"/>
                <a:cs typeface="+mn-cs"/>
              </a:rPr>
              <a:t>    But if private addresses only have meaning within a given network, how is addressing handled when packets are sent to or received from the global Internet, where addresses are necessarily unique? </a:t>
            </a:r>
          </a:p>
          <a:p>
            <a:r>
              <a:rPr lang="en-US" altLang="zh-CN" sz="1200" b="0" i="0" u="none" strike="noStrike" kern="1200" baseline="0" dirty="0" smtClean="0">
                <a:solidFill>
                  <a:schemeClr val="tx1"/>
                </a:solidFill>
                <a:latin typeface="Times New Roman" pitchFamily="18" charset="0"/>
                <a:ea typeface="+mn-ea"/>
                <a:cs typeface="+mn-cs"/>
              </a:rPr>
              <a:t>    The answer lies in understanding NAT.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NAT-enabled router does not look like a router to the outside world. </a:t>
            </a:r>
          </a:p>
          <a:p>
            <a:r>
              <a:rPr lang="en-US" altLang="zh-CN" sz="1200" b="0" i="0" u="none" strike="noStrike" kern="1200" baseline="0" dirty="0" smtClean="0">
                <a:solidFill>
                  <a:schemeClr val="tx1"/>
                </a:solidFill>
                <a:latin typeface="Times New Roman" pitchFamily="18" charset="0"/>
                <a:ea typeface="+mn-ea"/>
                <a:cs typeface="+mn-cs"/>
              </a:rPr>
              <a:t>    Instead the NAT router </a:t>
            </a:r>
            <a:r>
              <a:rPr lang="en-US" altLang="zh-CN" sz="1200" b="1" i="0" u="none" strike="noStrike" kern="1200" baseline="0" dirty="0" smtClean="0">
                <a:solidFill>
                  <a:schemeClr val="tx1"/>
                </a:solidFill>
                <a:latin typeface="Times New Roman" pitchFamily="18" charset="0"/>
                <a:ea typeface="+mn-ea"/>
                <a:cs typeface="+mn-cs"/>
              </a:rPr>
              <a:t>behaves</a:t>
            </a:r>
            <a:r>
              <a:rPr lang="en-US" altLang="zh-CN" sz="1200" b="0" i="0" u="none" strike="noStrike" kern="1200" baseline="0" dirty="0" smtClean="0">
                <a:solidFill>
                  <a:schemeClr val="tx1"/>
                </a:solidFill>
                <a:latin typeface="Times New Roman" pitchFamily="18" charset="0"/>
                <a:ea typeface="+mn-ea"/>
                <a:cs typeface="+mn-cs"/>
              </a:rPr>
              <a:t> to the outside world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a single device with a single IP address. </a:t>
            </a:r>
          </a:p>
          <a:p>
            <a:r>
              <a:rPr lang="en-US" altLang="zh-CN" sz="1200" b="0" i="0" u="none" strike="noStrike" kern="1200" baseline="0" dirty="0" smtClean="0">
                <a:solidFill>
                  <a:schemeClr val="tx1"/>
                </a:solidFill>
                <a:latin typeface="Times New Roman" pitchFamily="18" charset="0"/>
                <a:ea typeface="+mn-ea"/>
                <a:cs typeface="+mn-cs"/>
              </a:rPr>
              <a:t>    In Figure 4.25, all traffic leaving the home router for the larger Internet has a source IP address of 138.76.29.7, and all traffic entering the home router must have a destination address of 138.76.29.7. </a:t>
            </a:r>
          </a:p>
          <a:p>
            <a:r>
              <a:rPr lang="en-US" altLang="zh-CN" sz="1200" b="0" i="0" u="none" strike="noStrike" kern="1200" baseline="0" dirty="0" smtClean="0">
                <a:solidFill>
                  <a:schemeClr val="tx1"/>
                </a:solidFill>
                <a:latin typeface="Times New Roman" pitchFamily="18" charset="0"/>
                <a:ea typeface="+mn-ea"/>
                <a:cs typeface="+mn-cs"/>
              </a:rPr>
              <a:t>    In essence, the NAT-enabled router is </a:t>
            </a:r>
            <a:r>
              <a:rPr lang="en-US" altLang="zh-CN" sz="1200" b="1" i="0" u="none" strike="noStrike" kern="1200" baseline="0" dirty="0" smtClean="0">
                <a:solidFill>
                  <a:schemeClr val="tx1"/>
                </a:solidFill>
                <a:latin typeface="Times New Roman" pitchFamily="18" charset="0"/>
                <a:ea typeface="+mn-ea"/>
                <a:cs typeface="+mn-cs"/>
              </a:rPr>
              <a:t>hiding</a:t>
            </a:r>
            <a:r>
              <a:rPr lang="en-US" altLang="zh-CN" sz="1200" b="0" i="0" u="none" strike="noStrike" kern="1200" baseline="0" dirty="0" smtClean="0">
                <a:solidFill>
                  <a:schemeClr val="tx1"/>
                </a:solidFill>
                <a:latin typeface="Times New Roman" pitchFamily="18" charset="0"/>
                <a:ea typeface="+mn-ea"/>
                <a:cs typeface="+mn-cs"/>
              </a:rPr>
              <a:t> the details of the home network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kern="1200" dirty="0" smtClean="0">
                <a:solidFill>
                  <a:schemeClr val="tx1"/>
                </a:solidFill>
                <a:effectLst/>
                <a:latin typeface="Times New Roman" pitchFamily="18" charset="0"/>
                <a:ea typeface="+mn-ea"/>
                <a:cs typeface="+mn-cs"/>
              </a:rPr>
              <a:t>防</a:t>
            </a:r>
            <a:r>
              <a:rPr lang="en-US" altLang="zh-CN" sz="1200" b="0" i="0" u="none" strike="noStrike" kern="1200" baseline="0" dirty="0" smtClean="0">
                <a:solidFill>
                  <a:schemeClr val="tx1"/>
                </a:solidFill>
                <a:latin typeface="Times New Roman" pitchFamily="18" charset="0"/>
                <a:ea typeface="+mn-ea"/>
                <a:cs typeface="+mn-cs"/>
              </a:rPr>
              <a:t>] the outside world. </a:t>
            </a:r>
          </a:p>
          <a:p>
            <a:r>
              <a:rPr lang="en-US" altLang="zh-CN" sz="1200" b="0" i="0" u="none" strike="noStrike" kern="1200" baseline="0" dirty="0" smtClean="0">
                <a:solidFill>
                  <a:schemeClr val="tx1"/>
                </a:solidFill>
                <a:latin typeface="Times New Roman" pitchFamily="18" charset="0"/>
                <a:ea typeface="+mn-ea"/>
                <a:cs typeface="+mn-cs"/>
              </a:rPr>
              <a:t>    (As an aside, you might wonder </a:t>
            </a:r>
            <a:r>
              <a:rPr lang="en-US" altLang="zh-CN" sz="1200" b="1" i="0" u="none" strike="noStrike" kern="1200" baseline="0" dirty="0" smtClean="0">
                <a:solidFill>
                  <a:schemeClr val="tx1"/>
                </a:solidFill>
                <a:latin typeface="Times New Roman" pitchFamily="18" charset="0"/>
                <a:ea typeface="+mn-ea"/>
                <a:cs typeface="+mn-cs"/>
              </a:rPr>
              <a:t>where</a:t>
            </a:r>
            <a:r>
              <a:rPr lang="en-US" altLang="zh-CN" sz="1200" b="0" i="0" u="none" strike="noStrike" kern="1200" baseline="0" dirty="0" smtClean="0">
                <a:solidFill>
                  <a:schemeClr val="tx1"/>
                </a:solidFill>
                <a:latin typeface="Times New Roman" pitchFamily="18" charset="0"/>
                <a:ea typeface="+mn-ea"/>
                <a:cs typeface="+mn-cs"/>
              </a:rPr>
              <a:t> the home network computers get their addresses and </a:t>
            </a:r>
            <a:r>
              <a:rPr lang="en-US" altLang="zh-CN" sz="1200" b="1" i="0" u="none" strike="noStrike" kern="1200" baseline="0" dirty="0" smtClean="0">
                <a:solidFill>
                  <a:schemeClr val="tx1"/>
                </a:solidFill>
                <a:latin typeface="Times New Roman" pitchFamily="18" charset="0"/>
                <a:ea typeface="+mn-ea"/>
                <a:cs typeface="+mn-cs"/>
              </a:rPr>
              <a:t>where</a:t>
            </a:r>
            <a:r>
              <a:rPr lang="en-US" altLang="zh-CN" sz="1200" b="0" i="0" u="none" strike="noStrike" kern="1200" baseline="0" dirty="0" smtClean="0">
                <a:solidFill>
                  <a:schemeClr val="tx1"/>
                </a:solidFill>
                <a:latin typeface="Times New Roman" pitchFamily="18" charset="0"/>
                <a:ea typeface="+mn-ea"/>
                <a:cs typeface="+mn-cs"/>
              </a:rPr>
              <a:t> the router gets its single IP address. </a:t>
            </a:r>
          </a:p>
          <a:p>
            <a:r>
              <a:rPr lang="en-US" altLang="zh-CN" sz="1200" b="0" i="0" u="none" strike="noStrike" kern="1200" baseline="0" dirty="0" smtClean="0">
                <a:solidFill>
                  <a:schemeClr val="tx1"/>
                </a:solidFill>
                <a:latin typeface="Times New Roman" pitchFamily="18" charset="0"/>
                <a:ea typeface="+mn-ea"/>
                <a:cs typeface="+mn-cs"/>
              </a:rPr>
              <a:t>    Often, the answer is the same — DHCP!</a:t>
            </a:r>
          </a:p>
          <a:p>
            <a:r>
              <a:rPr lang="en-US" altLang="zh-CN" sz="1200" b="0" i="0" u="none" strike="noStrike" kern="1200" baseline="0" dirty="0" smtClean="0">
                <a:solidFill>
                  <a:schemeClr val="tx1"/>
                </a:solidFill>
                <a:latin typeface="Times New Roman" pitchFamily="18" charset="0"/>
                <a:ea typeface="+mn-ea"/>
                <a:cs typeface="+mn-cs"/>
              </a:rPr>
              <a:t>    The router gets its address from the ISP’s DHCP server, and the router runs a DHCP server to provide addresses to computers </a:t>
            </a:r>
            <a:r>
              <a:rPr lang="en-US" altLang="zh-CN" sz="1200" b="1" i="0" u="none" strike="noStrike" kern="1200" baseline="0" dirty="0" smtClean="0">
                <a:solidFill>
                  <a:schemeClr val="tx1"/>
                </a:solidFill>
                <a:latin typeface="Times New Roman" pitchFamily="18" charset="0"/>
                <a:ea typeface="+mn-ea"/>
                <a:cs typeface="+mn-cs"/>
              </a:rPr>
              <a:t>within</a:t>
            </a:r>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0" i="0" u="sng" strike="noStrike" kern="1200" baseline="0" dirty="0" smtClean="0">
                <a:solidFill>
                  <a:schemeClr val="tx1"/>
                </a:solidFill>
                <a:latin typeface="Times New Roman" pitchFamily="18" charset="0"/>
                <a:ea typeface="+mn-ea"/>
                <a:cs typeface="+mn-cs"/>
              </a:rPr>
              <a:t>NAT-DHCP-router controlled</a:t>
            </a:r>
            <a:r>
              <a:rPr lang="en-US" altLang="zh-CN" sz="1200" b="0" i="0" u="none" strike="noStrike" kern="1200" baseline="0" dirty="0" smtClean="0">
                <a:solidFill>
                  <a:schemeClr val="tx1"/>
                </a:solidFill>
                <a:latin typeface="Times New Roman" pitchFamily="18" charset="0"/>
                <a:ea typeface="+mn-ea"/>
                <a:cs typeface="+mn-cs"/>
              </a:rPr>
              <a:t> home network’s address space.) </a:t>
            </a:r>
          </a:p>
          <a:p>
            <a:endParaRPr lang="en-US" altLang="zh-CN" sz="1200" b="0" i="0" u="none" strike="noStrike" kern="1200" baseline="0" dirty="0" smtClean="0">
              <a:solidFill>
                <a:schemeClr val="tx1"/>
              </a:solidFill>
              <a:latin typeface="Times New Roman" pitchFamily="18" charset="0"/>
              <a:ea typeface="+mn-ea"/>
              <a:cs typeface="+mn-cs"/>
            </a:endParaRPr>
          </a:p>
          <a:p>
            <a:pPr algn="l"/>
            <a:r>
              <a:rPr lang="en-US" altLang="zh-CN" sz="1200" b="0" i="0" u="none" strike="noStrike" baseline="0" dirty="0" smtClean="0">
                <a:solidFill>
                  <a:srgbClr val="333333"/>
                </a:solidFill>
                <a:latin typeface="ArialMT"/>
              </a:rPr>
              <a:t>    If all datagrams arriving at the NAT router from the WAN have the same destination IP address (specifically, that of the WAN-side interface of the NAT router), then how does the router know the internal host to which it should forward a given datagram? </a:t>
            </a:r>
          </a:p>
          <a:p>
            <a:pPr algn="l"/>
            <a:r>
              <a:rPr lang="en-US" altLang="zh-CN" sz="1200" b="0" i="0" u="none" strike="noStrike" baseline="0" dirty="0" smtClean="0">
                <a:solidFill>
                  <a:srgbClr val="333333"/>
                </a:solidFill>
                <a:latin typeface="ArialMT"/>
              </a:rPr>
              <a:t>    The trick is to use a </a:t>
            </a:r>
            <a:r>
              <a:rPr lang="en-US" altLang="zh-CN" sz="1200" b="0" i="0" u="none" strike="noStrike" baseline="0" dirty="0" smtClean="0">
                <a:solidFill>
                  <a:srgbClr val="1E7ABA"/>
                </a:solidFill>
                <a:latin typeface="Arial-BoldMT"/>
              </a:rPr>
              <a:t>NAT translation table </a:t>
            </a:r>
            <a:r>
              <a:rPr lang="en-US" altLang="zh-CN" sz="1200" b="0" i="0" u="none" strike="noStrike" baseline="0" dirty="0" smtClean="0">
                <a:solidFill>
                  <a:srgbClr val="333333"/>
                </a:solidFill>
                <a:latin typeface="ArialMT"/>
              </a:rPr>
              <a:t>at the NAT router, and to include port numbers as well as IP addresses in the table entries.</a:t>
            </a:r>
            <a:endParaRPr lang="en-US" altLang="zh-CN" sz="1200" b="0" i="0" u="none" strike="noStrike" kern="1200" baseline="0" dirty="0" smtClean="0">
              <a:solidFill>
                <a:schemeClr val="tx1"/>
              </a:solidFill>
              <a:latin typeface="Times New Roman" pitchFamily="18" charset="0"/>
              <a:ea typeface="+mn-ea"/>
              <a:cs typeface="+mn-cs"/>
            </a:endParaRPr>
          </a:p>
          <a:p>
            <a:endParaRPr lang="zh-CN" altLang="zh-CN" b="0" i="0" u="none" dirty="0" smtClean="0"/>
          </a:p>
        </p:txBody>
      </p:sp>
    </p:spTree>
    <p:extLst>
      <p:ext uri="{BB962C8B-B14F-4D97-AF65-F5344CB8AC3E}">
        <p14:creationId xmlns:p14="http://schemas.microsoft.com/office/powerpoint/2010/main" val="27608544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4C38D72-7FFA-4FF8-855E-A965DB0973AB}" type="slidenum">
              <a:rPr lang="en-US" altLang="zh-CN" smtClean="0"/>
              <a:pPr>
                <a:spcBef>
                  <a:spcPct val="0"/>
                </a:spcBef>
              </a:pPr>
              <a:t>148</a:t>
            </a:fld>
            <a:endParaRPr lang="en-US" altLang="zh-CN"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855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91BF6876-57BA-4121-8E66-5F726A0673E8}" type="slidenum">
              <a:rPr lang="zh-CN" altLang="en-US"/>
              <a:pPr/>
              <a:t>17</a:t>
            </a:fld>
            <a:endParaRPr lang="en-US" altLang="zh-CN"/>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a:t>
            </a:r>
            <a:endParaRPr lang="en-US" altLang="zh-CN" i="0" dirty="0" smtClean="0"/>
          </a:p>
        </p:txBody>
      </p:sp>
    </p:spTree>
    <p:extLst>
      <p:ext uri="{BB962C8B-B14F-4D97-AF65-F5344CB8AC3E}">
        <p14:creationId xmlns:p14="http://schemas.microsoft.com/office/powerpoint/2010/main" val="30580063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FD191DC-7293-4998-9D8D-A707FFEAFDE7}" type="slidenum">
              <a:rPr lang="en-US" altLang="zh-CN" smtClean="0"/>
              <a:pPr>
                <a:spcBef>
                  <a:spcPct val="0"/>
                </a:spcBef>
              </a:pPr>
              <a:t>149</a:t>
            </a:fld>
            <a:endParaRPr lang="en-US" altLang="zh-CN"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872341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86062F8-F5B1-456C-A8A7-01DC6C175EF5}" type="slidenum">
              <a:rPr lang="en-US" altLang="zh-CN" smtClean="0"/>
              <a:pPr>
                <a:spcBef>
                  <a:spcPct val="0"/>
                </a:spcBef>
              </a:pPr>
              <a:t>150</a:t>
            </a:fld>
            <a:endParaRPr lang="en-US" altLang="zh-CN"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Consider the example in Figure 4.25. </a:t>
            </a:r>
          </a:p>
          <a:p>
            <a:r>
              <a:rPr lang="en-US" altLang="zh-CN" sz="1200" b="0" i="0" u="none" strike="noStrike" kern="1200" baseline="0" dirty="0" smtClean="0">
                <a:solidFill>
                  <a:schemeClr val="tx1"/>
                </a:solidFill>
                <a:latin typeface="Times New Roman" pitchFamily="18" charset="0"/>
                <a:ea typeface="+mn-ea"/>
                <a:cs typeface="+mn-cs"/>
              </a:rPr>
              <a:t>    Suppose a user sitting in a home network behind host 10.0.0.1 requests a Web page on some Web server (port 80) with IP address 128.119.40.186. </a:t>
            </a:r>
          </a:p>
          <a:p>
            <a:r>
              <a:rPr lang="en-US" altLang="zh-CN" sz="1200" b="0" i="0" u="none" strike="noStrike" kern="1200" baseline="0" dirty="0" smtClean="0">
                <a:solidFill>
                  <a:schemeClr val="tx1"/>
                </a:solidFill>
                <a:latin typeface="Times New Roman" pitchFamily="18" charset="0"/>
                <a:ea typeface="+mn-ea"/>
                <a:cs typeface="+mn-cs"/>
              </a:rPr>
              <a:t>    The host 10.0.0.1 assigns the (arbitrary) source port number 3345 and sends the datagram into the LAN. </a:t>
            </a:r>
          </a:p>
          <a:p>
            <a:r>
              <a:rPr lang="en-US" altLang="zh-CN" sz="1200" b="0" i="0" u="none" strike="noStrike" kern="1200" baseline="0" dirty="0" smtClean="0">
                <a:solidFill>
                  <a:schemeClr val="tx1"/>
                </a:solidFill>
                <a:latin typeface="Times New Roman" pitchFamily="18" charset="0"/>
                <a:ea typeface="+mn-ea"/>
                <a:cs typeface="+mn-cs"/>
              </a:rPr>
              <a:t>    The NAT router receives the datagram, generates a new source port number 5001 for the datagram, replaces the source IP address with its WAN-side IP address 138.76.29.7, and replaces the original source port number 3345 with the new source port number 5001. </a:t>
            </a:r>
          </a:p>
          <a:p>
            <a:r>
              <a:rPr lang="en-US" altLang="zh-CN" sz="1200" b="0" i="0" u="none" strike="noStrike" kern="1200" baseline="0" dirty="0" smtClean="0">
                <a:solidFill>
                  <a:schemeClr val="tx1"/>
                </a:solidFill>
                <a:latin typeface="Times New Roman" pitchFamily="18" charset="0"/>
                <a:ea typeface="+mn-ea"/>
                <a:cs typeface="+mn-cs"/>
              </a:rPr>
              <a:t>    When generating a new source port number, the NAT router can select any source port number that is not currently in the NAT translation table. </a:t>
            </a:r>
          </a:p>
          <a:p>
            <a:r>
              <a:rPr lang="en-US" altLang="zh-CN" sz="1200" b="0" i="0" u="none" strike="noStrike" kern="1200" baseline="0" dirty="0" smtClean="0">
                <a:solidFill>
                  <a:schemeClr val="tx1"/>
                </a:solidFill>
                <a:latin typeface="Times New Roman" pitchFamily="18" charset="0"/>
                <a:ea typeface="+mn-ea"/>
                <a:cs typeface="+mn-cs"/>
              </a:rPr>
              <a:t>    (Note that because a port number field is 16 bits long, the NAT protocol can support over 60,000 simultaneous connections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a single WAN-side IP address for the router!)</a:t>
            </a:r>
          </a:p>
          <a:p>
            <a:r>
              <a:rPr lang="en-US" altLang="zh-CN" sz="1200" b="0" i="0" u="none" strike="noStrike" kern="1200" baseline="0" dirty="0" smtClean="0">
                <a:solidFill>
                  <a:schemeClr val="tx1"/>
                </a:solidFill>
                <a:latin typeface="Times New Roman" pitchFamily="18" charset="0"/>
                <a:ea typeface="+mn-ea"/>
                <a:cs typeface="+mn-cs"/>
              </a:rPr>
              <a:t>    NAT in the router also adds an entry to its NAT translation table. </a:t>
            </a:r>
          </a:p>
          <a:p>
            <a:r>
              <a:rPr lang="en-US" altLang="zh-CN" sz="1200" b="0" i="0" u="none" strike="noStrike" kern="1200" baseline="0" dirty="0" smtClean="0">
                <a:solidFill>
                  <a:schemeClr val="tx1"/>
                </a:solidFill>
                <a:latin typeface="Times New Roman" pitchFamily="18" charset="0"/>
                <a:ea typeface="+mn-ea"/>
                <a:cs typeface="+mn-cs"/>
              </a:rPr>
              <a:t>    The Web server, </a:t>
            </a:r>
            <a:r>
              <a:rPr lang="en-US" altLang="zh-CN" sz="1200" b="0" i="0" u="sng" strike="noStrike" kern="1200" baseline="0" dirty="0" smtClean="0">
                <a:solidFill>
                  <a:schemeClr val="tx1"/>
                </a:solidFill>
                <a:latin typeface="Times New Roman" pitchFamily="18" charset="0"/>
                <a:ea typeface="+mn-ea"/>
                <a:cs typeface="+mn-cs"/>
              </a:rPr>
              <a:t>blissfully unaware</a:t>
            </a:r>
            <a:r>
              <a:rPr lang="en-US" altLang="zh-CN" sz="1200" b="0" i="0" u="none" strike="noStrike" kern="1200" baseline="0" dirty="0" smtClean="0">
                <a:solidFill>
                  <a:schemeClr val="tx1"/>
                </a:solidFill>
                <a:latin typeface="Times New Roman" pitchFamily="18" charset="0"/>
                <a:ea typeface="+mn-ea"/>
                <a:cs typeface="+mn-cs"/>
              </a:rPr>
              <a:t> that the arriving datagram </a:t>
            </a:r>
            <a:r>
              <a:rPr lang="en-US" altLang="zh-CN" sz="1200" b="0" i="0" u="sng" strike="noStrike" kern="1200" baseline="0" dirty="0" smtClean="0">
                <a:solidFill>
                  <a:schemeClr val="tx1"/>
                </a:solidFill>
                <a:latin typeface="Times New Roman" pitchFamily="18" charset="0"/>
                <a:ea typeface="+mn-ea"/>
                <a:cs typeface="+mn-cs"/>
              </a:rPr>
              <a:t>containing the HTTP request</a:t>
            </a:r>
            <a:r>
              <a:rPr lang="en-US" altLang="zh-CN" sz="1200" b="0" i="0" u="none" strike="noStrike" kern="1200" baseline="0" dirty="0" smtClean="0">
                <a:solidFill>
                  <a:schemeClr val="tx1"/>
                </a:solidFill>
                <a:latin typeface="Times New Roman" pitchFamily="18" charset="0"/>
                <a:ea typeface="+mn-ea"/>
                <a:cs typeface="+mn-cs"/>
              </a:rPr>
              <a:t> has been manipulated by the NAT router, responds with a datagram whose destination address is the IP address of the NAT router, and whose destination port number is 5001. </a:t>
            </a:r>
          </a:p>
          <a:p>
            <a:r>
              <a:rPr lang="en-US" altLang="zh-CN" sz="1200" b="0" i="0" u="none" strike="noStrike" kern="1200" baseline="0" dirty="0" smtClean="0">
                <a:solidFill>
                  <a:schemeClr val="tx1"/>
                </a:solidFill>
                <a:latin typeface="Times New Roman" pitchFamily="18" charset="0"/>
                <a:ea typeface="+mn-ea"/>
                <a:cs typeface="+mn-cs"/>
              </a:rPr>
              <a:t>    When this datagram arrives at the NAT router, the router indexes the NAT translation table using the destination (10.0.0.1) and destination port number (3345) for the browser in the home network.</a:t>
            </a:r>
          </a:p>
          <a:p>
            <a:r>
              <a:rPr lang="en-US" altLang="zh-CN" sz="1200" b="0" i="0" u="none" strike="noStrike" kern="1200" baseline="0" dirty="0" smtClean="0">
                <a:solidFill>
                  <a:schemeClr val="tx1"/>
                </a:solidFill>
                <a:latin typeface="Times New Roman" pitchFamily="18" charset="0"/>
                <a:ea typeface="+mn-ea"/>
                <a:cs typeface="+mn-cs"/>
              </a:rPr>
              <a:t>    The router then </a:t>
            </a:r>
            <a:r>
              <a:rPr lang="en-US" altLang="zh-CN" sz="1200" b="0" i="0" u="sng" strike="noStrike" kern="1200" baseline="0" dirty="0" smtClean="0">
                <a:solidFill>
                  <a:schemeClr val="tx1"/>
                </a:solidFill>
                <a:latin typeface="Times New Roman" pitchFamily="18" charset="0"/>
                <a:ea typeface="+mn-ea"/>
                <a:cs typeface="+mn-cs"/>
              </a:rPr>
              <a:t>rewrites</a:t>
            </a:r>
            <a:r>
              <a:rPr lang="en-US" altLang="zh-CN" sz="1200" b="0" i="0" u="none" strike="noStrike" kern="1200" baseline="0" dirty="0" smtClean="0">
                <a:solidFill>
                  <a:schemeClr val="tx1"/>
                </a:solidFill>
                <a:latin typeface="Times New Roman" pitchFamily="18" charset="0"/>
                <a:ea typeface="+mn-ea"/>
                <a:cs typeface="+mn-cs"/>
              </a:rPr>
              <a:t> the datagram’s destination address and destination port number, and </a:t>
            </a:r>
            <a:r>
              <a:rPr lang="en-US" altLang="zh-CN" sz="1200" b="0" i="0" u="sng" strike="noStrike" kern="1200" baseline="0" dirty="0" smtClean="0">
                <a:solidFill>
                  <a:schemeClr val="tx1"/>
                </a:solidFill>
                <a:latin typeface="Times New Roman" pitchFamily="18" charset="0"/>
                <a:ea typeface="+mn-ea"/>
                <a:cs typeface="+mn-cs"/>
              </a:rPr>
              <a:t>forwards</a:t>
            </a:r>
            <a:r>
              <a:rPr lang="en-US" altLang="zh-CN" sz="1200" b="0" i="0" u="none" strike="noStrike" kern="1200" baseline="0" dirty="0" smtClean="0">
                <a:solidFill>
                  <a:schemeClr val="tx1"/>
                </a:solidFill>
                <a:latin typeface="Times New Roman" pitchFamily="18" charset="0"/>
                <a:ea typeface="+mn-ea"/>
                <a:cs typeface="+mn-cs"/>
              </a:rPr>
              <a:t> the datagram into the home network.</a:t>
            </a:r>
            <a:endParaRPr lang="zh-CN" altLang="en-US" i="0" dirty="0" smtClean="0"/>
          </a:p>
          <a:p>
            <a:pPr eaLnBrk="1" hangingPunct="1"/>
            <a:endParaRPr lang="zh-CN" altLang="zh-CN" dirty="0" smtClean="0"/>
          </a:p>
        </p:txBody>
      </p:sp>
    </p:spTree>
    <p:extLst>
      <p:ext uri="{BB962C8B-B14F-4D97-AF65-F5344CB8AC3E}">
        <p14:creationId xmlns:p14="http://schemas.microsoft.com/office/powerpoint/2010/main" val="30176631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566F13D-1C81-4FBE-9F9A-689E41EC5722}" type="slidenum">
              <a:rPr lang="en-US" altLang="zh-CN" smtClean="0"/>
              <a:pPr>
                <a:spcBef>
                  <a:spcPct val="0"/>
                </a:spcBef>
              </a:pPr>
              <a:t>151</a:t>
            </a:fld>
            <a:endParaRPr lang="en-US" altLang="zh-CN"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smtClean="0">
                <a:latin typeface="Times-Roman"/>
              </a:rPr>
              <a:t>    </a:t>
            </a:r>
            <a:endParaRPr lang="zh-CN" altLang="zh-CN" b="0" dirty="0" smtClean="0"/>
          </a:p>
        </p:txBody>
      </p:sp>
    </p:spTree>
    <p:extLst>
      <p:ext uri="{BB962C8B-B14F-4D97-AF65-F5344CB8AC3E}">
        <p14:creationId xmlns:p14="http://schemas.microsoft.com/office/powerpoint/2010/main" val="10535886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34C71DFD-BECD-444A-AC58-ADF396FC224F}" type="slidenum">
              <a:rPr lang="zh-CN" altLang="en-US"/>
              <a:pPr/>
              <a:t>152</a:t>
            </a:fld>
            <a:endParaRPr lang="en-US" altLang="zh-CN"/>
          </a:p>
        </p:txBody>
      </p:sp>
      <p:sp>
        <p:nvSpPr>
          <p:cNvPr id="394243" name="Rectangle 2"/>
          <p:cNvSpPr>
            <a:spLocks noGrp="1" noRot="1" noChangeAspect="1" noChangeArrowheads="1" noTextEdit="1"/>
          </p:cNvSpPr>
          <p:nvPr>
            <p:ph type="sldImg"/>
          </p:nvPr>
        </p:nvSpPr>
        <p:spPr>
          <a:ln/>
        </p:spPr>
      </p:sp>
      <p:sp>
        <p:nvSpPr>
          <p:cNvPr id="394244" name="Rectangle 3"/>
          <p:cNvSpPr>
            <a:spLocks noGrp="1" noChangeArrowheads="1"/>
          </p:cNvSpPr>
          <p:nvPr>
            <p:ph type="body" idx="1"/>
          </p:nvPr>
        </p:nvSpPr>
        <p:spPr>
          <a:noFill/>
          <a:ln/>
        </p:spPr>
        <p:txBody>
          <a:bodyPr/>
          <a:lstStyle/>
          <a:p>
            <a:pPr algn="l"/>
            <a:r>
              <a:rPr lang="en-US" altLang="zh-CN" sz="1200" b="0" i="0" u="none" strike="noStrike" baseline="0" dirty="0" smtClean="0">
                <a:latin typeface="Times-Roman"/>
              </a:rPr>
              <a:t>    NAT has enjoyed widespread deployment in recent years. </a:t>
            </a:r>
          </a:p>
          <a:p>
            <a:pPr algn="l"/>
            <a:r>
              <a:rPr lang="en-US" altLang="zh-CN" sz="1200" b="0" i="0" u="none" strike="noStrike" baseline="0" dirty="0" smtClean="0">
                <a:latin typeface="Times-Roman"/>
              </a:rPr>
              <a:t>    </a:t>
            </a:r>
            <a:r>
              <a:rPr lang="en-US" altLang="zh-CN" sz="1200" b="0" i="0" u="none" strike="noStrike" kern="1200" baseline="0" dirty="0" smtClean="0">
                <a:solidFill>
                  <a:schemeClr val="tx1"/>
                </a:solidFill>
                <a:latin typeface="Times New Roman" pitchFamily="18" charset="0"/>
                <a:ea typeface="+mn-ea"/>
                <a:cs typeface="+mn-cs"/>
              </a:rPr>
              <a:t>But NAT is not without detractors</a:t>
            </a:r>
            <a:r>
              <a:rPr lang="en-US" altLang="zh-CN" sz="1200" b="0" i="0" u="none" strike="noStrike" baseline="0" dirty="0" smtClean="0">
                <a:latin typeface="Times-Roman"/>
              </a:rPr>
              <a:t>. </a:t>
            </a:r>
          </a:p>
          <a:p>
            <a:r>
              <a:rPr lang="en-US" altLang="zh-CN" sz="1200" b="0" i="0" u="none" strike="noStrike" baseline="0" dirty="0" smtClean="0">
                <a:latin typeface="Times-Roman"/>
              </a:rPr>
              <a:t>    </a:t>
            </a:r>
            <a:r>
              <a:rPr lang="en-US" altLang="zh-CN" sz="1200" b="1" i="0" u="none" strike="noStrike" baseline="0" dirty="0" smtClean="0">
                <a:latin typeface="Times-Roman"/>
              </a:rPr>
              <a:t>First</a:t>
            </a:r>
            <a:r>
              <a:rPr lang="en-US" altLang="zh-CN" sz="1200" b="0" i="0" u="none" strike="noStrike" baseline="0" dirty="0" smtClean="0">
                <a:latin typeface="Times-Roman"/>
              </a:rPr>
              <a:t>, </a:t>
            </a:r>
            <a:r>
              <a:rPr lang="en-US" altLang="zh-CN" sz="1200" b="0" i="0" u="none" strike="noStrike" kern="1200" baseline="0" dirty="0" smtClean="0">
                <a:solidFill>
                  <a:schemeClr val="tx1"/>
                </a:solidFill>
                <a:latin typeface="Times New Roman" pitchFamily="18" charset="0"/>
                <a:ea typeface="+mn-ea"/>
                <a:cs typeface="+mn-cs"/>
              </a:rPr>
              <a:t>one might argue that</a:t>
            </a:r>
            <a:r>
              <a:rPr lang="en-US" altLang="zh-CN" sz="1200" b="0" i="0" u="none" strike="noStrike" baseline="0" dirty="0" smtClean="0">
                <a:latin typeface="Times-Roman"/>
              </a:rPr>
              <a:t>, port numbers </a:t>
            </a:r>
            <a:r>
              <a:rPr lang="en-US" altLang="zh-CN" sz="1200" b="0" i="0" u="sng" strike="noStrike" baseline="0" dirty="0" smtClean="0">
                <a:latin typeface="Times-Roman"/>
              </a:rPr>
              <a:t>are meant to</a:t>
            </a:r>
            <a:r>
              <a:rPr lang="en-US" altLang="zh-CN" sz="1200" b="0" i="0" u="none" strike="noStrike" baseline="0" dirty="0" smtClean="0">
                <a:latin typeface="Times-Roman"/>
              </a:rPr>
              <a:t> be used for addressing processes, not for addressing hosts.</a:t>
            </a:r>
          </a:p>
          <a:p>
            <a:r>
              <a:rPr lang="en-US" altLang="zh-CN" sz="1200" b="0" i="0" u="none" strike="noStrike" kern="1200" baseline="0" dirty="0" smtClean="0">
                <a:solidFill>
                  <a:schemeClr val="tx1"/>
                </a:solidFill>
                <a:latin typeface="Times New Roman" pitchFamily="18" charset="0"/>
                <a:ea typeface="+mn-ea"/>
                <a:cs typeface="+mn-cs"/>
              </a:rPr>
              <a:t>    This violation can indeed cause problems for servers running on the home network, since, as we</a:t>
            </a:r>
          </a:p>
          <a:p>
            <a:r>
              <a:rPr lang="en-US" altLang="zh-CN" sz="1200" b="0" i="0" u="none" strike="noStrike" kern="1200" baseline="0" dirty="0" smtClean="0">
                <a:solidFill>
                  <a:schemeClr val="tx1"/>
                </a:solidFill>
                <a:latin typeface="Times New Roman" pitchFamily="18" charset="0"/>
                <a:ea typeface="+mn-ea"/>
                <a:cs typeface="+mn-cs"/>
              </a:rPr>
              <a:t>have seen in Chapter 2, server processes wait for incoming requests at well-known port numbers and</a:t>
            </a:r>
          </a:p>
          <a:p>
            <a:r>
              <a:rPr lang="en-US" altLang="zh-CN" sz="1200" b="0" i="0" u="none" strike="noStrike" kern="1200" baseline="0" dirty="0" smtClean="0">
                <a:solidFill>
                  <a:schemeClr val="tx1"/>
                </a:solidFill>
                <a:latin typeface="Times New Roman" pitchFamily="18" charset="0"/>
                <a:ea typeface="+mn-ea"/>
                <a:cs typeface="+mn-cs"/>
              </a:rPr>
              <a:t>peers in a P2P protocol need to accept incoming connections when acting as servers. </a:t>
            </a:r>
          </a:p>
          <a:p>
            <a:r>
              <a:rPr lang="en-US" altLang="zh-CN" sz="1200" b="0" i="0" u="none" strike="noStrike" kern="1200" baseline="0" dirty="0" smtClean="0">
                <a:solidFill>
                  <a:schemeClr val="tx1"/>
                </a:solidFill>
                <a:latin typeface="Times New Roman" pitchFamily="18" charset="0"/>
                <a:ea typeface="+mn-ea"/>
                <a:cs typeface="+mn-cs"/>
              </a:rPr>
              <a:t>    Technical solutions to these problems include NAT traversal tools [RFC 5389] and Universal Plug and Play</a:t>
            </a:r>
          </a:p>
          <a:p>
            <a:r>
              <a:rPr lang="en-US" altLang="zh-CN" sz="1200" b="0" i="0" u="none" strike="noStrike" kern="1200" baseline="0" dirty="0" smtClean="0">
                <a:solidFill>
                  <a:schemeClr val="tx1"/>
                </a:solidFill>
                <a:latin typeface="Times New Roman" pitchFamily="18" charset="0"/>
                <a:ea typeface="+mn-ea"/>
                <a:cs typeface="+mn-cs"/>
              </a:rPr>
              <a:t>(UPnP), a protocol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allows a host to discover and configure a nearby NAT [UPnP Forum 2016].</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More “philosophical” arguments have also been raised against NAT </a:t>
            </a:r>
            <a:r>
              <a:rPr lang="en-US" altLang="zh-CN" sz="1200" b="1" i="0" u="none" strike="noStrike" kern="1200" baseline="0" dirty="0" smtClean="0">
                <a:solidFill>
                  <a:schemeClr val="tx1"/>
                </a:solidFill>
                <a:latin typeface="Times New Roman" pitchFamily="18" charset="0"/>
                <a:ea typeface="+mn-ea"/>
                <a:cs typeface="+mn-cs"/>
              </a:rPr>
              <a:t>by</a:t>
            </a:r>
            <a:r>
              <a:rPr lang="en-US" altLang="zh-CN" sz="1200" b="0" i="0" u="none" strike="noStrike" kern="1200" baseline="0" dirty="0" smtClean="0">
                <a:solidFill>
                  <a:schemeClr val="tx1"/>
                </a:solidFill>
                <a:latin typeface="Times New Roman" pitchFamily="18" charset="0"/>
                <a:ea typeface="+mn-ea"/>
                <a:cs typeface="+mn-cs"/>
              </a:rPr>
              <a:t> architectural purists. </a:t>
            </a:r>
          </a:p>
          <a:p>
            <a:r>
              <a:rPr lang="en-US" altLang="zh-CN" sz="1200" b="0" i="0" u="none" strike="noStrike" kern="1200" baseline="0" dirty="0" smtClean="0">
                <a:solidFill>
                  <a:schemeClr val="tx1"/>
                </a:solidFill>
                <a:latin typeface="Times New Roman" pitchFamily="18" charset="0"/>
                <a:ea typeface="+mn-ea"/>
                <a:cs typeface="+mn-cs"/>
              </a:rPr>
              <a:t>    Here, the concern is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routers </a:t>
            </a:r>
            <a:r>
              <a:rPr lang="en-US" altLang="zh-CN" sz="1200" b="0" i="0" u="sng" strike="noStrike" kern="1200" baseline="0" dirty="0" smtClean="0">
                <a:solidFill>
                  <a:schemeClr val="tx1"/>
                </a:solidFill>
                <a:latin typeface="Times New Roman" pitchFamily="18" charset="0"/>
                <a:ea typeface="+mn-ea"/>
                <a:cs typeface="+mn-cs"/>
              </a:rPr>
              <a:t>are meant to be</a:t>
            </a:r>
            <a:r>
              <a:rPr lang="en-US" altLang="zh-CN" sz="1200" b="0" i="0" u="none" strike="noStrike" kern="1200" baseline="0" dirty="0" smtClean="0">
                <a:solidFill>
                  <a:schemeClr val="tx1"/>
                </a:solidFill>
                <a:latin typeface="Times New Roman" pitchFamily="18" charset="0"/>
                <a:ea typeface="+mn-ea"/>
                <a:cs typeface="+mn-cs"/>
              </a:rPr>
              <a:t> layer 3 (i.e., network-layer) devices, </a:t>
            </a:r>
            <a:r>
              <a:rPr lang="en-US" altLang="zh-CN" sz="1200" b="1" i="0" u="none" strike="noStrike" kern="1200" baseline="0" dirty="0" smtClean="0">
                <a:solidFill>
                  <a:schemeClr val="tx1"/>
                </a:solidFill>
                <a:latin typeface="Times New Roman" pitchFamily="18" charset="0"/>
                <a:ea typeface="+mn-ea"/>
                <a:cs typeface="+mn-cs"/>
              </a:rPr>
              <a:t>and</a:t>
            </a:r>
            <a:r>
              <a:rPr lang="en-US" altLang="zh-CN" sz="1200" b="0" i="0" u="none" strike="noStrike" kern="1200" baseline="0" dirty="0" smtClean="0">
                <a:solidFill>
                  <a:schemeClr val="tx1"/>
                </a:solidFill>
                <a:latin typeface="Times New Roman" pitchFamily="18" charset="0"/>
                <a:ea typeface="+mn-ea"/>
                <a:cs typeface="+mn-cs"/>
              </a:rPr>
              <a:t> should process packets only up to the network layer. </a:t>
            </a:r>
          </a:p>
          <a:p>
            <a:r>
              <a:rPr lang="en-US" altLang="zh-CN" sz="1200" b="0" i="0" u="none" strike="noStrike" kern="1200" baseline="0" dirty="0" smtClean="0">
                <a:solidFill>
                  <a:schemeClr val="tx1"/>
                </a:solidFill>
                <a:latin typeface="Times New Roman" pitchFamily="18" charset="0"/>
                <a:ea typeface="+mn-ea"/>
                <a:cs typeface="+mn-cs"/>
              </a:rPr>
              <a:t>    NAT violates this principle that hosts should be talking directly with each other, without interfering nodes modifying IP addresses, much less port numbers.</a:t>
            </a:r>
          </a:p>
          <a:p>
            <a:r>
              <a:rPr lang="en-US" altLang="zh-CN" sz="1200" b="0" i="0" u="none" strike="noStrike" kern="1200" baseline="0" dirty="0" smtClean="0">
                <a:solidFill>
                  <a:schemeClr val="tx1"/>
                </a:solidFill>
                <a:latin typeface="Times New Roman" pitchFamily="18" charset="0"/>
                <a:ea typeface="+mn-ea"/>
                <a:cs typeface="+mn-cs"/>
              </a:rPr>
              <a:t>    But like it or not, NAT has become an important component of the Internet,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have other so-called middleboxes [</a:t>
            </a:r>
            <a:r>
              <a:rPr lang="en-US" altLang="zh-CN" sz="1200" b="0" i="0" u="none" strike="noStrike" kern="1200" baseline="0" dirty="0" err="1" smtClean="0">
                <a:solidFill>
                  <a:schemeClr val="tx1"/>
                </a:solidFill>
                <a:latin typeface="Times New Roman" pitchFamily="18" charset="0"/>
                <a:ea typeface="+mn-ea"/>
                <a:cs typeface="+mn-cs"/>
              </a:rPr>
              <a:t>Sekar</a:t>
            </a:r>
            <a:r>
              <a:rPr lang="en-US" altLang="zh-CN" sz="1200" b="0" i="0" u="none" strike="noStrike" kern="1200" baseline="0" dirty="0" smtClean="0">
                <a:solidFill>
                  <a:schemeClr val="tx1"/>
                </a:solidFill>
                <a:latin typeface="Times New Roman" pitchFamily="18" charset="0"/>
                <a:ea typeface="+mn-ea"/>
                <a:cs typeface="+mn-cs"/>
              </a:rPr>
              <a:t> 2011] that operate at the network layer but have functions that are quite different from routers.</a:t>
            </a:r>
          </a:p>
          <a:p>
            <a:r>
              <a:rPr lang="en-US" altLang="zh-CN" sz="1200" b="0" i="0" u="none" strike="noStrike" kern="1200" baseline="0" dirty="0" smtClean="0">
                <a:solidFill>
                  <a:schemeClr val="tx1"/>
                </a:solidFill>
                <a:latin typeface="Times New Roman" pitchFamily="18" charset="0"/>
                <a:ea typeface="+mn-ea"/>
                <a:cs typeface="+mn-cs"/>
              </a:rPr>
              <a:t>    Middleboxes do not perform traditional datagram forwarding, but instead perform functions such as NAT, load balancing of traffic flows, traffic firewalling (</a:t>
            </a:r>
            <a:r>
              <a:rPr lang="en-US" altLang="zh-CN" sz="1200" b="0" i="0" u="sng" strike="noStrike" kern="1200" baseline="0" dirty="0" smtClean="0">
                <a:solidFill>
                  <a:schemeClr val="tx1"/>
                </a:solidFill>
                <a:latin typeface="Times New Roman" pitchFamily="18" charset="0"/>
                <a:ea typeface="+mn-ea"/>
                <a:cs typeface="+mn-cs"/>
              </a:rPr>
              <a:t>see accompanying sidebar</a:t>
            </a:r>
            <a:r>
              <a:rPr lang="en-US" altLang="zh-CN" sz="1200" b="0" i="0" u="none" strike="noStrike" kern="1200" baseline="0" dirty="0" smtClean="0">
                <a:solidFill>
                  <a:schemeClr val="tx1"/>
                </a:solidFill>
                <a:latin typeface="Times New Roman" pitchFamily="18" charset="0"/>
                <a:ea typeface="+mn-ea"/>
                <a:cs typeface="+mn-cs"/>
              </a:rPr>
              <a:t>), and more. </a:t>
            </a:r>
          </a:p>
          <a:p>
            <a:r>
              <a:rPr lang="en-US" altLang="zh-CN" sz="1200" b="0" i="0" u="none" strike="noStrike" kern="1200" baseline="0" dirty="0" smtClean="0">
                <a:solidFill>
                  <a:schemeClr val="tx1"/>
                </a:solidFill>
                <a:latin typeface="Times New Roman" pitchFamily="18" charset="0"/>
                <a:ea typeface="+mn-ea"/>
                <a:cs typeface="+mn-cs"/>
              </a:rPr>
              <a:t>    The generalized forwarding paradigm that we’ll study shortly in Section 4.4 allows a number of these middlebox functions, as well as traditional router forwarding, to be accomplished in a common, integrated manner. </a:t>
            </a:r>
            <a:endParaRPr lang="zh-CN" altLang="zh-CN" b="0" i="0" dirty="0" smtClean="0"/>
          </a:p>
        </p:txBody>
      </p:sp>
    </p:spTree>
    <p:extLst>
      <p:ext uri="{BB962C8B-B14F-4D97-AF65-F5344CB8AC3E}">
        <p14:creationId xmlns:p14="http://schemas.microsoft.com/office/powerpoint/2010/main" val="12584925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Yet another major problem with NAT is that it interferes with P2P applications, including P2P file-sharing applications and P2P Voice-over-IP applications. </a:t>
            </a:r>
          </a:p>
          <a:p>
            <a:r>
              <a:rPr lang="en-US" altLang="zh-CN" sz="1200" b="0" i="0" u="none" strike="noStrike" kern="1200" baseline="0" dirty="0" smtClean="0">
                <a:solidFill>
                  <a:schemeClr val="tx1"/>
                </a:solidFill>
                <a:latin typeface="Times New Roman" pitchFamily="18" charset="0"/>
                <a:ea typeface="+mn-ea"/>
                <a:cs typeface="+mn-cs"/>
              </a:rPr>
              <a:t>    Recall from Chapter 2 that in a P2P application, any participating Peer A should be able to initiate a TCP connection to any other participating Peer B. </a:t>
            </a:r>
          </a:p>
          <a:p>
            <a:r>
              <a:rPr lang="en-US" altLang="zh-CN" sz="1200" b="0" i="0" u="none" strike="noStrike" kern="1200" baseline="0" dirty="0" smtClean="0">
                <a:solidFill>
                  <a:schemeClr val="tx1"/>
                </a:solidFill>
                <a:latin typeface="Times New Roman" pitchFamily="18" charset="0"/>
                <a:ea typeface="+mn-ea"/>
                <a:cs typeface="+mn-cs"/>
              </a:rPr>
              <a:t>    The essence of the problem is that if Peer B is behind a NAT, it </a:t>
            </a:r>
            <a:r>
              <a:rPr lang="en-US" altLang="zh-CN" sz="1200" b="0" i="0" u="sng" strike="noStrike" kern="1200" baseline="0" dirty="0" smtClean="0">
                <a:solidFill>
                  <a:schemeClr val="tx1"/>
                </a:solidFill>
                <a:latin typeface="Times New Roman" pitchFamily="18" charset="0"/>
                <a:ea typeface="+mn-ea"/>
                <a:cs typeface="+mn-cs"/>
              </a:rPr>
              <a:t>cannot</a:t>
            </a:r>
            <a:r>
              <a:rPr lang="en-US" altLang="zh-CN" sz="1200" b="0" i="0" u="none" strike="noStrike" kern="1200" baseline="0" dirty="0" smtClean="0">
                <a:solidFill>
                  <a:schemeClr val="tx1"/>
                </a:solidFill>
                <a:latin typeface="Times New Roman" pitchFamily="18" charset="0"/>
                <a:ea typeface="+mn-ea"/>
                <a:cs typeface="+mn-cs"/>
              </a:rPr>
              <a:t> act as a server and accept TCP connections. </a:t>
            </a:r>
          </a:p>
          <a:p>
            <a:r>
              <a:rPr lang="en-US" altLang="zh-CN" sz="1200" b="0" i="0" u="none" strike="noStrike" kern="1200" baseline="0" dirty="0" smtClean="0">
                <a:solidFill>
                  <a:schemeClr val="tx1"/>
                </a:solidFill>
                <a:latin typeface="Times New Roman" pitchFamily="18" charset="0"/>
                <a:ea typeface="+mn-ea"/>
                <a:cs typeface="+mn-cs"/>
              </a:rPr>
              <a:t>    As we’ll see in the homework problems, this NAT problem can be circumvented if Peer A is not behind a NAT. </a:t>
            </a:r>
          </a:p>
          <a:p>
            <a:r>
              <a:rPr lang="en-US" altLang="zh-CN" sz="1200" b="0" i="0" u="none" strike="noStrike" kern="1200" baseline="0" dirty="0" smtClean="0">
                <a:solidFill>
                  <a:schemeClr val="tx1"/>
                </a:solidFill>
                <a:latin typeface="Times New Roman" pitchFamily="18" charset="0"/>
                <a:ea typeface="+mn-ea"/>
                <a:cs typeface="+mn-cs"/>
              </a:rPr>
              <a:t>    In this case, Peer A can first contact Peer B through an intermediate Peer C, which is not behind a NAT and to which B has established an ongoing TCP connection. </a:t>
            </a:r>
          </a:p>
          <a:p>
            <a:r>
              <a:rPr lang="en-US" altLang="zh-CN" sz="1200" b="0" i="0" u="none" strike="noStrike" kern="1200" baseline="0" dirty="0" smtClean="0">
                <a:solidFill>
                  <a:schemeClr val="tx1"/>
                </a:solidFill>
                <a:latin typeface="Times New Roman" pitchFamily="18" charset="0"/>
                <a:ea typeface="+mn-ea"/>
                <a:cs typeface="+mn-cs"/>
              </a:rPr>
              <a:t>    Peer A can then ask Peer B, via Peer C, to initiate a TCP connection directly back to Peer A. </a:t>
            </a:r>
          </a:p>
          <a:p>
            <a:r>
              <a:rPr lang="en-US" altLang="zh-CN" sz="1200" b="0" i="0" u="none" strike="noStrike" kern="1200" baseline="0" dirty="0" smtClean="0">
                <a:solidFill>
                  <a:schemeClr val="tx1"/>
                </a:solidFill>
                <a:latin typeface="Times New Roman" pitchFamily="18" charset="0"/>
                <a:ea typeface="+mn-ea"/>
                <a:cs typeface="+mn-cs"/>
              </a:rPr>
              <a:t>    Once the direct P2P TCP connection is established between Peers A and B, the two peers can exchange messages or</a:t>
            </a:r>
          </a:p>
          <a:p>
            <a:r>
              <a:rPr lang="en-US" altLang="zh-CN" sz="1200" b="0" i="0" u="none" strike="noStrike" kern="1200" baseline="0" dirty="0" smtClean="0">
                <a:solidFill>
                  <a:schemeClr val="tx1"/>
                </a:solidFill>
                <a:latin typeface="Times New Roman" pitchFamily="18" charset="0"/>
                <a:ea typeface="+mn-ea"/>
                <a:cs typeface="+mn-cs"/>
              </a:rPr>
              <a:t>files. </a:t>
            </a:r>
          </a:p>
          <a:p>
            <a:r>
              <a:rPr lang="en-US" altLang="zh-CN" sz="1200" b="0" i="0" u="none" strike="noStrike" kern="1200" baseline="0" dirty="0" smtClean="0">
                <a:solidFill>
                  <a:schemeClr val="tx1"/>
                </a:solidFill>
                <a:latin typeface="Times New Roman" pitchFamily="18" charset="0"/>
                <a:ea typeface="+mn-ea"/>
                <a:cs typeface="+mn-cs"/>
              </a:rPr>
              <a:t>    This hack, called </a:t>
            </a:r>
            <a:r>
              <a:rPr lang="en-US" altLang="zh-CN" sz="1200" b="1" i="0" u="none" strike="noStrike" kern="1200" baseline="0" dirty="0" smtClean="0">
                <a:solidFill>
                  <a:schemeClr val="tx1"/>
                </a:solidFill>
                <a:latin typeface="Times New Roman" pitchFamily="18" charset="0"/>
                <a:ea typeface="+mn-ea"/>
                <a:cs typeface="+mn-cs"/>
              </a:rPr>
              <a:t>connection reversal</a:t>
            </a:r>
            <a:r>
              <a:rPr lang="en-US" altLang="zh-CN" sz="1200" b="0" i="0" u="none" strike="noStrike" kern="1200" baseline="0" dirty="0" smtClean="0">
                <a:solidFill>
                  <a:schemeClr val="tx1"/>
                </a:solidFill>
                <a:latin typeface="Times New Roman" pitchFamily="18" charset="0"/>
                <a:ea typeface="+mn-ea"/>
                <a:cs typeface="+mn-cs"/>
              </a:rPr>
              <a:t>, is actually used by many P2P applications for </a:t>
            </a:r>
            <a:r>
              <a:rPr lang="en-US" altLang="zh-CN" sz="1200" b="1" i="0" u="none" strike="noStrike" kern="1200" baseline="0" dirty="0" smtClean="0">
                <a:solidFill>
                  <a:schemeClr val="tx1"/>
                </a:solidFill>
                <a:latin typeface="Times New Roman" pitchFamily="18" charset="0"/>
                <a:ea typeface="+mn-ea"/>
                <a:cs typeface="+mn-cs"/>
              </a:rPr>
              <a:t>NAT traversal</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If both Peer A and Peer B are behind their own NATs, the situation is a bit trickier but can be handled using application relays, as we saw with Skype relays in Chapter 2.</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NAT traversal is increasingly provided by Universal Plug and Play (UPnP), which is a protocol that allows a host to discover and configure a </a:t>
            </a:r>
            <a:r>
              <a:rPr lang="en-US" altLang="zh-CN" sz="1200" b="0" i="0" u="sng" strike="noStrike" kern="1200" baseline="0" dirty="0" smtClean="0">
                <a:solidFill>
                  <a:schemeClr val="tx1"/>
                </a:solidFill>
                <a:latin typeface="Times New Roman" pitchFamily="18" charset="0"/>
                <a:ea typeface="+mn-ea"/>
                <a:cs typeface="+mn-cs"/>
              </a:rPr>
              <a:t>nearby</a:t>
            </a:r>
            <a:r>
              <a:rPr lang="en-US" altLang="zh-CN" sz="1200" b="0" i="0" u="none" strike="noStrike" kern="1200" baseline="0" dirty="0" smtClean="0">
                <a:solidFill>
                  <a:schemeClr val="tx1"/>
                </a:solidFill>
                <a:latin typeface="Times New Roman" pitchFamily="18" charset="0"/>
                <a:ea typeface="+mn-ea"/>
                <a:cs typeface="+mn-cs"/>
              </a:rPr>
              <a:t> NAT [UPnP Forum 2012]. </a:t>
            </a:r>
          </a:p>
          <a:p>
            <a:r>
              <a:rPr lang="en-US" altLang="zh-CN" sz="1200" b="0" i="0" u="none" strike="noStrike" kern="1200" baseline="0" dirty="0" smtClean="0">
                <a:solidFill>
                  <a:schemeClr val="tx1"/>
                </a:solidFill>
                <a:latin typeface="Times New Roman" pitchFamily="18" charset="0"/>
                <a:ea typeface="+mn-ea"/>
                <a:cs typeface="+mn-cs"/>
              </a:rPr>
              <a:t>    UPnP requires that both the host and the NAT be UPnP compatible. </a:t>
            </a:r>
          </a:p>
          <a:p>
            <a:r>
              <a:rPr lang="en-US" altLang="zh-CN" sz="1200" b="0" i="0" u="none" strike="noStrike" kern="1200" baseline="0" dirty="0" smtClean="0">
                <a:solidFill>
                  <a:schemeClr val="tx1"/>
                </a:solidFill>
                <a:latin typeface="Times New Roman" pitchFamily="18" charset="0"/>
                <a:ea typeface="+mn-ea"/>
                <a:cs typeface="+mn-cs"/>
              </a:rPr>
              <a:t>    With UPnP, an application running in a host can request a NAT mapping between its (private IP address, private port number) and the (public IP address, public port number) for some requested public port number.</a:t>
            </a:r>
          </a:p>
          <a:p>
            <a:r>
              <a:rPr lang="en-US" altLang="zh-CN" sz="1200" b="0" i="0" u="none" strike="noStrike" kern="1200" baseline="0" dirty="0" smtClean="0">
                <a:solidFill>
                  <a:schemeClr val="tx1"/>
                </a:solidFill>
                <a:latin typeface="Times New Roman" pitchFamily="18" charset="0"/>
                <a:ea typeface="+mn-ea"/>
                <a:cs typeface="+mn-cs"/>
              </a:rPr>
              <a:t>    If the NAT accepts the request and creates the mapping, then nodes from the outside can initiate TCP connections to</a:t>
            </a:r>
          </a:p>
          <a:p>
            <a:r>
              <a:rPr lang="en-US" altLang="zh-CN" sz="1200" b="0" i="0" u="none" strike="noStrike" kern="1200" baseline="0" dirty="0" smtClean="0">
                <a:solidFill>
                  <a:schemeClr val="tx1"/>
                </a:solidFill>
                <a:latin typeface="Times New Roman" pitchFamily="18" charset="0"/>
                <a:ea typeface="+mn-ea"/>
                <a:cs typeface="+mn-cs"/>
              </a:rPr>
              <a:t>(public IP address, public port number). </a:t>
            </a:r>
          </a:p>
          <a:p>
            <a:r>
              <a:rPr lang="en-US" altLang="zh-CN" sz="1200" b="0" i="0" u="none" strike="noStrike" kern="1200" baseline="0" dirty="0" smtClean="0">
                <a:solidFill>
                  <a:schemeClr val="tx1"/>
                </a:solidFill>
                <a:latin typeface="Times New Roman" pitchFamily="18" charset="0"/>
                <a:ea typeface="+mn-ea"/>
                <a:cs typeface="+mn-cs"/>
              </a:rPr>
              <a:t>    Furthermore, UPnP lets the application know the value of (public IP address, public port number), so that the application can advertise it to the outside world.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an example, suppose your host, behind a UPnP-enabled NAT, has private address 10.0.0.1 and is running BitTorrent on port 3345. </a:t>
            </a:r>
          </a:p>
          <a:p>
            <a:r>
              <a:rPr lang="en-US" altLang="zh-CN" sz="1200" b="0" i="0" u="none" strike="noStrike" kern="1200" baseline="0" dirty="0" smtClean="0">
                <a:solidFill>
                  <a:schemeClr val="tx1"/>
                </a:solidFill>
                <a:latin typeface="Times New Roman" pitchFamily="18" charset="0"/>
                <a:ea typeface="+mn-ea"/>
                <a:cs typeface="+mn-cs"/>
              </a:rPr>
              <a:t>    Also suppose that the public IP address of the NAT is 138.76.29.7. </a:t>
            </a:r>
          </a:p>
          <a:p>
            <a:r>
              <a:rPr lang="en-US" altLang="zh-CN" sz="1200" b="0" i="0" u="none" strike="noStrike" kern="1200" baseline="0" dirty="0" smtClean="0">
                <a:solidFill>
                  <a:schemeClr val="tx1"/>
                </a:solidFill>
                <a:latin typeface="Times New Roman" pitchFamily="18" charset="0"/>
                <a:ea typeface="+mn-ea"/>
                <a:cs typeface="+mn-cs"/>
              </a:rPr>
              <a:t>    Your BitTorrent application </a:t>
            </a:r>
            <a:r>
              <a:rPr lang="en-US" altLang="zh-CN" sz="1200" b="0" i="0" u="sng" strike="noStrike" kern="1200" baseline="0" dirty="0" smtClean="0">
                <a:solidFill>
                  <a:schemeClr val="tx1"/>
                </a:solidFill>
                <a:latin typeface="Times New Roman" pitchFamily="18" charset="0"/>
                <a:ea typeface="+mn-ea"/>
                <a:cs typeface="+mn-cs"/>
              </a:rPr>
              <a:t>naturally</a:t>
            </a:r>
            <a:r>
              <a:rPr lang="en-US" altLang="zh-CN" sz="1200" b="0" i="0" u="none" strike="noStrike" kern="1200" baseline="0" dirty="0" smtClean="0">
                <a:solidFill>
                  <a:schemeClr val="tx1"/>
                </a:solidFill>
                <a:latin typeface="Times New Roman" pitchFamily="18" charset="0"/>
                <a:ea typeface="+mn-ea"/>
                <a:cs typeface="+mn-cs"/>
              </a:rPr>
              <a:t> wants to be able to accept connections from </a:t>
            </a:r>
            <a:r>
              <a:rPr lang="en-US" altLang="zh-CN" sz="1200" b="0" i="0" u="sng" strike="noStrike" kern="1200" baseline="0" dirty="0" smtClean="0">
                <a:solidFill>
                  <a:schemeClr val="tx1"/>
                </a:solidFill>
                <a:latin typeface="Times New Roman" pitchFamily="18" charset="0"/>
                <a:ea typeface="+mn-ea"/>
                <a:cs typeface="+mn-cs"/>
              </a:rPr>
              <a:t>other hosts</a:t>
            </a:r>
            <a:r>
              <a:rPr lang="en-US" altLang="zh-CN" sz="1200" b="0" i="0" u="none" strike="noStrike" kern="1200" baseline="0" dirty="0" smtClean="0">
                <a:solidFill>
                  <a:schemeClr val="tx1"/>
                </a:solidFill>
                <a:latin typeface="Times New Roman" pitchFamily="18" charset="0"/>
                <a:ea typeface="+mn-ea"/>
                <a:cs typeface="+mn-cs"/>
              </a:rPr>
              <a:t>, so that it can trade chunks with </a:t>
            </a:r>
            <a:r>
              <a:rPr lang="en-US" altLang="zh-CN" sz="1200" b="0" i="0" u="sng" strike="noStrike" kern="1200" baseline="0" dirty="0" smtClean="0">
                <a:solidFill>
                  <a:schemeClr val="tx1"/>
                </a:solidFill>
                <a:latin typeface="Times New Roman" pitchFamily="18" charset="0"/>
                <a:ea typeface="+mn-ea"/>
                <a:cs typeface="+mn-cs"/>
              </a:rPr>
              <a:t>them</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To this end, the BitTorrent application in your host asks the NAT to create a “hole” that maps (10.0.0.1, 3345) to (138.76.29.7, 5001). </a:t>
            </a:r>
          </a:p>
          <a:p>
            <a:r>
              <a:rPr lang="en-US" altLang="zh-CN" sz="1200" b="0" i="0" u="none" strike="noStrike" kern="1200" baseline="0" dirty="0" smtClean="0">
                <a:solidFill>
                  <a:schemeClr val="tx1"/>
                </a:solidFill>
                <a:latin typeface="Times New Roman" pitchFamily="18" charset="0"/>
                <a:ea typeface="+mn-ea"/>
                <a:cs typeface="+mn-cs"/>
              </a:rPr>
              <a:t>    (The public port number 5001 is chosen by the application.) </a:t>
            </a:r>
          </a:p>
          <a:p>
            <a:r>
              <a:rPr lang="en-US" altLang="zh-CN" sz="1200" b="0" i="0" u="none" strike="noStrike" kern="1200" baseline="0" dirty="0" smtClean="0">
                <a:solidFill>
                  <a:schemeClr val="tx1"/>
                </a:solidFill>
                <a:latin typeface="Times New Roman" pitchFamily="18" charset="0"/>
                <a:ea typeface="+mn-ea"/>
                <a:cs typeface="+mn-cs"/>
              </a:rPr>
              <a:t>    The BitTorrent application in your host </a:t>
            </a:r>
            <a:r>
              <a:rPr lang="en-US" altLang="zh-CN" sz="1200" b="0" i="0" u="sng" strike="noStrike" kern="1200" baseline="0" dirty="0" smtClean="0">
                <a:solidFill>
                  <a:schemeClr val="tx1"/>
                </a:solidFill>
                <a:latin typeface="Times New Roman" pitchFamily="18" charset="0"/>
                <a:ea typeface="+mn-ea"/>
                <a:cs typeface="+mn-cs"/>
              </a:rPr>
              <a:t>could also</a:t>
            </a:r>
            <a:r>
              <a:rPr lang="en-US" altLang="zh-CN" sz="1200" b="0" i="0" u="none" strike="noStrike" kern="1200" baseline="0" dirty="0" smtClean="0">
                <a:solidFill>
                  <a:schemeClr val="tx1"/>
                </a:solidFill>
                <a:latin typeface="Times New Roman" pitchFamily="18" charset="0"/>
                <a:ea typeface="+mn-ea"/>
                <a:cs typeface="+mn-cs"/>
              </a:rPr>
              <a:t> advertise to its tracker that it is available at (138.76.29.7, 5001). </a:t>
            </a:r>
          </a:p>
          <a:p>
            <a:r>
              <a:rPr lang="en-US" altLang="zh-CN" sz="1200" b="0" i="0" u="none" strike="noStrike" kern="1200" baseline="0" dirty="0" smtClean="0">
                <a:solidFill>
                  <a:schemeClr val="tx1"/>
                </a:solidFill>
                <a:latin typeface="Times New Roman" pitchFamily="18" charset="0"/>
                <a:ea typeface="+mn-ea"/>
                <a:cs typeface="+mn-cs"/>
              </a:rPr>
              <a:t>    In this manner, an external host running BitTorrent can contact the tracker and learn that your BitTorrent application is running at (138.76.29.7, 5001). </a:t>
            </a:r>
          </a:p>
          <a:p>
            <a:r>
              <a:rPr lang="en-US" altLang="zh-CN" sz="1200" b="0" i="0" u="none" strike="noStrike" kern="1200" baseline="0" dirty="0" smtClean="0">
                <a:solidFill>
                  <a:schemeClr val="tx1"/>
                </a:solidFill>
                <a:latin typeface="Times New Roman" pitchFamily="18" charset="0"/>
                <a:ea typeface="+mn-ea"/>
                <a:cs typeface="+mn-cs"/>
              </a:rPr>
              <a:t>    The external host can send a TCP SYN packet to (138.76.29.7, 5001). </a:t>
            </a:r>
          </a:p>
          <a:p>
            <a:r>
              <a:rPr lang="en-US" altLang="zh-CN" sz="1200" b="0" i="0" u="none" strike="noStrike" kern="1200" baseline="0" dirty="0" smtClean="0">
                <a:solidFill>
                  <a:schemeClr val="tx1"/>
                </a:solidFill>
                <a:latin typeface="Times New Roman" pitchFamily="18" charset="0"/>
                <a:ea typeface="+mn-ea"/>
                <a:cs typeface="+mn-cs"/>
              </a:rPr>
              <a:t>    When the NAT receives the packet to (10.0.0.1, 3345) and forward the packet through the NAT.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summary, UPnP allows external hosts to initiate communication sessions to </a:t>
            </a:r>
            <a:r>
              <a:rPr lang="en-US" altLang="zh-CN" sz="1200" b="0" i="0" u="none" strike="noStrike" kern="1200" baseline="0" dirty="0" err="1" smtClean="0">
                <a:solidFill>
                  <a:schemeClr val="tx1"/>
                </a:solidFill>
                <a:latin typeface="Times New Roman" pitchFamily="18" charset="0"/>
                <a:ea typeface="+mn-ea"/>
                <a:cs typeface="+mn-cs"/>
              </a:rPr>
              <a:t>NATed</a:t>
            </a:r>
            <a:r>
              <a:rPr lang="en-US" altLang="zh-CN" sz="1200" b="0" i="0" u="none" strike="noStrike" kern="1200" baseline="0" dirty="0" smtClean="0">
                <a:solidFill>
                  <a:schemeClr val="tx1"/>
                </a:solidFill>
                <a:latin typeface="Times New Roman" pitchFamily="18" charset="0"/>
                <a:ea typeface="+mn-ea"/>
                <a:cs typeface="+mn-cs"/>
              </a:rPr>
              <a:t> hosts, using either TCP or UDP.   </a:t>
            </a:r>
          </a:p>
          <a:p>
            <a:r>
              <a:rPr lang="en-US" altLang="zh-CN" sz="1200" b="0" i="0" u="none" strike="noStrike" kern="1200" baseline="0" dirty="0" smtClean="0">
                <a:solidFill>
                  <a:schemeClr val="tx1"/>
                </a:solidFill>
                <a:latin typeface="Times New Roman" pitchFamily="18" charset="0"/>
                <a:ea typeface="+mn-ea"/>
                <a:cs typeface="+mn-cs"/>
              </a:rPr>
              <a:t>    NATs have long been a </a:t>
            </a:r>
            <a:r>
              <a:rPr lang="en-US" altLang="zh-CN" sz="1200" b="0" i="0" u="sng" strike="noStrike" kern="1200" baseline="0" dirty="0" smtClean="0">
                <a:solidFill>
                  <a:schemeClr val="tx1"/>
                </a:solidFill>
                <a:latin typeface="Times New Roman" pitchFamily="18" charset="0"/>
                <a:ea typeface="+mn-ea"/>
                <a:cs typeface="+mn-cs"/>
              </a:rPr>
              <a:t>nemesis</a:t>
            </a:r>
            <a:r>
              <a:rPr lang="en-US" altLang="zh-CN" sz="1200" b="0" i="0" u="none" strike="noStrike" kern="1200" baseline="0" dirty="0" smtClean="0">
                <a:solidFill>
                  <a:schemeClr val="tx1"/>
                </a:solidFill>
                <a:latin typeface="Times New Roman" pitchFamily="18" charset="0"/>
                <a:ea typeface="+mn-ea"/>
                <a:cs typeface="+mn-cs"/>
              </a:rPr>
              <a:t> for P2P applications; UPnP, </a:t>
            </a:r>
            <a:r>
              <a:rPr lang="en-US" altLang="zh-CN" sz="1200" b="0" i="0" u="sng" strike="noStrike" kern="1200" baseline="0" dirty="0" smtClean="0">
                <a:solidFill>
                  <a:schemeClr val="tx1"/>
                </a:solidFill>
                <a:latin typeface="Times New Roman" pitchFamily="18" charset="0"/>
                <a:ea typeface="+mn-ea"/>
                <a:cs typeface="+mn-cs"/>
              </a:rPr>
              <a:t>providing an effective and robust NAT traversal solution</a:t>
            </a:r>
            <a:r>
              <a:rPr lang="en-US" altLang="zh-CN" sz="1200" b="0" i="0" u="none" strike="noStrike" kern="1200" baseline="0" dirty="0" smtClean="0">
                <a:solidFill>
                  <a:schemeClr val="tx1"/>
                </a:solidFill>
                <a:latin typeface="Times New Roman" pitchFamily="18" charset="0"/>
                <a:ea typeface="+mn-ea"/>
                <a:cs typeface="+mn-cs"/>
              </a:rPr>
              <a:t>, may be their savior. </a:t>
            </a:r>
          </a:p>
          <a:p>
            <a:r>
              <a:rPr lang="en-US" altLang="zh-CN" sz="1200" b="0" i="0" u="none" strike="noStrike" kern="1200" baseline="0" dirty="0" smtClean="0">
                <a:solidFill>
                  <a:schemeClr val="tx1"/>
                </a:solidFill>
                <a:latin typeface="Times New Roman" pitchFamily="18" charset="0"/>
                <a:ea typeface="+mn-ea"/>
                <a:cs typeface="+mn-cs"/>
              </a:rPr>
              <a:t>    Our discussion of NAT and UPnP here has been necessarily brief.</a:t>
            </a:r>
          </a:p>
          <a:p>
            <a:r>
              <a:rPr lang="en-US" altLang="zh-CN" sz="1200" b="0" i="0" u="none" strike="noStrike" kern="1200" baseline="0" dirty="0" smtClean="0">
                <a:solidFill>
                  <a:schemeClr val="tx1"/>
                </a:solidFill>
                <a:latin typeface="Times New Roman" pitchFamily="18" charset="0"/>
                <a:ea typeface="+mn-ea"/>
                <a:cs typeface="+mn-cs"/>
              </a:rPr>
              <a:t>    For more detailed discussions of NAT see [Huston 2004, Cisco NAT 2012]. </a:t>
            </a:r>
            <a:endParaRPr lang="zh-CN" altLang="en-US" i="0" dirty="0" smtClean="0"/>
          </a:p>
          <a:p>
            <a:r>
              <a:rPr lang="en-US" altLang="zh-CN" dirty="0" smtClean="0"/>
              <a:t> </a:t>
            </a:r>
            <a:endParaRPr lang="zh-CN" altLang="en-US" dirty="0" smtClean="0"/>
          </a:p>
          <a:p>
            <a:endParaRPr lang="zh-CN" altLang="en-US"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153</a:t>
            </a:fld>
            <a:endParaRPr lang="en-US" altLang="zh-CN"/>
          </a:p>
        </p:txBody>
      </p:sp>
    </p:spTree>
    <p:extLst>
      <p:ext uri="{BB962C8B-B14F-4D97-AF65-F5344CB8AC3E}">
        <p14:creationId xmlns:p14="http://schemas.microsoft.com/office/powerpoint/2010/main" val="16656966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itchFamily="18" charset="0"/>
                <a:ea typeface="+mn-ea"/>
                <a:cs typeface="+mn-cs"/>
              </a:rPr>
              <a:t>Internet Gateway Device</a:t>
            </a:r>
            <a:r>
              <a:rPr lang="zh-CN" altLang="en-US" sz="1200" b="0" i="0" kern="1200" dirty="0" smtClean="0">
                <a:solidFill>
                  <a:schemeClr val="tx1"/>
                </a:solidFill>
                <a:effectLst/>
                <a:latin typeface="Times New Roman" pitchFamily="18" charset="0"/>
                <a:ea typeface="+mn-ea"/>
                <a:cs typeface="+mn-cs"/>
              </a:rPr>
              <a:t>，缩写</a:t>
            </a:r>
            <a:r>
              <a:rPr lang="en-US" altLang="zh-CN" sz="1200" b="0" i="0" kern="1200" dirty="0" smtClean="0">
                <a:solidFill>
                  <a:schemeClr val="tx1"/>
                </a:solidFill>
                <a:effectLst/>
                <a:latin typeface="Times New Roman" pitchFamily="18" charset="0"/>
                <a:ea typeface="+mn-ea"/>
                <a:cs typeface="+mn-cs"/>
              </a:rPr>
              <a:t>IGD</a:t>
            </a:r>
            <a:r>
              <a:rPr lang="en-US" altLang="zh-CN" sz="1200" b="0" i="0" kern="1200" baseline="0" dirty="0" smtClean="0">
                <a:solidFill>
                  <a:schemeClr val="tx1"/>
                </a:solidFill>
                <a:effectLst/>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154</a:t>
            </a:fld>
            <a:endParaRPr lang="en-US" altLang="zh-CN"/>
          </a:p>
        </p:txBody>
      </p:sp>
    </p:spTree>
    <p:extLst>
      <p:ext uri="{BB962C8B-B14F-4D97-AF65-F5344CB8AC3E}">
        <p14:creationId xmlns:p14="http://schemas.microsoft.com/office/powerpoint/2010/main" val="25232240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156</a:t>
            </a:fld>
            <a:endParaRPr lang="en-US" altLang="zh-CN"/>
          </a:p>
        </p:txBody>
      </p:sp>
    </p:spTree>
    <p:extLst>
      <p:ext uri="{BB962C8B-B14F-4D97-AF65-F5344CB8AC3E}">
        <p14:creationId xmlns:p14="http://schemas.microsoft.com/office/powerpoint/2010/main" val="14632751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331A14F6-E4B2-45FD-A469-6A6308081E9A}" type="slidenum">
              <a:rPr lang="zh-CN" altLang="en-US"/>
              <a:pPr/>
              <a:t>158</a:t>
            </a:fld>
            <a:endParaRPr lang="en-US" altLang="zh-CN"/>
          </a:p>
        </p:txBody>
      </p:sp>
      <p:sp>
        <p:nvSpPr>
          <p:cNvPr id="400387" name="Rectangle 2"/>
          <p:cNvSpPr>
            <a:spLocks noGrp="1" noRot="1" noChangeAspect="1" noChangeArrowheads="1" noTextEdit="1"/>
          </p:cNvSpPr>
          <p:nvPr>
            <p:ph type="sldImg"/>
          </p:nvPr>
        </p:nvSpPr>
        <p:spPr>
          <a:ln/>
        </p:spPr>
      </p:sp>
      <p:sp>
        <p:nvSpPr>
          <p:cNvPr id="400388"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In the early 1990s, the Internet Engineering Task Force began an effort to develop a successor to the IPv4 protocol. </a:t>
            </a:r>
          </a:p>
          <a:p>
            <a:r>
              <a:rPr lang="en-US" altLang="zh-CN" sz="1200" b="0" i="0" u="none" strike="noStrike" kern="1200" baseline="0" dirty="0" smtClean="0">
                <a:solidFill>
                  <a:schemeClr val="tx1"/>
                </a:solidFill>
                <a:latin typeface="Times New Roman" pitchFamily="18" charset="0"/>
                <a:ea typeface="+mn-ea"/>
                <a:cs typeface="+mn-cs"/>
              </a:rPr>
              <a:t>    A prime motivation for this effort was the realization that the 32-bit IP address space was beginning to be used up, with new subnets and IP nodes being attached to the Internet (and being allocated unique IP addresses) </a:t>
            </a:r>
            <a:r>
              <a:rPr lang="en-US" altLang="zh-CN" sz="1200" b="0" i="0" u="sng" strike="noStrike" kern="1200" baseline="0" dirty="0" smtClean="0">
                <a:solidFill>
                  <a:schemeClr val="tx1"/>
                </a:solidFill>
                <a:latin typeface="Times New Roman" pitchFamily="18" charset="0"/>
                <a:ea typeface="+mn-ea"/>
                <a:cs typeface="+mn-cs"/>
              </a:rPr>
              <a:t>at a breathtaking rate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To respond to this need for a large IP address space, a new IP protocol, IPv6, was developed. </a:t>
            </a:r>
          </a:p>
          <a:p>
            <a:r>
              <a:rPr lang="en-US" altLang="zh-CN" sz="1200" b="0" i="0" u="none" strike="noStrike" kern="1200" baseline="0" dirty="0" smtClean="0">
                <a:solidFill>
                  <a:schemeClr val="tx1"/>
                </a:solidFill>
                <a:latin typeface="Times New Roman" pitchFamily="18" charset="0"/>
                <a:ea typeface="+mn-ea"/>
                <a:cs typeface="+mn-cs"/>
              </a:rPr>
              <a:t>    The designers of IPv6 also took this opportunity to </a:t>
            </a:r>
            <a:r>
              <a:rPr lang="en-US" altLang="zh-CN" sz="1200" b="1" i="0" u="none" strike="noStrike" kern="1200" baseline="0" dirty="0" smtClean="0">
                <a:solidFill>
                  <a:schemeClr val="tx1"/>
                </a:solidFill>
                <a:latin typeface="Times New Roman" pitchFamily="18" charset="0"/>
                <a:ea typeface="+mn-ea"/>
                <a:cs typeface="+mn-cs"/>
              </a:rPr>
              <a:t>tweak</a:t>
            </a:r>
            <a:r>
              <a:rPr lang="en-US" altLang="zh-CN" sz="1200" b="0" i="0" u="none" strike="noStrike" kern="1200" baseline="0" dirty="0" smtClean="0">
                <a:solidFill>
                  <a:schemeClr val="tx1"/>
                </a:solidFill>
                <a:latin typeface="Times New Roman" pitchFamily="18" charset="0"/>
                <a:ea typeface="+mn-ea"/>
                <a:cs typeface="+mn-cs"/>
              </a:rPr>
              <a:t> and </a:t>
            </a:r>
            <a:r>
              <a:rPr lang="en-US" altLang="zh-CN" sz="1200" b="1" i="0" u="none" strike="noStrike" kern="1200" baseline="0" dirty="0" smtClean="0">
                <a:solidFill>
                  <a:schemeClr val="tx1"/>
                </a:solidFill>
                <a:latin typeface="Times New Roman" pitchFamily="18" charset="0"/>
                <a:ea typeface="+mn-ea"/>
                <a:cs typeface="+mn-cs"/>
              </a:rPr>
              <a:t>augment</a:t>
            </a:r>
            <a:r>
              <a:rPr lang="en-US" altLang="zh-CN" sz="1200" b="0" i="0" u="none" strike="noStrike" kern="1200" baseline="0" dirty="0" smtClean="0">
                <a:solidFill>
                  <a:schemeClr val="tx1"/>
                </a:solidFill>
                <a:latin typeface="Times New Roman" pitchFamily="18" charset="0"/>
                <a:ea typeface="+mn-ea"/>
                <a:cs typeface="+mn-cs"/>
              </a:rPr>
              <a:t> other aspects of IPv4, based on the accumulated operational experience with IPv4.</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point in time when IPv4 addresses would be completely allocated (and hence no new networks could attach to the Internet) was the subject of considerable debate. </a:t>
            </a:r>
          </a:p>
          <a:p>
            <a:r>
              <a:rPr lang="en-US" altLang="zh-CN" sz="1200" b="0" i="0" u="none" strike="noStrike" kern="1200" baseline="0" dirty="0" smtClean="0">
                <a:solidFill>
                  <a:schemeClr val="tx1"/>
                </a:solidFill>
                <a:latin typeface="Times New Roman" pitchFamily="18" charset="0"/>
                <a:ea typeface="+mn-ea"/>
                <a:cs typeface="+mn-cs"/>
              </a:rPr>
              <a:t>    The estimates of the two leaders of the IETF’s Address Lifetime Expectations working group were that addresses would become exhausted in 2008 and 2018, respectively [</a:t>
            </a:r>
            <a:r>
              <a:rPr lang="en-US" altLang="zh-CN" sz="1200" b="0" i="0" u="none" strike="noStrike" kern="1200" baseline="0" dirty="0" err="1" smtClean="0">
                <a:solidFill>
                  <a:schemeClr val="tx1"/>
                </a:solidFill>
                <a:latin typeface="Times New Roman" pitchFamily="18" charset="0"/>
                <a:ea typeface="+mn-ea"/>
                <a:cs typeface="+mn-cs"/>
              </a:rPr>
              <a:t>Solensky</a:t>
            </a:r>
            <a:r>
              <a:rPr lang="en-US" altLang="zh-CN" sz="1200" b="0" i="0" u="none" strike="noStrike" kern="1200" baseline="0" dirty="0" smtClean="0">
                <a:solidFill>
                  <a:schemeClr val="tx1"/>
                </a:solidFill>
                <a:latin typeface="Times New Roman" pitchFamily="18" charset="0"/>
                <a:ea typeface="+mn-ea"/>
                <a:cs typeface="+mn-cs"/>
              </a:rPr>
              <a:t> 1996].</a:t>
            </a:r>
          </a:p>
          <a:p>
            <a:r>
              <a:rPr lang="en-US" altLang="zh-CN" sz="1200" b="0" i="0" u="none" strike="noStrike" kern="1200" baseline="0" dirty="0" smtClean="0">
                <a:solidFill>
                  <a:schemeClr val="tx1"/>
                </a:solidFill>
                <a:latin typeface="Times New Roman" pitchFamily="18" charset="0"/>
                <a:ea typeface="+mn-ea"/>
                <a:cs typeface="+mn-cs"/>
              </a:rPr>
              <a:t>    In February 2011, IANA allocated out the last remaining pool of unassigned IPv4 addresses to a regional registry.</a:t>
            </a:r>
          </a:p>
          <a:p>
            <a:r>
              <a:rPr lang="en-US" altLang="zh-CN" sz="1200" b="0" i="0" u="none" strike="noStrike" kern="1200" baseline="0" dirty="0" smtClean="0">
                <a:solidFill>
                  <a:schemeClr val="tx1"/>
                </a:solidFill>
                <a:latin typeface="Times New Roman" pitchFamily="18" charset="0"/>
                <a:ea typeface="+mn-ea"/>
                <a:cs typeface="+mn-cs"/>
              </a:rPr>
              <a:t>    While these registries still have available IPv4 addresses within their pool, once these addresses are exhausted, there are no more available address blocks that can be allocated from a central pool [Huston 2011a].</a:t>
            </a:r>
          </a:p>
          <a:p>
            <a:r>
              <a:rPr lang="en-US" altLang="zh-CN" sz="1200" b="0" i="0" u="none" strike="noStrike" kern="1200" baseline="0" dirty="0" smtClean="0">
                <a:solidFill>
                  <a:schemeClr val="tx1"/>
                </a:solidFill>
                <a:latin typeface="Times New Roman" pitchFamily="18" charset="0"/>
                <a:ea typeface="+mn-ea"/>
                <a:cs typeface="+mn-cs"/>
              </a:rPr>
              <a:t>    A recent survey of IPv4 address-space exhaustion, and the steps taken to prolong the life of the address space is [Richter 2015].</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Although the mid-1990s estimates of IPv4 address depletion </a:t>
            </a:r>
            <a:r>
              <a:rPr lang="en-US" altLang="zh-CN" sz="1200" b="1" i="0" u="none" strike="noStrike" kern="1200" baseline="0" dirty="0" smtClean="0">
                <a:solidFill>
                  <a:schemeClr val="tx1"/>
                </a:solidFill>
                <a:latin typeface="Times New Roman" pitchFamily="18" charset="0"/>
                <a:ea typeface="+mn-ea"/>
                <a:cs typeface="+mn-cs"/>
              </a:rPr>
              <a:t>suggested</a:t>
            </a:r>
            <a:r>
              <a:rPr lang="en-US" altLang="zh-CN" sz="1200" b="0" i="0" u="none" strike="noStrike" kern="1200" baseline="0" dirty="0" smtClean="0">
                <a:solidFill>
                  <a:schemeClr val="tx1"/>
                </a:solidFill>
                <a:latin typeface="Times New Roman" pitchFamily="18" charset="0"/>
                <a:ea typeface="+mn-ea"/>
                <a:cs typeface="+mn-cs"/>
              </a:rPr>
              <a:t> that a considerable amount of time might be left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IPv4 address space was exhausted, it was realized that considerable time would be needed to deploy a new technology on such an extensive scale, and so the process to develop IP version 6 (IPv6) [RFC 2460] was begun [RFC 1752]. </a:t>
            </a:r>
          </a:p>
          <a:p>
            <a:r>
              <a:rPr lang="en-US" altLang="zh-CN" sz="1200" b="0" i="0" u="none" strike="noStrike" kern="1200" baseline="0" dirty="0" smtClean="0">
                <a:solidFill>
                  <a:schemeClr val="tx1"/>
                </a:solidFill>
                <a:latin typeface="Times New Roman" pitchFamily="18" charset="0"/>
                <a:ea typeface="+mn-ea"/>
                <a:cs typeface="+mn-cs"/>
              </a:rPr>
              <a:t>    (An often-asked question is what happened to IPv5?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It was initially envisioned that</a:t>
            </a:r>
            <a:r>
              <a:rPr lang="en-US" altLang="zh-CN" sz="1200" b="0" i="0" u="none" strike="noStrike" kern="1200" baseline="0" dirty="0" smtClean="0">
                <a:solidFill>
                  <a:schemeClr val="tx1"/>
                </a:solidFill>
                <a:latin typeface="Times New Roman" pitchFamily="18" charset="0"/>
                <a:ea typeface="+mn-ea"/>
                <a:cs typeface="+mn-cs"/>
              </a:rPr>
              <a:t> the ST-2 protocol would become IPv5, but ST-2 was later dropped.) </a:t>
            </a:r>
          </a:p>
          <a:p>
            <a:r>
              <a:rPr lang="en-US" altLang="zh-CN" sz="1200" b="0" i="0" u="none" strike="noStrike" kern="1200" baseline="0" dirty="0" smtClean="0">
                <a:solidFill>
                  <a:schemeClr val="tx1"/>
                </a:solidFill>
                <a:latin typeface="Times New Roman" pitchFamily="18" charset="0"/>
                <a:ea typeface="+mn-ea"/>
                <a:cs typeface="+mn-cs"/>
              </a:rPr>
              <a:t>    An excellent source of information about IPv6 is [</a:t>
            </a:r>
            <a:r>
              <a:rPr lang="en-US" altLang="zh-CN" sz="1200" b="0" i="0" u="none" strike="noStrike" kern="1200" baseline="0" dirty="0" err="1" smtClean="0">
                <a:solidFill>
                  <a:schemeClr val="tx1"/>
                </a:solidFill>
                <a:latin typeface="Times New Roman" pitchFamily="18" charset="0"/>
                <a:ea typeface="+mn-ea"/>
                <a:cs typeface="+mn-cs"/>
              </a:rPr>
              <a:t>Huitema</a:t>
            </a:r>
            <a:r>
              <a:rPr lang="en-US" altLang="zh-CN" sz="1200" b="0" i="0" u="none" strike="noStrike" kern="1200" baseline="0" dirty="0" smtClean="0">
                <a:solidFill>
                  <a:schemeClr val="tx1"/>
                </a:solidFill>
                <a:latin typeface="Times New Roman" pitchFamily="18" charset="0"/>
                <a:ea typeface="+mn-ea"/>
                <a:cs typeface="+mn-cs"/>
              </a:rPr>
              <a:t> 1998].</a:t>
            </a:r>
            <a:endParaRPr lang="en-US" altLang="zh-CN" b="0" dirty="0" smtClean="0"/>
          </a:p>
        </p:txBody>
      </p:sp>
    </p:spTree>
    <p:extLst>
      <p:ext uri="{BB962C8B-B14F-4D97-AF65-F5344CB8AC3E}">
        <p14:creationId xmlns:p14="http://schemas.microsoft.com/office/powerpoint/2010/main" val="41788623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B9E9A7D-415C-4CAD-91A5-CFAC160CD230}" type="slidenum">
              <a:rPr lang="en-US" altLang="zh-CN" smtClean="0"/>
              <a:pPr>
                <a:spcBef>
                  <a:spcPct val="0"/>
                </a:spcBef>
              </a:pPr>
              <a:t>159</a:t>
            </a:fld>
            <a:endParaRPr lang="en-US" altLang="zh-CN"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u="none" strike="noStrike" kern="1200" baseline="0" dirty="0" smtClean="0">
                <a:solidFill>
                  <a:schemeClr val="tx1"/>
                </a:solidFill>
                <a:latin typeface="Times New Roman" pitchFamily="18" charset="0"/>
                <a:ea typeface="+mn-ea"/>
                <a:cs typeface="+mn-cs"/>
              </a:rPr>
              <a:t>IPv6 Datagram Format</a:t>
            </a:r>
          </a:p>
          <a:p>
            <a:r>
              <a:rPr lang="en-US" altLang="zh-CN" sz="1200" b="0" i="0" u="none" strike="noStrike" kern="1200" baseline="0" dirty="0" smtClean="0">
                <a:solidFill>
                  <a:schemeClr val="tx1"/>
                </a:solidFill>
                <a:latin typeface="Times New Roman" pitchFamily="18" charset="0"/>
                <a:ea typeface="+mn-ea"/>
                <a:cs typeface="+mn-cs"/>
              </a:rPr>
              <a:t>    The format of the IPv6 datagram is shown in Figure 4.26. </a:t>
            </a:r>
          </a:p>
          <a:p>
            <a:r>
              <a:rPr lang="en-US" altLang="zh-CN" sz="1200" b="0" i="0" u="none" strike="noStrike" kern="1200" baseline="0" dirty="0" smtClean="0">
                <a:solidFill>
                  <a:schemeClr val="tx1"/>
                </a:solidFill>
                <a:latin typeface="Times New Roman" pitchFamily="18" charset="0"/>
                <a:ea typeface="+mn-ea"/>
                <a:cs typeface="+mn-cs"/>
              </a:rPr>
              <a:t>    The most important changes </a:t>
            </a:r>
            <a:r>
              <a:rPr lang="en-US" altLang="zh-CN" sz="1200" b="0" i="0" u="sng" strike="noStrike" kern="1200" baseline="0" dirty="0" smtClean="0">
                <a:solidFill>
                  <a:schemeClr val="tx1"/>
                </a:solidFill>
                <a:latin typeface="Times New Roman" pitchFamily="18" charset="0"/>
                <a:ea typeface="+mn-ea"/>
                <a:cs typeface="+mn-cs"/>
              </a:rPr>
              <a:t>introduced in IPv6</a:t>
            </a:r>
            <a:r>
              <a:rPr lang="en-US" altLang="zh-CN" sz="1200" b="0" i="0" u="none" strike="noStrike" kern="1200" baseline="0" dirty="0" smtClean="0">
                <a:solidFill>
                  <a:schemeClr val="tx1"/>
                </a:solidFill>
                <a:latin typeface="Times New Roman" pitchFamily="18" charset="0"/>
                <a:ea typeface="+mn-ea"/>
                <a:cs typeface="+mn-cs"/>
              </a:rPr>
              <a:t> are evident in the datagram format:</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Expanded addressing capabilities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IPv6 increases the size of the IP address from 32 to 128 bits. </a:t>
            </a:r>
          </a:p>
          <a:p>
            <a:r>
              <a:rPr lang="en-US" altLang="zh-CN" sz="1200" b="0" i="0" u="none" strike="noStrike" kern="1200" baseline="0" dirty="0" smtClean="0">
                <a:solidFill>
                  <a:schemeClr val="tx1"/>
                </a:solidFill>
                <a:latin typeface="Times New Roman" pitchFamily="18" charset="0"/>
                <a:ea typeface="+mn-ea"/>
                <a:cs typeface="+mn-cs"/>
              </a:rPr>
              <a:t>    This ensures that the world won’t run out of IP addresses.</a:t>
            </a:r>
          </a:p>
          <a:p>
            <a:r>
              <a:rPr lang="en-US" altLang="zh-CN" sz="1200" b="0" i="0" u="none" strike="noStrike" kern="1200" baseline="0" dirty="0" smtClean="0">
                <a:solidFill>
                  <a:schemeClr val="tx1"/>
                </a:solidFill>
                <a:latin typeface="Times New Roman" pitchFamily="18" charset="0"/>
                <a:ea typeface="+mn-ea"/>
                <a:cs typeface="+mn-cs"/>
              </a:rPr>
              <a:t>    Now, every grain of sand on the planet can be IP-addressable. </a:t>
            </a:r>
          </a:p>
          <a:p>
            <a:r>
              <a:rPr lang="en-US" altLang="zh-CN" sz="1200" b="0" i="0" u="none" strike="noStrike" kern="1200" baseline="0" dirty="0" smtClean="0">
                <a:solidFill>
                  <a:schemeClr val="tx1"/>
                </a:solidFill>
                <a:latin typeface="Times New Roman" pitchFamily="18" charset="0"/>
                <a:ea typeface="+mn-ea"/>
                <a:cs typeface="+mn-cs"/>
              </a:rPr>
              <a:t>    In addition to unicast and multicast addresses, IPv6 has introduced a new type of address, called an </a:t>
            </a:r>
            <a:r>
              <a:rPr lang="en-US" altLang="zh-CN" sz="1200" b="1" i="0" u="none" strike="noStrike" kern="1200" baseline="0" dirty="0" smtClean="0">
                <a:solidFill>
                  <a:schemeClr val="tx1"/>
                </a:solidFill>
                <a:latin typeface="Times New Roman" pitchFamily="18" charset="0"/>
                <a:ea typeface="+mn-ea"/>
                <a:cs typeface="+mn-cs"/>
              </a:rPr>
              <a:t>anycast address</a:t>
            </a:r>
            <a:r>
              <a:rPr lang="en-US" altLang="zh-CN" sz="1200" b="0" i="0" u="none" strike="noStrike" kern="1200" baseline="0" dirty="0" smtClean="0">
                <a:solidFill>
                  <a:schemeClr val="tx1"/>
                </a:solidFill>
                <a:latin typeface="Times New Roman" pitchFamily="18" charset="0"/>
                <a:ea typeface="+mn-ea"/>
                <a:cs typeface="+mn-cs"/>
              </a:rPr>
              <a:t>, which allows a datagram to be delivered to any one of a group of hosts. </a:t>
            </a:r>
          </a:p>
          <a:p>
            <a:r>
              <a:rPr lang="en-US" altLang="zh-CN" sz="1200" b="0" i="0" u="none" strike="noStrike" kern="1200" baseline="0" dirty="0" smtClean="0">
                <a:solidFill>
                  <a:schemeClr val="tx1"/>
                </a:solidFill>
                <a:latin typeface="Times New Roman" pitchFamily="18" charset="0"/>
                <a:ea typeface="+mn-ea"/>
                <a:cs typeface="+mn-cs"/>
              </a:rPr>
              <a:t>    (This feature could be used, for example, to send an HTTP GET to the nearest of a number of mirror sites that contain a given document.)</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A streamlined 40-byte header</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As discussed below, a number of IPv4 fields have been dropped or made optional. </a:t>
            </a:r>
          </a:p>
          <a:p>
            <a:r>
              <a:rPr lang="en-US" altLang="zh-CN" sz="1200" b="0" i="0" u="none" strike="noStrike" kern="1200" baseline="0" dirty="0" smtClean="0">
                <a:solidFill>
                  <a:schemeClr val="tx1"/>
                </a:solidFill>
                <a:latin typeface="Times New Roman" pitchFamily="18" charset="0"/>
                <a:ea typeface="+mn-ea"/>
                <a:cs typeface="+mn-cs"/>
              </a:rPr>
              <a:t>    The resulting 40-byte fixed-length header allows for faster processing of the IP datagram. </a:t>
            </a:r>
          </a:p>
          <a:p>
            <a:r>
              <a:rPr lang="en-US" altLang="zh-CN" sz="1200" b="0" i="0" u="none" strike="noStrike" kern="1200" baseline="0" dirty="0" smtClean="0">
                <a:solidFill>
                  <a:schemeClr val="tx1"/>
                </a:solidFill>
                <a:latin typeface="Times New Roman" pitchFamily="18" charset="0"/>
                <a:ea typeface="+mn-ea"/>
                <a:cs typeface="+mn-cs"/>
              </a:rPr>
              <a:t>    A new encoding of options allows for more flexible options processing.</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Flow labeling</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IPv6 has an </a:t>
            </a:r>
            <a:r>
              <a:rPr lang="en-US" altLang="zh-CN" sz="1200" b="1" i="0" u="none" strike="noStrike" kern="1200" baseline="0" dirty="0" smtClean="0">
                <a:solidFill>
                  <a:schemeClr val="tx1"/>
                </a:solidFill>
                <a:latin typeface="Times New Roman" pitchFamily="18" charset="0"/>
                <a:ea typeface="+mn-ea"/>
                <a:cs typeface="+mn-cs"/>
              </a:rPr>
              <a:t>elusive</a:t>
            </a:r>
            <a:r>
              <a:rPr lang="en-US" altLang="zh-CN" sz="1200" b="0" i="0" u="none" strike="noStrike" kern="1200" baseline="0" dirty="0" smtClean="0">
                <a:solidFill>
                  <a:schemeClr val="tx1"/>
                </a:solidFill>
                <a:latin typeface="Times New Roman" pitchFamily="18" charset="0"/>
                <a:ea typeface="+mn-ea"/>
                <a:cs typeface="+mn-cs"/>
              </a:rPr>
              <a:t> definition of a flow. </a:t>
            </a:r>
          </a:p>
          <a:p>
            <a:r>
              <a:rPr lang="en-US" altLang="zh-CN" sz="1200" b="0" i="0" u="none" strike="noStrike" kern="1200" baseline="0" dirty="0" smtClean="0">
                <a:solidFill>
                  <a:schemeClr val="tx1"/>
                </a:solidFill>
                <a:latin typeface="Times New Roman" pitchFamily="18" charset="0"/>
                <a:ea typeface="+mn-ea"/>
                <a:cs typeface="+mn-cs"/>
              </a:rPr>
              <a:t>    RFC 2460 states that this allows “labeling of packets belonging to particular flows </a:t>
            </a:r>
            <a:r>
              <a:rPr lang="en-US" altLang="zh-CN" sz="1200" b="1" i="0" u="none" strike="noStrike" kern="1200" baseline="0" dirty="0" smtClean="0">
                <a:solidFill>
                  <a:schemeClr val="tx1"/>
                </a:solidFill>
                <a:latin typeface="Times New Roman" pitchFamily="18" charset="0"/>
                <a:ea typeface="+mn-ea"/>
                <a:cs typeface="+mn-cs"/>
              </a:rPr>
              <a:t>for which </a:t>
            </a:r>
            <a:r>
              <a:rPr lang="en-US" altLang="zh-CN" sz="1200" b="0" i="0" u="none" strike="noStrike" kern="1200" baseline="0" dirty="0" smtClean="0">
                <a:solidFill>
                  <a:schemeClr val="tx1"/>
                </a:solidFill>
                <a:latin typeface="Times New Roman" pitchFamily="18" charset="0"/>
                <a:ea typeface="+mn-ea"/>
                <a:cs typeface="+mn-cs"/>
              </a:rPr>
              <a:t>the sender requests special handling, such as a non-default quality of service or real-time service.” </a:t>
            </a:r>
          </a:p>
          <a:p>
            <a:r>
              <a:rPr lang="en-US" altLang="zh-CN" sz="1200" b="0" i="0" u="none" strike="noStrike" kern="1200" baseline="0" dirty="0" smtClean="0">
                <a:solidFill>
                  <a:schemeClr val="tx1"/>
                </a:solidFill>
                <a:latin typeface="Times New Roman" pitchFamily="18" charset="0"/>
                <a:ea typeface="+mn-ea"/>
                <a:cs typeface="+mn-cs"/>
              </a:rPr>
              <a:t>    For example, audio and video transmission might likely be treated as a flow. </a:t>
            </a:r>
          </a:p>
          <a:p>
            <a:r>
              <a:rPr lang="en-US" altLang="zh-CN" sz="1200" b="0" i="0" u="none" strike="noStrike" kern="1200" baseline="0" dirty="0" smtClean="0">
                <a:solidFill>
                  <a:schemeClr val="tx1"/>
                </a:solidFill>
                <a:latin typeface="Times New Roman" pitchFamily="18" charset="0"/>
                <a:ea typeface="+mn-ea"/>
                <a:cs typeface="+mn-cs"/>
              </a:rPr>
              <a:t>    On the other hand, the more traditional applications, such as file transfer and e-mail, might not be treated as flows.</a:t>
            </a:r>
          </a:p>
          <a:p>
            <a:r>
              <a:rPr lang="en-US" altLang="zh-CN" sz="1200" b="0" i="0" u="none" strike="noStrike" kern="1200" baseline="0" dirty="0" smtClean="0">
                <a:solidFill>
                  <a:schemeClr val="tx1"/>
                </a:solidFill>
                <a:latin typeface="Times New Roman" pitchFamily="18" charset="0"/>
                <a:ea typeface="+mn-ea"/>
                <a:cs typeface="+mn-cs"/>
              </a:rPr>
              <a:t>    It is possible that the traffic carried by a high-priority user (for example, someone paying for better service for their traffic) might also be treated as a flow. </a:t>
            </a:r>
          </a:p>
          <a:p>
            <a:r>
              <a:rPr lang="en-US" altLang="zh-CN" sz="1200" b="0" i="0" u="none" strike="noStrike" kern="1200" baseline="0" dirty="0" smtClean="0">
                <a:solidFill>
                  <a:schemeClr val="tx1"/>
                </a:solidFill>
                <a:latin typeface="Times New Roman" pitchFamily="18" charset="0"/>
                <a:ea typeface="+mn-ea"/>
                <a:cs typeface="+mn-cs"/>
              </a:rPr>
              <a:t>    What is clear, however, is that the designers of IPv6 </a:t>
            </a:r>
            <a:r>
              <a:rPr lang="en-US" altLang="zh-CN" sz="1200" b="1" i="0" u="none" strike="noStrike" kern="1200" baseline="0" dirty="0" smtClean="0">
                <a:solidFill>
                  <a:schemeClr val="tx1"/>
                </a:solidFill>
                <a:latin typeface="Times New Roman" pitchFamily="18" charset="0"/>
                <a:ea typeface="+mn-ea"/>
                <a:cs typeface="+mn-cs"/>
              </a:rPr>
              <a:t>foresaw</a:t>
            </a:r>
            <a:r>
              <a:rPr lang="en-US" altLang="zh-CN" sz="1200" b="0" i="0" u="none" strike="noStrike" kern="1200" baseline="0" dirty="0" smtClean="0">
                <a:solidFill>
                  <a:schemeClr val="tx1"/>
                </a:solidFill>
                <a:latin typeface="Times New Roman" pitchFamily="18" charset="0"/>
                <a:ea typeface="+mn-ea"/>
                <a:cs typeface="+mn-cs"/>
              </a:rPr>
              <a:t> the eventual need to be able to differentiate among the flows, </a:t>
            </a:r>
            <a:r>
              <a:rPr lang="en-US" altLang="zh-CN" sz="1200" b="0" i="0" u="sng" strike="noStrike" kern="1200" baseline="0" dirty="0" smtClean="0">
                <a:solidFill>
                  <a:schemeClr val="tx1"/>
                </a:solidFill>
                <a:latin typeface="Times New Roman" pitchFamily="18" charset="0"/>
                <a:ea typeface="+mn-ea"/>
                <a:cs typeface="+mn-cs"/>
              </a:rPr>
              <a:t>even if the exact meaning of a flow has not yet been determined</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noted above, a comparison of Figure 4.26 with Figure 4.16 </a:t>
            </a:r>
            <a:r>
              <a:rPr lang="en-US" altLang="zh-CN" sz="1200" b="1" i="0" u="none" strike="noStrike" kern="1200" baseline="0" dirty="0" smtClean="0">
                <a:solidFill>
                  <a:schemeClr val="tx1"/>
                </a:solidFill>
                <a:latin typeface="Times New Roman" pitchFamily="18" charset="0"/>
                <a:ea typeface="+mn-ea"/>
                <a:cs typeface="+mn-cs"/>
              </a:rPr>
              <a:t>reveals</a:t>
            </a:r>
            <a:r>
              <a:rPr lang="en-US" altLang="zh-CN" sz="1200" b="0" i="0" u="none" strike="noStrike" kern="1200" baseline="0" dirty="0" smtClean="0">
                <a:solidFill>
                  <a:schemeClr val="tx1"/>
                </a:solidFill>
                <a:latin typeface="Times New Roman" pitchFamily="18" charset="0"/>
                <a:ea typeface="+mn-ea"/>
                <a:cs typeface="+mn-cs"/>
              </a:rPr>
              <a:t> the simpler, more </a:t>
            </a:r>
            <a:r>
              <a:rPr lang="en-US" altLang="zh-CN" sz="1200" b="1" i="0" u="none" strike="noStrike" kern="1200" baseline="0" dirty="0" smtClean="0">
                <a:solidFill>
                  <a:schemeClr val="tx1"/>
                </a:solidFill>
                <a:latin typeface="Times New Roman" pitchFamily="18" charset="0"/>
                <a:ea typeface="+mn-ea"/>
                <a:cs typeface="+mn-cs"/>
              </a:rPr>
              <a:t>streamlined</a:t>
            </a:r>
            <a:r>
              <a:rPr lang="en-US" altLang="zh-CN" sz="1200" b="0" i="0" u="none" strike="noStrike" kern="1200" baseline="0" dirty="0" smtClean="0">
                <a:solidFill>
                  <a:schemeClr val="tx1"/>
                </a:solidFill>
                <a:latin typeface="Times New Roman" pitchFamily="18" charset="0"/>
                <a:ea typeface="+mn-ea"/>
                <a:cs typeface="+mn-cs"/>
              </a:rPr>
              <a:t> structure of the IPv6 datagram. </a:t>
            </a:r>
          </a:p>
          <a:p>
            <a:r>
              <a:rPr lang="en-US" altLang="zh-CN" sz="1200" b="0" i="0" u="none" strike="noStrike" kern="1200" baseline="0" dirty="0" smtClean="0">
                <a:solidFill>
                  <a:schemeClr val="tx1"/>
                </a:solidFill>
                <a:latin typeface="Times New Roman" pitchFamily="18" charset="0"/>
                <a:ea typeface="+mn-ea"/>
                <a:cs typeface="+mn-cs"/>
              </a:rPr>
              <a:t>    The following fields are defined in IPv6: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Version</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4-bit field identifies the IP version number. </a:t>
            </a:r>
          </a:p>
          <a:p>
            <a:r>
              <a:rPr lang="en-US" altLang="zh-CN" sz="1200" b="0" i="0" u="none" strike="noStrike" kern="1200" baseline="0" dirty="0" smtClean="0">
                <a:solidFill>
                  <a:schemeClr val="tx1"/>
                </a:solidFill>
                <a:latin typeface="Times New Roman" pitchFamily="18" charset="0"/>
                <a:ea typeface="+mn-ea"/>
                <a:cs typeface="+mn-cs"/>
              </a:rPr>
              <a:t>    Not surprisingly, IPv6 carries a value of 6 in this field. </a:t>
            </a:r>
          </a:p>
          <a:p>
            <a:r>
              <a:rPr lang="en-US" altLang="zh-CN" sz="1200" b="0" i="0" u="none" strike="noStrike" kern="1200" baseline="0" dirty="0" smtClean="0">
                <a:solidFill>
                  <a:schemeClr val="tx1"/>
                </a:solidFill>
                <a:latin typeface="Times New Roman" pitchFamily="18" charset="0"/>
                <a:ea typeface="+mn-ea"/>
                <a:cs typeface="+mn-cs"/>
              </a:rPr>
              <a:t>    Note that putting a 4 in this field does not create a valid IPv4 datagram. </a:t>
            </a:r>
          </a:p>
          <a:p>
            <a:r>
              <a:rPr lang="en-US" altLang="zh-CN" sz="1200" b="0" i="0" u="none" strike="noStrike" kern="1200" baseline="0" dirty="0" smtClean="0">
                <a:solidFill>
                  <a:schemeClr val="tx1"/>
                </a:solidFill>
                <a:latin typeface="Times New Roman" pitchFamily="18" charset="0"/>
                <a:ea typeface="+mn-ea"/>
                <a:cs typeface="+mn-cs"/>
              </a:rPr>
              <a:t>    (If it did, life would be a lot simpler — see the discussion </a:t>
            </a:r>
            <a:r>
              <a:rPr lang="en-US" altLang="zh-CN" sz="1200" b="1" i="0" u="none" strike="noStrike" kern="1200" baseline="0" dirty="0" smtClean="0">
                <a:solidFill>
                  <a:schemeClr val="tx1"/>
                </a:solidFill>
                <a:latin typeface="Times New Roman" pitchFamily="18" charset="0"/>
                <a:ea typeface="+mn-ea"/>
                <a:cs typeface="+mn-cs"/>
              </a:rPr>
              <a:t>below</a:t>
            </a:r>
            <a:r>
              <a:rPr lang="en-US" altLang="zh-CN" sz="1200" b="0" i="0" u="none" strike="noStrike" kern="1200" baseline="0" dirty="0" smtClean="0">
                <a:solidFill>
                  <a:schemeClr val="tx1"/>
                </a:solidFill>
                <a:latin typeface="Times New Roman" pitchFamily="18" charset="0"/>
                <a:ea typeface="+mn-ea"/>
                <a:cs typeface="+mn-cs"/>
              </a:rPr>
              <a:t> regarding the transition from IPv4 to IPv6.)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Traffic class</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8-bit traffic class field, like the TOS field in IPv4, can be used to give priority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certain datagrams within a flow, or it can be used to give </a:t>
            </a:r>
            <a:r>
              <a:rPr lang="en-US" altLang="zh-CN" sz="1200" b="1" i="0" u="none" strike="noStrike" kern="1200" baseline="0" dirty="0" smtClean="0">
                <a:solidFill>
                  <a:schemeClr val="tx1"/>
                </a:solidFill>
                <a:latin typeface="Times New Roman" pitchFamily="18" charset="0"/>
                <a:ea typeface="+mn-ea"/>
                <a:cs typeface="+mn-cs"/>
              </a:rPr>
              <a:t>priority</a:t>
            </a:r>
            <a:r>
              <a:rPr lang="en-US" altLang="zh-CN" sz="1200" b="0" i="0" u="none" strike="noStrike" kern="1200" baseline="0" dirty="0" smtClean="0">
                <a:solidFill>
                  <a:schemeClr val="tx1"/>
                </a:solidFill>
                <a:latin typeface="Times New Roman" pitchFamily="18" charset="0"/>
                <a:ea typeface="+mn-ea"/>
                <a:cs typeface="+mn-cs"/>
              </a:rPr>
              <a:t> to datagrams from certain applications (for example, voice-over-IP) </a:t>
            </a:r>
            <a:r>
              <a:rPr lang="en-US" altLang="zh-CN" sz="1200" b="1" i="0" u="none" strike="noStrike" kern="1200" baseline="0" dirty="0" smtClean="0">
                <a:solidFill>
                  <a:schemeClr val="tx1"/>
                </a:solidFill>
                <a:latin typeface="Times New Roman" pitchFamily="18" charset="0"/>
                <a:ea typeface="+mn-ea"/>
                <a:cs typeface="+mn-cs"/>
              </a:rPr>
              <a:t>over</a:t>
            </a:r>
            <a:r>
              <a:rPr lang="en-US" altLang="zh-CN" sz="1200" b="0" i="0" u="none" strike="noStrike" kern="1200" baseline="0" dirty="0" smtClean="0">
                <a:solidFill>
                  <a:schemeClr val="tx1"/>
                </a:solidFill>
                <a:latin typeface="Times New Roman" pitchFamily="18" charset="0"/>
                <a:ea typeface="+mn-ea"/>
                <a:cs typeface="+mn-cs"/>
              </a:rPr>
              <a:t> datagrams from other applications (for example, SMTP e-mail).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Flow label</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As discussed above, this 20-bit field is used to identify a flow of datagrams.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 Payload length</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16-bit value is treated as an unsigned integer giving the number of bytes in the IPv6 datagram following the fixed-length, 40-byte datagram header.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Next header</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field identifies the protocol to which the contents (data field) of this datagram will be delivered (for example, to TCP or UDP). </a:t>
            </a:r>
          </a:p>
          <a:p>
            <a:r>
              <a:rPr lang="en-US" altLang="zh-CN" sz="1200" b="0" i="0" u="none" strike="noStrike" kern="1200" baseline="0" dirty="0" smtClean="0">
                <a:solidFill>
                  <a:schemeClr val="tx1"/>
                </a:solidFill>
                <a:latin typeface="Times New Roman" pitchFamily="18" charset="0"/>
                <a:ea typeface="+mn-ea"/>
                <a:cs typeface="+mn-cs"/>
              </a:rPr>
              <a:t>    The field uses the same values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the protocol field in the IPv4 header.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Hop limit.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contents of this field are decremented by one by each router that forwards the datagram. </a:t>
            </a:r>
          </a:p>
          <a:p>
            <a:r>
              <a:rPr lang="en-US" altLang="zh-CN" sz="1200" b="0" i="0" u="none" strike="noStrike" kern="1200" baseline="0" dirty="0" smtClean="0">
                <a:solidFill>
                  <a:schemeClr val="tx1"/>
                </a:solidFill>
                <a:latin typeface="Times New Roman" pitchFamily="18" charset="0"/>
                <a:ea typeface="+mn-ea"/>
                <a:cs typeface="+mn-cs"/>
              </a:rPr>
              <a:t>    If the hop limit count reaches zero, the datagram is discarded.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Source and destination addresses</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various formats of the IPv6 128-bit address are described in RFC 4291.</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Data</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This is the payload portion of the IPv6 datagram. </a:t>
            </a:r>
          </a:p>
          <a:p>
            <a:r>
              <a:rPr lang="en-US" altLang="zh-CN" sz="1200" b="0" i="0" u="none" strike="noStrike" kern="1200" baseline="0" dirty="0" smtClean="0">
                <a:solidFill>
                  <a:schemeClr val="tx1"/>
                </a:solidFill>
                <a:latin typeface="Times New Roman" pitchFamily="18" charset="0"/>
                <a:ea typeface="+mn-ea"/>
                <a:cs typeface="+mn-cs"/>
              </a:rPr>
              <a:t>    When the datagram reaches its destination, the payload will be removed from the IP datagram and passed on to the protocol specified in the next header field.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discussion above identified the purpose of the fields that are included in the IPv6 datagram. </a:t>
            </a:r>
          </a:p>
          <a:p>
            <a:r>
              <a:rPr lang="en-US" altLang="zh-CN" sz="1200" b="0" i="0" u="none" strike="noStrike" kern="1200" baseline="0" dirty="0" smtClean="0">
                <a:solidFill>
                  <a:schemeClr val="tx1"/>
                </a:solidFill>
                <a:latin typeface="Times New Roman" pitchFamily="18" charset="0"/>
                <a:ea typeface="+mn-ea"/>
                <a:cs typeface="+mn-cs"/>
              </a:rPr>
              <a:t>    Comparing the IPv6 datagram format in Figure 4.26 with the IPv4 datagram format that we saw in Figure 4.16, we notice that several fields appearing in the IPv4 datagram are </a:t>
            </a:r>
            <a:r>
              <a:rPr lang="en-US" altLang="zh-CN" sz="1200" b="1" i="0" u="none" strike="noStrike" kern="1200" baseline="0" dirty="0" smtClean="0">
                <a:solidFill>
                  <a:schemeClr val="tx1"/>
                </a:solidFill>
                <a:latin typeface="Times New Roman" pitchFamily="18" charset="0"/>
                <a:ea typeface="+mn-ea"/>
                <a:cs typeface="+mn-cs"/>
              </a:rPr>
              <a:t>no longer </a:t>
            </a:r>
            <a:r>
              <a:rPr lang="en-US" altLang="zh-CN" sz="1200" b="0" i="0" u="none" strike="noStrike" kern="1200" baseline="0" dirty="0" smtClean="0">
                <a:solidFill>
                  <a:schemeClr val="tx1"/>
                </a:solidFill>
                <a:latin typeface="Times New Roman" pitchFamily="18" charset="0"/>
                <a:ea typeface="+mn-ea"/>
                <a:cs typeface="+mn-cs"/>
              </a:rPr>
              <a:t>present in the IPv6 datagram: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Fragmentation/Reassembly.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IPv6</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does not allow for fragmentation and reassembly at intermediate routers; these operations can be performed only by the source and destination.</a:t>
            </a:r>
          </a:p>
          <a:p>
            <a:r>
              <a:rPr lang="en-US" altLang="zh-CN" sz="1200" b="0" i="0" u="none" strike="noStrike" kern="1200" baseline="0" dirty="0" smtClean="0">
                <a:solidFill>
                  <a:schemeClr val="tx1"/>
                </a:solidFill>
                <a:latin typeface="Times New Roman" pitchFamily="18" charset="0"/>
                <a:ea typeface="+mn-ea"/>
                <a:cs typeface="+mn-cs"/>
              </a:rPr>
              <a:t>    If an IPv6 datagram received by a router is too large to be forwarded over the outgoing link, the router simply drops the datagram and sends a “Packet Too Big” ICMP error message (see Section 5.6) back to the sender. </a:t>
            </a:r>
          </a:p>
          <a:p>
            <a:r>
              <a:rPr lang="en-US" altLang="zh-CN" sz="1200" b="0" i="0" u="none" strike="noStrike" kern="1200" baseline="0" dirty="0" smtClean="0">
                <a:solidFill>
                  <a:schemeClr val="tx1"/>
                </a:solidFill>
                <a:latin typeface="Times New Roman" pitchFamily="18" charset="0"/>
                <a:ea typeface="+mn-ea"/>
                <a:cs typeface="+mn-cs"/>
              </a:rPr>
              <a:t>    The sender can then resend the data, using a smaller IP datagram size. </a:t>
            </a:r>
          </a:p>
          <a:p>
            <a:r>
              <a:rPr lang="en-US" altLang="zh-CN" sz="1200" b="0" i="0" u="none" strike="noStrike" kern="1200" baseline="0" dirty="0" smtClean="0">
                <a:solidFill>
                  <a:schemeClr val="tx1"/>
                </a:solidFill>
                <a:latin typeface="Times New Roman" pitchFamily="18" charset="0"/>
                <a:ea typeface="+mn-ea"/>
                <a:cs typeface="+mn-cs"/>
              </a:rPr>
              <a:t>    Fragmentation and reassembly is a time-consuming operation; removing this functionality from the routers and placing it squarely in the end systems considerably speeds up IP forwarding within the network.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Header checksum</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Because the transport-layer (for example, TCP and UDP) and link-layer (for example, Ethernet) protocols in the Internet layers perform checksumming, the designers of IP probably felt that this functionality was </a:t>
            </a:r>
            <a:r>
              <a:rPr lang="en-US" altLang="zh-CN" sz="1200" b="1" i="0" u="none" strike="noStrike" kern="1200" baseline="0" dirty="0" smtClean="0">
                <a:solidFill>
                  <a:schemeClr val="tx1"/>
                </a:solidFill>
                <a:latin typeface="Times New Roman" pitchFamily="18" charset="0"/>
                <a:ea typeface="+mn-ea"/>
                <a:cs typeface="+mn-cs"/>
              </a:rPr>
              <a:t>sufficiently</a:t>
            </a:r>
            <a:r>
              <a:rPr lang="en-US" altLang="zh-CN" sz="1200" b="0" i="0" u="none" strike="noStrike" kern="1200" baseline="0" dirty="0" smtClean="0">
                <a:solidFill>
                  <a:schemeClr val="tx1"/>
                </a:solidFill>
                <a:latin typeface="Times New Roman" pitchFamily="18" charset="0"/>
                <a:ea typeface="+mn-ea"/>
                <a:cs typeface="+mn-cs"/>
              </a:rPr>
              <a:t> redundant in the network layer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it could be removed.</a:t>
            </a:r>
          </a:p>
          <a:p>
            <a:r>
              <a:rPr lang="en-US" altLang="zh-CN" sz="1200" b="0" i="0" u="none" strike="noStrike" kern="1200" baseline="0" dirty="0" smtClean="0">
                <a:solidFill>
                  <a:schemeClr val="tx1"/>
                </a:solidFill>
                <a:latin typeface="Times New Roman" pitchFamily="18" charset="0"/>
                <a:ea typeface="+mn-ea"/>
                <a:cs typeface="+mn-cs"/>
              </a:rPr>
              <a:t>    Once again, fast processing of IP packets was a central concern. </a:t>
            </a:r>
          </a:p>
          <a:p>
            <a:r>
              <a:rPr lang="en-US" altLang="zh-CN" sz="1200" b="0" i="0" u="none" strike="noStrike" kern="1200" baseline="0" dirty="0" smtClean="0">
                <a:solidFill>
                  <a:schemeClr val="tx1"/>
                </a:solidFill>
                <a:latin typeface="Times New Roman" pitchFamily="18" charset="0"/>
                <a:ea typeface="+mn-ea"/>
                <a:cs typeface="+mn-cs"/>
              </a:rPr>
              <a:t>    Recall from our discussion of IPv4 in Section 4.3.1 that since the IPv4 header contains a TTL field (similar to the hop limit field in IPv6), the IPv4 header checksum needed to be recomputed at every router. </a:t>
            </a:r>
          </a:p>
          <a:p>
            <a:r>
              <a:rPr lang="en-US" altLang="zh-CN" sz="1200" b="0" i="0" u="none" strike="noStrike" kern="1200" baseline="0" dirty="0" smtClean="0">
                <a:solidFill>
                  <a:schemeClr val="tx1"/>
                </a:solidFill>
                <a:latin typeface="Times New Roman" pitchFamily="18" charset="0"/>
                <a:ea typeface="+mn-ea"/>
                <a:cs typeface="+mn-cs"/>
              </a:rPr>
              <a:t>    As with fragmentation and reassembly, this too was a costly operation in IPv4.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Options</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An options field is no longer a part of the standard IP header.</a:t>
            </a:r>
          </a:p>
          <a:p>
            <a:r>
              <a:rPr lang="en-US" altLang="zh-CN" sz="1200" b="0" i="0" u="none" strike="noStrike" kern="1200" baseline="0" dirty="0" smtClean="0">
                <a:solidFill>
                  <a:schemeClr val="tx1"/>
                </a:solidFill>
                <a:latin typeface="Times New Roman" pitchFamily="18" charset="0"/>
                <a:ea typeface="+mn-ea"/>
                <a:cs typeface="+mn-cs"/>
              </a:rPr>
              <a:t>    However, it has not gone away. </a:t>
            </a:r>
          </a:p>
          <a:p>
            <a:r>
              <a:rPr lang="en-US" altLang="zh-CN" sz="1200" b="0" i="0" u="none" strike="noStrike" kern="1200" baseline="0" dirty="0" smtClean="0">
                <a:solidFill>
                  <a:schemeClr val="tx1"/>
                </a:solidFill>
                <a:latin typeface="Times New Roman" pitchFamily="18" charset="0"/>
                <a:ea typeface="+mn-ea"/>
                <a:cs typeface="+mn-cs"/>
              </a:rPr>
              <a:t>    Instead, the options field is one of the possible next headers </a:t>
            </a:r>
            <a:r>
              <a:rPr lang="en-US" altLang="zh-CN" sz="1200" b="1" i="0" u="none" strike="noStrike" kern="1200" baseline="0" dirty="0" smtClean="0">
                <a:solidFill>
                  <a:schemeClr val="tx1"/>
                </a:solidFill>
                <a:latin typeface="Times New Roman" pitchFamily="18" charset="0"/>
                <a:ea typeface="+mn-ea"/>
                <a:cs typeface="+mn-cs"/>
              </a:rPr>
              <a:t>pointed to </a:t>
            </a:r>
            <a:r>
              <a:rPr lang="en-US" altLang="zh-CN" sz="1200" b="0" i="0" u="none" strike="noStrike" kern="1200" baseline="0" dirty="0" smtClean="0">
                <a:solidFill>
                  <a:schemeClr val="tx1"/>
                </a:solidFill>
                <a:latin typeface="Times New Roman" pitchFamily="18" charset="0"/>
                <a:ea typeface="+mn-ea"/>
                <a:cs typeface="+mn-cs"/>
              </a:rPr>
              <a:t>from within the IPv6 header.</a:t>
            </a:r>
          </a:p>
          <a:p>
            <a:r>
              <a:rPr lang="en-US" altLang="zh-CN" sz="1200" b="0" i="0" u="none" strike="noStrike" kern="1200" baseline="0" dirty="0" smtClean="0">
                <a:solidFill>
                  <a:schemeClr val="tx1"/>
                </a:solidFill>
                <a:latin typeface="Times New Roman" pitchFamily="18" charset="0"/>
                <a:ea typeface="+mn-ea"/>
                <a:cs typeface="+mn-cs"/>
              </a:rPr>
              <a:t>    That is, just as TCP or UDP protocol headers can be the next header within an IP packet, </a:t>
            </a:r>
            <a:r>
              <a:rPr lang="en-US" altLang="zh-CN" sz="1200" b="1" i="0" u="none" strike="noStrike" kern="1200" baseline="0" dirty="0" smtClean="0">
                <a:solidFill>
                  <a:schemeClr val="tx1"/>
                </a:solidFill>
                <a:latin typeface="Times New Roman" pitchFamily="18" charset="0"/>
                <a:ea typeface="+mn-ea"/>
                <a:cs typeface="+mn-cs"/>
              </a:rPr>
              <a:t>so too can </a:t>
            </a:r>
            <a:r>
              <a:rPr lang="en-US" altLang="zh-CN" sz="1200" b="0" i="0" u="none" strike="noStrike" kern="1200" baseline="0" dirty="0" smtClean="0">
                <a:solidFill>
                  <a:schemeClr val="tx1"/>
                </a:solidFill>
                <a:latin typeface="Times New Roman" pitchFamily="18" charset="0"/>
                <a:ea typeface="+mn-ea"/>
                <a:cs typeface="+mn-cs"/>
              </a:rPr>
              <a:t>an options field. </a:t>
            </a:r>
          </a:p>
          <a:p>
            <a:r>
              <a:rPr lang="en-US" altLang="zh-CN" sz="1200" b="0" i="0" u="none" strike="noStrike" kern="1200" baseline="0" dirty="0" smtClean="0">
                <a:solidFill>
                  <a:schemeClr val="tx1"/>
                </a:solidFill>
                <a:latin typeface="Times New Roman" pitchFamily="18" charset="0"/>
                <a:ea typeface="+mn-ea"/>
                <a:cs typeface="+mn-cs"/>
              </a:rPr>
              <a:t>    The removal of the options field results in a fixed-length, 40-byte IP header.</a:t>
            </a:r>
          </a:p>
          <a:p>
            <a:endParaRPr lang="en-US" altLang="zh-CN" sz="1200" b="0" i="0" u="none" strike="noStrike" kern="1200" baseline="0" dirty="0" smtClean="0">
              <a:solidFill>
                <a:schemeClr val="tx1"/>
              </a:solidFill>
              <a:latin typeface="Times New Roman" pitchFamily="18" charset="0"/>
              <a:ea typeface="+mn-ea"/>
              <a:cs typeface="+mn-cs"/>
            </a:endParaRPr>
          </a:p>
          <a:p>
            <a:pPr eaLnBrk="1" hangingPunct="1"/>
            <a:endParaRPr lang="zh-CN" altLang="zh-CN" dirty="0" smtClean="0"/>
          </a:p>
        </p:txBody>
      </p:sp>
    </p:spTree>
    <p:extLst>
      <p:ext uri="{BB962C8B-B14F-4D97-AF65-F5344CB8AC3E}">
        <p14:creationId xmlns:p14="http://schemas.microsoft.com/office/powerpoint/2010/main" val="41958182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a:noFill/>
        </p:spPr>
        <p:txBody>
          <a:bodyPr/>
          <a:lstStyle/>
          <a:p>
            <a:fld id="{44E43581-04D2-4A04-B003-BA7D221DA627}" type="slidenum">
              <a:rPr lang="zh-CN" altLang="en-US"/>
              <a:pPr/>
              <a:t>160</a:t>
            </a:fld>
            <a:endParaRPr lang="en-US" altLang="zh-CN"/>
          </a:p>
        </p:txBody>
      </p:sp>
      <p:sp>
        <p:nvSpPr>
          <p:cNvPr id="405507" name="Rectangle 2"/>
          <p:cNvSpPr>
            <a:spLocks noGrp="1" noRot="1" noChangeAspect="1" noChangeArrowheads="1" noTextEdit="1"/>
          </p:cNvSpPr>
          <p:nvPr>
            <p:ph type="sldImg"/>
          </p:nvPr>
        </p:nvSpPr>
        <p:spPr>
          <a:ln/>
        </p:spPr>
      </p:sp>
      <p:sp>
        <p:nvSpPr>
          <p:cNvPr id="405508" name="Rectangle 3"/>
          <p:cNvSpPr>
            <a:spLocks noGrp="1" noChangeArrowheads="1"/>
          </p:cNvSpPr>
          <p:nvPr>
            <p:ph type="body" idx="1"/>
          </p:nvPr>
        </p:nvSpPr>
        <p:spPr>
          <a:xfrm>
            <a:off x="731838" y="4560888"/>
            <a:ext cx="5851525" cy="4319587"/>
          </a:xfrm>
          <a:noFill/>
          <a:ln/>
        </p:spPr>
        <p:txBody>
          <a:bodyPr/>
          <a:lstStyle/>
          <a:p>
            <a:endParaRPr lang="zh-CN" altLang="en-US" dirty="0" smtClean="0"/>
          </a:p>
        </p:txBody>
      </p:sp>
    </p:spTree>
    <p:extLst>
      <p:ext uri="{BB962C8B-B14F-4D97-AF65-F5344CB8AC3E}">
        <p14:creationId xmlns:p14="http://schemas.microsoft.com/office/powerpoint/2010/main" val="104055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3A5B5B9-6659-49D5-8DC4-C9192F7B9DF8}" type="slidenum">
              <a:rPr lang="en-US" altLang="zh-CN" smtClean="0"/>
              <a:pPr>
                <a:spcBef>
                  <a:spcPct val="0"/>
                </a:spcBef>
              </a:pPr>
              <a:t>18</a:t>
            </a:fld>
            <a:endParaRPr lang="en-US" altLang="zh-CN"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1" i="0" u="none" strike="noStrike" baseline="0" dirty="0" smtClean="0">
                <a:solidFill>
                  <a:srgbClr val="585858"/>
                </a:solidFill>
                <a:latin typeface="Arial-ItalicMT"/>
              </a:rPr>
              <a:t>An Overview of </a:t>
            </a:r>
            <a:r>
              <a:rPr lang="en-US" altLang="zh-CN" sz="1200" b="1" i="0" u="none" strike="noStrike" baseline="0" dirty="0" smtClean="0">
                <a:solidFill>
                  <a:srgbClr val="1E7ABA"/>
                </a:solidFill>
                <a:latin typeface="Arial-BoldItalicMT"/>
              </a:rPr>
              <a:t>Chapter 4</a:t>
            </a:r>
          </a:p>
          <a:p>
            <a:pPr algn="l"/>
            <a:r>
              <a:rPr lang="en-US" altLang="zh-CN" sz="1200" b="0" i="0" u="none" strike="noStrike" baseline="0" dirty="0" smtClean="0">
                <a:solidFill>
                  <a:srgbClr val="333333"/>
                </a:solidFill>
                <a:latin typeface="ArialMT"/>
              </a:rPr>
              <a:t>    Having now provided an overview of the network layer, we’ll cover the data-plane component of the network layer in the following sections in this chapter. </a:t>
            </a:r>
          </a:p>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Section 4.2</a:t>
            </a:r>
            <a:r>
              <a:rPr lang="en-US" altLang="zh-CN" sz="1200" b="0" i="0" u="none" strike="noStrike" baseline="0" dirty="0" smtClean="0">
                <a:solidFill>
                  <a:srgbClr val="333333"/>
                </a:solidFill>
                <a:latin typeface="ArialMT"/>
              </a:rPr>
              <a:t>, we’ll dive down into the internal hardware operations of a router, including input and output packet processing, the router’s internal switching mechanism, and packet queuing and scheduling. </a:t>
            </a:r>
          </a:p>
          <a:p>
            <a:pPr algn="l"/>
            <a:r>
              <a:rPr lang="en-US" altLang="zh-CN" sz="1200" b="0" i="0" u="none" strike="noStrike" baseline="0" dirty="0" smtClean="0">
                <a:solidFill>
                  <a:srgbClr val="333333"/>
                </a:solidFill>
                <a:latin typeface="ArialMT"/>
              </a:rPr>
              <a:t>    In Section </a:t>
            </a:r>
            <a:r>
              <a:rPr lang="en-US" altLang="zh-CN" sz="1200" b="0" i="0" u="none" strike="noStrike" baseline="0" dirty="0" smtClean="0">
                <a:solidFill>
                  <a:srgbClr val="1E7ABA"/>
                </a:solidFill>
                <a:latin typeface="Arial-BoldMT"/>
              </a:rPr>
              <a:t>4.3</a:t>
            </a:r>
            <a:r>
              <a:rPr lang="en-US" altLang="zh-CN" sz="1200" b="0" i="0" u="none" strike="noStrike" baseline="0" dirty="0" smtClean="0">
                <a:solidFill>
                  <a:srgbClr val="333333"/>
                </a:solidFill>
                <a:latin typeface="ArialMT"/>
              </a:rPr>
              <a:t>, we’ll take a look at traditional IP forwarding, in which packets are forwarded to output ports based on their destination IP addresses. </a:t>
            </a:r>
          </a:p>
          <a:p>
            <a:pPr algn="l"/>
            <a:r>
              <a:rPr lang="en-US" altLang="zh-CN" sz="1200" b="0" i="0" u="none" strike="noStrike" baseline="0" dirty="0" smtClean="0">
                <a:solidFill>
                  <a:srgbClr val="333333"/>
                </a:solidFill>
                <a:latin typeface="ArialMT"/>
              </a:rPr>
              <a:t>    We’ll encounter IP addressing, the celebrated IPv4 and IPv6 protocols and more. </a:t>
            </a:r>
          </a:p>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Section 4.4</a:t>
            </a:r>
            <a:r>
              <a:rPr lang="en-US" altLang="zh-CN" sz="1200" b="0" i="0" u="none" strike="noStrike" baseline="0" dirty="0" smtClean="0">
                <a:solidFill>
                  <a:srgbClr val="333333"/>
                </a:solidFill>
                <a:latin typeface="ArialMT"/>
              </a:rPr>
              <a:t>, we’ll cover more generalized forwarding, where packets may be forwarded to output ports based on a large number of header values (i.e., not only based on destination IP address). </a:t>
            </a:r>
          </a:p>
          <a:p>
            <a:pPr algn="l"/>
            <a:r>
              <a:rPr lang="en-US" altLang="zh-CN" sz="1200" b="0" i="0" u="none" strike="noStrike" baseline="0" dirty="0" smtClean="0">
                <a:solidFill>
                  <a:srgbClr val="333333"/>
                </a:solidFill>
                <a:latin typeface="ArialMT"/>
              </a:rPr>
              <a:t>    Packets may be blocked or duplicated at the router, or may have certain header field values rewritten — all under software control. </a:t>
            </a:r>
          </a:p>
          <a:p>
            <a:pPr algn="l"/>
            <a:r>
              <a:rPr lang="en-US" altLang="zh-CN" sz="1200" b="0" i="0" u="none" strike="noStrike" baseline="0" dirty="0" smtClean="0">
                <a:solidFill>
                  <a:srgbClr val="333333"/>
                </a:solidFill>
                <a:latin typeface="ArialMT"/>
              </a:rPr>
              <a:t>    This more generalized form of packet forwarding is a key component of a modern network data plane, including the data plane in software-defined networks (SDN).</a:t>
            </a:r>
          </a:p>
          <a:p>
            <a:pPr algn="l"/>
            <a:endParaRPr lang="en-US" altLang="zh-CN" sz="1200" b="0" i="0" u="none" strike="noStrike" baseline="0" dirty="0" smtClean="0">
              <a:solidFill>
                <a:srgbClr val="333333"/>
              </a:solidFill>
              <a:latin typeface="ArialMT"/>
            </a:endParaRPr>
          </a:p>
          <a:p>
            <a:pPr algn="l"/>
            <a:r>
              <a:rPr lang="en-US" altLang="zh-CN" sz="1200" b="0" i="0" u="none" strike="noStrike" baseline="0" dirty="0" smtClean="0">
                <a:solidFill>
                  <a:srgbClr val="333333"/>
                </a:solidFill>
                <a:latin typeface="ArialMT"/>
              </a:rPr>
              <a:t>    We mention here </a:t>
            </a:r>
            <a:r>
              <a:rPr lang="en-US" altLang="zh-CN" sz="1200" b="1" i="0" u="none" strike="noStrike" baseline="0" dirty="0" smtClean="0">
                <a:solidFill>
                  <a:srgbClr val="333333"/>
                </a:solidFill>
                <a:latin typeface="ArialMT"/>
              </a:rPr>
              <a:t>in passing </a:t>
            </a:r>
            <a:r>
              <a:rPr lang="en-US" altLang="zh-CN" sz="1200" b="0" i="0" u="none" strike="noStrike" baseline="0" dirty="0" smtClean="0">
                <a:solidFill>
                  <a:srgbClr val="333333"/>
                </a:solidFill>
                <a:latin typeface="ArialMT"/>
              </a:rPr>
              <a:t>that the terms </a:t>
            </a:r>
            <a:r>
              <a:rPr lang="en-US" altLang="zh-CN" sz="1200" b="0" i="0" u="none" strike="noStrike" baseline="0" dirty="0" smtClean="0">
                <a:solidFill>
                  <a:srgbClr val="333333"/>
                </a:solidFill>
                <a:latin typeface="Arial-ItalicMT"/>
              </a:rPr>
              <a:t>forwarding </a:t>
            </a:r>
            <a:r>
              <a:rPr lang="en-US" altLang="zh-CN" sz="1200" b="0" i="0" u="none" strike="noStrike" baseline="0" dirty="0" smtClean="0">
                <a:solidFill>
                  <a:srgbClr val="333333"/>
                </a:solidFill>
                <a:latin typeface="ArialMT"/>
              </a:rPr>
              <a:t>and </a:t>
            </a:r>
            <a:r>
              <a:rPr lang="en-US" altLang="zh-CN" sz="1200" b="0" i="0" u="none" strike="noStrike" baseline="0" dirty="0" smtClean="0">
                <a:solidFill>
                  <a:srgbClr val="333333"/>
                </a:solidFill>
                <a:latin typeface="Arial-ItalicMT"/>
              </a:rPr>
              <a:t>switching </a:t>
            </a:r>
            <a:r>
              <a:rPr lang="en-US" altLang="zh-CN" sz="1200" b="0" i="0" u="none" strike="noStrike" baseline="0" dirty="0" smtClean="0">
                <a:solidFill>
                  <a:srgbClr val="333333"/>
                </a:solidFill>
                <a:latin typeface="ArialMT"/>
              </a:rPr>
              <a:t>are often used interchangeably by computer-networking researchers and practitioners; we’ll use both terms interchangeably in this textbook as well. </a:t>
            </a:r>
          </a:p>
          <a:p>
            <a:pPr algn="l"/>
            <a:r>
              <a:rPr lang="en-US" altLang="zh-CN" sz="1200" b="0" i="0" u="none" strike="noStrike" baseline="0" dirty="0" smtClean="0">
                <a:solidFill>
                  <a:srgbClr val="333333"/>
                </a:solidFill>
                <a:latin typeface="ArialMT"/>
              </a:rPr>
              <a:t>    While we’re on the topic of terminology, it’s also worth mentioning two other terms that are often used interchangeably, but that we will use more carefully. </a:t>
            </a:r>
          </a:p>
          <a:p>
            <a:pPr algn="l"/>
            <a:r>
              <a:rPr lang="en-US" altLang="zh-CN" sz="1200" b="0" i="0" u="none" strike="noStrike" baseline="0" dirty="0" smtClean="0">
                <a:solidFill>
                  <a:srgbClr val="333333"/>
                </a:solidFill>
                <a:latin typeface="ArialMT"/>
              </a:rPr>
              <a:t>    We’ll reserve the term </a:t>
            </a:r>
            <a:r>
              <a:rPr lang="en-US" altLang="zh-CN" sz="1200" b="0" i="0" u="none" strike="noStrike" baseline="0" dirty="0" smtClean="0">
                <a:solidFill>
                  <a:srgbClr val="333333"/>
                </a:solidFill>
                <a:latin typeface="Arial-ItalicMT"/>
              </a:rPr>
              <a:t>packet switch </a:t>
            </a:r>
            <a:r>
              <a:rPr lang="en-US" altLang="zh-CN" sz="1200" b="0" i="0" u="none" strike="noStrike" baseline="0" dirty="0" smtClean="0">
                <a:solidFill>
                  <a:srgbClr val="333333"/>
                </a:solidFill>
                <a:latin typeface="ArialMT"/>
              </a:rPr>
              <a:t>to mean a general packet-switching device that transfers a packet from input link interface to output link interface, according to values in a packet’s header fields. </a:t>
            </a:r>
          </a:p>
          <a:p>
            <a:pPr algn="l"/>
            <a:r>
              <a:rPr lang="en-US" altLang="zh-CN" sz="1200" b="0" i="0" u="none" strike="noStrike" baseline="0" dirty="0" smtClean="0">
                <a:solidFill>
                  <a:srgbClr val="333333"/>
                </a:solidFill>
                <a:latin typeface="ArialMT"/>
              </a:rPr>
              <a:t>    Some packet switches, called </a:t>
            </a:r>
            <a:r>
              <a:rPr lang="en-US" altLang="zh-CN" sz="1200" b="0" i="0" u="none" strike="noStrike" baseline="0" dirty="0" smtClean="0">
                <a:solidFill>
                  <a:srgbClr val="1E7ABA"/>
                </a:solidFill>
                <a:latin typeface="Arial-BoldMT"/>
              </a:rPr>
              <a:t>link-layer switches </a:t>
            </a:r>
            <a:r>
              <a:rPr lang="en-US" altLang="zh-CN" sz="1200" b="0" i="0" u="none" strike="noStrike" baseline="0" dirty="0" smtClean="0">
                <a:solidFill>
                  <a:srgbClr val="333333"/>
                </a:solidFill>
                <a:latin typeface="ArialMT"/>
              </a:rPr>
              <a:t>(examined in </a:t>
            </a:r>
            <a:r>
              <a:rPr lang="en-US" altLang="zh-CN" sz="1200" b="0" i="0" u="none" strike="noStrike" baseline="0" dirty="0" smtClean="0">
                <a:solidFill>
                  <a:srgbClr val="1E7ABA"/>
                </a:solidFill>
                <a:latin typeface="Arial-BoldMT"/>
              </a:rPr>
              <a:t>Chapter 6</a:t>
            </a:r>
            <a:r>
              <a:rPr lang="en-US" altLang="zh-CN" sz="1200" b="0" i="0" u="none" strike="noStrike" baseline="0" dirty="0" smtClean="0">
                <a:solidFill>
                  <a:srgbClr val="333333"/>
                </a:solidFill>
                <a:latin typeface="ArialMT"/>
              </a:rPr>
              <a:t>), base their forwarding decision on values in the fields of the link layer frame; switches are thus referred to as link-layer (layer 2) devices. </a:t>
            </a:r>
          </a:p>
          <a:p>
            <a:pPr algn="l"/>
            <a:r>
              <a:rPr lang="en-US" altLang="zh-CN" sz="1200" b="0" i="0" u="none" strike="noStrike" baseline="0" dirty="0" smtClean="0">
                <a:solidFill>
                  <a:srgbClr val="333333"/>
                </a:solidFill>
                <a:latin typeface="ArialMT"/>
              </a:rPr>
              <a:t>    Other packet switches, called </a:t>
            </a:r>
            <a:r>
              <a:rPr lang="en-US" altLang="zh-CN" sz="1200" b="0" i="0" u="none" strike="noStrike" baseline="0" dirty="0" smtClean="0">
                <a:solidFill>
                  <a:srgbClr val="1E7ABA"/>
                </a:solidFill>
                <a:latin typeface="Arial-BoldMT"/>
              </a:rPr>
              <a:t>routers</a:t>
            </a:r>
            <a:r>
              <a:rPr lang="en-US" altLang="zh-CN" sz="1200" b="0" i="0" u="none" strike="noStrike" baseline="0" dirty="0" smtClean="0">
                <a:solidFill>
                  <a:srgbClr val="333333"/>
                </a:solidFill>
                <a:latin typeface="ArialMT"/>
              </a:rPr>
              <a:t>, base their forwarding decision on header field values in the network-layer datagram. </a:t>
            </a:r>
          </a:p>
          <a:p>
            <a:pPr algn="l"/>
            <a:r>
              <a:rPr lang="en-US" altLang="zh-CN" sz="1200" b="0" i="0" u="none" strike="noStrike" baseline="0" dirty="0" smtClean="0">
                <a:solidFill>
                  <a:srgbClr val="333333"/>
                </a:solidFill>
                <a:latin typeface="ArialMT"/>
              </a:rPr>
              <a:t>    Routers are thus network-layer (layer 3) devices. </a:t>
            </a:r>
          </a:p>
          <a:p>
            <a:pPr algn="l"/>
            <a:r>
              <a:rPr lang="en-US" altLang="zh-CN" sz="1200" b="0" i="0" u="none" strike="noStrike" baseline="0" dirty="0" smtClean="0">
                <a:solidFill>
                  <a:srgbClr val="333333"/>
                </a:solidFill>
                <a:latin typeface="ArialMT"/>
              </a:rPr>
              <a:t>    (To fully appreciate this important distinction, you might want to review </a:t>
            </a:r>
            <a:r>
              <a:rPr lang="en-US" altLang="zh-CN" sz="1200" b="0" i="0" u="none" strike="noStrike" baseline="0" dirty="0" smtClean="0">
                <a:solidFill>
                  <a:srgbClr val="1E7ABA"/>
                </a:solidFill>
                <a:latin typeface="Arial-BoldMT"/>
              </a:rPr>
              <a:t>Section 1.5.2</a:t>
            </a:r>
            <a:r>
              <a:rPr lang="en-US" altLang="zh-CN" sz="1200" b="0" i="0" u="none" strike="noStrike" baseline="0" dirty="0" smtClean="0">
                <a:solidFill>
                  <a:srgbClr val="333333"/>
                </a:solidFill>
                <a:latin typeface="ArialMT"/>
              </a:rPr>
              <a:t>, where we discuss network-layer datagrams and link-layer frames and their relationship.) </a:t>
            </a:r>
          </a:p>
          <a:p>
            <a:pPr algn="l"/>
            <a:r>
              <a:rPr lang="en-US" altLang="zh-CN" sz="1200" b="0" i="0" u="none" strike="noStrike" baseline="0" dirty="0" smtClean="0">
                <a:solidFill>
                  <a:srgbClr val="333333"/>
                </a:solidFill>
                <a:latin typeface="ArialMT"/>
              </a:rPr>
              <a:t>    Since our focus in this chapter is on the network layer, we’ll mostly use the term </a:t>
            </a:r>
            <a:r>
              <a:rPr lang="en-US" altLang="zh-CN" sz="1200" b="0" i="0" u="none" strike="noStrike" baseline="0" dirty="0" smtClean="0">
                <a:solidFill>
                  <a:srgbClr val="333333"/>
                </a:solidFill>
                <a:latin typeface="Arial-ItalicMT"/>
              </a:rPr>
              <a:t>router </a:t>
            </a:r>
            <a:r>
              <a:rPr lang="en-US" altLang="zh-CN" sz="1200" b="1" i="0" u="none" strike="noStrike" baseline="0" dirty="0" smtClean="0">
                <a:solidFill>
                  <a:srgbClr val="333333"/>
                </a:solidFill>
                <a:latin typeface="ArialMT"/>
              </a:rPr>
              <a:t>in place of </a:t>
            </a:r>
            <a:r>
              <a:rPr lang="en-US" altLang="zh-CN" sz="1200" b="0" i="0" u="none" strike="noStrike" baseline="0" dirty="0" smtClean="0">
                <a:solidFill>
                  <a:srgbClr val="333333"/>
                </a:solidFill>
                <a:latin typeface="Arial-ItalicMT"/>
              </a:rPr>
              <a:t>packet switch</a:t>
            </a:r>
            <a:r>
              <a:rPr lang="en-US" altLang="zh-CN" sz="1200" b="0" i="0" u="none" strike="noStrike" baseline="0" dirty="0" smtClean="0">
                <a:solidFill>
                  <a:srgbClr val="333333"/>
                </a:solidFill>
                <a:latin typeface="ArialMT"/>
              </a:rPr>
              <a:t>.</a:t>
            </a:r>
            <a:endParaRPr lang="zh-CN" altLang="zh-CN" b="0" i="0" dirty="0" smtClean="0"/>
          </a:p>
        </p:txBody>
      </p:sp>
    </p:spTree>
    <p:extLst>
      <p:ext uri="{BB962C8B-B14F-4D97-AF65-F5344CB8AC3E}">
        <p14:creationId xmlns:p14="http://schemas.microsoft.com/office/powerpoint/2010/main" val="37610804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09BB99B5-5F1A-4B85-AC46-EFEE716290FF}" type="slidenum">
              <a:rPr lang="zh-CN" altLang="en-US"/>
              <a:pPr/>
              <a:t>161</a:t>
            </a:fld>
            <a:endParaRPr lang="en-US" altLang="zh-CN"/>
          </a:p>
        </p:txBody>
      </p:sp>
      <p:sp>
        <p:nvSpPr>
          <p:cNvPr id="404483" name="Rectangle 2"/>
          <p:cNvSpPr>
            <a:spLocks noGrp="1" noRot="1" noChangeAspect="1" noChangeArrowheads="1" noTextEdit="1"/>
          </p:cNvSpPr>
          <p:nvPr>
            <p:ph type="sldImg"/>
          </p:nvPr>
        </p:nvSpPr>
        <p:spPr>
          <a:ln/>
        </p:spPr>
      </p:sp>
      <p:sp>
        <p:nvSpPr>
          <p:cNvPr id="404484"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17788472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BA22878-E39B-4F90-969D-B4AFE7622C2A}" type="slidenum">
              <a:rPr lang="zh-CN" altLang="en-US"/>
              <a:pPr/>
              <a:t>162</a:t>
            </a:fld>
            <a:endParaRPr lang="en-US" altLang="zh-CN"/>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42024235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AEA0E712-4A29-463E-833E-00BA8D09D887}" type="slidenum">
              <a:rPr lang="zh-CN" altLang="en-US"/>
              <a:pPr/>
              <a:t>163</a:t>
            </a:fld>
            <a:endParaRPr lang="en-US" altLang="zh-CN"/>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42473198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EF3D3C7-5784-43AB-9850-DF9E9314B04D}" type="slidenum">
              <a:rPr lang="en-US" altLang="zh-CN" smtClean="0"/>
              <a:pPr>
                <a:spcBef>
                  <a:spcPct val="0"/>
                </a:spcBef>
              </a:pPr>
              <a:t>164</a:t>
            </a:fld>
            <a:endParaRPr lang="en-US" altLang="zh-CN"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Now that we have seen the technical details of IPv6, let us consider a very practical matter: </a:t>
            </a:r>
          </a:p>
          <a:p>
            <a:r>
              <a:rPr lang="en-US" altLang="zh-CN" sz="1200" b="0" i="0" u="none" strike="noStrike" kern="1200" baseline="0" dirty="0" smtClean="0">
                <a:solidFill>
                  <a:schemeClr val="tx1"/>
                </a:solidFill>
                <a:latin typeface="Times New Roman" pitchFamily="18" charset="0"/>
                <a:ea typeface="+mn-ea"/>
                <a:cs typeface="+mn-cs"/>
              </a:rPr>
              <a:t>    How will the public Internet, which is based on IPv4, be transitioned to IPv6? </a:t>
            </a:r>
          </a:p>
          <a:p>
            <a:r>
              <a:rPr lang="en-US" altLang="zh-CN" sz="1200" b="0" i="0" u="none" strike="noStrike" kern="1200" baseline="0" dirty="0" smtClean="0">
                <a:solidFill>
                  <a:schemeClr val="tx1"/>
                </a:solidFill>
                <a:latin typeface="Times New Roman" pitchFamily="18" charset="0"/>
                <a:ea typeface="+mn-ea"/>
                <a:cs typeface="+mn-cs"/>
              </a:rPr>
              <a:t>    The problem is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while new IPv6-capable systems can be made backward-compatible, that is, can send, route, and receive IPv4 datagrams, already deployed IPv4-capable systems are not capable of handling IPv6 datagrams. </a:t>
            </a:r>
          </a:p>
          <a:p>
            <a:r>
              <a:rPr lang="en-US" altLang="zh-CN" sz="1200" b="0" i="0" u="none" strike="noStrike" kern="1200" baseline="0" dirty="0" smtClean="0">
                <a:solidFill>
                  <a:schemeClr val="tx1"/>
                </a:solidFill>
                <a:latin typeface="Times New Roman" pitchFamily="18" charset="0"/>
                <a:ea typeface="+mn-ea"/>
                <a:cs typeface="+mn-cs"/>
              </a:rPr>
              <a:t>    Several options possible [Huston 2011b, RFC 4213].</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One option would be to declare a flag day — a given time and date when all Internet machines would be turned off and upgraded from IPv4 to IPv6. </a:t>
            </a:r>
          </a:p>
          <a:p>
            <a:r>
              <a:rPr lang="en-US" altLang="zh-CN" sz="1200" b="0" i="0" u="none" strike="noStrike" kern="1200" baseline="0" dirty="0" smtClean="0">
                <a:solidFill>
                  <a:schemeClr val="tx1"/>
                </a:solidFill>
                <a:latin typeface="Times New Roman" pitchFamily="18" charset="0"/>
                <a:ea typeface="+mn-ea"/>
                <a:cs typeface="+mn-cs"/>
              </a:rPr>
              <a:t>    The last major technology transition (from using NCP to using TCP for reliable transport service) occurred almost 35 years ago.   </a:t>
            </a:r>
          </a:p>
          <a:p>
            <a:r>
              <a:rPr lang="en-US" altLang="zh-CN" sz="1200" b="0" i="0" u="none" strike="noStrike" kern="1200" baseline="0" dirty="0" smtClean="0">
                <a:solidFill>
                  <a:schemeClr val="tx1"/>
                </a:solidFill>
                <a:latin typeface="Times New Roman" pitchFamily="18" charset="0"/>
                <a:ea typeface="+mn-ea"/>
                <a:cs typeface="+mn-cs"/>
              </a:rPr>
              <a:t>    Even back then [RFC 801], when the Internet was tiny and still being administered by a small number of “wizards,” it was realized that such a flag day was not possible. </a:t>
            </a:r>
          </a:p>
          <a:p>
            <a:r>
              <a:rPr lang="en-US" altLang="zh-CN" sz="1200" b="0" i="0" u="none" strike="noStrike" kern="1200" baseline="0" dirty="0" smtClean="0">
                <a:solidFill>
                  <a:schemeClr val="tx1"/>
                </a:solidFill>
                <a:latin typeface="Times New Roman" pitchFamily="18" charset="0"/>
                <a:ea typeface="+mn-ea"/>
                <a:cs typeface="+mn-cs"/>
              </a:rPr>
              <a:t>    A flag day involving billions of devices is even more unthinkable today.</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zh-CN" b="0" i="0" dirty="0" smtClean="0"/>
          </a:p>
        </p:txBody>
      </p:sp>
    </p:spTree>
    <p:extLst>
      <p:ext uri="{BB962C8B-B14F-4D97-AF65-F5344CB8AC3E}">
        <p14:creationId xmlns:p14="http://schemas.microsoft.com/office/powerpoint/2010/main" val="31591628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The approach to IPv4-to-IPv6 transition that has been most widely adopted in practice involves</a:t>
            </a:r>
          </a:p>
          <a:p>
            <a:r>
              <a:rPr lang="en-US" altLang="zh-CN" sz="1200" b="1" i="0" u="none" strike="noStrike" kern="1200" baseline="0" dirty="0" smtClean="0">
                <a:solidFill>
                  <a:schemeClr val="tx1"/>
                </a:solidFill>
                <a:latin typeface="Times New Roman" pitchFamily="18" charset="0"/>
                <a:ea typeface="+mn-ea"/>
                <a:cs typeface="+mn-cs"/>
              </a:rPr>
              <a:t>tunneling [RFC 4213]</a:t>
            </a:r>
            <a:r>
              <a:rPr lang="en-US" altLang="zh-CN" sz="1200" b="0" i="0" u="none" strike="noStrike" kern="1200" baseline="0" dirty="0" smtClean="0">
                <a:solidFill>
                  <a:schemeClr val="tx1"/>
                </a:solidFill>
                <a:latin typeface="Times New Roman" pitchFamily="18" charset="0"/>
                <a:ea typeface="+mn-ea"/>
                <a:cs typeface="+mn-cs"/>
              </a:rPr>
              <a:t>. The basic idea behind tunneling</a:t>
            </a:r>
            <a:r>
              <a:rPr lang="en-US" altLang="zh-CN" sz="1200" b="1" i="0" u="none" strike="noStrike" kern="1200" baseline="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a key concept with applications in many other</a:t>
            </a:r>
          </a:p>
          <a:p>
            <a:r>
              <a:rPr lang="en-US" altLang="zh-CN" sz="1200" b="0" i="0" u="none" strike="noStrike" kern="1200" baseline="0" dirty="0" smtClean="0">
                <a:solidFill>
                  <a:schemeClr val="tx1"/>
                </a:solidFill>
                <a:latin typeface="Times New Roman" pitchFamily="18" charset="0"/>
                <a:ea typeface="+mn-ea"/>
                <a:cs typeface="+mn-cs"/>
              </a:rPr>
              <a:t>scenarios beyond IPv4-to-IPv6 transition, including wide use in the all-IP cellular networks that we’ll</a:t>
            </a:r>
          </a:p>
          <a:p>
            <a:r>
              <a:rPr lang="en-US" altLang="zh-CN" sz="1200" b="0" i="0" u="none" strike="noStrike" kern="1200" baseline="0" dirty="0" smtClean="0">
                <a:solidFill>
                  <a:schemeClr val="tx1"/>
                </a:solidFill>
                <a:latin typeface="Times New Roman" pitchFamily="18" charset="0"/>
                <a:ea typeface="+mn-ea"/>
                <a:cs typeface="+mn-cs"/>
              </a:rPr>
              <a:t>cover in Chapter 7</a:t>
            </a:r>
            <a:r>
              <a:rPr lang="en-US" altLang="zh-CN" sz="1200" b="1" i="0" u="none" strike="noStrike" kern="1200" baseline="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is the following. Suppose two IPv6 nodes (in this example, B and E in </a:t>
            </a:r>
            <a:r>
              <a:rPr lang="en-US" altLang="zh-CN" sz="1200" b="1" i="0" u="none" strike="noStrike" kern="1200" baseline="0" dirty="0" smtClean="0">
                <a:solidFill>
                  <a:schemeClr val="tx1"/>
                </a:solidFill>
                <a:latin typeface="Times New Roman" pitchFamily="18" charset="0"/>
                <a:ea typeface="+mn-ea"/>
                <a:cs typeface="+mn-cs"/>
              </a:rPr>
              <a:t>Figure 4.27</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want to interoperate using IPv6 datagrams but are connected to each other by intervening IPv4 routers.</a:t>
            </a:r>
          </a:p>
          <a:p>
            <a:r>
              <a:rPr lang="en-US" altLang="zh-CN" sz="1200" b="0" i="0" u="none" strike="noStrike" kern="1200" baseline="0" dirty="0" smtClean="0">
                <a:solidFill>
                  <a:schemeClr val="tx1"/>
                </a:solidFill>
                <a:latin typeface="Times New Roman" pitchFamily="18" charset="0"/>
                <a:ea typeface="+mn-ea"/>
                <a:cs typeface="+mn-cs"/>
              </a:rPr>
              <a:t>We refer to the intervening set of IPv4 routers between two IPv6 routers as a </a:t>
            </a:r>
            <a:r>
              <a:rPr lang="en-US" altLang="zh-CN" sz="1200" b="1" i="0" u="none" strike="noStrike" kern="1200" baseline="0" dirty="0" smtClean="0">
                <a:solidFill>
                  <a:schemeClr val="tx1"/>
                </a:solidFill>
                <a:latin typeface="Times New Roman" pitchFamily="18" charset="0"/>
                <a:ea typeface="+mn-ea"/>
                <a:cs typeface="+mn-cs"/>
              </a:rPr>
              <a:t>tunnel</a:t>
            </a:r>
            <a:r>
              <a:rPr lang="en-US" altLang="zh-CN" sz="1200" b="0" i="0" u="none" strike="noStrike" kern="1200" baseline="0" dirty="0" smtClean="0">
                <a:solidFill>
                  <a:schemeClr val="tx1"/>
                </a:solidFill>
                <a:latin typeface="Times New Roman" pitchFamily="18" charset="0"/>
                <a:ea typeface="+mn-ea"/>
                <a:cs typeface="+mn-cs"/>
              </a:rPr>
              <a:t>, as illustrated in</a:t>
            </a:r>
          </a:p>
          <a:p>
            <a:r>
              <a:rPr lang="en-US" altLang="zh-CN" sz="1200" b="1" i="0" u="none" strike="noStrike" kern="1200" baseline="0" dirty="0" smtClean="0">
                <a:solidFill>
                  <a:schemeClr val="tx1"/>
                </a:solidFill>
                <a:latin typeface="Times New Roman" pitchFamily="18" charset="0"/>
                <a:ea typeface="+mn-ea"/>
                <a:cs typeface="+mn-cs"/>
              </a:rPr>
              <a:t>Figure 4.27</a:t>
            </a:r>
            <a:r>
              <a:rPr lang="en-US" altLang="zh-CN" sz="1200" b="0" i="0" u="none" strike="noStrike" kern="1200" baseline="0" dirty="0" smtClean="0">
                <a:solidFill>
                  <a:schemeClr val="tx1"/>
                </a:solidFill>
                <a:latin typeface="Times New Roman" pitchFamily="18" charset="0"/>
                <a:ea typeface="+mn-ea"/>
                <a:cs typeface="+mn-cs"/>
              </a:rPr>
              <a:t>. With tunneling, the IPv6 node on the sending side of the tunnel (in this example, B) takes</a:t>
            </a:r>
          </a:p>
          <a:p>
            <a:r>
              <a:rPr lang="en-US" altLang="zh-CN" sz="1200" b="0" i="0" u="none" strike="noStrike" kern="1200" baseline="0" dirty="0" smtClean="0">
                <a:solidFill>
                  <a:schemeClr val="tx1"/>
                </a:solidFill>
                <a:latin typeface="Times New Roman" pitchFamily="18" charset="0"/>
                <a:ea typeface="+mn-ea"/>
                <a:cs typeface="+mn-cs"/>
              </a:rPr>
              <a:t>the </a:t>
            </a:r>
            <a:r>
              <a:rPr lang="en-US" altLang="zh-CN" sz="1200" b="0" i="1" u="none" strike="noStrike" kern="1200" baseline="0" dirty="0" smtClean="0">
                <a:solidFill>
                  <a:schemeClr val="tx1"/>
                </a:solidFill>
                <a:latin typeface="Times New Roman" pitchFamily="18" charset="0"/>
                <a:ea typeface="+mn-ea"/>
                <a:cs typeface="+mn-cs"/>
              </a:rPr>
              <a:t>entire </a:t>
            </a:r>
            <a:r>
              <a:rPr lang="en-US" altLang="zh-CN" sz="1200" b="0" i="0" u="none" strike="noStrike" kern="1200" baseline="0" dirty="0" smtClean="0">
                <a:solidFill>
                  <a:schemeClr val="tx1"/>
                </a:solidFill>
                <a:latin typeface="Times New Roman" pitchFamily="18" charset="0"/>
                <a:ea typeface="+mn-ea"/>
                <a:cs typeface="+mn-cs"/>
              </a:rPr>
              <a:t>IPv6 datagram and puts it in the data (payload) field of an IPv4 datagram. This IPv4 datagram</a:t>
            </a:r>
          </a:p>
          <a:p>
            <a:r>
              <a:rPr lang="en-US" altLang="zh-CN" sz="1200" b="0" i="0" u="none" strike="noStrike" kern="1200" baseline="0" dirty="0" smtClean="0">
                <a:solidFill>
                  <a:schemeClr val="tx1"/>
                </a:solidFill>
                <a:latin typeface="Times New Roman" pitchFamily="18" charset="0"/>
                <a:ea typeface="+mn-ea"/>
                <a:cs typeface="+mn-cs"/>
              </a:rPr>
              <a:t>is then addressed to the IPv6 node on the receiving side of the tunnel (in this example, E) and sent to</a:t>
            </a:r>
          </a:p>
          <a:p>
            <a:r>
              <a:rPr lang="en-US" altLang="zh-CN" sz="1200" b="0" i="0" u="none" strike="noStrike" kern="1200" baseline="0" dirty="0" smtClean="0">
                <a:solidFill>
                  <a:schemeClr val="tx1"/>
                </a:solidFill>
                <a:latin typeface="Times New Roman" pitchFamily="18" charset="0"/>
                <a:ea typeface="+mn-ea"/>
                <a:cs typeface="+mn-cs"/>
              </a:rPr>
              <a:t>the first node in the tunnel (in this example, C). The intervening IPv4 routers in the tunnel route this IPv4</a:t>
            </a:r>
          </a:p>
          <a:p>
            <a:r>
              <a:rPr lang="en-US" altLang="zh-CN" sz="1200" b="0" i="0" u="none" strike="noStrike" kern="1200" baseline="0" dirty="0" smtClean="0">
                <a:solidFill>
                  <a:schemeClr val="tx1"/>
                </a:solidFill>
                <a:latin typeface="Times New Roman" pitchFamily="18" charset="0"/>
                <a:ea typeface="+mn-ea"/>
                <a:cs typeface="+mn-cs"/>
              </a:rPr>
              <a:t>datagram among themselves, just as they would any other datagram, blissfully unaware that the IPv4</a:t>
            </a:r>
          </a:p>
          <a:p>
            <a:r>
              <a:rPr lang="en-US" altLang="zh-CN" sz="1200" b="0" i="0" u="none" strike="noStrike" kern="1200" baseline="0" dirty="0" smtClean="0">
                <a:solidFill>
                  <a:schemeClr val="tx1"/>
                </a:solidFill>
                <a:latin typeface="Times New Roman" pitchFamily="18" charset="0"/>
                <a:ea typeface="+mn-ea"/>
                <a:cs typeface="+mn-cs"/>
              </a:rPr>
              <a:t>datagram itself contains a complete IPv6 datagram. The IPv6 node on the receiving side of the tunnel</a:t>
            </a:r>
          </a:p>
          <a:p>
            <a:r>
              <a:rPr lang="en-US" altLang="zh-CN" sz="1200" b="0" i="0" u="none" strike="noStrike" kern="1200" baseline="0" dirty="0" smtClean="0">
                <a:solidFill>
                  <a:schemeClr val="tx1"/>
                </a:solidFill>
                <a:latin typeface="Times New Roman" pitchFamily="18" charset="0"/>
                <a:ea typeface="+mn-ea"/>
                <a:cs typeface="+mn-cs"/>
              </a:rPr>
              <a:t>eventually receives the IPv4 datagram (it is the destination of the IPv4 datagram!), determines that the</a:t>
            </a:r>
          </a:p>
          <a:p>
            <a:r>
              <a:rPr lang="en-US" altLang="zh-CN" sz="1200" b="0" i="0" u="none" strike="noStrike" kern="1200" baseline="0" dirty="0" smtClean="0">
                <a:solidFill>
                  <a:schemeClr val="tx1"/>
                </a:solidFill>
                <a:latin typeface="Times New Roman" pitchFamily="18" charset="0"/>
                <a:ea typeface="+mn-ea"/>
                <a:cs typeface="+mn-cs"/>
              </a:rPr>
              <a:t>IPv4 datagram contains an IPv6 datagram (by observing that the protocol number field in the IPv4</a:t>
            </a:r>
          </a:p>
          <a:p>
            <a:r>
              <a:rPr lang="en-US" altLang="zh-CN" sz="1200" b="0" i="0" u="none" strike="noStrike" kern="1200" baseline="0" dirty="0" smtClean="0">
                <a:solidFill>
                  <a:schemeClr val="tx1"/>
                </a:solidFill>
                <a:latin typeface="Times New Roman" pitchFamily="18" charset="0"/>
                <a:ea typeface="+mn-ea"/>
                <a:cs typeface="+mn-cs"/>
              </a:rPr>
              <a:t>datagram is 41 </a:t>
            </a:r>
            <a:r>
              <a:rPr lang="en-US" altLang="zh-CN" sz="1200" b="1" i="0" u="none" strike="noStrike" kern="1200" baseline="0" dirty="0" smtClean="0">
                <a:solidFill>
                  <a:schemeClr val="tx1"/>
                </a:solidFill>
                <a:latin typeface="Times New Roman" pitchFamily="18" charset="0"/>
                <a:ea typeface="+mn-ea"/>
                <a:cs typeface="+mn-cs"/>
              </a:rPr>
              <a:t>[RFC 4213]</a:t>
            </a:r>
            <a:r>
              <a:rPr lang="en-US" altLang="zh-CN" sz="1200" b="0" i="0" u="none" strike="noStrike" kern="1200" baseline="0" dirty="0" smtClean="0">
                <a:solidFill>
                  <a:schemeClr val="tx1"/>
                </a:solidFill>
                <a:latin typeface="Times New Roman" pitchFamily="18" charset="0"/>
                <a:ea typeface="+mn-ea"/>
                <a:cs typeface="+mn-cs"/>
              </a:rPr>
              <a:t>, indicating that the IPv4 payload is a IPv6 datagram), extracts the IPv6</a:t>
            </a:r>
          </a:p>
          <a:p>
            <a:r>
              <a:rPr lang="en-US" altLang="zh-CN" sz="1200" b="0" i="0" u="none" strike="noStrike" kern="1200" baseline="0" dirty="0" smtClean="0">
                <a:solidFill>
                  <a:schemeClr val="tx1"/>
                </a:solidFill>
                <a:latin typeface="Times New Roman" pitchFamily="18" charset="0"/>
                <a:ea typeface="+mn-ea"/>
                <a:cs typeface="+mn-cs"/>
              </a:rPr>
              <a:t>datagram, and then routes the IPv6 datagram exactly as it would if it had received the IPv6 datagram</a:t>
            </a:r>
          </a:p>
          <a:p>
            <a:r>
              <a:rPr lang="en-US" altLang="zh-CN" sz="1200" b="0" i="0" u="none" strike="noStrike" kern="1200" baseline="0" dirty="0" smtClean="0">
                <a:solidFill>
                  <a:schemeClr val="tx1"/>
                </a:solidFill>
                <a:latin typeface="Times New Roman" pitchFamily="18" charset="0"/>
                <a:ea typeface="+mn-ea"/>
                <a:cs typeface="+mn-cs"/>
              </a:rPr>
              <a:t>from a directly connected IPv6 neighbor.</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165</a:t>
            </a:fld>
            <a:endParaRPr lang="en-US" altLang="zh-CN"/>
          </a:p>
        </p:txBody>
      </p:sp>
    </p:spTree>
    <p:extLst>
      <p:ext uri="{BB962C8B-B14F-4D97-AF65-F5344CB8AC3E}">
        <p14:creationId xmlns:p14="http://schemas.microsoft.com/office/powerpoint/2010/main" val="39611143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C6916DFB-22F2-4629-A10D-2FCFD6331ADB}" type="slidenum">
              <a:rPr lang="zh-CN" altLang="en-US"/>
              <a:pPr/>
              <a:t>166</a:t>
            </a:fld>
            <a:endParaRPr lang="en-US" altLang="zh-CN"/>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ln/>
        </p:spPr>
        <p:txBody>
          <a:bodyPr/>
          <a:lstStyle/>
          <a:p>
            <a:r>
              <a:rPr lang="en-US" altLang="zh-CN" sz="1400" b="0" i="0" u="none" strike="noStrike" kern="1200" baseline="0" dirty="0" smtClean="0">
                <a:solidFill>
                  <a:schemeClr val="tx1"/>
                </a:solidFill>
                <a:latin typeface="Times New Roman" pitchFamily="18" charset="0"/>
                <a:ea typeface="+mn-ea"/>
                <a:cs typeface="+mn-cs"/>
              </a:rPr>
              <a:t>    The approach to IPv4-to-IPv6 transition </a:t>
            </a:r>
            <a:r>
              <a:rPr lang="en-US" altLang="zh-CN" sz="1400" b="0" i="0" u="sng" strike="noStrike" kern="1200" baseline="0" dirty="0" smtClean="0">
                <a:solidFill>
                  <a:schemeClr val="tx1"/>
                </a:solidFill>
                <a:latin typeface="Times New Roman" pitchFamily="18" charset="0"/>
                <a:ea typeface="+mn-ea"/>
                <a:cs typeface="+mn-cs"/>
              </a:rPr>
              <a:t>that has been most </a:t>
            </a:r>
            <a:r>
              <a:rPr lang="en-US" altLang="zh-CN" sz="1400" b="1" i="0" u="sng" strike="noStrike" kern="1200" baseline="0" dirty="0" smtClean="0">
                <a:solidFill>
                  <a:schemeClr val="tx1"/>
                </a:solidFill>
                <a:latin typeface="Times New Roman" pitchFamily="18" charset="0"/>
                <a:ea typeface="+mn-ea"/>
                <a:cs typeface="+mn-cs"/>
              </a:rPr>
              <a:t>widely</a:t>
            </a:r>
            <a:r>
              <a:rPr lang="en-US" altLang="zh-CN" sz="1400" b="0" i="0" u="sng" strike="noStrike" kern="1200" baseline="0" dirty="0" smtClean="0">
                <a:solidFill>
                  <a:schemeClr val="tx1"/>
                </a:solidFill>
                <a:latin typeface="Times New Roman" pitchFamily="18" charset="0"/>
                <a:ea typeface="+mn-ea"/>
                <a:cs typeface="+mn-cs"/>
              </a:rPr>
              <a:t> adopted in practice</a:t>
            </a:r>
            <a:r>
              <a:rPr lang="en-US" altLang="zh-CN" sz="1400" b="0" i="0" u="none" strike="noStrike" kern="1200" baseline="0" dirty="0" smtClean="0">
                <a:solidFill>
                  <a:schemeClr val="tx1"/>
                </a:solidFill>
                <a:latin typeface="Times New Roman" pitchFamily="18" charset="0"/>
                <a:ea typeface="+mn-ea"/>
                <a:cs typeface="+mn-cs"/>
              </a:rPr>
              <a:t> involves tunneling [RFC 4213]. </a:t>
            </a:r>
          </a:p>
          <a:p>
            <a:r>
              <a:rPr lang="en-US" altLang="zh-CN" sz="1400" b="0" i="0" u="none" strike="noStrike" kern="1200" baseline="0" dirty="0" smtClean="0">
                <a:solidFill>
                  <a:schemeClr val="tx1"/>
                </a:solidFill>
                <a:latin typeface="Times New Roman" pitchFamily="18" charset="0"/>
                <a:ea typeface="+mn-ea"/>
                <a:cs typeface="+mn-cs"/>
              </a:rPr>
              <a:t>    The basic idea behind tunneling — a key concept with applications in many other scenarios </a:t>
            </a:r>
            <a:r>
              <a:rPr lang="en-US" altLang="zh-CN" sz="1400" b="1" i="0" u="none" strike="noStrike" kern="1200" baseline="0" dirty="0" smtClean="0">
                <a:solidFill>
                  <a:schemeClr val="tx1"/>
                </a:solidFill>
                <a:latin typeface="Times New Roman" pitchFamily="18" charset="0"/>
                <a:ea typeface="+mn-ea"/>
                <a:cs typeface="+mn-cs"/>
              </a:rPr>
              <a:t>beyond</a:t>
            </a:r>
            <a:r>
              <a:rPr lang="en-US" altLang="zh-CN" sz="1400" b="0" i="0" u="none" strike="noStrike" kern="1200" baseline="0" dirty="0" smtClean="0">
                <a:solidFill>
                  <a:schemeClr val="tx1"/>
                </a:solidFill>
                <a:latin typeface="Times New Roman" pitchFamily="18" charset="0"/>
                <a:ea typeface="+mn-ea"/>
                <a:cs typeface="+mn-cs"/>
              </a:rPr>
              <a:t> IPv4-to-IPv6 transition, </a:t>
            </a:r>
            <a:r>
              <a:rPr lang="en-US" altLang="zh-CN" sz="1400" b="1" i="0" u="none" strike="noStrike" kern="1200" baseline="0" dirty="0" smtClean="0">
                <a:solidFill>
                  <a:schemeClr val="tx1"/>
                </a:solidFill>
                <a:latin typeface="Times New Roman" pitchFamily="18" charset="0"/>
                <a:ea typeface="+mn-ea"/>
                <a:cs typeface="+mn-cs"/>
              </a:rPr>
              <a:t>including</a:t>
            </a:r>
            <a:r>
              <a:rPr lang="en-US" altLang="zh-CN" sz="1400" b="0" i="0" u="none" strike="noStrike" kern="1200" baseline="0" dirty="0" smtClean="0">
                <a:solidFill>
                  <a:schemeClr val="tx1"/>
                </a:solidFill>
                <a:latin typeface="Times New Roman" pitchFamily="18" charset="0"/>
                <a:ea typeface="+mn-ea"/>
                <a:cs typeface="+mn-cs"/>
              </a:rPr>
              <a:t> wide use in the </a:t>
            </a:r>
            <a:r>
              <a:rPr lang="en-US" altLang="zh-CN" sz="1400" b="1" i="0" u="none" strike="noStrike" kern="1200" baseline="0" dirty="0" smtClean="0">
                <a:solidFill>
                  <a:schemeClr val="tx1"/>
                </a:solidFill>
                <a:latin typeface="Times New Roman" pitchFamily="18" charset="0"/>
                <a:ea typeface="+mn-ea"/>
                <a:cs typeface="+mn-cs"/>
              </a:rPr>
              <a:t>all-IP</a:t>
            </a:r>
            <a:r>
              <a:rPr lang="en-US" altLang="zh-CN" sz="1400" b="0" i="0" u="none" strike="noStrike" kern="1200" baseline="0" dirty="0" smtClean="0">
                <a:solidFill>
                  <a:schemeClr val="tx1"/>
                </a:solidFill>
                <a:latin typeface="Times New Roman" pitchFamily="18" charset="0"/>
                <a:ea typeface="+mn-ea"/>
                <a:cs typeface="+mn-cs"/>
              </a:rPr>
              <a:t> cellular networks that we’ll cover in Chapter 7 — is the following. </a:t>
            </a:r>
          </a:p>
          <a:p>
            <a:r>
              <a:rPr lang="en-US" altLang="zh-CN" sz="1400" b="0" i="0" u="none" strike="noStrike" kern="1200" baseline="0" dirty="0" smtClean="0">
                <a:solidFill>
                  <a:schemeClr val="tx1"/>
                </a:solidFill>
                <a:latin typeface="Times New Roman" pitchFamily="18" charset="0"/>
                <a:ea typeface="+mn-ea"/>
                <a:cs typeface="+mn-cs"/>
              </a:rPr>
              <a:t>    Suppose two IPv6 nodes (in this example, B and E in Figure 4.27) want to interoperate using IPv6 datagrams but are connected to each other by intervening IPv4 routers.</a:t>
            </a:r>
          </a:p>
          <a:p>
            <a:r>
              <a:rPr lang="en-US" altLang="zh-CN" sz="1400" b="0" i="0" u="none" strike="noStrike" kern="1200" baseline="0" dirty="0" smtClean="0">
                <a:solidFill>
                  <a:schemeClr val="tx1"/>
                </a:solidFill>
                <a:latin typeface="Times New Roman" pitchFamily="18" charset="0"/>
                <a:ea typeface="+mn-ea"/>
                <a:cs typeface="+mn-cs"/>
              </a:rPr>
              <a:t>    We refer to the intervening set of IPv4 routers between two IPv6 routers as a tunnel, as illustrated in Figure 4.27.</a:t>
            </a:r>
          </a:p>
          <a:p>
            <a:r>
              <a:rPr lang="en-US" altLang="zh-CN" sz="1400" b="0" i="0" u="none" strike="noStrike" kern="1200" baseline="0" dirty="0" smtClean="0">
                <a:solidFill>
                  <a:schemeClr val="tx1"/>
                </a:solidFill>
                <a:latin typeface="Times New Roman" pitchFamily="18" charset="0"/>
                <a:ea typeface="+mn-ea"/>
                <a:cs typeface="+mn-cs"/>
              </a:rPr>
              <a:t>    With tunneling, the IPv6 node on the sending side of the tunnel (in this example, B) takes the entire IPv6 datagram and puts it in the data (payload) field of an IPv4 datagram. </a:t>
            </a:r>
          </a:p>
          <a:p>
            <a:r>
              <a:rPr lang="en-US" altLang="zh-CN" sz="1400" b="0" i="0" u="none" strike="noStrike" kern="1200" baseline="0" dirty="0" smtClean="0">
                <a:solidFill>
                  <a:schemeClr val="tx1"/>
                </a:solidFill>
                <a:latin typeface="Times New Roman" pitchFamily="18" charset="0"/>
                <a:ea typeface="+mn-ea"/>
                <a:cs typeface="+mn-cs"/>
              </a:rPr>
              <a:t>   This IPv4 datagram is then addressed to the IPv6 node on the receiving side of the tunnel (in this example, E) and sent to the first node in the tunnel (in this example, C). </a:t>
            </a:r>
          </a:p>
          <a:p>
            <a:r>
              <a:rPr lang="en-US" altLang="zh-CN" sz="1400" b="0" i="0" u="none" strike="noStrike" kern="1200" baseline="0" dirty="0" smtClean="0">
                <a:solidFill>
                  <a:schemeClr val="tx1"/>
                </a:solidFill>
                <a:latin typeface="Times New Roman" pitchFamily="18" charset="0"/>
                <a:ea typeface="+mn-ea"/>
                <a:cs typeface="+mn-cs"/>
              </a:rPr>
              <a:t>    The intervening IPv4 routers in the tunnel route this IPv4 datagram among themselves, just as they would [route] any other datagram, blissfully unaware that the IPv4 datagram itself contains a complete IPv6 datagram. </a:t>
            </a:r>
          </a:p>
          <a:p>
            <a:r>
              <a:rPr lang="en-US" altLang="zh-CN" sz="1400" b="0" i="0" u="none" strike="noStrike" kern="1200" baseline="0" dirty="0" smtClean="0">
                <a:solidFill>
                  <a:schemeClr val="tx1"/>
                </a:solidFill>
                <a:latin typeface="Times New Roman" pitchFamily="18" charset="0"/>
                <a:ea typeface="+mn-ea"/>
                <a:cs typeface="+mn-cs"/>
              </a:rPr>
              <a:t>    The IPv6 node on the receiving side of the tunnel eventually </a:t>
            </a:r>
            <a:r>
              <a:rPr lang="en-US" altLang="zh-CN" sz="1400" b="1" i="0" u="none" strike="noStrike" kern="1200" baseline="0" dirty="0" smtClean="0">
                <a:solidFill>
                  <a:schemeClr val="tx1"/>
                </a:solidFill>
                <a:latin typeface="Times New Roman" pitchFamily="18" charset="0"/>
                <a:ea typeface="+mn-ea"/>
                <a:cs typeface="+mn-cs"/>
              </a:rPr>
              <a:t>receives</a:t>
            </a:r>
            <a:r>
              <a:rPr lang="en-US" altLang="zh-CN" sz="1400" b="0" i="0" u="none" strike="noStrike" kern="1200" baseline="0" dirty="0" smtClean="0">
                <a:solidFill>
                  <a:schemeClr val="tx1"/>
                </a:solidFill>
                <a:latin typeface="Times New Roman" pitchFamily="18" charset="0"/>
                <a:ea typeface="+mn-ea"/>
                <a:cs typeface="+mn-cs"/>
              </a:rPr>
              <a:t> the IPv4 datagram (it is the destination of the IPv4 datagram!), </a:t>
            </a:r>
            <a:r>
              <a:rPr lang="en-US" altLang="zh-CN" sz="1400" b="1" i="0" u="none" strike="noStrike" kern="1200" baseline="0" dirty="0" smtClean="0">
                <a:solidFill>
                  <a:schemeClr val="tx1"/>
                </a:solidFill>
                <a:latin typeface="Times New Roman" pitchFamily="18" charset="0"/>
                <a:ea typeface="+mn-ea"/>
                <a:cs typeface="+mn-cs"/>
              </a:rPr>
              <a:t>determines</a:t>
            </a:r>
            <a:r>
              <a:rPr lang="en-US" altLang="zh-CN" sz="1400" b="0" i="0" u="none" strike="noStrike" kern="1200" baseline="0" dirty="0" smtClean="0">
                <a:solidFill>
                  <a:schemeClr val="tx1"/>
                </a:solidFill>
                <a:latin typeface="Times New Roman" pitchFamily="18" charset="0"/>
                <a:ea typeface="+mn-ea"/>
                <a:cs typeface="+mn-cs"/>
              </a:rPr>
              <a:t> that the IPv4 datagram contains an IPv6 datagram (by observing that the protocol number field in the IPv4 datagram is </a:t>
            </a:r>
            <a:r>
              <a:rPr lang="en-US" altLang="zh-CN" sz="1400" b="1" i="0" u="none" strike="noStrike" kern="1200" baseline="0" dirty="0" smtClean="0">
                <a:solidFill>
                  <a:schemeClr val="tx1"/>
                </a:solidFill>
                <a:latin typeface="Times New Roman" pitchFamily="18" charset="0"/>
                <a:ea typeface="+mn-ea"/>
                <a:cs typeface="+mn-cs"/>
              </a:rPr>
              <a:t>41</a:t>
            </a:r>
            <a:r>
              <a:rPr lang="en-US" altLang="zh-CN" sz="1400" b="0" i="0" u="none" strike="noStrike" kern="1200" baseline="0" dirty="0" smtClean="0">
                <a:solidFill>
                  <a:schemeClr val="tx1"/>
                </a:solidFill>
                <a:latin typeface="Times New Roman" pitchFamily="18" charset="0"/>
                <a:ea typeface="+mn-ea"/>
                <a:cs typeface="+mn-cs"/>
              </a:rPr>
              <a:t> [RFC 4213], indicating that the IPv4 payload is a IPv6 datagram), </a:t>
            </a:r>
            <a:r>
              <a:rPr lang="en-US" altLang="zh-CN" sz="1400" b="1" i="0" u="none" strike="noStrike" kern="1200" baseline="0" dirty="0" smtClean="0">
                <a:solidFill>
                  <a:schemeClr val="tx1"/>
                </a:solidFill>
                <a:latin typeface="Times New Roman" pitchFamily="18" charset="0"/>
                <a:ea typeface="+mn-ea"/>
                <a:cs typeface="+mn-cs"/>
              </a:rPr>
              <a:t>extracts</a:t>
            </a:r>
            <a:r>
              <a:rPr lang="en-US" altLang="zh-CN" sz="1400" b="0" i="0" u="none" strike="noStrike" kern="1200" baseline="0" dirty="0" smtClean="0">
                <a:solidFill>
                  <a:schemeClr val="tx1"/>
                </a:solidFill>
                <a:latin typeface="Times New Roman" pitchFamily="18" charset="0"/>
                <a:ea typeface="+mn-ea"/>
                <a:cs typeface="+mn-cs"/>
              </a:rPr>
              <a:t> the IPv6 datagram, and then </a:t>
            </a:r>
            <a:r>
              <a:rPr lang="en-US" altLang="zh-CN" sz="1400" b="1" i="0" u="none" strike="noStrike" kern="1200" baseline="0" dirty="0" smtClean="0">
                <a:solidFill>
                  <a:schemeClr val="tx1"/>
                </a:solidFill>
                <a:latin typeface="Times New Roman" pitchFamily="18" charset="0"/>
                <a:ea typeface="+mn-ea"/>
                <a:cs typeface="+mn-cs"/>
              </a:rPr>
              <a:t>routes</a:t>
            </a:r>
            <a:r>
              <a:rPr lang="en-US" altLang="zh-CN" sz="1400" b="0" i="0" u="none" strike="noStrike" kern="1200" baseline="0" dirty="0" smtClean="0">
                <a:solidFill>
                  <a:schemeClr val="tx1"/>
                </a:solidFill>
                <a:latin typeface="Times New Roman" pitchFamily="18" charset="0"/>
                <a:ea typeface="+mn-ea"/>
                <a:cs typeface="+mn-cs"/>
              </a:rPr>
              <a:t> the IPv6 datagram exactly as it would if it had received the IPv6 datagram from a directly connected IPv6 neighbor. </a:t>
            </a:r>
            <a:endParaRPr lang="zh-CN" altLang="en-US" i="0" dirty="0" smtClean="0"/>
          </a:p>
        </p:txBody>
      </p:sp>
    </p:spTree>
    <p:extLst>
      <p:ext uri="{BB962C8B-B14F-4D97-AF65-F5344CB8AC3E}">
        <p14:creationId xmlns:p14="http://schemas.microsoft.com/office/powerpoint/2010/main" val="25194194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The approach to IPv4-to-IPv6 transition </a:t>
            </a:r>
            <a:r>
              <a:rPr lang="en-US" altLang="zh-CN" sz="1200" b="0" i="0" u="sng" strike="noStrike" kern="1200" baseline="0" dirty="0" smtClean="0">
                <a:solidFill>
                  <a:schemeClr val="tx1"/>
                </a:solidFill>
                <a:latin typeface="Times New Roman" pitchFamily="18" charset="0"/>
                <a:ea typeface="+mn-ea"/>
                <a:cs typeface="+mn-cs"/>
              </a:rPr>
              <a:t>that has been most </a:t>
            </a:r>
            <a:r>
              <a:rPr lang="en-US" altLang="zh-CN" sz="1200" b="1" i="0" u="sng" strike="noStrike" kern="1200" baseline="0" dirty="0" smtClean="0">
                <a:solidFill>
                  <a:schemeClr val="tx1"/>
                </a:solidFill>
                <a:latin typeface="Times New Roman" pitchFamily="18" charset="0"/>
                <a:ea typeface="+mn-ea"/>
                <a:cs typeface="+mn-cs"/>
              </a:rPr>
              <a:t>widely</a:t>
            </a:r>
            <a:r>
              <a:rPr lang="en-US" altLang="zh-CN" sz="1200" b="0" i="0" u="sng" strike="noStrike" kern="1200" baseline="0" dirty="0" smtClean="0">
                <a:solidFill>
                  <a:schemeClr val="tx1"/>
                </a:solidFill>
                <a:latin typeface="Times New Roman" pitchFamily="18" charset="0"/>
                <a:ea typeface="+mn-ea"/>
                <a:cs typeface="+mn-cs"/>
              </a:rPr>
              <a:t> adopted in practice</a:t>
            </a:r>
            <a:r>
              <a:rPr lang="en-US" altLang="zh-CN" sz="1200" b="0" i="0" u="none" strike="noStrike" kern="1200" baseline="0" dirty="0" smtClean="0">
                <a:solidFill>
                  <a:schemeClr val="tx1"/>
                </a:solidFill>
                <a:latin typeface="Times New Roman" pitchFamily="18" charset="0"/>
                <a:ea typeface="+mn-ea"/>
                <a:cs typeface="+mn-cs"/>
              </a:rPr>
              <a:t> involves tunneling [RFC 4213]. </a:t>
            </a:r>
          </a:p>
          <a:p>
            <a:r>
              <a:rPr lang="en-US" altLang="zh-CN" sz="1200" b="0" i="0" u="none" strike="noStrike" kern="1200" baseline="0" dirty="0" smtClean="0">
                <a:solidFill>
                  <a:schemeClr val="tx1"/>
                </a:solidFill>
                <a:latin typeface="Times New Roman" pitchFamily="18" charset="0"/>
                <a:ea typeface="+mn-ea"/>
                <a:cs typeface="+mn-cs"/>
              </a:rPr>
              <a:t>    The basic idea behind tunneling — a key concept with applications in many other scenarios </a:t>
            </a:r>
            <a:r>
              <a:rPr lang="en-US" altLang="zh-CN" sz="1200" b="1" i="0" u="none" strike="noStrike" kern="1200" baseline="0" dirty="0" smtClean="0">
                <a:solidFill>
                  <a:schemeClr val="tx1"/>
                </a:solidFill>
                <a:latin typeface="Times New Roman" pitchFamily="18" charset="0"/>
                <a:ea typeface="+mn-ea"/>
                <a:cs typeface="+mn-cs"/>
              </a:rPr>
              <a:t>beyond</a:t>
            </a:r>
            <a:r>
              <a:rPr lang="en-US" altLang="zh-CN" sz="1200" b="0" i="0" u="none" strike="noStrike" kern="1200" baseline="0" dirty="0" smtClean="0">
                <a:solidFill>
                  <a:schemeClr val="tx1"/>
                </a:solidFill>
                <a:latin typeface="Times New Roman" pitchFamily="18" charset="0"/>
                <a:ea typeface="+mn-ea"/>
                <a:cs typeface="+mn-cs"/>
              </a:rPr>
              <a:t> IPv4-to-IPv6 transition, </a:t>
            </a:r>
            <a:r>
              <a:rPr lang="en-US" altLang="zh-CN" sz="1200" b="1" i="0" u="none" strike="noStrike" kern="1200" baseline="0" dirty="0" smtClean="0">
                <a:solidFill>
                  <a:schemeClr val="tx1"/>
                </a:solidFill>
                <a:latin typeface="Times New Roman" pitchFamily="18" charset="0"/>
                <a:ea typeface="+mn-ea"/>
                <a:cs typeface="+mn-cs"/>
              </a:rPr>
              <a:t>including</a:t>
            </a:r>
            <a:r>
              <a:rPr lang="en-US" altLang="zh-CN" sz="1200" b="0" i="0" u="none" strike="noStrike" kern="1200" baseline="0" dirty="0" smtClean="0">
                <a:solidFill>
                  <a:schemeClr val="tx1"/>
                </a:solidFill>
                <a:latin typeface="Times New Roman" pitchFamily="18" charset="0"/>
                <a:ea typeface="+mn-ea"/>
                <a:cs typeface="+mn-cs"/>
              </a:rPr>
              <a:t> wide use in the </a:t>
            </a:r>
            <a:r>
              <a:rPr lang="en-US" altLang="zh-CN" sz="1200" b="1" i="0" u="none" strike="noStrike" kern="1200" baseline="0" dirty="0" smtClean="0">
                <a:solidFill>
                  <a:schemeClr val="tx1"/>
                </a:solidFill>
                <a:latin typeface="Times New Roman" pitchFamily="18" charset="0"/>
                <a:ea typeface="+mn-ea"/>
                <a:cs typeface="+mn-cs"/>
              </a:rPr>
              <a:t>all-IP</a:t>
            </a:r>
            <a:r>
              <a:rPr lang="en-US" altLang="zh-CN" sz="1200" b="0" i="0" u="none" strike="noStrike" kern="1200" baseline="0" dirty="0" smtClean="0">
                <a:solidFill>
                  <a:schemeClr val="tx1"/>
                </a:solidFill>
                <a:latin typeface="Times New Roman" pitchFamily="18" charset="0"/>
                <a:ea typeface="+mn-ea"/>
                <a:cs typeface="+mn-cs"/>
              </a:rPr>
              <a:t> cellular networks that we’ll cover in Chapter 7 — is the following. </a:t>
            </a:r>
          </a:p>
          <a:p>
            <a:r>
              <a:rPr lang="en-US" altLang="zh-CN" sz="1200" b="0" i="0" u="none" strike="noStrike" kern="1200" baseline="0" dirty="0" smtClean="0">
                <a:solidFill>
                  <a:schemeClr val="tx1"/>
                </a:solidFill>
                <a:latin typeface="Times New Roman" pitchFamily="18" charset="0"/>
                <a:ea typeface="+mn-ea"/>
                <a:cs typeface="+mn-cs"/>
              </a:rPr>
              <a:t>    Suppose two IPv6 nodes (in this example, B and E in Figure 4.27) want to interoperate using IPv6 datagrams but are connected to each other by intervening IPv4 routers.</a:t>
            </a:r>
          </a:p>
          <a:p>
            <a:r>
              <a:rPr lang="en-US" altLang="zh-CN" sz="1200" b="0" i="0" u="none" strike="noStrike" kern="1200" baseline="0" dirty="0" smtClean="0">
                <a:solidFill>
                  <a:schemeClr val="tx1"/>
                </a:solidFill>
                <a:latin typeface="Times New Roman" pitchFamily="18" charset="0"/>
                <a:ea typeface="+mn-ea"/>
                <a:cs typeface="+mn-cs"/>
              </a:rPr>
              <a:t>    We refer to the intervening set of IPv4 routers between two IPv6 routers as a tunnel, as illustrated in Figure 4.27.</a:t>
            </a:r>
          </a:p>
          <a:p>
            <a:r>
              <a:rPr lang="en-US" altLang="zh-CN" sz="1200" b="0" i="0" u="none" strike="noStrike" kern="1200" baseline="0" dirty="0" smtClean="0">
                <a:solidFill>
                  <a:schemeClr val="tx1"/>
                </a:solidFill>
                <a:latin typeface="Times New Roman" pitchFamily="18" charset="0"/>
                <a:ea typeface="+mn-ea"/>
                <a:cs typeface="+mn-cs"/>
              </a:rPr>
              <a:t>    With tunneling, the IPv6 node on the sending side of the tunnel (in this example, B) takes the entire IPv6 datagram and puts it in the data (payload) field of an IPv4 datagram. </a:t>
            </a:r>
          </a:p>
          <a:p>
            <a:r>
              <a:rPr lang="en-US" altLang="zh-CN" sz="1200" b="0" i="0" u="none" strike="noStrike" kern="1200" baseline="0" dirty="0" smtClean="0">
                <a:solidFill>
                  <a:schemeClr val="tx1"/>
                </a:solidFill>
                <a:latin typeface="Times New Roman" pitchFamily="18" charset="0"/>
                <a:ea typeface="+mn-ea"/>
                <a:cs typeface="+mn-cs"/>
              </a:rPr>
              <a:t>   This IPv4 datagram is then addressed to the IPv6 node on the receiving side of the tunnel (in this example, E) and sent to the first node in the tunnel (in this example, C). </a:t>
            </a:r>
          </a:p>
          <a:p>
            <a:r>
              <a:rPr lang="en-US" altLang="zh-CN" sz="1200" b="0" i="0" u="none" strike="noStrike" kern="1200" baseline="0" dirty="0" smtClean="0">
                <a:solidFill>
                  <a:schemeClr val="tx1"/>
                </a:solidFill>
                <a:latin typeface="Times New Roman" pitchFamily="18" charset="0"/>
                <a:ea typeface="+mn-ea"/>
                <a:cs typeface="+mn-cs"/>
              </a:rPr>
              <a:t>    The intervening IPv4 routers in the tunnel route this IPv4 datagram among themselves, just as they would [route] any other datagram, blissfully unaware that the IPv4 datagram itself contains a complete IPv6 datagram. </a:t>
            </a:r>
          </a:p>
          <a:p>
            <a:r>
              <a:rPr lang="en-US" altLang="zh-CN" sz="1200" b="0" i="0" u="none" strike="noStrike" kern="1200" baseline="0" dirty="0" smtClean="0">
                <a:solidFill>
                  <a:schemeClr val="tx1"/>
                </a:solidFill>
                <a:latin typeface="Times New Roman" pitchFamily="18" charset="0"/>
                <a:ea typeface="+mn-ea"/>
                <a:cs typeface="+mn-cs"/>
              </a:rPr>
              <a:t>    The IPv6 node on the receiving side of the tunnel eventually </a:t>
            </a:r>
            <a:r>
              <a:rPr lang="en-US" altLang="zh-CN" sz="1200" b="1" i="0" u="none" strike="noStrike" kern="1200" baseline="0" dirty="0" smtClean="0">
                <a:solidFill>
                  <a:schemeClr val="tx1"/>
                </a:solidFill>
                <a:latin typeface="Times New Roman" pitchFamily="18" charset="0"/>
                <a:ea typeface="+mn-ea"/>
                <a:cs typeface="+mn-cs"/>
              </a:rPr>
              <a:t>receives</a:t>
            </a:r>
            <a:r>
              <a:rPr lang="en-US" altLang="zh-CN" sz="1200" b="0" i="0" u="none" strike="noStrike" kern="1200" baseline="0" dirty="0" smtClean="0">
                <a:solidFill>
                  <a:schemeClr val="tx1"/>
                </a:solidFill>
                <a:latin typeface="Times New Roman" pitchFamily="18" charset="0"/>
                <a:ea typeface="+mn-ea"/>
                <a:cs typeface="+mn-cs"/>
              </a:rPr>
              <a:t> the IPv4 datagram (it is the destination of the IPv4 datagram!), </a:t>
            </a:r>
            <a:r>
              <a:rPr lang="en-US" altLang="zh-CN" sz="1200" b="1" i="0" u="none" strike="noStrike" kern="1200" baseline="0" dirty="0" smtClean="0">
                <a:solidFill>
                  <a:schemeClr val="tx1"/>
                </a:solidFill>
                <a:latin typeface="Times New Roman" pitchFamily="18" charset="0"/>
                <a:ea typeface="+mn-ea"/>
                <a:cs typeface="+mn-cs"/>
              </a:rPr>
              <a:t>determines</a:t>
            </a:r>
            <a:r>
              <a:rPr lang="en-US" altLang="zh-CN" sz="1200" b="0" i="0" u="none" strike="noStrike" kern="1200" baseline="0" dirty="0" smtClean="0">
                <a:solidFill>
                  <a:schemeClr val="tx1"/>
                </a:solidFill>
                <a:latin typeface="Times New Roman" pitchFamily="18" charset="0"/>
                <a:ea typeface="+mn-ea"/>
                <a:cs typeface="+mn-cs"/>
              </a:rPr>
              <a:t> that the IPv4 datagram contains an IPv6 datagram (by observing that the protocol number field in the IPv4 datagram is </a:t>
            </a:r>
            <a:r>
              <a:rPr lang="en-US" altLang="zh-CN" sz="1200" b="1" i="0" u="none" strike="noStrike" kern="1200" baseline="0" dirty="0" smtClean="0">
                <a:solidFill>
                  <a:schemeClr val="tx1"/>
                </a:solidFill>
                <a:latin typeface="Times New Roman" pitchFamily="18" charset="0"/>
                <a:ea typeface="+mn-ea"/>
                <a:cs typeface="+mn-cs"/>
              </a:rPr>
              <a:t>41</a:t>
            </a:r>
            <a:r>
              <a:rPr lang="en-US" altLang="zh-CN" sz="1200" b="0" i="0" u="none" strike="noStrike" kern="1200" baseline="0" dirty="0" smtClean="0">
                <a:solidFill>
                  <a:schemeClr val="tx1"/>
                </a:solidFill>
                <a:latin typeface="Times New Roman" pitchFamily="18" charset="0"/>
                <a:ea typeface="+mn-ea"/>
                <a:cs typeface="+mn-cs"/>
              </a:rPr>
              <a:t> [RFC 4213], indicating that the IPv4 payload is a IPv6 datagram), </a:t>
            </a:r>
            <a:r>
              <a:rPr lang="en-US" altLang="zh-CN" sz="1200" b="1" i="0" u="none" strike="noStrike" kern="1200" baseline="0" dirty="0" smtClean="0">
                <a:solidFill>
                  <a:schemeClr val="tx1"/>
                </a:solidFill>
                <a:latin typeface="Times New Roman" pitchFamily="18" charset="0"/>
                <a:ea typeface="+mn-ea"/>
                <a:cs typeface="+mn-cs"/>
              </a:rPr>
              <a:t>extracts</a:t>
            </a:r>
            <a:r>
              <a:rPr lang="en-US" altLang="zh-CN" sz="1200" b="0" i="0" u="none" strike="noStrike" kern="1200" baseline="0" dirty="0" smtClean="0">
                <a:solidFill>
                  <a:schemeClr val="tx1"/>
                </a:solidFill>
                <a:latin typeface="Times New Roman" pitchFamily="18" charset="0"/>
                <a:ea typeface="+mn-ea"/>
                <a:cs typeface="+mn-cs"/>
              </a:rPr>
              <a:t> the IPv6 datagram, and then </a:t>
            </a:r>
            <a:r>
              <a:rPr lang="en-US" altLang="zh-CN" sz="1200" b="1" i="0" u="none" strike="noStrike" kern="1200" baseline="0" dirty="0" smtClean="0">
                <a:solidFill>
                  <a:schemeClr val="tx1"/>
                </a:solidFill>
                <a:latin typeface="Times New Roman" pitchFamily="18" charset="0"/>
                <a:ea typeface="+mn-ea"/>
                <a:cs typeface="+mn-cs"/>
              </a:rPr>
              <a:t>routes</a:t>
            </a:r>
            <a:r>
              <a:rPr lang="en-US" altLang="zh-CN" sz="1200" b="0" i="0" u="none" strike="noStrike" kern="1200" baseline="0" dirty="0" smtClean="0">
                <a:solidFill>
                  <a:schemeClr val="tx1"/>
                </a:solidFill>
                <a:latin typeface="Times New Roman" pitchFamily="18" charset="0"/>
                <a:ea typeface="+mn-ea"/>
                <a:cs typeface="+mn-cs"/>
              </a:rPr>
              <a:t> the IPv6 datagram exactly as it would if it had received the IPv6 datagram from a directly connected IPv6 neighbor. </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167</a:t>
            </a:fld>
            <a:endParaRPr lang="en-US" altLang="zh-CN"/>
          </a:p>
        </p:txBody>
      </p:sp>
    </p:spTree>
    <p:extLst>
      <p:ext uri="{BB962C8B-B14F-4D97-AF65-F5344CB8AC3E}">
        <p14:creationId xmlns:p14="http://schemas.microsoft.com/office/powerpoint/2010/main" val="35858912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FF0FC67-C405-483E-8B7E-C1D9F289D40C}" type="slidenum">
              <a:rPr lang="en-US" altLang="zh-CN" smtClean="0"/>
              <a:pPr>
                <a:spcBef>
                  <a:spcPct val="0"/>
                </a:spcBef>
              </a:pPr>
              <a:t>168</a:t>
            </a:fld>
            <a:endParaRPr lang="en-US" altLang="zh-CN"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24445404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We end this section by noting that while the adoption of IPv6 was initially slow to take off [Lawton 2001; Huston 2008b], momentum has been building recently. </a:t>
            </a:r>
          </a:p>
          <a:p>
            <a:r>
              <a:rPr lang="en-US" altLang="zh-CN" sz="1200" b="0" i="0" u="none" strike="noStrike" kern="1200" baseline="0" dirty="0" smtClean="0">
                <a:solidFill>
                  <a:schemeClr val="tx1"/>
                </a:solidFill>
                <a:latin typeface="Times New Roman" pitchFamily="18" charset="0"/>
                <a:ea typeface="+mn-ea"/>
                <a:cs typeface="+mn-cs"/>
              </a:rPr>
              <a:t>    NIST [NIST IPv6 2015] reports that more than a third of US government second-level domains are IPv6-enabled. </a:t>
            </a:r>
          </a:p>
          <a:p>
            <a:r>
              <a:rPr lang="en-US" altLang="zh-CN" sz="1200" b="0" i="0" u="none" strike="noStrike" kern="1200" baseline="0" dirty="0" smtClean="0">
                <a:solidFill>
                  <a:schemeClr val="tx1"/>
                </a:solidFill>
                <a:latin typeface="Times New Roman" pitchFamily="18" charset="0"/>
                <a:ea typeface="+mn-ea"/>
                <a:cs typeface="+mn-cs"/>
              </a:rPr>
              <a:t>    On the client side, Google reports that only about 8 percent of the clients accessing Google services do so via IPv6 [Google IPv6 2015].</a:t>
            </a:r>
          </a:p>
          <a:p>
            <a:r>
              <a:rPr lang="en-US" altLang="zh-CN" sz="1200" b="0" i="0" u="none" strike="noStrike" kern="1200" baseline="0" dirty="0" smtClean="0">
                <a:solidFill>
                  <a:schemeClr val="tx1"/>
                </a:solidFill>
                <a:latin typeface="Times New Roman" pitchFamily="18" charset="0"/>
                <a:ea typeface="+mn-ea"/>
                <a:cs typeface="+mn-cs"/>
              </a:rPr>
              <a:t>    But other recent measurements [</a:t>
            </a:r>
            <a:r>
              <a:rPr lang="en-US" altLang="zh-CN" sz="1200" b="0" i="0" u="none" strike="noStrike" kern="1200" baseline="0" dirty="0" err="1" smtClean="0">
                <a:solidFill>
                  <a:schemeClr val="tx1"/>
                </a:solidFill>
                <a:latin typeface="Times New Roman" pitchFamily="18" charset="0"/>
                <a:ea typeface="+mn-ea"/>
                <a:cs typeface="+mn-cs"/>
              </a:rPr>
              <a:t>Czyz</a:t>
            </a:r>
            <a:r>
              <a:rPr lang="en-US" altLang="zh-CN" sz="1200" b="0" i="0" u="none" strike="noStrike" kern="1200" baseline="0" dirty="0" smtClean="0">
                <a:solidFill>
                  <a:schemeClr val="tx1"/>
                </a:solidFill>
                <a:latin typeface="Times New Roman" pitchFamily="18" charset="0"/>
                <a:ea typeface="+mn-ea"/>
                <a:cs typeface="+mn-cs"/>
              </a:rPr>
              <a:t> 2014] indicate that IPv6 adoption is accelerating. </a:t>
            </a:r>
          </a:p>
          <a:p>
            <a:r>
              <a:rPr lang="en-US" altLang="zh-CN" sz="1200" b="0" i="0" u="none" strike="noStrike" kern="1200" baseline="0" dirty="0" smtClean="0">
                <a:solidFill>
                  <a:schemeClr val="tx1"/>
                </a:solidFill>
                <a:latin typeface="Times New Roman" pitchFamily="18" charset="0"/>
                <a:ea typeface="+mn-ea"/>
                <a:cs typeface="+mn-cs"/>
              </a:rPr>
              <a:t>    The proliferation of devices </a:t>
            </a:r>
            <a:r>
              <a:rPr lang="en-US" altLang="zh-CN" sz="1200" b="0" i="0" u="sng" strike="noStrike" kern="1200" baseline="0" dirty="0" smtClean="0">
                <a:solidFill>
                  <a:schemeClr val="tx1"/>
                </a:solidFill>
                <a:latin typeface="Times New Roman" pitchFamily="18" charset="0"/>
                <a:ea typeface="+mn-ea"/>
                <a:cs typeface="+mn-cs"/>
              </a:rPr>
              <a:t>such as IP-enabled phones and other portable devices</a:t>
            </a:r>
            <a:r>
              <a:rPr lang="en-US" altLang="zh-CN" sz="1200" b="0" i="0" u="none" strike="noStrike" kern="1200" baseline="0" dirty="0" smtClean="0">
                <a:solidFill>
                  <a:schemeClr val="tx1"/>
                </a:solidFill>
                <a:latin typeface="Times New Roman" pitchFamily="18" charset="0"/>
                <a:ea typeface="+mn-ea"/>
                <a:cs typeface="+mn-cs"/>
              </a:rPr>
              <a:t> provides an additional push for more widespread deployment of IPv6. </a:t>
            </a:r>
          </a:p>
          <a:p>
            <a:r>
              <a:rPr lang="en-US" altLang="zh-CN" sz="1200" b="0" i="0" u="none" strike="noStrike" kern="1200" baseline="0" dirty="0" smtClean="0">
                <a:solidFill>
                  <a:schemeClr val="tx1"/>
                </a:solidFill>
                <a:latin typeface="Times New Roman" pitchFamily="18" charset="0"/>
                <a:ea typeface="+mn-ea"/>
                <a:cs typeface="+mn-cs"/>
              </a:rPr>
              <a:t>    Europe’s Third Generation Partnership Program [3GPP 2016] has specified IPv6 as the standard addressing scheme for mobile multimedia.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One important lesson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we can learn from the IPv6 experience is that it is enormously difficult to change network-layer protocols. </a:t>
            </a:r>
          </a:p>
          <a:p>
            <a:r>
              <a:rPr lang="en-US" altLang="zh-CN" sz="1200" b="0" i="0" u="none" strike="noStrike" kern="1200" baseline="0" dirty="0" smtClean="0">
                <a:solidFill>
                  <a:schemeClr val="tx1"/>
                </a:solidFill>
                <a:latin typeface="Times New Roman" pitchFamily="18" charset="0"/>
                <a:ea typeface="+mn-ea"/>
                <a:cs typeface="+mn-cs"/>
              </a:rPr>
              <a:t>    Since the early 1990s, numerous new network-layer protocols have been </a:t>
            </a:r>
            <a:r>
              <a:rPr lang="en-US" altLang="zh-CN" sz="1200" b="1" i="0" u="none" strike="noStrike" kern="1200" baseline="0" dirty="0" smtClean="0">
                <a:solidFill>
                  <a:schemeClr val="tx1"/>
                </a:solidFill>
                <a:latin typeface="Times New Roman" pitchFamily="18" charset="0"/>
                <a:ea typeface="+mn-ea"/>
                <a:cs typeface="+mn-cs"/>
              </a:rPr>
              <a:t>trumpeted</a:t>
            </a:r>
            <a:r>
              <a:rPr lang="en-US" altLang="zh-CN" sz="1200" b="0" i="0" u="none" strike="noStrike" kern="1200" baseline="0" dirty="0" smtClean="0">
                <a:solidFill>
                  <a:schemeClr val="tx1"/>
                </a:solidFill>
                <a:latin typeface="Times New Roman" pitchFamily="18" charset="0"/>
                <a:ea typeface="+mn-ea"/>
                <a:cs typeface="+mn-cs"/>
              </a:rPr>
              <a:t> as the next major revolution for the Internet, but most of these protocols have had limited penetration </a:t>
            </a:r>
            <a:r>
              <a:rPr lang="en-US" altLang="zh-CN" sz="1200" b="1" i="0" u="none" strike="noStrike" kern="1200" baseline="0" dirty="0" smtClean="0">
                <a:solidFill>
                  <a:schemeClr val="tx1"/>
                </a:solidFill>
                <a:latin typeface="Times New Roman" pitchFamily="18" charset="0"/>
                <a:ea typeface="+mn-ea"/>
                <a:cs typeface="+mn-cs"/>
              </a:rPr>
              <a:t>to date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These protocols include IPv6, multicast protocols, and resource reservation protocols; a discussion of these latter two protocols can be found in the online supplement to this text.    </a:t>
            </a:r>
          </a:p>
          <a:p>
            <a:r>
              <a:rPr lang="en-US" altLang="zh-CN" sz="1200" b="0" i="0" u="none" strike="noStrike" kern="1200" baseline="0" dirty="0" smtClean="0">
                <a:solidFill>
                  <a:schemeClr val="tx1"/>
                </a:solidFill>
                <a:latin typeface="Times New Roman" pitchFamily="18" charset="0"/>
                <a:ea typeface="+mn-ea"/>
                <a:cs typeface="+mn-cs"/>
              </a:rPr>
              <a:t>    Indeed, introducing new protocols into the network layer is like replacing the foundation of a house — it is difficult to do </a:t>
            </a:r>
            <a:r>
              <a:rPr lang="en-US" altLang="zh-CN" sz="1200" b="0" i="0" u="sng" strike="noStrike" kern="1200" baseline="0" dirty="0" smtClean="0">
                <a:solidFill>
                  <a:schemeClr val="tx1"/>
                </a:solidFill>
                <a:latin typeface="Times New Roman" pitchFamily="18" charset="0"/>
                <a:ea typeface="+mn-ea"/>
                <a:cs typeface="+mn-cs"/>
              </a:rPr>
              <a:t>without</a:t>
            </a:r>
            <a:r>
              <a:rPr lang="en-US" altLang="zh-CN" sz="1200" b="0" i="0" u="none" strike="noStrike" kern="1200" baseline="0" dirty="0" smtClean="0">
                <a:solidFill>
                  <a:schemeClr val="tx1"/>
                </a:solidFill>
                <a:latin typeface="Times New Roman" pitchFamily="18" charset="0"/>
                <a:ea typeface="+mn-ea"/>
                <a:cs typeface="+mn-cs"/>
              </a:rPr>
              <a:t> tearing the whole house down </a:t>
            </a:r>
            <a:r>
              <a:rPr lang="en-US" altLang="zh-CN" sz="1200" b="0" i="0" u="sng"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at least temporarily relocating the house’s residents. </a:t>
            </a:r>
          </a:p>
          <a:p>
            <a:r>
              <a:rPr lang="en-US" altLang="zh-CN" sz="1200" b="0" i="0" u="none" strike="noStrike" kern="1200" baseline="0" dirty="0" smtClean="0">
                <a:solidFill>
                  <a:schemeClr val="tx1"/>
                </a:solidFill>
                <a:latin typeface="Times New Roman" pitchFamily="18" charset="0"/>
                <a:ea typeface="+mn-ea"/>
                <a:cs typeface="+mn-cs"/>
              </a:rPr>
              <a:t>    On the other hand, the Internet has </a:t>
            </a:r>
            <a:r>
              <a:rPr lang="en-US" altLang="zh-CN" sz="1200" b="0" i="0" u="sng" strike="noStrike" kern="1200" baseline="0" dirty="0" smtClean="0">
                <a:solidFill>
                  <a:schemeClr val="tx1"/>
                </a:solidFill>
                <a:latin typeface="Times New Roman" pitchFamily="18" charset="0"/>
                <a:ea typeface="+mn-ea"/>
                <a:cs typeface="+mn-cs"/>
              </a:rPr>
              <a:t>witnessed rapid deployment</a:t>
            </a:r>
            <a:r>
              <a:rPr lang="en-US" altLang="zh-CN" sz="1200" b="0" i="0" u="none" strike="noStrike" kern="1200" baseline="0" dirty="0" smtClean="0">
                <a:solidFill>
                  <a:schemeClr val="tx1"/>
                </a:solidFill>
                <a:latin typeface="Times New Roman" pitchFamily="18" charset="0"/>
                <a:ea typeface="+mn-ea"/>
                <a:cs typeface="+mn-cs"/>
              </a:rPr>
              <a:t> of new protocols at the application layer.</a:t>
            </a:r>
          </a:p>
          <a:p>
            <a:r>
              <a:rPr lang="en-US" altLang="zh-CN" sz="1200" b="0" i="0" u="none" strike="noStrike" kern="1200" baseline="0" dirty="0" smtClean="0">
                <a:solidFill>
                  <a:schemeClr val="tx1"/>
                </a:solidFill>
                <a:latin typeface="Times New Roman" pitchFamily="18" charset="0"/>
                <a:ea typeface="+mn-ea"/>
                <a:cs typeface="+mn-cs"/>
              </a:rPr>
              <a:t>    The classic examples, of course, are the Web, instant messaging, streaming media, distributed games, and various forms of social media.</a:t>
            </a:r>
          </a:p>
          <a:p>
            <a:r>
              <a:rPr lang="en-US" altLang="zh-CN" sz="1200" b="0" i="0" u="none" strike="noStrike" kern="1200" baseline="0" dirty="0" smtClean="0">
                <a:solidFill>
                  <a:schemeClr val="tx1"/>
                </a:solidFill>
                <a:latin typeface="Times New Roman" pitchFamily="18" charset="0"/>
                <a:ea typeface="+mn-ea"/>
                <a:cs typeface="+mn-cs"/>
              </a:rPr>
              <a:t>    Introducing new application-layer protocols is like </a:t>
            </a:r>
            <a:r>
              <a:rPr lang="en-US" altLang="zh-CN" sz="1200" b="1" i="0" u="none" strike="noStrike" kern="1200" baseline="0" dirty="0" smtClean="0">
                <a:solidFill>
                  <a:schemeClr val="tx1"/>
                </a:solidFill>
                <a:latin typeface="Times New Roman" pitchFamily="18" charset="0"/>
                <a:ea typeface="+mn-ea"/>
                <a:cs typeface="+mn-cs"/>
              </a:rPr>
              <a:t>adding</a:t>
            </a:r>
            <a:r>
              <a:rPr lang="en-US" altLang="zh-CN" sz="1200" b="0" i="0" u="none" strike="noStrike" kern="1200" baseline="0" dirty="0" smtClean="0">
                <a:solidFill>
                  <a:schemeClr val="tx1"/>
                </a:solidFill>
                <a:latin typeface="Times New Roman" pitchFamily="18" charset="0"/>
                <a:ea typeface="+mn-ea"/>
                <a:cs typeface="+mn-cs"/>
              </a:rPr>
              <a:t> a new layer of paint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 house — it is relatively easy to do, and if you choose an attractive color, others in the neighborhood will copy you. </a:t>
            </a:r>
          </a:p>
          <a:p>
            <a:r>
              <a:rPr lang="en-US" altLang="zh-CN" sz="1200" b="0" i="0" u="none" strike="noStrike" kern="1200" baseline="0" dirty="0" smtClean="0">
                <a:solidFill>
                  <a:schemeClr val="tx1"/>
                </a:solidFill>
                <a:latin typeface="Times New Roman" pitchFamily="18" charset="0"/>
                <a:ea typeface="+mn-ea"/>
                <a:cs typeface="+mn-cs"/>
              </a:rPr>
              <a:t>    In summary, in the future we can expect to see changes in the Internet’s network layer, but these changes will likely occur on a time scale that is much slower than the changes that will occur at the application layer. </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169</a:t>
            </a:fld>
            <a:endParaRPr lang="en-US" altLang="zh-CN"/>
          </a:p>
        </p:txBody>
      </p:sp>
    </p:spTree>
    <p:extLst>
      <p:ext uri="{BB962C8B-B14F-4D97-AF65-F5344CB8AC3E}">
        <p14:creationId xmlns:p14="http://schemas.microsoft.com/office/powerpoint/2010/main" val="33514091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Section 4.2.1</a:t>
            </a:r>
            <a:r>
              <a:rPr lang="en-US" altLang="zh-CN" sz="1200" b="0" i="0" u="none" strike="noStrike" baseline="0" dirty="0" smtClean="0">
                <a:solidFill>
                  <a:srgbClr val="333333"/>
                </a:solidFill>
                <a:latin typeface="ArialMT"/>
              </a:rPr>
              <a:t>, we noted that an Internet router’s forwarding decision has traditionally been based solely on a packet’s destination address. </a:t>
            </a:r>
          </a:p>
          <a:p>
            <a:pPr algn="l"/>
            <a:r>
              <a:rPr lang="en-US" altLang="zh-CN" sz="1200" b="0" i="0" u="none" strike="noStrike" baseline="0" dirty="0" smtClean="0">
                <a:solidFill>
                  <a:srgbClr val="333333"/>
                </a:solidFill>
                <a:latin typeface="ArialMT"/>
              </a:rPr>
              <a:t>    In the previous section, however, we’ve also seen that there has been a proliferation of middleboxes </a:t>
            </a:r>
            <a:r>
              <a:rPr lang="en-US" altLang="zh-CN" sz="1200" b="0" i="0" u="sng" strike="noStrike" baseline="0" dirty="0" smtClean="0">
                <a:solidFill>
                  <a:srgbClr val="333333"/>
                </a:solidFill>
                <a:latin typeface="ArialMT"/>
              </a:rPr>
              <a:t>that perform many layer-3 functions</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NAT boxes rewrite header IP addresses and port numbers; firewalls </a:t>
            </a:r>
            <a:r>
              <a:rPr lang="en-US" altLang="zh-CN" sz="1200" b="1" i="0" u="none" strike="noStrike" baseline="0" dirty="0" smtClean="0">
                <a:solidFill>
                  <a:srgbClr val="333333"/>
                </a:solidFill>
                <a:latin typeface="ArialMT"/>
              </a:rPr>
              <a:t>block</a:t>
            </a:r>
            <a:r>
              <a:rPr lang="en-US" altLang="zh-CN" sz="1200" b="0" i="0" u="none" strike="noStrike" baseline="0" dirty="0" smtClean="0">
                <a:solidFill>
                  <a:srgbClr val="333333"/>
                </a:solidFill>
                <a:latin typeface="ArialMT"/>
              </a:rPr>
              <a:t> traffic based on header-field values or </a:t>
            </a:r>
            <a:r>
              <a:rPr lang="en-US" altLang="zh-CN" sz="1200" b="1" i="0" u="none" strike="noStrike" baseline="0" dirty="0" smtClean="0">
                <a:solidFill>
                  <a:srgbClr val="333333"/>
                </a:solidFill>
                <a:latin typeface="ArialMT"/>
              </a:rPr>
              <a:t>redirect</a:t>
            </a:r>
            <a:r>
              <a:rPr lang="en-US" altLang="zh-CN" sz="1200" b="0" i="0" u="none" strike="noStrike" baseline="0" dirty="0" smtClean="0">
                <a:solidFill>
                  <a:srgbClr val="333333"/>
                </a:solidFill>
                <a:latin typeface="ArialMT"/>
              </a:rPr>
              <a:t> packets for additional processing, such as deep packet inspection (DPI). </a:t>
            </a:r>
          </a:p>
          <a:p>
            <a:pPr algn="l"/>
            <a:r>
              <a:rPr lang="en-US" altLang="zh-CN" sz="1200" b="0" i="0" u="none" strike="noStrike" baseline="0" dirty="0" smtClean="0">
                <a:solidFill>
                  <a:srgbClr val="333333"/>
                </a:solidFill>
                <a:latin typeface="ArialMT"/>
              </a:rPr>
              <a:t>    Load-balancers </a:t>
            </a:r>
            <a:r>
              <a:rPr lang="en-US" altLang="zh-CN" sz="1200" b="1" i="0" u="none" strike="noStrike" baseline="0" dirty="0" smtClean="0">
                <a:solidFill>
                  <a:srgbClr val="333333"/>
                </a:solidFill>
                <a:latin typeface="ArialMT"/>
              </a:rPr>
              <a:t>forward</a:t>
            </a:r>
            <a:r>
              <a:rPr lang="en-US" altLang="zh-CN" sz="1200" b="0" i="0" u="none" strike="noStrike" baseline="0" dirty="0" smtClean="0">
                <a:solidFill>
                  <a:srgbClr val="333333"/>
                </a:solidFill>
                <a:latin typeface="ArialMT"/>
              </a:rPr>
              <a:t> packets requesting a given service (e.g., an HTTP request)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one of a set of servers that provide that service. </a:t>
            </a:r>
          </a:p>
          <a:p>
            <a:pPr algn="l"/>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[RFC 3234] </a:t>
            </a:r>
            <a:r>
              <a:rPr lang="en-US" altLang="zh-CN" sz="1200" b="0" i="0" u="none" strike="noStrike" baseline="0" dirty="0" smtClean="0">
                <a:solidFill>
                  <a:srgbClr val="333333"/>
                </a:solidFill>
                <a:latin typeface="ArialMT"/>
              </a:rPr>
              <a:t>lists a number of common middlebox functions.</a:t>
            </a:r>
          </a:p>
          <a:p>
            <a:pPr algn="l"/>
            <a:r>
              <a:rPr lang="en-US" altLang="zh-CN" sz="1200" b="0" i="0" u="none" strike="noStrike" baseline="0" dirty="0" smtClean="0">
                <a:solidFill>
                  <a:srgbClr val="333333"/>
                </a:solidFill>
                <a:latin typeface="ArialMT"/>
              </a:rPr>
              <a:t>    </a:t>
            </a:r>
          </a:p>
          <a:p>
            <a:r>
              <a:rPr lang="en-US" altLang="zh-CN" sz="1200" b="0" i="0" u="none" strike="noStrike" kern="1200" baseline="0" dirty="0" smtClean="0">
                <a:solidFill>
                  <a:schemeClr val="tx1"/>
                </a:solidFill>
                <a:latin typeface="Times New Roman" pitchFamily="18" charset="0"/>
                <a:ea typeface="+mn-ea"/>
                <a:cs typeface="+mn-cs"/>
              </a:rPr>
              <a:t>    This proliferation of middleboxes, layer-2 switches, and layer-3 routers [</a:t>
            </a:r>
            <a:r>
              <a:rPr lang="en-US" altLang="zh-CN" sz="1200" b="0" i="0" u="none" strike="noStrike" kern="1200" baseline="0" dirty="0" err="1" smtClean="0">
                <a:solidFill>
                  <a:schemeClr val="tx1"/>
                </a:solidFill>
                <a:latin typeface="Times New Roman" pitchFamily="18" charset="0"/>
                <a:ea typeface="+mn-ea"/>
                <a:cs typeface="+mn-cs"/>
              </a:rPr>
              <a:t>Qazi</a:t>
            </a:r>
            <a:r>
              <a:rPr lang="en-US" altLang="zh-CN" sz="1200" b="0" i="0" u="none" strike="noStrike" kern="1200" baseline="0" dirty="0" smtClean="0">
                <a:solidFill>
                  <a:schemeClr val="tx1"/>
                </a:solidFill>
                <a:latin typeface="Times New Roman" pitchFamily="18" charset="0"/>
                <a:ea typeface="+mn-ea"/>
                <a:cs typeface="+mn-cs"/>
              </a:rPr>
              <a:t> 2013] — each with its own specialized hardware, software and management interfaces — has undoubtedly resulted in costly headaches for many network operators. </a:t>
            </a:r>
          </a:p>
          <a:p>
            <a:r>
              <a:rPr lang="en-US" altLang="zh-CN" sz="1200" b="0" i="0" u="none" strike="noStrike" kern="1200" baseline="0" dirty="0" smtClean="0">
                <a:solidFill>
                  <a:schemeClr val="tx1"/>
                </a:solidFill>
                <a:latin typeface="Times New Roman" pitchFamily="18" charset="0"/>
                <a:ea typeface="+mn-ea"/>
                <a:cs typeface="+mn-cs"/>
              </a:rPr>
              <a:t>    However, recent advances in software-defined networking have promised, and are now delivering, a unified approach towards providing many of these network-layer functions, and certain link-layer functions as well, in a modern, elegant, and integrated manner.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Recall that Section 4.2.1 characterized destination-based forwarding as the two steps of looking up a destination IP address (“match”), then sending the packet into the switching fabric to the specified output port (“action”). </a:t>
            </a:r>
          </a:p>
          <a:p>
            <a:r>
              <a:rPr lang="en-US" altLang="zh-CN" sz="1200" b="0" i="0" u="none" strike="noStrike" kern="1200" baseline="0" dirty="0" smtClean="0">
                <a:solidFill>
                  <a:schemeClr val="tx1"/>
                </a:solidFill>
                <a:latin typeface="Times New Roman" pitchFamily="18" charset="0"/>
                <a:ea typeface="+mn-ea"/>
                <a:cs typeface="+mn-cs"/>
              </a:rPr>
              <a:t>    Let’s now consider a significantly more general “match-plus-action” paradigm, where the “match” can be made over multiple header fields associated with different protocols at different layers in the protocol stack. </a:t>
            </a:r>
          </a:p>
          <a:p>
            <a:r>
              <a:rPr lang="en-US" altLang="zh-CN" sz="1200" b="0" i="0" u="none" strike="noStrike" kern="1200" baseline="0" dirty="0" smtClean="0">
                <a:solidFill>
                  <a:schemeClr val="tx1"/>
                </a:solidFill>
                <a:latin typeface="Times New Roman" pitchFamily="18" charset="0"/>
                <a:ea typeface="+mn-ea"/>
                <a:cs typeface="+mn-cs"/>
              </a:rPr>
              <a:t>    The “action” can include </a:t>
            </a:r>
            <a:r>
              <a:rPr lang="en-US" altLang="zh-CN" sz="1200" b="1" i="0" u="none" strike="noStrike" kern="1200" baseline="0" dirty="0" smtClean="0">
                <a:solidFill>
                  <a:schemeClr val="tx1"/>
                </a:solidFill>
                <a:latin typeface="Times New Roman" pitchFamily="18" charset="0"/>
                <a:ea typeface="+mn-ea"/>
                <a:cs typeface="+mn-cs"/>
              </a:rPr>
              <a:t>forwarding</a:t>
            </a:r>
            <a:r>
              <a:rPr lang="en-US" altLang="zh-CN" sz="1200" b="0" i="0" u="none" strike="noStrike" kern="1200" baseline="0" dirty="0" smtClean="0">
                <a:solidFill>
                  <a:schemeClr val="tx1"/>
                </a:solidFill>
                <a:latin typeface="Times New Roman" pitchFamily="18" charset="0"/>
                <a:ea typeface="+mn-ea"/>
                <a:cs typeface="+mn-cs"/>
              </a:rPr>
              <a:t> the packet to one or more output ports (as in destination-based forwarding), </a:t>
            </a:r>
            <a:r>
              <a:rPr lang="en-US" altLang="zh-CN" sz="1200" b="1" i="0" u="none" strike="noStrike" kern="1200" baseline="0" dirty="0" smtClean="0">
                <a:solidFill>
                  <a:schemeClr val="tx1"/>
                </a:solidFill>
                <a:latin typeface="Times New Roman" pitchFamily="18" charset="0"/>
                <a:ea typeface="+mn-ea"/>
                <a:cs typeface="+mn-cs"/>
              </a:rPr>
              <a:t>load balancing </a:t>
            </a:r>
            <a:r>
              <a:rPr lang="en-US" altLang="zh-CN" sz="1200" b="0" i="0" u="none" strike="noStrike" kern="1200" baseline="0" dirty="0" smtClean="0">
                <a:solidFill>
                  <a:schemeClr val="tx1"/>
                </a:solidFill>
                <a:latin typeface="Times New Roman" pitchFamily="18" charset="0"/>
                <a:ea typeface="+mn-ea"/>
                <a:cs typeface="+mn-cs"/>
              </a:rPr>
              <a:t>packets across multiple outgoing interfaces that lead to a service (as in load balancing), </a:t>
            </a:r>
            <a:r>
              <a:rPr lang="en-US" altLang="zh-CN" sz="1200" b="1" i="0" u="none" strike="noStrike" kern="1200" baseline="0" dirty="0" smtClean="0">
                <a:solidFill>
                  <a:schemeClr val="tx1"/>
                </a:solidFill>
                <a:latin typeface="Times New Roman" pitchFamily="18" charset="0"/>
                <a:ea typeface="+mn-ea"/>
                <a:cs typeface="+mn-cs"/>
              </a:rPr>
              <a:t>rewriting</a:t>
            </a:r>
            <a:r>
              <a:rPr lang="en-US" altLang="zh-CN" sz="1200" b="0" i="0" u="none" strike="noStrike" kern="1200" baseline="0" dirty="0" smtClean="0">
                <a:solidFill>
                  <a:schemeClr val="tx1"/>
                </a:solidFill>
                <a:latin typeface="Times New Roman" pitchFamily="18" charset="0"/>
                <a:ea typeface="+mn-ea"/>
                <a:cs typeface="+mn-cs"/>
              </a:rPr>
              <a:t> header values (as in NAT), purposefully blocking / dropping a packet (as in a firewall), sending a packet to a special server for further processing and action (as in DPI), and more.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generalized forwarding, a match-plus-action table </a:t>
            </a:r>
            <a:r>
              <a:rPr lang="en-US" altLang="zh-CN" sz="1200" b="1" i="0" u="none" strike="noStrike" kern="1200" baseline="0" dirty="0" smtClean="0">
                <a:solidFill>
                  <a:schemeClr val="tx1"/>
                </a:solidFill>
                <a:latin typeface="Times New Roman" pitchFamily="18" charset="0"/>
                <a:ea typeface="+mn-ea"/>
                <a:cs typeface="+mn-cs"/>
              </a:rPr>
              <a:t>generalizes</a:t>
            </a:r>
            <a:r>
              <a:rPr lang="en-US" altLang="zh-CN" sz="1200" b="0" i="0" u="none" strike="noStrike" kern="1200" baseline="0" dirty="0" smtClean="0">
                <a:solidFill>
                  <a:schemeClr val="tx1"/>
                </a:solidFill>
                <a:latin typeface="Times New Roman" pitchFamily="18" charset="0"/>
                <a:ea typeface="+mn-ea"/>
                <a:cs typeface="+mn-cs"/>
              </a:rPr>
              <a:t> the notion of the destination-based forwarding table that we encountered in Section 4.2.1. </a:t>
            </a:r>
          </a:p>
          <a:p>
            <a:r>
              <a:rPr lang="en-US" altLang="zh-CN" sz="1200" b="0" i="0" u="none" strike="noStrike" kern="1200" baseline="0" dirty="0" smtClean="0">
                <a:solidFill>
                  <a:schemeClr val="tx1"/>
                </a:solidFill>
                <a:latin typeface="Times New Roman" pitchFamily="18" charset="0"/>
                <a:ea typeface="+mn-ea"/>
                <a:cs typeface="+mn-cs"/>
              </a:rPr>
              <a:t>    Because forwarding decisions may be made using network-layer </a:t>
            </a:r>
            <a:r>
              <a:rPr lang="en-US" altLang="zh-CN" sz="1200" b="1" i="0" u="none" strike="noStrike" kern="1200" baseline="0" dirty="0" smtClean="0">
                <a:solidFill>
                  <a:schemeClr val="tx1"/>
                </a:solidFill>
                <a:latin typeface="Times New Roman" pitchFamily="18" charset="0"/>
                <a:ea typeface="+mn-ea"/>
                <a:cs typeface="+mn-cs"/>
              </a:rPr>
              <a:t>and/or </a:t>
            </a:r>
            <a:r>
              <a:rPr lang="en-US" altLang="zh-CN" sz="1200" b="0" i="0" u="none" strike="noStrike" kern="1200" baseline="0" dirty="0" smtClean="0">
                <a:solidFill>
                  <a:schemeClr val="tx1"/>
                </a:solidFill>
                <a:latin typeface="Times New Roman" pitchFamily="18" charset="0"/>
                <a:ea typeface="+mn-ea"/>
                <a:cs typeface="+mn-cs"/>
              </a:rPr>
              <a:t>link-layer source and destination addresses, the forwarding devices shown in Figure 4.28 are more accurately described as “packet switches” rather than layer 3 “routers” or layer 2 “switches.” </a:t>
            </a:r>
          </a:p>
          <a:p>
            <a:r>
              <a:rPr lang="en-US" altLang="zh-CN" sz="1200" b="0" i="0" u="none" strike="noStrike" kern="1200" baseline="0" dirty="0" smtClean="0">
                <a:solidFill>
                  <a:schemeClr val="tx1"/>
                </a:solidFill>
                <a:latin typeface="Times New Roman" pitchFamily="18" charset="0"/>
                <a:ea typeface="+mn-ea"/>
                <a:cs typeface="+mn-cs"/>
              </a:rPr>
              <a:t>    Thus, in the remainder of this section, and in Section 5.5, we’ll refer to these devices as packet switches, adopting the terminology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is gaining widespread adoption in SDN literature.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4.28 shows a match-plus-action table in each packet switch, with the table being computed, installed, and updated by a remote controller. </a:t>
            </a:r>
          </a:p>
          <a:p>
            <a:r>
              <a:rPr lang="en-US" altLang="zh-CN" sz="1200" b="0" i="0" u="none" strike="noStrike" kern="1200" baseline="0" dirty="0" smtClean="0">
                <a:solidFill>
                  <a:schemeClr val="tx1"/>
                </a:solidFill>
                <a:latin typeface="Times New Roman" pitchFamily="18" charset="0"/>
                <a:ea typeface="+mn-ea"/>
                <a:cs typeface="+mn-cs"/>
              </a:rPr>
              <a:t>    We note that </a:t>
            </a:r>
            <a:r>
              <a:rPr lang="en-US" altLang="zh-CN" sz="1200" b="1" i="0" u="none" strike="noStrike" kern="1200" baseline="0" dirty="0" smtClean="0">
                <a:solidFill>
                  <a:schemeClr val="tx1"/>
                </a:solidFill>
                <a:latin typeface="Times New Roman" pitchFamily="18" charset="0"/>
                <a:ea typeface="+mn-ea"/>
                <a:cs typeface="+mn-cs"/>
              </a:rPr>
              <a:t>while</a:t>
            </a:r>
            <a:r>
              <a:rPr lang="en-US" altLang="zh-CN" sz="1200" b="0" i="0" u="none" strike="noStrike" kern="1200" baseline="0" dirty="0" smtClean="0">
                <a:solidFill>
                  <a:schemeClr val="tx1"/>
                </a:solidFill>
                <a:latin typeface="Times New Roman" pitchFamily="18" charset="0"/>
                <a:ea typeface="+mn-ea"/>
                <a:cs typeface="+mn-cs"/>
              </a:rPr>
              <a:t> it is possible for the control components at the individual packet switch to interact with each other (e.g., in a manner similar to that in Figure 4.2), in practice generalized match-plus-action capabilities are implemented </a:t>
            </a:r>
            <a:r>
              <a:rPr lang="en-US" altLang="zh-CN" sz="1200" b="1" i="0" u="none" strike="noStrike" kern="1200" baseline="0" dirty="0" smtClean="0">
                <a:solidFill>
                  <a:schemeClr val="tx1"/>
                </a:solidFill>
                <a:latin typeface="Times New Roman" pitchFamily="18" charset="0"/>
                <a:ea typeface="+mn-ea"/>
                <a:cs typeface="+mn-cs"/>
              </a:rPr>
              <a:t>via</a:t>
            </a:r>
            <a:r>
              <a:rPr lang="en-US" altLang="zh-CN" sz="1200" b="0" i="0" u="none" strike="noStrike" kern="1200" baseline="0" dirty="0" smtClean="0">
                <a:solidFill>
                  <a:schemeClr val="tx1"/>
                </a:solidFill>
                <a:latin typeface="Times New Roman" pitchFamily="18" charset="0"/>
                <a:ea typeface="+mn-ea"/>
                <a:cs typeface="+mn-cs"/>
              </a:rPr>
              <a:t> a remote controller that computes, installs, and updates these tables. </a:t>
            </a:r>
          </a:p>
          <a:p>
            <a:r>
              <a:rPr lang="en-US" altLang="zh-CN" sz="1200" b="0" i="0" u="none" strike="noStrike" kern="1200" baseline="0" dirty="0" smtClean="0">
                <a:solidFill>
                  <a:schemeClr val="tx1"/>
                </a:solidFill>
                <a:latin typeface="Times New Roman" pitchFamily="18" charset="0"/>
                <a:ea typeface="+mn-ea"/>
                <a:cs typeface="+mn-cs"/>
              </a:rPr>
              <a:t>    You might take a minute to compare Figures 4.2, 4.3 and 4.28 — what similarities and differences do you notice between destination-based forwarding shown in Figure 4.2 and 4.3, and generalized forwarding shown in Figure 4.28? </a:t>
            </a:r>
          </a:p>
          <a:p>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171</a:t>
            </a:fld>
            <a:endParaRPr lang="en-US" altLang="zh-CN"/>
          </a:p>
        </p:txBody>
      </p:sp>
    </p:spTree>
    <p:extLst>
      <p:ext uri="{BB962C8B-B14F-4D97-AF65-F5344CB8AC3E}">
        <p14:creationId xmlns:p14="http://schemas.microsoft.com/office/powerpoint/2010/main" val="26465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A8F2851-6BD7-4969-8E39-E4E528CC706E}" type="slidenum">
              <a:rPr lang="en-US" altLang="zh-CN" smtClean="0"/>
              <a:pPr>
                <a:spcBef>
                  <a:spcPct val="0"/>
                </a:spcBef>
              </a:pPr>
              <a:t>19</a:t>
            </a:fld>
            <a:endParaRPr lang="en-US" altLang="zh-CN"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114055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Our following discussion of generalized forwarding will be based on OpenFlow </a:t>
            </a:r>
            <a:r>
              <a:rPr lang="en-US" altLang="zh-CN" sz="1200" b="0" i="0" u="none" strike="noStrike" baseline="0" dirty="0" smtClean="0">
                <a:solidFill>
                  <a:srgbClr val="1E7ABA"/>
                </a:solidFill>
                <a:latin typeface="Arial-BoldMT"/>
              </a:rPr>
              <a:t>[</a:t>
            </a:r>
            <a:r>
              <a:rPr lang="en-US" altLang="zh-CN" sz="1200" b="0" i="0" u="none" strike="noStrike" baseline="0" dirty="0" err="1" smtClean="0">
                <a:solidFill>
                  <a:srgbClr val="1E7ABA"/>
                </a:solidFill>
                <a:latin typeface="Arial-BoldMT"/>
              </a:rPr>
              <a:t>McKeown</a:t>
            </a:r>
            <a:r>
              <a:rPr lang="en-US" altLang="zh-CN" sz="1200" b="0" i="0" u="none" strike="noStrike" baseline="0" dirty="0" smtClean="0">
                <a:solidFill>
                  <a:srgbClr val="1E7ABA"/>
                </a:solidFill>
                <a:latin typeface="Arial-BoldMT"/>
              </a:rPr>
              <a:t> 2008</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OpenFlow 2009</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Casado 2014</a:t>
            </a:r>
            <a:r>
              <a:rPr lang="en-US" altLang="zh-CN" sz="1200" b="0" i="0" u="none" strike="noStrike" baseline="0" dirty="0" smtClean="0">
                <a:solidFill>
                  <a:srgbClr val="333333"/>
                </a:solidFill>
                <a:latin typeface="ArialMT"/>
              </a:rPr>
              <a:t>, </a:t>
            </a:r>
            <a:r>
              <a:rPr lang="en-US" altLang="zh-CN" sz="1200" b="0" i="0" u="none" strike="noStrike" baseline="0" dirty="0" err="1" smtClean="0">
                <a:solidFill>
                  <a:srgbClr val="1E7ABA"/>
                </a:solidFill>
                <a:latin typeface="Arial-BoldMT"/>
              </a:rPr>
              <a:t>Tourrilhes</a:t>
            </a:r>
            <a:r>
              <a:rPr lang="en-US" altLang="zh-CN" sz="1200" b="0" i="0" u="none" strike="noStrike" baseline="0" dirty="0" smtClean="0">
                <a:solidFill>
                  <a:srgbClr val="1E7ABA"/>
                </a:solidFill>
                <a:latin typeface="Arial-BoldMT"/>
              </a:rPr>
              <a:t> 2014] </a:t>
            </a:r>
            <a:r>
              <a:rPr lang="en-US" altLang="zh-CN" sz="1200" b="0" i="0" u="none" strike="noStrike" baseline="0" dirty="0" smtClean="0">
                <a:solidFill>
                  <a:srgbClr val="333333"/>
                </a:solidFill>
                <a:latin typeface="ArialMT"/>
              </a:rPr>
              <a:t>— a highly visible and successful standard that has </a:t>
            </a:r>
            <a:r>
              <a:rPr lang="en-US" altLang="zh-CN" sz="1200" b="1" i="0" u="none" strike="noStrike" baseline="0" dirty="0" smtClean="0">
                <a:solidFill>
                  <a:srgbClr val="333333"/>
                </a:solidFill>
                <a:latin typeface="ArialMT"/>
              </a:rPr>
              <a:t>pioneered</a:t>
            </a:r>
            <a:r>
              <a:rPr lang="en-US" altLang="zh-CN" sz="1200" b="0" i="0" u="none" strike="noStrike" baseline="0" dirty="0" smtClean="0">
                <a:solidFill>
                  <a:srgbClr val="333333"/>
                </a:solidFill>
                <a:latin typeface="ArialMT"/>
              </a:rPr>
              <a:t> the notion of the match-plus-action forwarding abstraction and controllers, as well as the SDN revolution more generally </a:t>
            </a:r>
            <a:r>
              <a:rPr lang="en-US" altLang="zh-CN" sz="1200" b="0" i="0" u="none" strike="noStrike" baseline="0" dirty="0" smtClean="0">
                <a:solidFill>
                  <a:srgbClr val="1E7ABA"/>
                </a:solidFill>
                <a:latin typeface="Arial-BoldMT"/>
              </a:rPr>
              <a:t>[</a:t>
            </a:r>
            <a:r>
              <a:rPr lang="en-US" altLang="zh-CN" sz="1200" b="0" i="0" u="none" strike="noStrike" baseline="0" dirty="0" err="1" smtClean="0">
                <a:solidFill>
                  <a:srgbClr val="1E7ABA"/>
                </a:solidFill>
                <a:latin typeface="Arial-BoldMT"/>
              </a:rPr>
              <a:t>Feamster</a:t>
            </a:r>
            <a:r>
              <a:rPr lang="en-US" altLang="zh-CN" sz="1200" b="0" i="0" u="none" strike="noStrike" baseline="0" dirty="0" smtClean="0">
                <a:solidFill>
                  <a:srgbClr val="1E7ABA"/>
                </a:solidFill>
                <a:latin typeface="Arial-BoldMT"/>
              </a:rPr>
              <a:t> 2013]</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We’ll primarily consider OpenFlow 1.0, which introduced key SDN abstractions and functionality in a particularly clear and concise manner. </a:t>
            </a:r>
          </a:p>
          <a:p>
            <a:pPr algn="l"/>
            <a:r>
              <a:rPr lang="en-US" altLang="zh-CN" sz="1200" b="0" i="0" u="none" strike="noStrike" baseline="0" dirty="0" smtClean="0">
                <a:solidFill>
                  <a:srgbClr val="333333"/>
                </a:solidFill>
                <a:latin typeface="ArialMT"/>
              </a:rPr>
              <a:t>   Later versions of OpenFlow introduced additional capabilities as a result of experience </a:t>
            </a:r>
            <a:r>
              <a:rPr lang="en-US" altLang="zh-CN" sz="1200" b="1" i="0" u="none" strike="noStrike" baseline="0" dirty="0" smtClean="0">
                <a:solidFill>
                  <a:srgbClr val="333333"/>
                </a:solidFill>
                <a:latin typeface="ArialMT"/>
              </a:rPr>
              <a:t>gained</a:t>
            </a:r>
            <a:r>
              <a:rPr lang="en-US" altLang="zh-CN" sz="1200" b="0" i="0" u="none" strike="noStrike" baseline="0" dirty="0" smtClean="0">
                <a:solidFill>
                  <a:srgbClr val="333333"/>
                </a:solidFill>
                <a:latin typeface="ArialMT"/>
              </a:rPr>
              <a:t> through implementation and use; current and earlier versions of the OpenFlow standard can be found at </a:t>
            </a:r>
            <a:r>
              <a:rPr lang="en-US" altLang="zh-CN" sz="1200" b="0" i="0" u="none" strike="noStrike" baseline="0" dirty="0" smtClean="0">
                <a:solidFill>
                  <a:srgbClr val="1E7ABA"/>
                </a:solidFill>
                <a:latin typeface="Arial-BoldMT"/>
              </a:rPr>
              <a:t>[ONF 2016]</a:t>
            </a:r>
            <a:r>
              <a:rPr lang="en-US" altLang="zh-CN" sz="1200" b="0" i="0" u="none" strike="noStrike" baseline="0" dirty="0" smtClean="0">
                <a:solidFill>
                  <a:srgbClr val="333333"/>
                </a:solidFill>
                <a:latin typeface="ArialMT"/>
              </a:rPr>
              <a:t>.</a:t>
            </a:r>
            <a:endParaRPr lang="zh-CN" altLang="en-US" b="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172</a:t>
            </a:fld>
            <a:endParaRPr lang="en-US" altLang="zh-CN"/>
          </a:p>
        </p:txBody>
      </p:sp>
    </p:spTree>
    <p:extLst>
      <p:ext uri="{BB962C8B-B14F-4D97-AF65-F5344CB8AC3E}">
        <p14:creationId xmlns:p14="http://schemas.microsoft.com/office/powerpoint/2010/main" val="11243322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Each entry </a:t>
            </a:r>
            <a:r>
              <a:rPr lang="en-US" altLang="zh-CN" sz="1200" b="0" i="0" u="sng" strike="noStrike" kern="1200" baseline="0" dirty="0" smtClean="0">
                <a:solidFill>
                  <a:schemeClr val="tx1"/>
                </a:solidFill>
                <a:latin typeface="Times New Roman" pitchFamily="18" charset="0"/>
                <a:ea typeface="+mn-ea"/>
                <a:cs typeface="+mn-cs"/>
              </a:rPr>
              <a:t>in the match-plus-action forwarding table, known as a flow table in OpenFlow</a:t>
            </a:r>
            <a:r>
              <a:rPr lang="en-US" altLang="zh-CN" sz="1200" b="0" i="0" u="none" strike="noStrike" kern="1200" baseline="0" dirty="0" smtClean="0">
                <a:solidFill>
                  <a:schemeClr val="tx1"/>
                </a:solidFill>
                <a:latin typeface="Times New Roman" pitchFamily="18" charset="0"/>
                <a:ea typeface="+mn-ea"/>
                <a:cs typeface="+mn-cs"/>
              </a:rPr>
              <a:t>, includes: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A set of header field values </a:t>
            </a:r>
            <a:r>
              <a:rPr lang="en-US" altLang="zh-CN" sz="1200" b="0" i="0" u="none" strike="noStrike" kern="1200" baseline="0" dirty="0" smtClean="0">
                <a:solidFill>
                  <a:schemeClr val="tx1"/>
                </a:solidFill>
                <a:latin typeface="Times New Roman" pitchFamily="18" charset="0"/>
                <a:ea typeface="+mn-ea"/>
                <a:cs typeface="+mn-cs"/>
              </a:rPr>
              <a:t>to which an incoming packet will be matched.</a:t>
            </a:r>
          </a:p>
          <a:p>
            <a:r>
              <a:rPr lang="en-US" altLang="zh-CN" sz="1200" b="0" i="0" u="none" strike="noStrike" kern="1200" baseline="0" dirty="0" smtClean="0">
                <a:solidFill>
                  <a:schemeClr val="tx1"/>
                </a:solidFill>
                <a:latin typeface="Times New Roman" pitchFamily="18" charset="0"/>
                <a:ea typeface="+mn-ea"/>
                <a:cs typeface="+mn-cs"/>
              </a:rPr>
              <a:t>    As in the case of destination-based forwarding, hardware-based matching is most rapidly performed in TCAM memory, with more than a million destination address entries being possible [</a:t>
            </a:r>
            <a:r>
              <a:rPr lang="en-US" altLang="zh-CN" sz="1200" b="0" i="0" u="none" strike="noStrike" kern="1200" baseline="0" dirty="0" err="1" smtClean="0">
                <a:solidFill>
                  <a:schemeClr val="tx1"/>
                </a:solidFill>
                <a:latin typeface="Times New Roman" pitchFamily="18" charset="0"/>
                <a:ea typeface="+mn-ea"/>
                <a:cs typeface="+mn-cs"/>
              </a:rPr>
              <a:t>Bosshart</a:t>
            </a:r>
            <a:r>
              <a:rPr lang="en-US" altLang="zh-CN" sz="1200" b="0" i="0" u="none" strike="noStrike" kern="1200" baseline="0" dirty="0" smtClean="0">
                <a:solidFill>
                  <a:schemeClr val="tx1"/>
                </a:solidFill>
                <a:latin typeface="Times New Roman" pitchFamily="18" charset="0"/>
                <a:ea typeface="+mn-ea"/>
                <a:cs typeface="+mn-cs"/>
              </a:rPr>
              <a:t> 2013]. </a:t>
            </a:r>
          </a:p>
          <a:p>
            <a:r>
              <a:rPr lang="en-US" altLang="zh-CN" sz="1200" b="0" i="0" u="none" strike="noStrike" kern="1200" baseline="0" dirty="0" smtClean="0">
                <a:solidFill>
                  <a:schemeClr val="tx1"/>
                </a:solidFill>
                <a:latin typeface="Times New Roman" pitchFamily="18" charset="0"/>
                <a:ea typeface="+mn-ea"/>
                <a:cs typeface="+mn-cs"/>
              </a:rPr>
              <a:t>    A packet that matches no flow table entry can be dropped or sent to the remote controller for more processing. </a:t>
            </a:r>
          </a:p>
          <a:p>
            <a:r>
              <a:rPr lang="en-US" altLang="zh-CN" sz="1200" b="0" i="0" u="none" strike="noStrike" kern="1200" baseline="0" dirty="0" smtClean="0">
                <a:solidFill>
                  <a:schemeClr val="tx1"/>
                </a:solidFill>
                <a:latin typeface="Times New Roman" pitchFamily="18" charset="0"/>
                <a:ea typeface="+mn-ea"/>
                <a:cs typeface="+mn-cs"/>
              </a:rPr>
              <a:t>    In practice, a flow table may be implemented by multiple flow tables for performance or cost reasons [</a:t>
            </a:r>
            <a:r>
              <a:rPr lang="en-US" altLang="zh-CN" sz="1200" b="0" i="0" u="none" strike="noStrike" kern="1200" baseline="0" dirty="0" err="1" smtClean="0">
                <a:solidFill>
                  <a:schemeClr val="tx1"/>
                </a:solidFill>
                <a:latin typeface="Times New Roman" pitchFamily="18" charset="0"/>
                <a:ea typeface="+mn-ea"/>
                <a:cs typeface="+mn-cs"/>
              </a:rPr>
              <a:t>Bosshart</a:t>
            </a:r>
            <a:r>
              <a:rPr lang="en-US" altLang="zh-CN" sz="1200" b="0" i="0" u="none" strike="noStrike" kern="1200" baseline="0" dirty="0" smtClean="0">
                <a:solidFill>
                  <a:schemeClr val="tx1"/>
                </a:solidFill>
                <a:latin typeface="Times New Roman" pitchFamily="18" charset="0"/>
                <a:ea typeface="+mn-ea"/>
                <a:cs typeface="+mn-cs"/>
              </a:rPr>
              <a:t> 2013], but we’ll focus here on the abstraction of a single flow table.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A set of counters </a:t>
            </a:r>
            <a:r>
              <a:rPr lang="en-US" altLang="zh-CN" sz="1200" b="0" i="0" u="none" strike="noStrike" kern="1200" baseline="0" dirty="0" smtClean="0">
                <a:solidFill>
                  <a:schemeClr val="tx1"/>
                </a:solidFill>
                <a:latin typeface="Times New Roman" pitchFamily="18" charset="0"/>
                <a:ea typeface="+mn-ea"/>
                <a:cs typeface="+mn-cs"/>
              </a:rPr>
              <a:t>that are updated as packets are matched to flow table entries.</a:t>
            </a:r>
          </a:p>
          <a:p>
            <a:r>
              <a:rPr lang="en-US" altLang="zh-CN" sz="1200" b="0" i="0" u="none" strike="noStrike" kern="1200" baseline="0" dirty="0" smtClean="0">
                <a:solidFill>
                  <a:schemeClr val="tx1"/>
                </a:solidFill>
                <a:latin typeface="Times New Roman" pitchFamily="18" charset="0"/>
                <a:ea typeface="+mn-ea"/>
                <a:cs typeface="+mn-cs"/>
              </a:rPr>
              <a:t>    These counters might include the number of packets that have been matched by that table entry, and the time </a:t>
            </a:r>
            <a:r>
              <a:rPr lang="en-US" altLang="zh-CN" sz="1200" b="1" i="0" u="none" strike="noStrike" kern="1200" baseline="0" dirty="0" smtClean="0">
                <a:solidFill>
                  <a:schemeClr val="tx1"/>
                </a:solidFill>
                <a:latin typeface="Times New Roman" pitchFamily="18" charset="0"/>
                <a:ea typeface="+mn-ea"/>
                <a:cs typeface="+mn-cs"/>
              </a:rPr>
              <a:t>since</a:t>
            </a:r>
            <a:r>
              <a:rPr lang="en-US" altLang="zh-CN" sz="1200" b="0" i="0" u="none" strike="noStrike" kern="1200" baseline="0" dirty="0" smtClean="0">
                <a:solidFill>
                  <a:schemeClr val="tx1"/>
                </a:solidFill>
                <a:latin typeface="Times New Roman" pitchFamily="18" charset="0"/>
                <a:ea typeface="+mn-ea"/>
                <a:cs typeface="+mn-cs"/>
              </a:rPr>
              <a:t> the table entry was last updated.</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A set of actions </a:t>
            </a:r>
            <a:r>
              <a:rPr lang="en-US" altLang="zh-CN" sz="1200" b="0" i="0" u="none" strike="noStrike" kern="1200" baseline="0" dirty="0" smtClean="0">
                <a:solidFill>
                  <a:schemeClr val="tx1"/>
                </a:solidFill>
                <a:latin typeface="Times New Roman" pitchFamily="18" charset="0"/>
                <a:ea typeface="+mn-ea"/>
                <a:cs typeface="+mn-cs"/>
              </a:rPr>
              <a:t>to be taken when a packet matches a flow table entry. </a:t>
            </a:r>
          </a:p>
          <a:p>
            <a:r>
              <a:rPr lang="en-US" altLang="zh-CN" sz="1200" b="0" i="0" u="none" strike="noStrike" kern="1200" baseline="0" dirty="0" smtClean="0">
                <a:solidFill>
                  <a:schemeClr val="tx1"/>
                </a:solidFill>
                <a:latin typeface="Times New Roman" pitchFamily="18" charset="0"/>
                <a:ea typeface="+mn-ea"/>
                <a:cs typeface="+mn-cs"/>
              </a:rPr>
              <a:t>   These actions might be to forward the packet to a given output port, to drop the packet, makes copies of the packet and sent them to multiple output ports, and/or to rewrite selected header fields.</a:t>
            </a:r>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173</a:t>
            </a:fld>
            <a:endParaRPr lang="en-US" altLang="zh-CN"/>
          </a:p>
        </p:txBody>
      </p:sp>
    </p:spTree>
    <p:extLst>
      <p:ext uri="{BB962C8B-B14F-4D97-AF65-F5344CB8AC3E}">
        <p14:creationId xmlns:p14="http://schemas.microsoft.com/office/powerpoint/2010/main" val="10245558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We’ll explore matching and actions in more detail in </a:t>
            </a:r>
            <a:r>
              <a:rPr lang="en-US" altLang="zh-CN" sz="1200" b="0" i="0" u="none" strike="noStrike" baseline="0" dirty="0" smtClean="0">
                <a:solidFill>
                  <a:srgbClr val="1E7ABA"/>
                </a:solidFill>
                <a:latin typeface="Arial-BoldMT"/>
              </a:rPr>
              <a:t>Sections 4.4.1 </a:t>
            </a:r>
            <a:r>
              <a:rPr lang="en-US" altLang="zh-CN" sz="1200" b="0" i="0" u="none" strike="noStrike" baseline="0" dirty="0" smtClean="0">
                <a:solidFill>
                  <a:srgbClr val="333333"/>
                </a:solidFill>
                <a:latin typeface="ArialMT"/>
              </a:rPr>
              <a:t>and </a:t>
            </a:r>
            <a:r>
              <a:rPr lang="en-US" altLang="zh-CN" sz="1200" b="0" i="0" u="none" strike="noStrike" baseline="0" dirty="0" smtClean="0">
                <a:solidFill>
                  <a:srgbClr val="1E7ABA"/>
                </a:solidFill>
                <a:latin typeface="Arial-BoldMT"/>
              </a:rPr>
              <a:t>4.4.2</a:t>
            </a:r>
            <a:r>
              <a:rPr lang="en-US" altLang="zh-CN" sz="1200" b="0" i="0" u="none" strike="noStrike" baseline="0" dirty="0" smtClean="0">
                <a:solidFill>
                  <a:srgbClr val="333333"/>
                </a:solidFill>
                <a:latin typeface="ArialMT"/>
              </a:rPr>
              <a:t>, respectively. </a:t>
            </a:r>
          </a:p>
          <a:p>
            <a:pPr algn="l"/>
            <a:r>
              <a:rPr lang="en-US" altLang="zh-CN" sz="1200" b="0" i="0" u="none" strike="noStrike" baseline="0" dirty="0" smtClean="0">
                <a:solidFill>
                  <a:srgbClr val="333333"/>
                </a:solidFill>
                <a:latin typeface="ArialMT"/>
              </a:rPr>
              <a:t>    We’ll then study how the network-wide collection of per-packet switch matching rules can be used to implement a wide range of functions including routing, layer-2 switching, firewalling, load-balancing, virtual networks, and more in </a:t>
            </a:r>
            <a:r>
              <a:rPr lang="en-US" altLang="zh-CN" sz="1200" b="0" i="0" u="none" strike="noStrike" baseline="0" dirty="0" smtClean="0">
                <a:solidFill>
                  <a:srgbClr val="1E7ABA"/>
                </a:solidFill>
                <a:latin typeface="Arial-BoldMT"/>
              </a:rPr>
              <a:t>Section 4.4.3</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In closing, we note that the flow table is essentially an API, the abstraction </a:t>
            </a:r>
            <a:r>
              <a:rPr lang="en-US" altLang="zh-CN" sz="1200" b="1" i="0" u="none" strike="noStrike" baseline="0" dirty="0" smtClean="0">
                <a:solidFill>
                  <a:srgbClr val="333333"/>
                </a:solidFill>
                <a:latin typeface="ArialMT"/>
              </a:rPr>
              <a:t>through which </a:t>
            </a:r>
            <a:r>
              <a:rPr lang="en-US" altLang="zh-CN" sz="1200" b="0" i="0" u="none" strike="noStrike" baseline="0" dirty="0" smtClean="0">
                <a:solidFill>
                  <a:srgbClr val="333333"/>
                </a:solidFill>
                <a:latin typeface="ArialMT"/>
              </a:rPr>
              <a:t>an individual packet switch’s behavior can be programmed; we’ll see in </a:t>
            </a:r>
            <a:r>
              <a:rPr lang="en-US" altLang="zh-CN" sz="1200" b="0" i="0" u="none" strike="noStrike" baseline="0" dirty="0" smtClean="0">
                <a:solidFill>
                  <a:srgbClr val="1E7ABA"/>
                </a:solidFill>
                <a:latin typeface="Arial-BoldMT"/>
              </a:rPr>
              <a:t>Section 4.4.3 </a:t>
            </a:r>
            <a:r>
              <a:rPr lang="en-US" altLang="zh-CN" sz="1200" b="0" i="0" u="none" strike="noStrike" baseline="0" dirty="0" smtClean="0">
                <a:solidFill>
                  <a:srgbClr val="333333"/>
                </a:solidFill>
                <a:latin typeface="ArialMT"/>
              </a:rPr>
              <a:t>that network-wide behaviors can similarly be programmed by appropriately programming / configuring these tables in a collection of network packet switches </a:t>
            </a:r>
            <a:r>
              <a:rPr lang="en-US" altLang="zh-CN" sz="1200" b="0" i="0" u="none" strike="noStrike" baseline="0" dirty="0" smtClean="0">
                <a:solidFill>
                  <a:srgbClr val="1E7ABA"/>
                </a:solidFill>
                <a:latin typeface="Arial-BoldMT"/>
              </a:rPr>
              <a:t>[Casado 2014]</a:t>
            </a:r>
            <a:r>
              <a:rPr lang="en-US" altLang="zh-CN" sz="1200" b="0" i="0" u="none" strike="noStrike" baseline="0" dirty="0" smtClean="0">
                <a:solidFill>
                  <a:srgbClr val="333333"/>
                </a:solidFill>
                <a:latin typeface="ArialMT"/>
              </a:rPr>
              <a:t>.</a:t>
            </a:r>
            <a:endParaRPr lang="zh-CN" altLang="en-US" b="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174</a:t>
            </a:fld>
            <a:endParaRPr lang="en-US" altLang="zh-CN"/>
          </a:p>
        </p:txBody>
      </p:sp>
    </p:spTree>
    <p:extLst>
      <p:ext uri="{BB962C8B-B14F-4D97-AF65-F5344CB8AC3E}">
        <p14:creationId xmlns:p14="http://schemas.microsoft.com/office/powerpoint/2010/main" val="33783873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1E7ABA"/>
                </a:solidFill>
                <a:latin typeface="Arial-BoldMT"/>
              </a:rPr>
              <a:t>    Figure 4.29 </a:t>
            </a:r>
            <a:r>
              <a:rPr lang="en-US" altLang="zh-CN" sz="1200" b="0" i="0" u="none" strike="noStrike" baseline="0" dirty="0" smtClean="0">
                <a:solidFill>
                  <a:srgbClr val="333333"/>
                </a:solidFill>
                <a:latin typeface="ArialMT"/>
              </a:rPr>
              <a:t>shows the eleven packet-header fields and the incoming port ID that can be matched in an OpenFlow 1.0 match-plus-action rule.     </a:t>
            </a:r>
          </a:p>
          <a:p>
            <a:pPr algn="l"/>
            <a:r>
              <a:rPr lang="en-US" altLang="zh-CN" sz="1200" b="0" i="0" u="none" strike="noStrike" baseline="0" dirty="0" smtClean="0">
                <a:solidFill>
                  <a:srgbClr val="333333"/>
                </a:solidFill>
                <a:latin typeface="ArialMT"/>
              </a:rPr>
              <a:t>    Recall from </a:t>
            </a:r>
            <a:r>
              <a:rPr lang="en-US" altLang="zh-CN" sz="1200" b="0" i="0" u="none" strike="noStrike" baseline="0" dirty="0" smtClean="0">
                <a:solidFill>
                  <a:srgbClr val="1E7ABA"/>
                </a:solidFill>
                <a:latin typeface="Arial-BoldMT"/>
              </a:rPr>
              <a:t>Section 1.5.2 </a:t>
            </a:r>
            <a:r>
              <a:rPr lang="en-US" altLang="zh-CN" sz="1200" b="0" i="0" u="none" strike="noStrike" baseline="0" dirty="0" smtClean="0">
                <a:solidFill>
                  <a:srgbClr val="333333"/>
                </a:solidFill>
                <a:latin typeface="ArialMT"/>
              </a:rPr>
              <a:t>that a link-layer (layer 2) frame arriving to a packet switch will contain a network-layer (layer 3) datagram as its payload, which in turn will typically contain a transport-layer (layer 4) segment.</a:t>
            </a:r>
          </a:p>
          <a:p>
            <a:pPr algn="l"/>
            <a:r>
              <a:rPr lang="en-US" altLang="zh-CN" sz="1200" b="0" i="0" u="none" strike="noStrike" baseline="0" dirty="0" smtClean="0">
                <a:solidFill>
                  <a:srgbClr val="333333"/>
                </a:solidFill>
                <a:latin typeface="ArialMT"/>
              </a:rPr>
              <a:t>    The first observation we make is that OpenFlow’s match abstraction allows for a match to be made on selected fields from </a:t>
            </a:r>
            <a:r>
              <a:rPr lang="en-US" altLang="zh-CN" sz="1200" b="0" i="0" u="none" strike="noStrike" baseline="0" dirty="0" smtClean="0">
                <a:solidFill>
                  <a:srgbClr val="333333"/>
                </a:solidFill>
                <a:latin typeface="Arial-ItalicMT"/>
              </a:rPr>
              <a:t>three </a:t>
            </a:r>
            <a:r>
              <a:rPr lang="en-US" altLang="zh-CN" sz="1200" b="0" i="0" u="none" strike="noStrike" baseline="0" dirty="0" smtClean="0">
                <a:solidFill>
                  <a:srgbClr val="333333"/>
                </a:solidFill>
                <a:latin typeface="ArialMT"/>
              </a:rPr>
              <a:t>layers of protocol headers (thus rather brazenly </a:t>
            </a:r>
            <a:r>
              <a:rPr lang="en-US" altLang="zh-CN" sz="1200" b="1" i="0" u="none" strike="noStrike" baseline="0" dirty="0" smtClean="0">
                <a:solidFill>
                  <a:srgbClr val="333333"/>
                </a:solidFill>
                <a:latin typeface="ArialMT"/>
              </a:rPr>
              <a:t>defying</a:t>
            </a:r>
            <a:r>
              <a:rPr lang="en-US" altLang="zh-CN" sz="1200" b="0" i="0" u="none" strike="noStrike" baseline="0" dirty="0" smtClean="0">
                <a:solidFill>
                  <a:srgbClr val="333333"/>
                </a:solidFill>
                <a:latin typeface="ArialMT"/>
              </a:rPr>
              <a:t> the layering principle we studied in </a:t>
            </a:r>
            <a:r>
              <a:rPr lang="en-US" altLang="zh-CN" sz="1200" b="0" i="0" u="none" strike="noStrike" baseline="0" dirty="0" smtClean="0">
                <a:solidFill>
                  <a:srgbClr val="1E7ABA"/>
                </a:solidFill>
                <a:latin typeface="Arial-BoldMT"/>
              </a:rPr>
              <a:t>Section 1.5</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Since we’ve not yet covered the link layer, </a:t>
            </a:r>
            <a:r>
              <a:rPr lang="en-US" altLang="zh-CN" sz="1200" b="0" i="0" u="sng" strike="noStrike" baseline="0" dirty="0" smtClean="0">
                <a:solidFill>
                  <a:srgbClr val="333333"/>
                </a:solidFill>
                <a:latin typeface="ArialMT"/>
              </a:rPr>
              <a:t>suffice it to say</a:t>
            </a:r>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the source and destination MAC addresses shown in </a:t>
            </a:r>
            <a:r>
              <a:rPr lang="en-US" altLang="zh-CN" sz="1200" b="0" i="0" u="none" strike="noStrike" baseline="0" dirty="0" smtClean="0">
                <a:solidFill>
                  <a:srgbClr val="1E7ABA"/>
                </a:solidFill>
                <a:latin typeface="Arial-BoldMT"/>
              </a:rPr>
              <a:t>Figure 4.29 </a:t>
            </a:r>
            <a:r>
              <a:rPr lang="en-US" altLang="zh-CN" sz="1200" b="0" i="0" u="none" strike="noStrike" baseline="0" dirty="0" smtClean="0">
                <a:solidFill>
                  <a:srgbClr val="333333"/>
                </a:solidFill>
                <a:latin typeface="ArialMT"/>
              </a:rPr>
              <a:t>are the link-layer addresses associated with the frame’s sending and receiving interfaces; by forwarding </a:t>
            </a:r>
            <a:r>
              <a:rPr lang="en-US" altLang="zh-CN" sz="1200" b="0" i="0" u="sng" strike="noStrike" baseline="0" dirty="0" smtClean="0">
                <a:solidFill>
                  <a:srgbClr val="333333"/>
                </a:solidFill>
                <a:latin typeface="ArialMT"/>
              </a:rPr>
              <a:t>on the basis of</a:t>
            </a:r>
            <a:r>
              <a:rPr lang="en-US" altLang="zh-CN" sz="1200" b="0" i="0" u="none" strike="noStrike" baseline="0" dirty="0" smtClean="0">
                <a:solidFill>
                  <a:srgbClr val="333333"/>
                </a:solidFill>
                <a:latin typeface="ArialMT"/>
              </a:rPr>
              <a:t> Ethernet addresses rather than IP addresses, we can see that an OpenFlow-enabled device can equally perform </a:t>
            </a:r>
            <a:r>
              <a:rPr lang="en-US" altLang="zh-CN" sz="1200" b="0" i="0" u="sng" strike="noStrike" baseline="0" dirty="0" smtClean="0">
                <a:solidFill>
                  <a:srgbClr val="333333"/>
                </a:solidFill>
                <a:latin typeface="ArialMT"/>
              </a:rPr>
              <a:t>as a router</a:t>
            </a:r>
            <a:r>
              <a:rPr lang="en-US" altLang="zh-CN" sz="1200" b="0" i="0" u="none" strike="noStrike" baseline="0" dirty="0" smtClean="0">
                <a:solidFill>
                  <a:srgbClr val="333333"/>
                </a:solidFill>
                <a:latin typeface="ArialMT"/>
              </a:rPr>
              <a:t> (layer-3 device) forwarding datagrams as well as a switch (layer-2 device) forwarding frames. </a:t>
            </a:r>
          </a:p>
          <a:p>
            <a:pPr algn="l"/>
            <a:r>
              <a:rPr lang="en-US" altLang="zh-CN" sz="1200" b="0" i="0" u="none" strike="noStrike" baseline="0" dirty="0" smtClean="0">
                <a:solidFill>
                  <a:srgbClr val="333333"/>
                </a:solidFill>
                <a:latin typeface="ArialMT"/>
              </a:rPr>
              <a:t>    The </a:t>
            </a:r>
            <a:r>
              <a:rPr lang="en-US" altLang="zh-CN" sz="1200" b="1" i="0" u="none" strike="noStrike" baseline="0" dirty="0" smtClean="0">
                <a:solidFill>
                  <a:srgbClr val="333333"/>
                </a:solidFill>
                <a:latin typeface="ArialMT"/>
              </a:rPr>
              <a:t>Ethernet type </a:t>
            </a:r>
            <a:r>
              <a:rPr lang="en-US" altLang="zh-CN" sz="1200" b="0" i="0" u="none" strike="noStrike" baseline="0" dirty="0" smtClean="0">
                <a:solidFill>
                  <a:srgbClr val="333333"/>
                </a:solidFill>
                <a:latin typeface="ArialMT"/>
              </a:rPr>
              <a:t>field corresponds to the upper layer protocol (e.g., IP) to which the frame’s payload will be demultiplexed, and the </a:t>
            </a:r>
            <a:r>
              <a:rPr lang="en-US" altLang="zh-CN" sz="1200" b="1" i="0" u="none" strike="noStrike" baseline="0" dirty="0" smtClean="0">
                <a:solidFill>
                  <a:srgbClr val="333333"/>
                </a:solidFill>
                <a:latin typeface="ArialMT"/>
              </a:rPr>
              <a:t>VLAN fields </a:t>
            </a:r>
            <a:r>
              <a:rPr lang="en-US" altLang="zh-CN" sz="1200" b="0" i="0" u="none" strike="noStrike" baseline="0" dirty="0" smtClean="0">
                <a:solidFill>
                  <a:srgbClr val="333333"/>
                </a:solidFill>
                <a:latin typeface="ArialMT"/>
              </a:rPr>
              <a:t>are concerned with so-called virtual local area networks that we’ll study in </a:t>
            </a:r>
            <a:r>
              <a:rPr lang="en-US" altLang="zh-CN" sz="1200" b="0" i="0" u="none" strike="noStrike" baseline="0" dirty="0" smtClean="0">
                <a:solidFill>
                  <a:srgbClr val="1E7ABA"/>
                </a:solidFill>
                <a:latin typeface="Arial-BoldMT"/>
              </a:rPr>
              <a:t>Chapter 6</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The set of twelve values </a:t>
            </a:r>
            <a:r>
              <a:rPr lang="en-US" altLang="zh-CN" sz="1200" b="0" i="0" u="sng" strike="noStrike" baseline="0" dirty="0" smtClean="0">
                <a:solidFill>
                  <a:srgbClr val="333333"/>
                </a:solidFill>
                <a:latin typeface="ArialMT"/>
              </a:rPr>
              <a:t>that can be matched in the OpenFlow 1.0 specification</a:t>
            </a:r>
            <a:r>
              <a:rPr lang="en-US" altLang="zh-CN" sz="1200" b="0" i="0" u="none" strike="noStrike" baseline="0" dirty="0" smtClean="0">
                <a:solidFill>
                  <a:srgbClr val="333333"/>
                </a:solidFill>
                <a:latin typeface="ArialMT"/>
              </a:rPr>
              <a:t> has grown to 41 values in more recent OpenFlow specifications </a:t>
            </a:r>
            <a:r>
              <a:rPr lang="en-US" altLang="zh-CN" sz="1200" b="0" i="0" u="none" strike="noStrike" baseline="0" dirty="0" smtClean="0">
                <a:solidFill>
                  <a:srgbClr val="1E7ABA"/>
                </a:solidFill>
                <a:latin typeface="Arial-BoldMT"/>
              </a:rPr>
              <a:t>[</a:t>
            </a:r>
            <a:r>
              <a:rPr lang="en-US" altLang="zh-CN" sz="1200" b="0" i="0" u="none" strike="noStrike" baseline="0" dirty="0" err="1" smtClean="0">
                <a:solidFill>
                  <a:srgbClr val="1E7ABA"/>
                </a:solidFill>
                <a:latin typeface="Arial-BoldMT"/>
              </a:rPr>
              <a:t>Bosshart</a:t>
            </a:r>
            <a:r>
              <a:rPr lang="en-US" altLang="zh-CN" sz="1200" b="0" i="0" u="none" strike="noStrike" baseline="0" dirty="0" smtClean="0">
                <a:solidFill>
                  <a:srgbClr val="1E7ABA"/>
                </a:solidFill>
                <a:latin typeface="Arial-BoldMT"/>
              </a:rPr>
              <a:t> 2014]</a:t>
            </a:r>
            <a:r>
              <a:rPr lang="en-US" altLang="zh-CN" sz="1200" b="0" i="0" u="none" strike="noStrike" baseline="0" dirty="0" smtClean="0">
                <a:solidFill>
                  <a:srgbClr val="333333"/>
                </a:solidFill>
                <a:latin typeface="ArialMT"/>
              </a:rPr>
              <a:t>.</a:t>
            </a:r>
          </a:p>
          <a:p>
            <a:pPr algn="l"/>
            <a:endParaRPr lang="en-US" altLang="zh-CN" sz="1200" b="0" i="0" u="none" strike="noStrike" baseline="0" dirty="0" smtClean="0">
              <a:solidFill>
                <a:srgbClr val="333333"/>
              </a:solidFill>
              <a:latin typeface="ArialMT"/>
              <a:ea typeface="ＭＳ Ｐゴシック" pitchFamily="34" charset="-128"/>
            </a:endParaRPr>
          </a:p>
          <a:p>
            <a:pPr algn="l"/>
            <a:r>
              <a:rPr lang="en-US" altLang="zh-CN" sz="1200" b="0" i="0" u="none" strike="noStrike" baseline="0" dirty="0" smtClean="0">
                <a:solidFill>
                  <a:srgbClr val="333333"/>
                </a:solidFill>
                <a:latin typeface="ArialMT"/>
              </a:rPr>
              <a:t>    The ingress port refers to the input port at the packet switch </a:t>
            </a:r>
            <a:r>
              <a:rPr lang="en-US" altLang="zh-CN" sz="1200" b="1" i="0" u="none" strike="noStrike" baseline="0" dirty="0" smtClean="0">
                <a:solidFill>
                  <a:srgbClr val="333333"/>
                </a:solidFill>
                <a:latin typeface="ArialMT"/>
              </a:rPr>
              <a:t>on which </a:t>
            </a:r>
            <a:r>
              <a:rPr lang="en-US" altLang="zh-CN" sz="1200" b="0" i="0" u="none" strike="noStrike" baseline="0" dirty="0" smtClean="0">
                <a:solidFill>
                  <a:srgbClr val="333333"/>
                </a:solidFill>
                <a:latin typeface="ArialMT"/>
              </a:rPr>
              <a:t>a packet is received. </a:t>
            </a:r>
          </a:p>
          <a:p>
            <a:pPr algn="l"/>
            <a:r>
              <a:rPr lang="en-US" altLang="zh-CN" sz="1200" b="0" i="0" u="none" strike="noStrike" baseline="0" dirty="0" smtClean="0">
                <a:solidFill>
                  <a:srgbClr val="333333"/>
                </a:solidFill>
                <a:latin typeface="ArialMT"/>
              </a:rPr>
              <a:t>    The packet’s IP source address, IP destination address, IP protocol field, and IP type of service fields were discussed earlier in </a:t>
            </a:r>
            <a:r>
              <a:rPr lang="en-US" altLang="zh-CN" sz="1200" b="0" i="0" u="none" strike="noStrike" baseline="0" dirty="0" smtClean="0">
                <a:solidFill>
                  <a:srgbClr val="1E7ABA"/>
                </a:solidFill>
                <a:latin typeface="Arial-BoldMT"/>
              </a:rPr>
              <a:t>Section 4.3.1</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The transport-layer source and destination port number fields can also be matched.</a:t>
            </a:r>
          </a:p>
          <a:p>
            <a:pPr algn="l"/>
            <a:endParaRPr lang="en-US" altLang="zh-CN" sz="1200" b="0" i="0" u="none" strike="noStrike" baseline="0" dirty="0" smtClean="0">
              <a:solidFill>
                <a:srgbClr val="333333"/>
              </a:solidFill>
              <a:latin typeface="ArialMT"/>
              <a:ea typeface="ＭＳ Ｐゴシック" pitchFamily="34" charset="-128"/>
            </a:endParaRPr>
          </a:p>
          <a:p>
            <a:pPr algn="l"/>
            <a:r>
              <a:rPr lang="en-US" altLang="zh-CN" sz="1200" b="0" i="0" u="none" strike="noStrike" baseline="0" dirty="0" smtClean="0">
                <a:solidFill>
                  <a:srgbClr val="333333"/>
                </a:solidFill>
                <a:latin typeface="ArialMT"/>
              </a:rPr>
              <a:t>    Flow table entries may also have wildcards. </a:t>
            </a:r>
          </a:p>
          <a:p>
            <a:pPr algn="l"/>
            <a:r>
              <a:rPr lang="en-US" altLang="zh-CN" sz="1200" b="0" i="0" u="none" strike="noStrike" baseline="0" dirty="0" smtClean="0">
                <a:solidFill>
                  <a:srgbClr val="333333"/>
                </a:solidFill>
                <a:latin typeface="ArialMT"/>
              </a:rPr>
              <a:t>    For example, an IP address of 128.119.*.* in a flow table will match the corresponding address field of any datagram that has 128.119 as the first 16 bits of its address. </a:t>
            </a:r>
          </a:p>
          <a:p>
            <a:pPr algn="l"/>
            <a:r>
              <a:rPr lang="en-US" altLang="zh-CN" sz="1200" b="0" i="0" u="none" strike="noStrike" baseline="0" dirty="0" smtClean="0">
                <a:solidFill>
                  <a:srgbClr val="333333"/>
                </a:solidFill>
                <a:latin typeface="ArialMT"/>
              </a:rPr>
              <a:t>    Each flow table entry also has an associated priority. </a:t>
            </a:r>
          </a:p>
          <a:p>
            <a:pPr algn="l"/>
            <a:r>
              <a:rPr lang="en-US" altLang="zh-CN" sz="1200" b="0" i="0" u="none" strike="noStrike" baseline="0" dirty="0" smtClean="0">
                <a:solidFill>
                  <a:srgbClr val="333333"/>
                </a:solidFill>
                <a:latin typeface="ArialMT"/>
              </a:rPr>
              <a:t>    If a packet matches multiple flow table entries, the selected match and corresponding action will be that of the highest priority entry with which the packet matches.</a:t>
            </a:r>
          </a:p>
          <a:p>
            <a:pPr algn="l"/>
            <a:endParaRPr lang="en-US" altLang="zh-CN" sz="1200" b="0" i="0" u="none" strike="noStrike" baseline="0" dirty="0" smtClean="0">
              <a:solidFill>
                <a:srgbClr val="333333"/>
              </a:solidFill>
              <a:latin typeface="ArialMT"/>
              <a:ea typeface="ＭＳ Ｐゴシック" pitchFamily="34" charset="-128"/>
            </a:endParaRPr>
          </a:p>
          <a:p>
            <a:pPr algn="l"/>
            <a:r>
              <a:rPr lang="en-US" altLang="zh-CN" sz="1200" b="0" i="0" u="none" strike="noStrike" baseline="0" dirty="0" smtClean="0">
                <a:solidFill>
                  <a:srgbClr val="333333"/>
                </a:solidFill>
                <a:latin typeface="ArialMT"/>
              </a:rPr>
              <a:t>    Lastly, we observe that not all fields in an IP header can be matched. </a:t>
            </a:r>
          </a:p>
          <a:p>
            <a:pPr algn="l"/>
            <a:r>
              <a:rPr lang="en-US" altLang="zh-CN" sz="1200" b="0" i="0" u="none" strike="noStrike" baseline="0" dirty="0" smtClean="0">
                <a:solidFill>
                  <a:srgbClr val="333333"/>
                </a:solidFill>
                <a:latin typeface="ArialMT"/>
              </a:rPr>
              <a:t>    For example OpenFlow does </a:t>
            </a:r>
            <a:r>
              <a:rPr lang="en-US" altLang="zh-CN" sz="1200" b="0" i="0" u="none" strike="noStrike" baseline="0" dirty="0" smtClean="0">
                <a:solidFill>
                  <a:srgbClr val="333333"/>
                </a:solidFill>
                <a:latin typeface="Arial-ItalicMT"/>
              </a:rPr>
              <a:t>not </a:t>
            </a:r>
            <a:r>
              <a:rPr lang="en-US" altLang="zh-CN" sz="1200" b="0" i="0" u="none" strike="noStrike" baseline="0" dirty="0" smtClean="0">
                <a:solidFill>
                  <a:srgbClr val="333333"/>
                </a:solidFill>
                <a:latin typeface="ArialMT"/>
              </a:rPr>
              <a:t>allow matching on the basis of TTL field or datagram length field.   </a:t>
            </a:r>
          </a:p>
          <a:p>
            <a:pPr algn="l"/>
            <a:r>
              <a:rPr lang="en-US" altLang="zh-CN" sz="1200" b="0" i="0" u="none" strike="noStrike" baseline="0" dirty="0" smtClean="0">
                <a:solidFill>
                  <a:srgbClr val="333333"/>
                </a:solidFill>
                <a:latin typeface="ArialMT"/>
              </a:rPr>
              <a:t>    Why are some fields allowed for matching, while others are not? </a:t>
            </a:r>
          </a:p>
          <a:p>
            <a:pPr algn="l"/>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Undoubtedly</a:t>
            </a:r>
            <a:r>
              <a:rPr lang="en-US" altLang="zh-CN" sz="1200" b="0" i="0" u="none" strike="noStrike" baseline="0" dirty="0" smtClean="0">
                <a:solidFill>
                  <a:srgbClr val="333333"/>
                </a:solidFill>
                <a:latin typeface="ArialMT"/>
              </a:rPr>
              <a:t>, the answer has to do with the tradeoff between functionality and complexity. </a:t>
            </a:r>
          </a:p>
          <a:p>
            <a:pPr algn="l"/>
            <a:r>
              <a:rPr lang="en-US" altLang="zh-CN" sz="1200" b="0" i="0" u="none" strike="noStrike" baseline="0" dirty="0" smtClean="0">
                <a:solidFill>
                  <a:srgbClr val="333333"/>
                </a:solidFill>
                <a:latin typeface="ArialMT"/>
              </a:rPr>
              <a:t>    </a:t>
            </a:r>
            <a:r>
              <a:rPr lang="en-US" altLang="zh-CN" sz="1200" b="0" i="0" u="sng" strike="noStrike" baseline="0" dirty="0" smtClean="0">
                <a:solidFill>
                  <a:srgbClr val="333333"/>
                </a:solidFill>
                <a:latin typeface="ArialMT"/>
              </a:rPr>
              <a:t>The “art” in choosing an abstraction is to provide for enough functionality to accomplish a task </a:t>
            </a:r>
            <a:r>
              <a:rPr lang="en-US" altLang="zh-CN" sz="1200" b="0" i="0" u="none" strike="noStrike" baseline="0" dirty="0" smtClean="0">
                <a:solidFill>
                  <a:srgbClr val="333333"/>
                </a:solidFill>
                <a:latin typeface="ArialMT"/>
              </a:rPr>
              <a:t>(in this case to implement, configure, and manage a wide range of network-layer functions that had previously been implemented through an assortment of network-layer devices), </a:t>
            </a:r>
            <a:r>
              <a:rPr lang="en-US" altLang="zh-CN" sz="1200" b="0" i="0" u="sng" strike="noStrike" baseline="0" dirty="0" smtClean="0">
                <a:solidFill>
                  <a:srgbClr val="333333"/>
                </a:solidFill>
                <a:latin typeface="ArialMT"/>
              </a:rPr>
              <a:t>without overburdening the abstraction with so much detail and generality</a:t>
            </a:r>
            <a:r>
              <a:rPr lang="en-US" altLang="zh-CN" sz="1200" b="0" i="0" u="none" strike="noStrike" baseline="0" dirty="0" smtClean="0">
                <a:solidFill>
                  <a:srgbClr val="333333"/>
                </a:solidFill>
                <a:latin typeface="ArialMT"/>
              </a:rPr>
              <a:t> that it becomes bloated and unusable. </a:t>
            </a:r>
          </a:p>
          <a:p>
            <a:pPr algn="l"/>
            <a:r>
              <a:rPr lang="en-US" altLang="zh-CN" sz="1200" b="0" i="0" u="none" strike="noStrike" baseline="0" dirty="0" smtClean="0">
                <a:solidFill>
                  <a:srgbClr val="333333"/>
                </a:solidFill>
                <a:latin typeface="ArialMT"/>
              </a:rPr>
              <a:t>    Butler Lampson has famously noted </a:t>
            </a:r>
            <a:r>
              <a:rPr lang="en-US" altLang="zh-CN" sz="1200" b="0" i="0" u="none" strike="noStrike" baseline="0" dirty="0" smtClean="0">
                <a:solidFill>
                  <a:srgbClr val="1E7ABA"/>
                </a:solidFill>
                <a:latin typeface="Arial-BoldMT"/>
              </a:rPr>
              <a:t>[Lampson 1983]</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333333"/>
                </a:solidFill>
                <a:latin typeface="Arial-ItalicMT"/>
              </a:rPr>
              <a:t>Do one thing at a time, and do it well. </a:t>
            </a:r>
          </a:p>
          <a:p>
            <a:pPr algn="l"/>
            <a:r>
              <a:rPr lang="en-US" altLang="zh-CN" sz="1200" b="0" i="0" u="none" strike="noStrike" baseline="0" dirty="0" smtClean="0">
                <a:solidFill>
                  <a:srgbClr val="333333"/>
                </a:solidFill>
                <a:latin typeface="Arial-ItalicMT"/>
              </a:rPr>
              <a:t>    An interface should capture the minimum essentials of an abstraction. </a:t>
            </a:r>
          </a:p>
          <a:p>
            <a:pPr algn="l"/>
            <a:r>
              <a:rPr lang="en-US" altLang="zh-CN" sz="1200" b="0" i="0" u="none" strike="noStrike" baseline="0" dirty="0" smtClean="0">
                <a:solidFill>
                  <a:srgbClr val="333333"/>
                </a:solidFill>
                <a:latin typeface="Arial-ItalicMT"/>
              </a:rPr>
              <a:t>    Don’t generalize; generalizations are generally wrong.</a:t>
            </a:r>
          </a:p>
          <a:p>
            <a:pPr algn="l"/>
            <a:endParaRPr lang="en-US" altLang="zh-CN" sz="1200" b="0" i="0" u="none" strike="noStrike" baseline="0" dirty="0" smtClean="0">
              <a:solidFill>
                <a:srgbClr val="333333"/>
              </a:solidFill>
              <a:latin typeface="Arial-ItalicMT"/>
              <a:ea typeface="ＭＳ Ｐゴシック" pitchFamily="34" charset="-128"/>
            </a:endParaRPr>
          </a:p>
          <a:p>
            <a:pPr algn="l"/>
            <a:r>
              <a:rPr lang="en-US" altLang="zh-CN" sz="1200" b="0" i="0" u="none" strike="noStrike" baseline="0" dirty="0" smtClean="0">
                <a:solidFill>
                  <a:srgbClr val="333333"/>
                </a:solidFill>
                <a:latin typeface="ArialMT"/>
              </a:rPr>
              <a:t>    Given OpenFlow’s success, one can </a:t>
            </a:r>
            <a:r>
              <a:rPr lang="en-US" altLang="zh-CN" sz="1200" b="1" i="0" u="none" strike="noStrike" baseline="0" dirty="0" smtClean="0">
                <a:solidFill>
                  <a:srgbClr val="333333"/>
                </a:solidFill>
                <a:latin typeface="ArialMT"/>
              </a:rPr>
              <a:t>surmise</a:t>
            </a:r>
            <a:r>
              <a:rPr lang="en-US" altLang="zh-CN" sz="1200" b="0" i="0" u="none" strike="noStrike" baseline="0" dirty="0" smtClean="0">
                <a:solidFill>
                  <a:srgbClr val="333333"/>
                </a:solidFill>
                <a:latin typeface="ArialMT"/>
              </a:rPr>
              <a:t> that its designers indeed chose their abstraction well.</a:t>
            </a:r>
          </a:p>
          <a:p>
            <a:pPr algn="l"/>
            <a:r>
              <a:rPr lang="en-US" altLang="zh-CN" sz="1200" b="0" i="0" u="none" strike="noStrike" baseline="0" dirty="0" smtClean="0">
                <a:solidFill>
                  <a:srgbClr val="333333"/>
                </a:solidFill>
                <a:latin typeface="ArialMT"/>
              </a:rPr>
              <a:t>    Additional details of OpenFlow matching can be found in </a:t>
            </a:r>
            <a:r>
              <a:rPr lang="en-US" altLang="zh-CN" sz="1200" b="0" i="0" u="none" strike="noStrike" baseline="0" dirty="0" smtClean="0">
                <a:solidFill>
                  <a:srgbClr val="1E7ABA"/>
                </a:solidFill>
                <a:latin typeface="Arial-BoldMT"/>
              </a:rPr>
              <a:t>[OpenFlow 2009</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ONF 2016]</a:t>
            </a:r>
            <a:r>
              <a:rPr lang="en-US" altLang="zh-CN" sz="1200" b="0" i="0" u="none" strike="noStrike" baseline="0" dirty="0" smtClean="0">
                <a:solidFill>
                  <a:srgbClr val="333333"/>
                </a:solidFill>
                <a:latin typeface="ArialMT"/>
              </a:rPr>
              <a:t>.</a:t>
            </a:r>
            <a:endParaRPr lang="zh-CN" altLang="en-US" b="0" i="0" dirty="0" smtClean="0"/>
          </a:p>
          <a:p>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176</a:t>
            </a:fld>
            <a:endParaRPr lang="en-US" altLang="zh-CN"/>
          </a:p>
        </p:txBody>
      </p:sp>
    </p:spTree>
    <p:extLst>
      <p:ext uri="{BB962C8B-B14F-4D97-AF65-F5344CB8AC3E}">
        <p14:creationId xmlns:p14="http://schemas.microsoft.com/office/powerpoint/2010/main" val="7554756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18EB0426-4760-49F6-BC80-0B6E459C54C8}" type="slidenum">
              <a:rPr lang="de-DE" altLang="zh-CN"/>
              <a:pPr/>
              <a:t>177</a:t>
            </a:fld>
            <a:endParaRPr lang="de-DE" altLang="zh-CN"/>
          </a:p>
        </p:txBody>
      </p:sp>
      <p:sp>
        <p:nvSpPr>
          <p:cNvPr id="124931" name="Slide Image Placeholder 1"/>
          <p:cNvSpPr>
            <a:spLocks noGrp="1" noRot="1" noChangeAspect="1" noTextEdit="1"/>
          </p:cNvSpPr>
          <p:nvPr>
            <p:ph type="sldImg"/>
          </p:nvPr>
        </p:nvSpPr>
        <p:spPr>
          <a:ln/>
        </p:spPr>
      </p:sp>
      <p:sp>
        <p:nvSpPr>
          <p:cNvPr id="124932" name="Notes Placeholder 2"/>
          <p:cNvSpPr>
            <a:spLocks noGrp="1"/>
          </p:cNvSpPr>
          <p:nvPr>
            <p:ph type="body" idx="1"/>
          </p:nvPr>
        </p:nvSpPr>
        <p:spPr>
          <a:noFill/>
          <a:ln/>
        </p:spPr>
        <p:txBody>
          <a:bodyPr/>
          <a:lstStyle/>
          <a:p>
            <a:pPr algn="l"/>
            <a:endParaRPr lang="en-US" altLang="zh-CN" dirty="0" smtClean="0">
              <a:latin typeface="Times New Roman" pitchFamily="18" charset="0"/>
              <a:ea typeface="ＭＳ Ｐゴシック" pitchFamily="34" charset="-128"/>
            </a:endParaRPr>
          </a:p>
        </p:txBody>
      </p:sp>
      <p:sp>
        <p:nvSpPr>
          <p:cNvPr id="124933" name="Slide Number Placeholder 3"/>
          <p:cNvSpPr txBox="1">
            <a:spLocks noGrp="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457200"/>
            <a:fld id="{6AC53512-B3D0-4DA0-8252-71F790D005E0}" type="slidenum">
              <a:rPr lang="en-US" altLang="zh-CN" sz="1300">
                <a:latin typeface="Calibri" pitchFamily="34" charset="0"/>
              </a:rPr>
              <a:pPr algn="r" defTabSz="457200"/>
              <a:t>177</a:t>
            </a:fld>
            <a:endParaRPr lang="en-US" altLang="zh-CN" sz="1300">
              <a:latin typeface="Calibri" pitchFamily="34" charset="0"/>
            </a:endParaRPr>
          </a:p>
        </p:txBody>
      </p:sp>
    </p:spTree>
    <p:extLst>
      <p:ext uri="{BB962C8B-B14F-4D97-AF65-F5344CB8AC3E}">
        <p14:creationId xmlns:p14="http://schemas.microsoft.com/office/powerpoint/2010/main" val="61145196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baseline="0" dirty="0" smtClean="0">
                <a:solidFill>
                  <a:schemeClr val="tx1"/>
                </a:solidFill>
                <a:latin typeface="Times New Roman" pitchFamily="18" charset="0"/>
                <a:ea typeface="+mn-ea"/>
                <a:cs typeface="+mn-cs"/>
              </a:rPr>
              <a:t>    As shown in Figure 4.28, each flow table entry has a list of zero or more actions </a:t>
            </a:r>
            <a:r>
              <a:rPr lang="en-US" altLang="zh-CN" sz="1200" b="1" i="0" kern="1200" baseline="0" dirty="0" smtClean="0">
                <a:solidFill>
                  <a:schemeClr val="tx1"/>
                </a:solidFill>
                <a:latin typeface="Times New Roman" pitchFamily="18" charset="0"/>
                <a:ea typeface="+mn-ea"/>
                <a:cs typeface="+mn-cs"/>
              </a:rPr>
              <a:t>that</a:t>
            </a:r>
            <a:r>
              <a:rPr lang="en-US" altLang="zh-CN" sz="1200" b="0" i="0" kern="1200" baseline="0" dirty="0" smtClean="0">
                <a:solidFill>
                  <a:schemeClr val="tx1"/>
                </a:solidFill>
                <a:latin typeface="Times New Roman" pitchFamily="18" charset="0"/>
                <a:ea typeface="+mn-ea"/>
                <a:cs typeface="+mn-cs"/>
              </a:rPr>
              <a:t> determine the processing </a:t>
            </a:r>
            <a:r>
              <a:rPr lang="en-US" altLang="zh-CN" sz="1200" b="0" i="0" u="sng" kern="1200" baseline="0" dirty="0" smtClean="0">
                <a:solidFill>
                  <a:schemeClr val="tx1"/>
                </a:solidFill>
                <a:latin typeface="Times New Roman" pitchFamily="18" charset="0"/>
                <a:ea typeface="+mn-ea"/>
                <a:cs typeface="+mn-cs"/>
              </a:rPr>
              <a:t>that is to be applied to a packet</a:t>
            </a:r>
            <a:r>
              <a:rPr lang="en-US" altLang="zh-CN" sz="1200" b="0" i="0" kern="1200" baseline="0" dirty="0" smtClean="0">
                <a:solidFill>
                  <a:schemeClr val="tx1"/>
                </a:solidFill>
                <a:latin typeface="Times New Roman" pitchFamily="18" charset="0"/>
                <a:ea typeface="+mn-ea"/>
                <a:cs typeface="+mn-cs"/>
              </a:rPr>
              <a:t> that matches a flow table entry. </a:t>
            </a:r>
          </a:p>
          <a:p>
            <a:r>
              <a:rPr lang="en-US" altLang="zh-CN" sz="1200" b="0" i="0" kern="1200" baseline="0" dirty="0" smtClean="0">
                <a:solidFill>
                  <a:schemeClr val="tx1"/>
                </a:solidFill>
                <a:latin typeface="Times New Roman" pitchFamily="18" charset="0"/>
                <a:ea typeface="+mn-ea"/>
                <a:cs typeface="+mn-cs"/>
              </a:rPr>
              <a:t>    If there are multiple actions, they are performed in the order specified in the list.</a:t>
            </a:r>
          </a:p>
          <a:p>
            <a:endParaRPr lang="en-US" altLang="zh-CN" sz="1200" b="0" i="0" kern="1200" baseline="0" dirty="0" smtClean="0">
              <a:solidFill>
                <a:schemeClr val="tx1"/>
              </a:solidFill>
              <a:latin typeface="Times New Roman" pitchFamily="18" charset="0"/>
              <a:ea typeface="+mn-ea"/>
              <a:cs typeface="+mn-cs"/>
            </a:endParaRPr>
          </a:p>
          <a:p>
            <a:r>
              <a:rPr lang="en-US" altLang="zh-CN" sz="1200" b="0" i="0" kern="1200" baseline="0" dirty="0" smtClean="0">
                <a:solidFill>
                  <a:schemeClr val="tx1"/>
                </a:solidFill>
                <a:latin typeface="Times New Roman" pitchFamily="18" charset="0"/>
                <a:ea typeface="+mn-ea"/>
                <a:cs typeface="+mn-cs"/>
              </a:rPr>
              <a:t>    Among the most important possible actions are:</a:t>
            </a:r>
          </a:p>
          <a:p>
            <a:r>
              <a:rPr lang="en-US" altLang="zh-CN" sz="1200" b="0" i="0" kern="1200" baseline="0" dirty="0" smtClean="0">
                <a:solidFill>
                  <a:schemeClr val="tx1"/>
                </a:solidFill>
                <a:latin typeface="Times New Roman" pitchFamily="18" charset="0"/>
                <a:ea typeface="+mn-ea"/>
                <a:cs typeface="+mn-cs"/>
              </a:rPr>
              <a:t>    </a:t>
            </a:r>
            <a:r>
              <a:rPr lang="en-US" altLang="zh-CN" sz="1200" b="1" i="0" kern="1200" baseline="0" dirty="0" smtClean="0">
                <a:solidFill>
                  <a:schemeClr val="tx1"/>
                </a:solidFill>
                <a:latin typeface="Times New Roman" pitchFamily="18" charset="0"/>
                <a:ea typeface="+mn-ea"/>
                <a:cs typeface="+mn-cs"/>
              </a:rPr>
              <a:t>Forwarding. </a:t>
            </a:r>
          </a:p>
          <a:p>
            <a:r>
              <a:rPr lang="en-US" altLang="zh-CN" sz="1200" b="0" i="0" kern="1200" baseline="0" dirty="0" smtClean="0">
                <a:solidFill>
                  <a:schemeClr val="tx1"/>
                </a:solidFill>
                <a:latin typeface="Times New Roman" pitchFamily="18" charset="0"/>
                <a:ea typeface="+mn-ea"/>
                <a:cs typeface="+mn-cs"/>
              </a:rPr>
              <a:t>    </a:t>
            </a:r>
            <a:r>
              <a:rPr lang="en-US" altLang="zh-CN" sz="1200" b="0" i="0" u="none" kern="1200" baseline="0" dirty="0" smtClean="0">
                <a:solidFill>
                  <a:schemeClr val="tx1"/>
                </a:solidFill>
                <a:latin typeface="Times New Roman" pitchFamily="18" charset="0"/>
                <a:ea typeface="+mn-ea"/>
                <a:cs typeface="+mn-cs"/>
              </a:rPr>
              <a:t>An incoming packet may be </a:t>
            </a:r>
            <a:r>
              <a:rPr lang="en-US" altLang="zh-CN" sz="1200" b="1" i="0" u="none" kern="1200" baseline="0" dirty="0" smtClean="0">
                <a:solidFill>
                  <a:schemeClr val="tx1"/>
                </a:solidFill>
                <a:latin typeface="Times New Roman" pitchFamily="18" charset="0"/>
                <a:ea typeface="+mn-ea"/>
                <a:cs typeface="+mn-cs"/>
              </a:rPr>
              <a:t>forwarded</a:t>
            </a:r>
            <a:r>
              <a:rPr lang="en-US" altLang="zh-CN" sz="1200" b="0" i="0" u="none" kern="1200" baseline="0" dirty="0" smtClean="0">
                <a:solidFill>
                  <a:schemeClr val="tx1"/>
                </a:solidFill>
                <a:latin typeface="Times New Roman" pitchFamily="18" charset="0"/>
                <a:ea typeface="+mn-ea"/>
                <a:cs typeface="+mn-cs"/>
              </a:rPr>
              <a:t> to a particular physical output port, </a:t>
            </a:r>
            <a:r>
              <a:rPr lang="en-US" altLang="zh-CN" sz="1200" b="1" i="0" u="none" kern="1200" baseline="0" dirty="0" smtClean="0">
                <a:solidFill>
                  <a:schemeClr val="tx1"/>
                </a:solidFill>
                <a:latin typeface="Times New Roman" pitchFamily="18" charset="0"/>
                <a:ea typeface="+mn-ea"/>
                <a:cs typeface="+mn-cs"/>
              </a:rPr>
              <a:t>broadcast</a:t>
            </a:r>
            <a:r>
              <a:rPr lang="en-US" altLang="zh-CN" sz="1200" b="0" i="0" u="none" kern="1200" baseline="0" dirty="0" smtClean="0">
                <a:solidFill>
                  <a:schemeClr val="tx1"/>
                </a:solidFill>
                <a:latin typeface="Times New Roman" pitchFamily="18" charset="0"/>
                <a:ea typeface="+mn-ea"/>
                <a:cs typeface="+mn-cs"/>
              </a:rPr>
              <a:t> over all ports (except the port on which it arrived) or </a:t>
            </a:r>
            <a:r>
              <a:rPr lang="en-US" altLang="zh-CN" sz="1200" b="1" i="0" u="none" kern="1200" baseline="0" dirty="0" smtClean="0">
                <a:solidFill>
                  <a:schemeClr val="tx1"/>
                </a:solidFill>
                <a:latin typeface="Times New Roman" pitchFamily="18" charset="0"/>
                <a:ea typeface="+mn-ea"/>
                <a:cs typeface="+mn-cs"/>
              </a:rPr>
              <a:t>multicast</a:t>
            </a:r>
            <a:r>
              <a:rPr lang="en-US" altLang="zh-CN" sz="1200" b="0" i="0" u="none" kern="1200" baseline="0" dirty="0" smtClean="0">
                <a:solidFill>
                  <a:schemeClr val="tx1"/>
                </a:solidFill>
                <a:latin typeface="Times New Roman" pitchFamily="18" charset="0"/>
                <a:ea typeface="+mn-ea"/>
                <a:cs typeface="+mn-cs"/>
              </a:rPr>
              <a:t> over a selected set of ports. </a:t>
            </a:r>
          </a:p>
          <a:p>
            <a:r>
              <a:rPr lang="en-US" altLang="zh-CN" sz="1200" b="0" i="0" u="none" kern="1200" baseline="0" dirty="0" smtClean="0">
                <a:solidFill>
                  <a:schemeClr val="tx1"/>
                </a:solidFill>
                <a:latin typeface="Times New Roman" pitchFamily="18" charset="0"/>
                <a:ea typeface="+mn-ea"/>
                <a:cs typeface="+mn-cs"/>
              </a:rPr>
              <a:t>    The packet </a:t>
            </a:r>
            <a:r>
              <a:rPr lang="en-US" altLang="zh-CN" sz="1200" b="1" i="0" u="none" kern="1200" baseline="0" dirty="0" smtClean="0">
                <a:solidFill>
                  <a:schemeClr val="tx1"/>
                </a:solidFill>
                <a:latin typeface="Times New Roman" pitchFamily="18" charset="0"/>
                <a:ea typeface="+mn-ea"/>
                <a:cs typeface="+mn-cs"/>
              </a:rPr>
              <a:t>may be </a:t>
            </a:r>
            <a:r>
              <a:rPr lang="en-US" altLang="zh-CN" sz="1200" b="0" i="0" u="none" kern="1200" baseline="0" dirty="0" smtClean="0">
                <a:solidFill>
                  <a:schemeClr val="tx1"/>
                </a:solidFill>
                <a:latin typeface="Times New Roman" pitchFamily="18" charset="0"/>
                <a:ea typeface="+mn-ea"/>
                <a:cs typeface="+mn-cs"/>
              </a:rPr>
              <a:t>encapsulated and sent to the remote controller for this device.</a:t>
            </a:r>
          </a:p>
          <a:p>
            <a:r>
              <a:rPr lang="en-US" altLang="zh-CN" sz="1200" b="0" i="0" u="none" kern="1200" baseline="0" dirty="0" smtClean="0">
                <a:solidFill>
                  <a:schemeClr val="tx1"/>
                </a:solidFill>
                <a:latin typeface="Times New Roman" pitchFamily="18" charset="0"/>
                <a:ea typeface="+mn-ea"/>
                <a:cs typeface="+mn-cs"/>
              </a:rPr>
              <a:t>    That controller then may (or may not) </a:t>
            </a:r>
            <a:r>
              <a:rPr lang="en-US" altLang="zh-CN" sz="1200" b="1" i="0" u="none" kern="1200" baseline="0" dirty="0" smtClean="0">
                <a:solidFill>
                  <a:schemeClr val="tx1"/>
                </a:solidFill>
                <a:latin typeface="Times New Roman" pitchFamily="18" charset="0"/>
                <a:ea typeface="+mn-ea"/>
                <a:cs typeface="+mn-cs"/>
              </a:rPr>
              <a:t>take some action </a:t>
            </a:r>
            <a:r>
              <a:rPr lang="en-US" altLang="zh-CN" sz="1200" b="0" i="0" u="none" kern="1200" baseline="0" dirty="0" smtClean="0">
                <a:solidFill>
                  <a:schemeClr val="tx1"/>
                </a:solidFill>
                <a:latin typeface="Times New Roman" pitchFamily="18" charset="0"/>
                <a:ea typeface="+mn-ea"/>
                <a:cs typeface="+mn-cs"/>
              </a:rPr>
              <a:t>on that packet, </a:t>
            </a:r>
            <a:r>
              <a:rPr lang="en-US" altLang="zh-CN" sz="1200" b="0" i="0" u="sng" kern="1200" baseline="0" dirty="0" smtClean="0">
                <a:solidFill>
                  <a:schemeClr val="tx1"/>
                </a:solidFill>
                <a:latin typeface="Times New Roman" pitchFamily="18" charset="0"/>
                <a:ea typeface="+mn-ea"/>
                <a:cs typeface="+mn-cs"/>
              </a:rPr>
              <a:t>including installing new flow table entries</a:t>
            </a:r>
            <a:r>
              <a:rPr lang="en-US" altLang="zh-CN" sz="1200" b="0" i="0" u="none" kern="1200" baseline="0" dirty="0" smtClean="0">
                <a:solidFill>
                  <a:schemeClr val="tx1"/>
                </a:solidFill>
                <a:latin typeface="Times New Roman" pitchFamily="18" charset="0"/>
                <a:ea typeface="+mn-ea"/>
                <a:cs typeface="+mn-cs"/>
              </a:rPr>
              <a:t>, and may </a:t>
            </a:r>
            <a:r>
              <a:rPr lang="en-US" altLang="zh-CN" sz="1200" b="1" i="0" u="none" kern="1200" baseline="0" dirty="0" smtClean="0">
                <a:solidFill>
                  <a:schemeClr val="tx1"/>
                </a:solidFill>
                <a:latin typeface="Times New Roman" pitchFamily="18" charset="0"/>
                <a:ea typeface="+mn-ea"/>
                <a:cs typeface="+mn-cs"/>
              </a:rPr>
              <a:t>return</a:t>
            </a:r>
            <a:r>
              <a:rPr lang="en-US" altLang="zh-CN" sz="1200" b="0" i="0" u="none" kern="1200" baseline="0" dirty="0" smtClean="0">
                <a:solidFill>
                  <a:schemeClr val="tx1"/>
                </a:solidFill>
                <a:latin typeface="Times New Roman" pitchFamily="18" charset="0"/>
                <a:ea typeface="+mn-ea"/>
                <a:cs typeface="+mn-cs"/>
              </a:rPr>
              <a:t> the packet to the device for forwarding </a:t>
            </a:r>
            <a:r>
              <a:rPr lang="en-US" altLang="zh-CN" sz="1200" b="0" i="0" u="sng" kern="1200" baseline="0" dirty="0" smtClean="0">
                <a:solidFill>
                  <a:schemeClr val="tx1"/>
                </a:solidFill>
                <a:latin typeface="Times New Roman" pitchFamily="18" charset="0"/>
                <a:ea typeface="+mn-ea"/>
                <a:cs typeface="+mn-cs"/>
              </a:rPr>
              <a:t>under the updated set of flow table rules</a:t>
            </a:r>
            <a:r>
              <a:rPr lang="en-US" altLang="zh-CN" sz="1200" b="0" i="0" u="none" kern="1200" baseline="0" dirty="0" smtClean="0">
                <a:solidFill>
                  <a:schemeClr val="tx1"/>
                </a:solidFill>
                <a:latin typeface="Times New Roman" pitchFamily="18" charset="0"/>
                <a:ea typeface="+mn-ea"/>
                <a:cs typeface="+mn-cs"/>
              </a:rPr>
              <a:t>.</a:t>
            </a:r>
          </a:p>
          <a:p>
            <a:endParaRPr lang="en-US" altLang="zh-CN" sz="1200" b="0" i="0" kern="1200" baseline="0" dirty="0" smtClean="0">
              <a:solidFill>
                <a:schemeClr val="tx1"/>
              </a:solidFill>
              <a:latin typeface="Times New Roman" pitchFamily="18" charset="0"/>
              <a:ea typeface="+mn-ea"/>
              <a:cs typeface="+mn-cs"/>
            </a:endParaRPr>
          </a:p>
          <a:p>
            <a:r>
              <a:rPr lang="en-US" altLang="zh-CN" sz="1200" b="0" i="0" kern="1200" baseline="0" dirty="0" smtClean="0">
                <a:solidFill>
                  <a:schemeClr val="tx1"/>
                </a:solidFill>
                <a:latin typeface="Times New Roman" pitchFamily="18" charset="0"/>
                <a:ea typeface="+mn-ea"/>
                <a:cs typeface="+mn-cs"/>
              </a:rPr>
              <a:t>    </a:t>
            </a:r>
            <a:r>
              <a:rPr lang="en-US" altLang="zh-CN" sz="1200" b="1" i="0" kern="1200" baseline="0" dirty="0" smtClean="0">
                <a:solidFill>
                  <a:schemeClr val="tx1"/>
                </a:solidFill>
                <a:latin typeface="Times New Roman" pitchFamily="18" charset="0"/>
                <a:ea typeface="+mn-ea"/>
                <a:cs typeface="+mn-cs"/>
              </a:rPr>
              <a:t>Dropping.</a:t>
            </a:r>
            <a:r>
              <a:rPr lang="en-US" altLang="zh-CN" sz="1200" b="0" i="0" kern="1200" baseline="0" dirty="0" smtClean="0">
                <a:solidFill>
                  <a:schemeClr val="tx1"/>
                </a:solidFill>
                <a:latin typeface="Times New Roman" pitchFamily="18" charset="0"/>
                <a:ea typeface="+mn-ea"/>
                <a:cs typeface="+mn-cs"/>
              </a:rPr>
              <a:t> </a:t>
            </a:r>
          </a:p>
          <a:p>
            <a:r>
              <a:rPr lang="en-US" altLang="zh-CN" sz="1200" b="0" i="0" kern="1200" baseline="0" dirty="0" smtClean="0">
                <a:solidFill>
                  <a:schemeClr val="tx1"/>
                </a:solidFill>
                <a:latin typeface="Times New Roman" pitchFamily="18" charset="0"/>
                <a:ea typeface="+mn-ea"/>
                <a:cs typeface="+mn-cs"/>
              </a:rPr>
              <a:t>    A flow table entry with no action indicates that a matched packet should be dropped.</a:t>
            </a:r>
          </a:p>
          <a:p>
            <a:r>
              <a:rPr lang="en-US" altLang="zh-CN" sz="1200" b="0" i="0" kern="1200" baseline="0" dirty="0" smtClean="0">
                <a:solidFill>
                  <a:schemeClr val="tx1"/>
                </a:solidFill>
                <a:latin typeface="Times New Roman" pitchFamily="18" charset="0"/>
                <a:ea typeface="+mn-ea"/>
                <a:cs typeface="+mn-cs"/>
              </a:rPr>
              <a:t>    </a:t>
            </a:r>
          </a:p>
          <a:p>
            <a:r>
              <a:rPr lang="en-US" altLang="zh-CN" sz="1200" b="0" i="0" kern="1200" baseline="0" dirty="0" smtClean="0">
                <a:solidFill>
                  <a:schemeClr val="tx1"/>
                </a:solidFill>
                <a:latin typeface="Times New Roman" pitchFamily="18" charset="0"/>
                <a:ea typeface="+mn-ea"/>
                <a:cs typeface="+mn-cs"/>
              </a:rPr>
              <a:t>    </a:t>
            </a:r>
            <a:r>
              <a:rPr lang="en-US" altLang="zh-CN" sz="1200" b="1" i="0" kern="1200" baseline="0" dirty="0" smtClean="0">
                <a:solidFill>
                  <a:schemeClr val="tx1"/>
                </a:solidFill>
                <a:latin typeface="Times New Roman" pitchFamily="18" charset="0"/>
                <a:ea typeface="+mn-ea"/>
                <a:cs typeface="+mn-cs"/>
              </a:rPr>
              <a:t>Modify-field.</a:t>
            </a:r>
            <a:r>
              <a:rPr lang="en-US" altLang="zh-CN" sz="1200" b="0" i="0" kern="1200" baseline="0" dirty="0" smtClean="0">
                <a:solidFill>
                  <a:schemeClr val="tx1"/>
                </a:solidFill>
                <a:latin typeface="Times New Roman" pitchFamily="18" charset="0"/>
                <a:ea typeface="+mn-ea"/>
                <a:cs typeface="+mn-cs"/>
              </a:rPr>
              <a:t> </a:t>
            </a:r>
          </a:p>
          <a:p>
            <a:r>
              <a:rPr lang="en-US" altLang="zh-CN" sz="1200" b="0" i="0" kern="1200" baseline="0" dirty="0" smtClean="0">
                <a:solidFill>
                  <a:schemeClr val="tx1"/>
                </a:solidFill>
                <a:latin typeface="Times New Roman" pitchFamily="18" charset="0"/>
                <a:ea typeface="+mn-ea"/>
                <a:cs typeface="+mn-cs"/>
              </a:rPr>
              <a:t>    The values in ten packet header fields (all layer 2, 3, and 4 fields shown in Figure 4.29 </a:t>
            </a:r>
            <a:r>
              <a:rPr lang="en-US" altLang="zh-CN" sz="1200" b="1" i="0" kern="1200" baseline="0" dirty="0" smtClean="0">
                <a:solidFill>
                  <a:schemeClr val="tx1"/>
                </a:solidFill>
                <a:latin typeface="Times New Roman" pitchFamily="18" charset="0"/>
                <a:ea typeface="+mn-ea"/>
                <a:cs typeface="+mn-cs"/>
              </a:rPr>
              <a:t>except</a:t>
            </a:r>
            <a:r>
              <a:rPr lang="en-US" altLang="zh-CN" sz="1200" b="0" i="0" kern="1200" baseline="0" dirty="0" smtClean="0">
                <a:solidFill>
                  <a:schemeClr val="tx1"/>
                </a:solidFill>
                <a:latin typeface="Times New Roman" pitchFamily="18" charset="0"/>
                <a:ea typeface="+mn-ea"/>
                <a:cs typeface="+mn-cs"/>
              </a:rPr>
              <a:t> the IP Protocol field) may be re-written before the packet is forwarded to the chosen output port.</a:t>
            </a:r>
            <a:endParaRPr lang="zh-CN" altLang="en-US" b="0" i="0"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180</a:t>
            </a:fld>
            <a:endParaRPr lang="en-US" altLang="zh-CN"/>
          </a:p>
        </p:txBody>
      </p:sp>
    </p:spTree>
    <p:extLst>
      <p:ext uri="{BB962C8B-B14F-4D97-AF65-F5344CB8AC3E}">
        <p14:creationId xmlns:p14="http://schemas.microsoft.com/office/powerpoint/2010/main" val="250223848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baseline="0" dirty="0" smtClean="0">
                <a:solidFill>
                  <a:srgbClr val="333333"/>
                </a:solidFill>
                <a:latin typeface="ArialMT"/>
              </a:rPr>
              <a:t>    Having now considered </a:t>
            </a:r>
            <a:r>
              <a:rPr lang="en-US" altLang="zh-CN" sz="1200" b="1" baseline="0" dirty="0" smtClean="0">
                <a:solidFill>
                  <a:srgbClr val="333333"/>
                </a:solidFill>
                <a:latin typeface="ArialMT"/>
              </a:rPr>
              <a:t>both</a:t>
            </a:r>
            <a:r>
              <a:rPr lang="en-US" altLang="zh-CN" sz="1200" b="0" baseline="0" dirty="0" smtClean="0">
                <a:solidFill>
                  <a:srgbClr val="333333"/>
                </a:solidFill>
                <a:latin typeface="ArialMT"/>
              </a:rPr>
              <a:t> the match </a:t>
            </a:r>
            <a:r>
              <a:rPr lang="en-US" altLang="zh-CN" sz="1200" b="1" baseline="0" dirty="0" smtClean="0">
                <a:solidFill>
                  <a:srgbClr val="333333"/>
                </a:solidFill>
                <a:latin typeface="ArialMT"/>
              </a:rPr>
              <a:t>and</a:t>
            </a:r>
            <a:r>
              <a:rPr lang="en-US" altLang="zh-CN" sz="1200" b="0" baseline="0" dirty="0" smtClean="0">
                <a:solidFill>
                  <a:srgbClr val="333333"/>
                </a:solidFill>
                <a:latin typeface="ArialMT"/>
              </a:rPr>
              <a:t> action components of generalized forwarding, let’s put these ideas together in the context of the sample network shown in </a:t>
            </a:r>
            <a:r>
              <a:rPr lang="en-US" altLang="zh-CN" sz="1200" b="0" baseline="0" dirty="0" smtClean="0">
                <a:solidFill>
                  <a:srgbClr val="1E7ABA"/>
                </a:solidFill>
                <a:latin typeface="Arial-BoldMT"/>
              </a:rPr>
              <a:t>Figure 4.30</a:t>
            </a:r>
            <a:r>
              <a:rPr lang="en-US" altLang="zh-CN" sz="1200" b="0" baseline="0" dirty="0" smtClean="0">
                <a:solidFill>
                  <a:srgbClr val="333333"/>
                </a:solidFill>
                <a:latin typeface="ArialMT"/>
              </a:rPr>
              <a:t>. </a:t>
            </a:r>
          </a:p>
          <a:p>
            <a:pPr algn="l"/>
            <a:r>
              <a:rPr lang="en-US" altLang="zh-CN" sz="1200" b="0" baseline="0" dirty="0" smtClean="0">
                <a:solidFill>
                  <a:srgbClr val="333333"/>
                </a:solidFill>
                <a:latin typeface="ArialMT"/>
              </a:rPr>
              <a:t>    The network has 6 hosts (h1, h2, h3, h4, h5 and h6) and three packet switches (s1, s2 and s3), each with four local interfaces (numbered 1 through 4). </a:t>
            </a:r>
          </a:p>
          <a:p>
            <a:pPr algn="l"/>
            <a:r>
              <a:rPr lang="en-US" altLang="zh-CN" sz="1200" b="0" baseline="0" dirty="0" smtClean="0">
                <a:solidFill>
                  <a:srgbClr val="333333"/>
                </a:solidFill>
                <a:latin typeface="ArialMT"/>
              </a:rPr>
              <a:t>    We’ll consider a number of </a:t>
            </a:r>
            <a:r>
              <a:rPr lang="en-US" altLang="zh-CN" sz="1200" b="0" u="none" baseline="0" dirty="0" smtClean="0">
                <a:solidFill>
                  <a:srgbClr val="333333"/>
                </a:solidFill>
                <a:latin typeface="ArialMT"/>
              </a:rPr>
              <a:t>network-wide behaviors </a:t>
            </a:r>
            <a:r>
              <a:rPr lang="en-US" altLang="zh-CN" sz="1200" b="1" u="none" baseline="0" dirty="0" smtClean="0">
                <a:solidFill>
                  <a:srgbClr val="333333"/>
                </a:solidFill>
                <a:latin typeface="ArialMT"/>
              </a:rPr>
              <a:t>that</a:t>
            </a:r>
            <a:r>
              <a:rPr lang="en-US" altLang="zh-CN" sz="1200" b="0" u="none" baseline="0" dirty="0" smtClean="0">
                <a:solidFill>
                  <a:srgbClr val="333333"/>
                </a:solidFill>
                <a:latin typeface="ArialMT"/>
              </a:rPr>
              <a:t> we’d like to implement, and the flow table entries in s1, s2 and s3 needed to implement these behaviors.</a:t>
            </a:r>
          </a:p>
          <a:p>
            <a:pPr algn="l"/>
            <a:endParaRPr lang="en-US" altLang="zh-CN" sz="1200" b="1" i="0" u="none" baseline="0" dirty="0" smtClean="0">
              <a:solidFill>
                <a:srgbClr val="333333"/>
              </a:solidFill>
              <a:latin typeface="ArialMT"/>
            </a:endParaRPr>
          </a:p>
          <a:p>
            <a:pPr algn="l"/>
            <a:r>
              <a:rPr lang="en-US" altLang="zh-CN" sz="1200" b="1" i="0" u="none" kern="1200" baseline="0" dirty="0" smtClean="0">
                <a:solidFill>
                  <a:schemeClr val="tx1"/>
                </a:solidFill>
                <a:latin typeface="Times New Roman" pitchFamily="18" charset="0"/>
                <a:ea typeface="+mn-ea"/>
                <a:cs typeface="+mn-cs"/>
              </a:rPr>
              <a:t>A First Example: Simple Forwarding</a:t>
            </a:r>
          </a:p>
          <a:p>
            <a:r>
              <a:rPr lang="en-US" altLang="zh-CN" sz="1200" kern="1200" baseline="0" dirty="0" smtClean="0">
                <a:solidFill>
                  <a:schemeClr val="tx1"/>
                </a:solidFill>
                <a:latin typeface="Times New Roman" pitchFamily="18" charset="0"/>
                <a:ea typeface="+mn-ea"/>
                <a:cs typeface="+mn-cs"/>
              </a:rPr>
              <a:t>    As a very simple example, suppose that the desired forwarding behavior is that packets from h5 or h6 destined to h3 or h4 are to be forwarded from s3 to s1, and then from s1 to s2 (thus completely avoiding the use of the link between s3 and s2). </a:t>
            </a:r>
          </a:p>
          <a:p>
            <a:r>
              <a:rPr lang="en-US" altLang="zh-CN" sz="1200" kern="1200" baseline="0" dirty="0" smtClean="0">
                <a:solidFill>
                  <a:schemeClr val="tx1"/>
                </a:solidFill>
                <a:latin typeface="Times New Roman" pitchFamily="18" charset="0"/>
                <a:ea typeface="+mn-ea"/>
                <a:cs typeface="+mn-cs"/>
              </a:rPr>
              <a:t>    The flow table entry in s1 would be: </a:t>
            </a:r>
          </a:p>
          <a:p>
            <a:endParaRPr lang="en-US" altLang="zh-CN" sz="1200" i="1" kern="1200" baseline="0" dirty="0" smtClean="0">
              <a:solidFill>
                <a:schemeClr val="tx1"/>
              </a:solidFill>
              <a:latin typeface="Times New Roman" pitchFamily="18" charset="0"/>
              <a:ea typeface="+mn-ea"/>
              <a:cs typeface="+mn-cs"/>
            </a:endParaRPr>
          </a:p>
          <a:p>
            <a:r>
              <a:rPr lang="en-US" altLang="zh-CN" sz="1200" b="1" u="sng" kern="1200" baseline="0" dirty="0" smtClean="0">
                <a:solidFill>
                  <a:schemeClr val="tx1"/>
                </a:solidFill>
                <a:latin typeface="Times New Roman" pitchFamily="18" charset="0"/>
                <a:ea typeface="+mn-ea"/>
                <a:cs typeface="+mn-cs"/>
              </a:rPr>
              <a:t>s1</a:t>
            </a:r>
            <a:r>
              <a:rPr lang="en-US" altLang="zh-CN" sz="1200" u="sng" kern="1200" baseline="0" dirty="0" smtClean="0">
                <a:solidFill>
                  <a:schemeClr val="tx1"/>
                </a:solidFill>
                <a:latin typeface="Times New Roman" pitchFamily="18" charset="0"/>
                <a:ea typeface="+mn-ea"/>
                <a:cs typeface="+mn-cs"/>
              </a:rPr>
              <a:t> Flow Table (Example 1)</a:t>
            </a:r>
          </a:p>
          <a:p>
            <a:r>
              <a:rPr lang="en-US" altLang="zh-CN" sz="1200" kern="1200" baseline="0" dirty="0" smtClean="0">
                <a:solidFill>
                  <a:schemeClr val="tx1"/>
                </a:solidFill>
                <a:latin typeface="Times New Roman" pitchFamily="18" charset="0"/>
                <a:ea typeface="+mn-ea"/>
                <a:cs typeface="+mn-cs"/>
              </a:rPr>
              <a:t>Match                                                                            Action</a:t>
            </a:r>
          </a:p>
          <a:p>
            <a:r>
              <a:rPr lang="en-US" altLang="zh-CN" sz="1200" kern="1200" baseline="0" dirty="0" smtClean="0">
                <a:solidFill>
                  <a:schemeClr val="tx1"/>
                </a:solidFill>
                <a:latin typeface="Times New Roman" pitchFamily="18" charset="0"/>
                <a:ea typeface="+mn-ea"/>
                <a:cs typeface="+mn-cs"/>
              </a:rPr>
              <a:t>Ingress Port = 1 ; IP </a:t>
            </a:r>
            <a:r>
              <a:rPr lang="en-US" altLang="zh-CN" sz="1200" kern="1200" baseline="0" dirty="0" err="1" smtClean="0">
                <a:solidFill>
                  <a:schemeClr val="tx1"/>
                </a:solidFill>
                <a:latin typeface="Times New Roman" pitchFamily="18" charset="0"/>
                <a:ea typeface="+mn-ea"/>
                <a:cs typeface="+mn-cs"/>
              </a:rPr>
              <a:t>Src</a:t>
            </a:r>
            <a:r>
              <a:rPr lang="en-US" altLang="zh-CN" sz="1200" kern="1200" baseline="0" dirty="0" smtClean="0">
                <a:solidFill>
                  <a:schemeClr val="tx1"/>
                </a:solidFill>
                <a:latin typeface="Times New Roman" pitchFamily="18" charset="0"/>
                <a:ea typeface="+mn-ea"/>
                <a:cs typeface="+mn-cs"/>
              </a:rPr>
              <a:t> = 10.3.*.* ; IP </a:t>
            </a:r>
            <a:r>
              <a:rPr lang="en-US" altLang="zh-CN" sz="1200" kern="1200" baseline="0" dirty="0" err="1" smtClean="0">
                <a:solidFill>
                  <a:schemeClr val="tx1"/>
                </a:solidFill>
                <a:latin typeface="Times New Roman" pitchFamily="18" charset="0"/>
                <a:ea typeface="+mn-ea"/>
                <a:cs typeface="+mn-cs"/>
              </a:rPr>
              <a:t>Dst</a:t>
            </a:r>
            <a:r>
              <a:rPr lang="en-US" altLang="zh-CN" sz="1200" kern="1200" baseline="0" dirty="0" smtClean="0">
                <a:solidFill>
                  <a:schemeClr val="tx1"/>
                </a:solidFill>
                <a:latin typeface="Times New Roman" pitchFamily="18" charset="0"/>
                <a:ea typeface="+mn-ea"/>
                <a:cs typeface="+mn-cs"/>
              </a:rPr>
              <a:t> = 10.2.*.*    Forward(4)</a:t>
            </a:r>
          </a:p>
          <a:p>
            <a:r>
              <a:rPr lang="en-US" altLang="zh-CN" sz="1200" kern="1200" baseline="0" dirty="0" smtClean="0">
                <a:solidFill>
                  <a:schemeClr val="tx1"/>
                </a:solidFill>
                <a:latin typeface="Times New Roman" pitchFamily="18" charset="0"/>
                <a:ea typeface="+mn-ea"/>
                <a:cs typeface="+mn-cs"/>
              </a:rPr>
              <a:t>… …</a:t>
            </a:r>
            <a:endParaRPr lang="en-US" altLang="zh-CN" sz="1200" i="1" kern="1200" baseline="0" dirty="0" smtClean="0">
              <a:solidFill>
                <a:schemeClr val="tx1"/>
              </a:solidFill>
              <a:latin typeface="Times New Roman" pitchFamily="18" charset="0"/>
              <a:ea typeface="+mn-ea"/>
              <a:cs typeface="+mn-cs"/>
            </a:endParaRPr>
          </a:p>
          <a:p>
            <a:pPr algn="l"/>
            <a:endParaRPr lang="en-US" altLang="zh-CN" sz="1200" b="0" u="none" baseline="0" dirty="0" smtClean="0">
              <a:solidFill>
                <a:srgbClr val="333333"/>
              </a:solidFill>
              <a:latin typeface="ArialMT"/>
            </a:endParaRPr>
          </a:p>
          <a:p>
            <a:r>
              <a:rPr lang="en-US" altLang="zh-CN" sz="1200" kern="1200" baseline="0" dirty="0" smtClean="0">
                <a:solidFill>
                  <a:schemeClr val="tx1"/>
                </a:solidFill>
                <a:latin typeface="Times New Roman" pitchFamily="18" charset="0"/>
                <a:ea typeface="+mn-ea"/>
                <a:cs typeface="+mn-cs"/>
              </a:rPr>
              <a:t>    Of course, we’ll also need a flow table entry in s3 so that datagrams sent from h5 or h6 are forwarded to s1 over outgoing interface 3: </a:t>
            </a:r>
          </a:p>
          <a:p>
            <a:endParaRPr lang="en-US" altLang="zh-CN" sz="1200" b="0" u="none" kern="1200" baseline="0" dirty="0" smtClean="0">
              <a:solidFill>
                <a:schemeClr val="tx1"/>
              </a:solidFill>
              <a:latin typeface="Times New Roman" pitchFamily="18" charset="0"/>
              <a:ea typeface="+mn-ea"/>
              <a:cs typeface="+mn-cs"/>
            </a:endParaRPr>
          </a:p>
          <a:p>
            <a:r>
              <a:rPr lang="en-US" altLang="zh-CN" sz="1200" b="1" u="sng" kern="1200" baseline="0" dirty="0" smtClean="0">
                <a:solidFill>
                  <a:schemeClr val="tx1"/>
                </a:solidFill>
                <a:latin typeface="Times New Roman" pitchFamily="18" charset="0"/>
                <a:ea typeface="+mn-ea"/>
                <a:cs typeface="+mn-cs"/>
              </a:rPr>
              <a:t>s3</a:t>
            </a:r>
            <a:r>
              <a:rPr lang="en-US" altLang="zh-CN" sz="1200" b="0" u="sng" kern="1200" baseline="0" dirty="0" smtClean="0">
                <a:solidFill>
                  <a:schemeClr val="tx1"/>
                </a:solidFill>
                <a:latin typeface="Times New Roman" pitchFamily="18" charset="0"/>
                <a:ea typeface="+mn-ea"/>
                <a:cs typeface="+mn-cs"/>
              </a:rPr>
              <a:t> Flow Table (Example 1)</a:t>
            </a:r>
          </a:p>
          <a:p>
            <a:r>
              <a:rPr lang="en-US" altLang="zh-CN" sz="1200" kern="1200" baseline="0" dirty="0" smtClean="0">
                <a:solidFill>
                  <a:schemeClr val="tx1"/>
                </a:solidFill>
                <a:latin typeface="Times New Roman" pitchFamily="18" charset="0"/>
                <a:ea typeface="+mn-ea"/>
                <a:cs typeface="+mn-cs"/>
              </a:rPr>
              <a:t>Match                                               Action</a:t>
            </a:r>
          </a:p>
          <a:p>
            <a:r>
              <a:rPr lang="en-US" altLang="zh-CN" sz="1200" kern="1200" baseline="0" dirty="0" smtClean="0">
                <a:solidFill>
                  <a:schemeClr val="tx1"/>
                </a:solidFill>
                <a:latin typeface="Times New Roman" pitchFamily="18" charset="0"/>
                <a:ea typeface="+mn-ea"/>
                <a:cs typeface="+mn-cs"/>
              </a:rPr>
              <a:t>IP </a:t>
            </a:r>
            <a:r>
              <a:rPr lang="en-US" altLang="zh-CN" sz="1200" kern="1200" baseline="0" dirty="0" err="1" smtClean="0">
                <a:solidFill>
                  <a:schemeClr val="tx1"/>
                </a:solidFill>
                <a:latin typeface="Times New Roman" pitchFamily="18" charset="0"/>
                <a:ea typeface="+mn-ea"/>
                <a:cs typeface="+mn-cs"/>
              </a:rPr>
              <a:t>Src</a:t>
            </a:r>
            <a:r>
              <a:rPr lang="en-US" altLang="zh-CN" sz="1200" kern="1200" baseline="0" dirty="0" smtClean="0">
                <a:solidFill>
                  <a:schemeClr val="tx1"/>
                </a:solidFill>
                <a:latin typeface="Times New Roman" pitchFamily="18" charset="0"/>
                <a:ea typeface="+mn-ea"/>
                <a:cs typeface="+mn-cs"/>
              </a:rPr>
              <a:t> = 10.3.*.* ; IP </a:t>
            </a:r>
            <a:r>
              <a:rPr lang="en-US" altLang="zh-CN" sz="1200" kern="1200" baseline="0" dirty="0" err="1" smtClean="0">
                <a:solidFill>
                  <a:schemeClr val="tx1"/>
                </a:solidFill>
                <a:latin typeface="Times New Roman" pitchFamily="18" charset="0"/>
                <a:ea typeface="+mn-ea"/>
                <a:cs typeface="+mn-cs"/>
              </a:rPr>
              <a:t>Dst</a:t>
            </a:r>
            <a:r>
              <a:rPr lang="en-US" altLang="zh-CN" sz="1200" kern="1200" baseline="0" dirty="0" smtClean="0">
                <a:solidFill>
                  <a:schemeClr val="tx1"/>
                </a:solidFill>
                <a:latin typeface="Times New Roman" pitchFamily="18" charset="0"/>
                <a:ea typeface="+mn-ea"/>
                <a:cs typeface="+mn-cs"/>
              </a:rPr>
              <a:t> = 10.2.*.*   Forward(3)</a:t>
            </a:r>
          </a:p>
          <a:p>
            <a:r>
              <a:rPr lang="en-US" altLang="zh-CN" sz="1200" kern="1200" baseline="0" dirty="0" smtClean="0">
                <a:solidFill>
                  <a:schemeClr val="tx1"/>
                </a:solidFill>
                <a:latin typeface="Times New Roman" pitchFamily="18" charset="0"/>
                <a:ea typeface="+mn-ea"/>
                <a:cs typeface="+mn-cs"/>
              </a:rPr>
              <a:t>… …</a:t>
            </a:r>
            <a:endParaRPr lang="en-US" altLang="zh-CN" sz="1200" b="0" u="none" baseline="0" dirty="0" smtClean="0">
              <a:solidFill>
                <a:srgbClr val="333333"/>
              </a:solidFill>
              <a:latin typeface="ArialMT"/>
            </a:endParaRPr>
          </a:p>
          <a:p>
            <a:pPr algn="l"/>
            <a:endParaRPr lang="en-US" altLang="zh-CN" sz="1200" b="0" baseline="0" dirty="0" smtClean="0">
              <a:solidFill>
                <a:srgbClr val="333333"/>
              </a:solidFill>
              <a:latin typeface="ArialMT"/>
            </a:endParaRPr>
          </a:p>
          <a:p>
            <a:r>
              <a:rPr lang="en-US" altLang="zh-CN" sz="1200" b="0" baseline="0" dirty="0" smtClean="0">
                <a:solidFill>
                  <a:srgbClr val="333333"/>
                </a:solidFill>
                <a:latin typeface="ArialMT"/>
              </a:rPr>
              <a:t>    </a:t>
            </a:r>
            <a:r>
              <a:rPr lang="en-US" altLang="zh-CN" sz="1200" kern="1200" baseline="0" dirty="0" smtClean="0">
                <a:solidFill>
                  <a:schemeClr val="tx1"/>
                </a:solidFill>
                <a:latin typeface="Times New Roman" pitchFamily="18" charset="0"/>
                <a:ea typeface="+mn-ea"/>
                <a:cs typeface="+mn-cs"/>
              </a:rPr>
              <a:t>Lastly, we’ll also need a flow table entry in s2 to complete this first example, so that datagrams arriving from s1 are forwarded to their destination, </a:t>
            </a:r>
            <a:r>
              <a:rPr lang="en-US" altLang="zh-CN" sz="1200" b="1" kern="1200" baseline="0" dirty="0" smtClean="0">
                <a:solidFill>
                  <a:schemeClr val="tx1"/>
                </a:solidFill>
                <a:latin typeface="Times New Roman" pitchFamily="18" charset="0"/>
                <a:ea typeface="+mn-ea"/>
                <a:cs typeface="+mn-cs"/>
              </a:rPr>
              <a:t>either</a:t>
            </a:r>
            <a:r>
              <a:rPr lang="en-US" altLang="zh-CN" sz="1200" kern="1200" baseline="0" dirty="0" smtClean="0">
                <a:solidFill>
                  <a:schemeClr val="tx1"/>
                </a:solidFill>
                <a:latin typeface="Times New Roman" pitchFamily="18" charset="0"/>
                <a:ea typeface="+mn-ea"/>
                <a:cs typeface="+mn-cs"/>
              </a:rPr>
              <a:t> host h3 </a:t>
            </a:r>
            <a:r>
              <a:rPr lang="en-US" altLang="zh-CN" sz="1200" b="1" kern="1200" baseline="0" dirty="0" smtClean="0">
                <a:solidFill>
                  <a:schemeClr val="tx1"/>
                </a:solidFill>
                <a:latin typeface="Times New Roman" pitchFamily="18" charset="0"/>
                <a:ea typeface="+mn-ea"/>
                <a:cs typeface="+mn-cs"/>
              </a:rPr>
              <a:t>or</a:t>
            </a:r>
            <a:r>
              <a:rPr lang="en-US" altLang="zh-CN" sz="1200" kern="1200" baseline="0" dirty="0" smtClean="0">
                <a:solidFill>
                  <a:schemeClr val="tx1"/>
                </a:solidFill>
                <a:latin typeface="Times New Roman" pitchFamily="18" charset="0"/>
                <a:ea typeface="+mn-ea"/>
                <a:cs typeface="+mn-cs"/>
              </a:rPr>
              <a:t> h4: </a:t>
            </a:r>
          </a:p>
          <a:p>
            <a:endParaRPr lang="en-US" altLang="zh-CN" sz="1200" b="0" baseline="0" dirty="0" smtClean="0">
              <a:solidFill>
                <a:srgbClr val="333333"/>
              </a:solidFill>
              <a:latin typeface="ArialMT"/>
            </a:endParaRPr>
          </a:p>
          <a:p>
            <a:r>
              <a:rPr lang="en-US" altLang="zh-CN" sz="1200" b="1" u="sng" kern="1200" baseline="0" dirty="0" smtClean="0">
                <a:solidFill>
                  <a:schemeClr val="tx1"/>
                </a:solidFill>
                <a:latin typeface="Times New Roman" pitchFamily="18" charset="0"/>
                <a:ea typeface="+mn-ea"/>
                <a:cs typeface="+mn-cs"/>
              </a:rPr>
              <a:t>s2 </a:t>
            </a:r>
            <a:r>
              <a:rPr lang="en-US" altLang="zh-CN" sz="1200" b="0" u="sng" kern="1200" baseline="0" dirty="0" smtClean="0">
                <a:solidFill>
                  <a:schemeClr val="tx1"/>
                </a:solidFill>
                <a:latin typeface="Times New Roman" pitchFamily="18" charset="0"/>
                <a:ea typeface="+mn-ea"/>
                <a:cs typeface="+mn-cs"/>
              </a:rPr>
              <a:t>Flow Table (Example 1)</a:t>
            </a:r>
          </a:p>
          <a:p>
            <a:r>
              <a:rPr lang="en-US" altLang="zh-CN" sz="1200" kern="1200" baseline="0" dirty="0" smtClean="0">
                <a:solidFill>
                  <a:schemeClr val="tx1"/>
                </a:solidFill>
                <a:latin typeface="Times New Roman" pitchFamily="18" charset="0"/>
                <a:ea typeface="+mn-ea"/>
                <a:cs typeface="+mn-cs"/>
              </a:rPr>
              <a:t>Match                                                     Action</a:t>
            </a:r>
          </a:p>
          <a:p>
            <a:r>
              <a:rPr lang="en-US" altLang="zh-CN" sz="1200" kern="1200" baseline="0" dirty="0" smtClean="0">
                <a:solidFill>
                  <a:schemeClr val="tx1"/>
                </a:solidFill>
                <a:latin typeface="Times New Roman" pitchFamily="18" charset="0"/>
                <a:ea typeface="+mn-ea"/>
                <a:cs typeface="+mn-cs"/>
              </a:rPr>
              <a:t>Ingress port = 2 ; IP </a:t>
            </a:r>
            <a:r>
              <a:rPr lang="en-US" altLang="zh-CN" sz="1200" kern="1200" baseline="0" dirty="0" err="1" smtClean="0">
                <a:solidFill>
                  <a:schemeClr val="tx1"/>
                </a:solidFill>
                <a:latin typeface="Times New Roman" pitchFamily="18" charset="0"/>
                <a:ea typeface="+mn-ea"/>
                <a:cs typeface="+mn-cs"/>
              </a:rPr>
              <a:t>Dst</a:t>
            </a:r>
            <a:r>
              <a:rPr lang="en-US" altLang="zh-CN" sz="1200" kern="1200" baseline="0" dirty="0" smtClean="0">
                <a:solidFill>
                  <a:schemeClr val="tx1"/>
                </a:solidFill>
                <a:latin typeface="Times New Roman" pitchFamily="18" charset="0"/>
                <a:ea typeface="+mn-ea"/>
                <a:cs typeface="+mn-cs"/>
              </a:rPr>
              <a:t> = 10.2.0.3      Forward(3)</a:t>
            </a:r>
          </a:p>
          <a:p>
            <a:r>
              <a:rPr lang="en-US" altLang="zh-CN" sz="1200" kern="1200" baseline="0" dirty="0" smtClean="0">
                <a:solidFill>
                  <a:schemeClr val="tx1"/>
                </a:solidFill>
                <a:latin typeface="Times New Roman" pitchFamily="18" charset="0"/>
                <a:ea typeface="+mn-ea"/>
                <a:cs typeface="+mn-cs"/>
              </a:rPr>
              <a:t>Ingress port = 2 ; IP </a:t>
            </a:r>
            <a:r>
              <a:rPr lang="en-US" altLang="zh-CN" sz="1200" kern="1200" baseline="0" dirty="0" err="1" smtClean="0">
                <a:solidFill>
                  <a:schemeClr val="tx1"/>
                </a:solidFill>
                <a:latin typeface="Times New Roman" pitchFamily="18" charset="0"/>
                <a:ea typeface="+mn-ea"/>
                <a:cs typeface="+mn-cs"/>
              </a:rPr>
              <a:t>Dst</a:t>
            </a:r>
            <a:r>
              <a:rPr lang="en-US" altLang="zh-CN" sz="1200" kern="1200" baseline="0" dirty="0" smtClean="0">
                <a:solidFill>
                  <a:schemeClr val="tx1"/>
                </a:solidFill>
                <a:latin typeface="Times New Roman" pitchFamily="18" charset="0"/>
                <a:ea typeface="+mn-ea"/>
                <a:cs typeface="+mn-cs"/>
              </a:rPr>
              <a:t> = 10.2.0.4      Forward(4)</a:t>
            </a:r>
            <a:endParaRPr lang="en-US" altLang="zh-CN" sz="1200" baseline="0" dirty="0" smtClean="0">
              <a:solidFill>
                <a:srgbClr val="333333"/>
              </a:solidFill>
              <a:latin typeface="ArialMT"/>
              <a:ea typeface="MS PGothic" panose="020B0600070205080204" pitchFamily="34" charset="-128"/>
            </a:endParaRPr>
          </a:p>
          <a:p>
            <a:pPr algn="l"/>
            <a:endParaRPr lang="en-US" altLang="zh-CN" sz="1200" baseline="0" dirty="0" smtClean="0">
              <a:solidFill>
                <a:srgbClr val="333333"/>
              </a:solidFill>
              <a:latin typeface="ArialMT"/>
              <a:ea typeface="MS PGothic" panose="020B0600070205080204" pitchFamily="34" charset="-128"/>
            </a:endParaRPr>
          </a:p>
          <a:p>
            <a:pPr algn="l"/>
            <a:endParaRPr lang="zh-CN" altLang="zh-CN" dirty="0" smtClean="0">
              <a:latin typeface="Times New Roman" panose="02020603050405020304" pitchFamily="18" charset="0"/>
              <a:ea typeface="MS PGothic" panose="020B0600070205080204" pitchFamily="34" charset="-128"/>
            </a:endParaRPr>
          </a:p>
          <a:p>
            <a:endParaRPr lang="zh-CN" altLang="zh-CN" dirty="0">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182</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23177345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u="none" strike="noStrike" kern="1200" baseline="0" dirty="0" smtClean="0">
                <a:solidFill>
                  <a:schemeClr val="tx1"/>
                </a:solidFill>
                <a:latin typeface="Times New Roman" pitchFamily="18" charset="0"/>
                <a:ea typeface="+mn-ea"/>
                <a:cs typeface="+mn-cs"/>
              </a:rPr>
              <a:t>A Second Example: Load Balancing</a:t>
            </a:r>
          </a:p>
          <a:p>
            <a:r>
              <a:rPr lang="en-US" altLang="zh-CN" sz="1200" b="0" i="0" u="none" strike="noStrike" kern="1200" baseline="0" dirty="0" smtClean="0">
                <a:solidFill>
                  <a:schemeClr val="tx1"/>
                </a:solidFill>
                <a:latin typeface="Times New Roman" pitchFamily="18" charset="0"/>
                <a:ea typeface="+mn-ea"/>
                <a:cs typeface="+mn-cs"/>
              </a:rPr>
              <a:t>    As a second example, let’s consider a load-balancing scenario, where datagrams from h3 destined to 10.1.*.* are to be forwarded over the direct link between s2 and s1, while datagrams from h4 destined to 10.1.*.* are to be forwarded over the link between s2 and s3 (and then from s3 to s1). </a:t>
            </a:r>
          </a:p>
          <a:p>
            <a:r>
              <a:rPr lang="en-US" altLang="zh-CN" sz="1200" b="0" i="0" u="none" strike="noStrike" kern="1200" baseline="0" dirty="0" smtClean="0">
                <a:solidFill>
                  <a:schemeClr val="tx1"/>
                </a:solidFill>
                <a:latin typeface="Times New Roman" pitchFamily="18" charset="0"/>
                <a:ea typeface="+mn-ea"/>
                <a:cs typeface="+mn-cs"/>
              </a:rPr>
              <a:t>    Note that this behavior couldn’t be achieved with IP’s destination-based forwarding. </a:t>
            </a:r>
          </a:p>
          <a:p>
            <a:r>
              <a:rPr lang="en-US" altLang="zh-CN" sz="1200" b="0" i="0" u="none" strike="noStrike" kern="1200" baseline="0" dirty="0" smtClean="0">
                <a:solidFill>
                  <a:schemeClr val="tx1"/>
                </a:solidFill>
                <a:latin typeface="Times New Roman" pitchFamily="18" charset="0"/>
                <a:ea typeface="+mn-ea"/>
                <a:cs typeface="+mn-cs"/>
              </a:rPr>
              <a:t>    In this case, the flow table in s2 would be: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sng" strike="noStrike" kern="1200" baseline="0" dirty="0" smtClean="0">
                <a:solidFill>
                  <a:schemeClr val="tx1"/>
                </a:solidFill>
                <a:latin typeface="Times New Roman" pitchFamily="18" charset="0"/>
                <a:ea typeface="+mn-ea"/>
                <a:cs typeface="+mn-cs"/>
              </a:rPr>
              <a:t>s2</a:t>
            </a:r>
            <a:r>
              <a:rPr lang="en-US" altLang="zh-CN" sz="1200" b="0" i="0" u="sng" strike="noStrike" kern="1200" baseline="0" dirty="0" smtClean="0">
                <a:solidFill>
                  <a:schemeClr val="tx1"/>
                </a:solidFill>
                <a:latin typeface="Times New Roman" pitchFamily="18" charset="0"/>
                <a:ea typeface="+mn-ea"/>
                <a:cs typeface="+mn-cs"/>
              </a:rPr>
              <a:t> Flow Table (Example 2)</a:t>
            </a:r>
          </a:p>
          <a:p>
            <a:r>
              <a:rPr lang="en-US" altLang="zh-CN" sz="1200" b="0" i="0" u="none" strike="noStrike" kern="1200" baseline="0" dirty="0" smtClean="0">
                <a:solidFill>
                  <a:schemeClr val="tx1"/>
                </a:solidFill>
                <a:latin typeface="Times New Roman" pitchFamily="18" charset="0"/>
                <a:ea typeface="+mn-ea"/>
                <a:cs typeface="+mn-cs"/>
              </a:rPr>
              <a:t>Match                                              Action</a:t>
            </a:r>
          </a:p>
          <a:p>
            <a:r>
              <a:rPr lang="en-US" altLang="zh-CN" sz="1200" b="0" i="0" u="none" strike="noStrike" kern="1200" baseline="0" dirty="0" smtClean="0">
                <a:solidFill>
                  <a:schemeClr val="tx1"/>
                </a:solidFill>
                <a:latin typeface="Times New Roman" pitchFamily="18" charset="0"/>
                <a:ea typeface="+mn-ea"/>
                <a:cs typeface="+mn-cs"/>
              </a:rPr>
              <a:t>Ingress port = 3; IP </a:t>
            </a:r>
            <a:r>
              <a:rPr lang="en-US" altLang="zh-CN" sz="1200" b="0" i="0" u="none" strike="noStrike" kern="1200" baseline="0" dirty="0" err="1" smtClean="0">
                <a:solidFill>
                  <a:schemeClr val="tx1"/>
                </a:solidFill>
                <a:latin typeface="Times New Roman" pitchFamily="18" charset="0"/>
                <a:ea typeface="+mn-ea"/>
                <a:cs typeface="+mn-cs"/>
              </a:rPr>
              <a:t>Dst</a:t>
            </a:r>
            <a:r>
              <a:rPr lang="en-US" altLang="zh-CN" sz="1200" b="0" i="0" u="none" strike="noStrike" kern="1200" baseline="0" dirty="0" smtClean="0">
                <a:solidFill>
                  <a:schemeClr val="tx1"/>
                </a:solidFill>
                <a:latin typeface="Times New Roman" pitchFamily="18" charset="0"/>
                <a:ea typeface="+mn-ea"/>
                <a:cs typeface="+mn-cs"/>
              </a:rPr>
              <a:t> = 10.1.*.*   Forward (2)</a:t>
            </a:r>
          </a:p>
          <a:p>
            <a:r>
              <a:rPr lang="en-US" altLang="zh-CN" sz="1200" b="0" i="0" u="none" strike="noStrike" kern="1200" baseline="0" dirty="0" smtClean="0">
                <a:solidFill>
                  <a:schemeClr val="tx1"/>
                </a:solidFill>
                <a:latin typeface="Times New Roman" pitchFamily="18" charset="0"/>
                <a:ea typeface="+mn-ea"/>
                <a:cs typeface="+mn-cs"/>
              </a:rPr>
              <a:t>Ingress port = 4; IP </a:t>
            </a:r>
            <a:r>
              <a:rPr lang="en-US" altLang="zh-CN" sz="1200" b="0" i="0" u="none" strike="noStrike" kern="1200" baseline="0" dirty="0" err="1" smtClean="0">
                <a:solidFill>
                  <a:schemeClr val="tx1"/>
                </a:solidFill>
                <a:latin typeface="Times New Roman" pitchFamily="18" charset="0"/>
                <a:ea typeface="+mn-ea"/>
                <a:cs typeface="+mn-cs"/>
              </a:rPr>
              <a:t>Dst</a:t>
            </a:r>
            <a:r>
              <a:rPr lang="en-US" altLang="zh-CN" sz="1200" b="0" i="0" u="none" strike="noStrike" kern="1200" baseline="0" dirty="0" smtClean="0">
                <a:solidFill>
                  <a:schemeClr val="tx1"/>
                </a:solidFill>
                <a:latin typeface="Times New Roman" pitchFamily="18" charset="0"/>
                <a:ea typeface="+mn-ea"/>
                <a:cs typeface="+mn-cs"/>
              </a:rPr>
              <a:t> = 10.1.*.*   Forward (1)</a:t>
            </a:r>
          </a:p>
          <a:p>
            <a:r>
              <a:rPr lang="en-US" altLang="zh-CN" sz="1200" b="0" i="0" u="none" strike="noStrike" kern="1200" baseline="0" dirty="0" smtClean="0">
                <a:solidFill>
                  <a:schemeClr val="tx1"/>
                </a:solidFill>
                <a:latin typeface="Times New Roman" pitchFamily="18" charset="0"/>
                <a:ea typeface="+mn-ea"/>
                <a:cs typeface="+mn-cs"/>
              </a:rPr>
              <a:t>…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Flow table entries are also needed at s1 to forward the datagrams received from s2 to either h1 or h2; and flow table entries are needed at s3 to forward datagrams received on interface 4 from s2 over interface 3 towards s1. </a:t>
            </a:r>
          </a:p>
          <a:p>
            <a:r>
              <a:rPr lang="en-US" altLang="zh-CN" sz="1200" b="0" i="0" u="none" strike="noStrike" kern="1200" baseline="0" dirty="0" smtClean="0">
                <a:solidFill>
                  <a:schemeClr val="tx1"/>
                </a:solidFill>
                <a:latin typeface="Times New Roman" pitchFamily="18" charset="0"/>
                <a:ea typeface="+mn-ea"/>
                <a:cs typeface="+mn-cs"/>
              </a:rPr>
              <a:t>    See if you can figure out these flow table entries at s1 and s3.</a:t>
            </a:r>
          </a:p>
          <a:p>
            <a:endParaRPr lang="en-US" altLang="zh-CN" sz="1200" b="0" i="1" u="none" strike="noStrike" kern="1200" baseline="0" dirty="0" smtClean="0">
              <a:solidFill>
                <a:schemeClr val="tx1"/>
              </a:solidFill>
              <a:latin typeface="Times New Roman" pitchFamily="18" charset="0"/>
              <a:ea typeface="+mn-ea"/>
              <a:cs typeface="+mn-cs"/>
            </a:endParaRPr>
          </a:p>
          <a:p>
            <a:r>
              <a:rPr lang="en-US" altLang="zh-CN" sz="1200" b="0" i="1" u="none" strike="noStrike" kern="1200" baseline="0" dirty="0" smtClean="0">
                <a:solidFill>
                  <a:schemeClr val="tx1"/>
                </a:solidFill>
                <a:latin typeface="Times New Roman" pitchFamily="18" charset="0"/>
                <a:ea typeface="+mn-ea"/>
                <a:cs typeface="+mn-cs"/>
              </a:rPr>
              <a:t>A Third </a:t>
            </a:r>
            <a:endParaRPr lang="zh-CN" altLang="zh-CN" dirty="0">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183</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7270468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1" i="0" u="none" strike="noStrike" kern="1200" baseline="0" dirty="0" smtClean="0">
                <a:solidFill>
                  <a:schemeClr val="tx1"/>
                </a:solidFill>
                <a:latin typeface="Times New Roman" pitchFamily="18" charset="0"/>
                <a:ea typeface="+mn-ea"/>
                <a:cs typeface="+mn-cs"/>
              </a:rPr>
              <a:t>A Third Example: Firewalling</a:t>
            </a:r>
          </a:p>
          <a:p>
            <a:pPr algn="l"/>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As a third example, let’s consider a firewall scenario in which s2 wants only to receive (on any of its interfaces) traffic sent from hosts attached to s3.</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s2 Flow Table (Example 3)</a:t>
            </a:r>
          </a:p>
          <a:p>
            <a:r>
              <a:rPr lang="en-US" altLang="zh-CN" sz="1200" b="0" i="0" u="none" strike="noStrike" kern="1200" baseline="0" dirty="0" smtClean="0">
                <a:solidFill>
                  <a:schemeClr val="tx1"/>
                </a:solidFill>
                <a:latin typeface="Times New Roman" pitchFamily="18" charset="0"/>
                <a:ea typeface="+mn-ea"/>
                <a:cs typeface="+mn-cs"/>
              </a:rPr>
              <a:t>Match                                                 Action</a:t>
            </a:r>
          </a:p>
          <a:p>
            <a:r>
              <a:rPr lang="en-US" altLang="zh-CN" sz="1200" b="0" i="0" u="none" strike="noStrike" kern="1200" baseline="0" dirty="0" smtClean="0">
                <a:solidFill>
                  <a:schemeClr val="tx1"/>
                </a:solidFill>
                <a:latin typeface="Times New Roman" pitchFamily="18" charset="0"/>
                <a:ea typeface="+mn-ea"/>
                <a:cs typeface="+mn-cs"/>
              </a:rPr>
              <a:t>IP </a:t>
            </a:r>
            <a:r>
              <a:rPr lang="en-US" altLang="zh-CN" sz="1200" b="0" i="0" u="none" strike="noStrike" kern="1200" baseline="0" dirty="0" err="1" smtClean="0">
                <a:solidFill>
                  <a:schemeClr val="tx1"/>
                </a:solidFill>
                <a:latin typeface="Times New Roman" pitchFamily="18" charset="0"/>
                <a:ea typeface="+mn-ea"/>
                <a:cs typeface="+mn-cs"/>
              </a:rPr>
              <a:t>Src</a:t>
            </a:r>
            <a:r>
              <a:rPr lang="en-US" altLang="zh-CN" sz="1200" b="0" i="0" u="none" strike="noStrike" kern="1200" baseline="0" dirty="0" smtClean="0">
                <a:solidFill>
                  <a:schemeClr val="tx1"/>
                </a:solidFill>
                <a:latin typeface="Times New Roman" pitchFamily="18" charset="0"/>
                <a:ea typeface="+mn-ea"/>
                <a:cs typeface="+mn-cs"/>
              </a:rPr>
              <a:t> = 10.3.*.*  IP </a:t>
            </a:r>
            <a:r>
              <a:rPr lang="en-US" altLang="zh-CN" sz="1200" b="0" i="0" u="none" strike="noStrike" kern="1200" baseline="0" dirty="0" err="1" smtClean="0">
                <a:solidFill>
                  <a:schemeClr val="tx1"/>
                </a:solidFill>
                <a:latin typeface="Times New Roman" pitchFamily="18" charset="0"/>
                <a:ea typeface="+mn-ea"/>
                <a:cs typeface="+mn-cs"/>
              </a:rPr>
              <a:t>Dst</a:t>
            </a:r>
            <a:r>
              <a:rPr lang="en-US" altLang="zh-CN" sz="1200" b="0" i="0" u="none" strike="noStrike" kern="1200" baseline="0" dirty="0" smtClean="0">
                <a:solidFill>
                  <a:schemeClr val="tx1"/>
                </a:solidFill>
                <a:latin typeface="Times New Roman" pitchFamily="18" charset="0"/>
                <a:ea typeface="+mn-ea"/>
                <a:cs typeface="+mn-cs"/>
              </a:rPr>
              <a:t> = 10.2.0.3    Forward (3)</a:t>
            </a:r>
          </a:p>
          <a:p>
            <a:r>
              <a:rPr lang="en-US" altLang="zh-CN" sz="1200" b="0" i="0" u="none" strike="noStrike" kern="1200" baseline="0" dirty="0" smtClean="0">
                <a:solidFill>
                  <a:schemeClr val="tx1"/>
                </a:solidFill>
                <a:latin typeface="Times New Roman" pitchFamily="18" charset="0"/>
                <a:ea typeface="+mn-ea"/>
                <a:cs typeface="+mn-cs"/>
              </a:rPr>
              <a:t>IP </a:t>
            </a:r>
            <a:r>
              <a:rPr lang="en-US" altLang="zh-CN" sz="1200" b="0" i="0" u="none" strike="noStrike" kern="1200" baseline="0" dirty="0" err="1" smtClean="0">
                <a:solidFill>
                  <a:schemeClr val="tx1"/>
                </a:solidFill>
                <a:latin typeface="Times New Roman" pitchFamily="18" charset="0"/>
                <a:ea typeface="+mn-ea"/>
                <a:cs typeface="+mn-cs"/>
              </a:rPr>
              <a:t>Src</a:t>
            </a:r>
            <a:r>
              <a:rPr lang="en-US" altLang="zh-CN" sz="1200" b="0" i="0" u="none" strike="noStrike" kern="1200" baseline="0" dirty="0" smtClean="0">
                <a:solidFill>
                  <a:schemeClr val="tx1"/>
                </a:solidFill>
                <a:latin typeface="Times New Roman" pitchFamily="18" charset="0"/>
                <a:ea typeface="+mn-ea"/>
                <a:cs typeface="+mn-cs"/>
              </a:rPr>
              <a:t> = 10.3.*.*  IP </a:t>
            </a:r>
            <a:r>
              <a:rPr lang="en-US" altLang="zh-CN" sz="1200" b="0" i="0" u="none" strike="noStrike" kern="1200" baseline="0" dirty="0" err="1" smtClean="0">
                <a:solidFill>
                  <a:schemeClr val="tx1"/>
                </a:solidFill>
                <a:latin typeface="Times New Roman" pitchFamily="18" charset="0"/>
                <a:ea typeface="+mn-ea"/>
                <a:cs typeface="+mn-cs"/>
              </a:rPr>
              <a:t>Dst</a:t>
            </a:r>
            <a:r>
              <a:rPr lang="en-US" altLang="zh-CN" sz="1200" b="0" i="0" u="none" strike="noStrike" kern="1200" baseline="0" dirty="0" smtClean="0">
                <a:solidFill>
                  <a:schemeClr val="tx1"/>
                </a:solidFill>
                <a:latin typeface="Times New Roman" pitchFamily="18" charset="0"/>
                <a:ea typeface="+mn-ea"/>
                <a:cs typeface="+mn-cs"/>
              </a:rPr>
              <a:t> = 10.2.0.4    Forward (4)</a:t>
            </a:r>
          </a:p>
          <a:p>
            <a:r>
              <a:rPr lang="en-US" altLang="zh-CN" sz="1200" b="0" i="0" u="none" strike="noStrike" kern="1200" baseline="0" dirty="0" smtClean="0">
                <a:solidFill>
                  <a:schemeClr val="tx1"/>
                </a:solidFill>
                <a:latin typeface="Times New Roman" pitchFamily="18" charset="0"/>
                <a:ea typeface="+mn-ea"/>
                <a:cs typeface="+mn-cs"/>
              </a:rPr>
              <a:t>… …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If there were no other entries in s2’s flow table, then only traffic from 10.3.*.* would be forwarded to the hosts attached to s2.</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Although we’ve only considered a few basic scenarios here, the versatility and advantages of generalized forwarding are hopefully apparent. </a:t>
            </a:r>
          </a:p>
          <a:p>
            <a:r>
              <a:rPr lang="en-US" altLang="zh-CN" sz="1200" b="0" i="0" u="none" strike="noStrike" kern="1200" baseline="0" dirty="0" smtClean="0">
                <a:solidFill>
                  <a:schemeClr val="tx1"/>
                </a:solidFill>
                <a:latin typeface="Times New Roman" pitchFamily="18" charset="0"/>
                <a:ea typeface="+mn-ea"/>
                <a:cs typeface="+mn-cs"/>
              </a:rPr>
              <a:t>    In homework problems, we’ll explore how flow tables can be used to create many different logical behaviors, including virtual networks — two or more logically separate networks (each with their own independent and distinct forwarding behavior) — that use the same physical set of packet switches and links. </a:t>
            </a:r>
          </a:p>
          <a:p>
            <a:r>
              <a:rPr lang="en-US" altLang="zh-CN" sz="1200" b="0" i="0" u="none" strike="noStrike" kern="1200" baseline="0" dirty="0" smtClean="0">
                <a:solidFill>
                  <a:schemeClr val="tx1"/>
                </a:solidFill>
                <a:latin typeface="Times New Roman" pitchFamily="18" charset="0"/>
                <a:ea typeface="+mn-ea"/>
                <a:cs typeface="+mn-cs"/>
              </a:rPr>
              <a:t>    In Section 5.5, we’ll return to flow tables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we study the SDN controllers that compute and distribute the flow tables, and the protocol used for communicating between a packet switch and its controller. </a:t>
            </a:r>
            <a:endParaRPr lang="zh-CN" altLang="zh-CN" b="0" i="0" dirty="0">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184</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135380275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this chapter we’ve covered the data plane functions of the network layer — the per-router functions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determine how packets arriving on one of a router’s input links are forwarded to one of that router’s output links.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We began by taking a detailed look at the internal operations of a router, studying input and output port functionality and destination-based forwarding, a router’s internal switching mechanism, packet queue management and more. </a:t>
            </a:r>
          </a:p>
          <a:p>
            <a:r>
              <a:rPr lang="en-US" altLang="zh-CN" sz="1200" b="0" i="0" u="none" strike="noStrike" kern="1200" baseline="0" dirty="0" smtClean="0">
                <a:solidFill>
                  <a:schemeClr val="tx1"/>
                </a:solidFill>
                <a:latin typeface="Times New Roman" pitchFamily="18" charset="0"/>
                <a:ea typeface="+mn-ea"/>
                <a:cs typeface="+mn-cs"/>
              </a:rPr>
              <a:t>    We covered </a:t>
            </a:r>
            <a:r>
              <a:rPr lang="en-US" altLang="zh-CN" sz="1200" b="1" i="0" u="none" strike="noStrike" kern="1200" baseline="0" dirty="0" smtClean="0">
                <a:solidFill>
                  <a:schemeClr val="tx1"/>
                </a:solidFill>
                <a:latin typeface="Times New Roman" pitchFamily="18" charset="0"/>
                <a:ea typeface="+mn-ea"/>
                <a:cs typeface="+mn-cs"/>
              </a:rPr>
              <a:t>both</a:t>
            </a:r>
            <a:r>
              <a:rPr lang="en-US" altLang="zh-CN" sz="1200" b="0" i="0" u="none" strike="noStrike" kern="1200" baseline="0" dirty="0" smtClean="0">
                <a:solidFill>
                  <a:schemeClr val="tx1"/>
                </a:solidFill>
                <a:latin typeface="Times New Roman" pitchFamily="18" charset="0"/>
                <a:ea typeface="+mn-ea"/>
                <a:cs typeface="+mn-cs"/>
              </a:rPr>
              <a:t> traditional IP forwarding (where forwarding is based on a datagram’s destination address) </a:t>
            </a:r>
            <a:r>
              <a:rPr lang="en-US" altLang="zh-CN" sz="1200" b="1" i="0" u="none" strike="noStrike" kern="1200" baseline="0" dirty="0" smtClean="0">
                <a:solidFill>
                  <a:schemeClr val="tx1"/>
                </a:solidFill>
                <a:latin typeface="Times New Roman" pitchFamily="18" charset="0"/>
                <a:ea typeface="+mn-ea"/>
                <a:cs typeface="+mn-cs"/>
              </a:rPr>
              <a:t>and</a:t>
            </a:r>
            <a:r>
              <a:rPr lang="en-US" altLang="zh-CN" sz="1200" b="0" i="0" u="none" strike="noStrike" kern="1200" baseline="0" dirty="0" smtClean="0">
                <a:solidFill>
                  <a:schemeClr val="tx1"/>
                </a:solidFill>
                <a:latin typeface="Times New Roman" pitchFamily="18" charset="0"/>
                <a:ea typeface="+mn-ea"/>
                <a:cs typeface="+mn-cs"/>
              </a:rPr>
              <a:t> generalized forwarding (where forwarding and other functions may be performed using values in several different fields in the datagram’s header) and seen the </a:t>
            </a:r>
            <a:r>
              <a:rPr lang="en-US" altLang="zh-CN" sz="1200" b="1" i="0" u="none" strike="noStrike" kern="1200" baseline="0" dirty="0" smtClean="0">
                <a:solidFill>
                  <a:schemeClr val="tx1"/>
                </a:solidFill>
                <a:latin typeface="Times New Roman" pitchFamily="18" charset="0"/>
                <a:ea typeface="+mn-ea"/>
                <a:cs typeface="+mn-cs"/>
              </a:rPr>
              <a:t>versatility</a:t>
            </a:r>
            <a:r>
              <a:rPr lang="en-US" altLang="zh-CN" sz="1200" b="0" i="0" u="none" strike="noStrike" kern="1200" baseline="0" dirty="0" smtClean="0">
                <a:solidFill>
                  <a:schemeClr val="tx1"/>
                </a:solidFill>
                <a:latin typeface="Times New Roman" pitchFamily="18" charset="0"/>
                <a:ea typeface="+mn-ea"/>
                <a:cs typeface="+mn-cs"/>
              </a:rPr>
              <a:t> of the latter approach. </a:t>
            </a:r>
          </a:p>
          <a:p>
            <a:r>
              <a:rPr lang="en-US" altLang="zh-CN" sz="1200" b="0" i="0" u="none" strike="noStrike" kern="1200" baseline="0" dirty="0" smtClean="0">
                <a:solidFill>
                  <a:schemeClr val="tx1"/>
                </a:solidFill>
                <a:latin typeface="Times New Roman" pitchFamily="18" charset="0"/>
                <a:ea typeface="+mn-ea"/>
                <a:cs typeface="+mn-cs"/>
              </a:rPr>
              <a:t>    We also studied the IPv4 and IPv6 protocols in detail, and Internet addressing, which we found to be much deeper, </a:t>
            </a:r>
            <a:r>
              <a:rPr lang="en-US" altLang="zh-CN" sz="1200" b="1" i="0" u="none" strike="noStrike" kern="1200" baseline="0" dirty="0" smtClean="0">
                <a:solidFill>
                  <a:schemeClr val="tx1"/>
                </a:solidFill>
                <a:latin typeface="Times New Roman" pitchFamily="18" charset="0"/>
                <a:ea typeface="+mn-ea"/>
                <a:cs typeface="+mn-cs"/>
              </a:rPr>
              <a:t>subtler</a:t>
            </a:r>
            <a:r>
              <a:rPr lang="en-US" altLang="zh-CN" sz="1200" b="0" i="0" u="none" strike="noStrike" kern="1200" baseline="0" dirty="0" smtClean="0">
                <a:solidFill>
                  <a:schemeClr val="tx1"/>
                </a:solidFill>
                <a:latin typeface="Times New Roman" pitchFamily="18" charset="0"/>
                <a:ea typeface="+mn-ea"/>
                <a:cs typeface="+mn-cs"/>
              </a:rPr>
              <a:t>, and more interesting than we might have expected.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With our newfound understanding of the network-layer’s data plane, we’re now ready to dive into the network layer’s control plane in Chapter 5! </a:t>
            </a:r>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186</a:t>
            </a:fld>
            <a:endParaRPr lang="en-US" altLang="zh-CN"/>
          </a:p>
        </p:txBody>
      </p:sp>
    </p:spTree>
    <p:extLst>
      <p:ext uri="{BB962C8B-B14F-4D97-AF65-F5344CB8AC3E}">
        <p14:creationId xmlns:p14="http://schemas.microsoft.com/office/powerpoint/2010/main" val="2699171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B32549-4BD2-473E-9B1E-E2C1E8FC6569}" type="slidenum">
              <a:rPr lang="en-US" altLang="zh-CN" smtClean="0"/>
              <a:pPr>
                <a:spcBef>
                  <a:spcPct val="0"/>
                </a:spcBef>
              </a:pPr>
              <a:t>20</a:t>
            </a:fld>
            <a:endParaRPr lang="en-US" altLang="zh-CN"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166568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187</a:t>
            </a:fld>
            <a:endParaRPr lang="en-US" altLang="zh-CN"/>
          </a:p>
        </p:txBody>
      </p:sp>
    </p:spTree>
    <p:extLst>
      <p:ext uri="{BB962C8B-B14F-4D97-AF65-F5344CB8AC3E}">
        <p14:creationId xmlns:p14="http://schemas.microsoft.com/office/powerpoint/2010/main" val="3906001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5902BF-DC2B-4BA8-A80F-933B07B41213}" type="slidenum">
              <a:rPr lang="en-US" altLang="zh-CN" smtClean="0"/>
              <a:pPr>
                <a:spcBef>
                  <a:spcPct val="0"/>
                </a:spcBef>
              </a:pPr>
              <a:t>21</a:t>
            </a:fld>
            <a:endParaRPr lang="en-US" altLang="zh-CN"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7581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E47FCAE-9CF8-43BF-A27F-C33483719D51}" type="slidenum">
              <a:rPr lang="en-US" altLang="zh-CN" smtClean="0"/>
              <a:pPr>
                <a:spcBef>
                  <a:spcPct val="0"/>
                </a:spcBef>
              </a:pPr>
              <a:t>22</a:t>
            </a:fld>
            <a:endParaRPr lang="en-US" altLang="zh-CN"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457823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E1C8356-A20A-463C-ACF9-6890A55C5B94}" type="slidenum">
              <a:rPr lang="en-US" altLang="zh-CN" smtClean="0"/>
              <a:pPr>
                <a:spcBef>
                  <a:spcPct val="0"/>
                </a:spcBef>
              </a:pPr>
              <a:t>23</a:t>
            </a:fld>
            <a:endParaRPr lang="en-US" altLang="zh-CN"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7413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2853B43-8427-4F80-B955-5064C47AB4E8}" type="slidenum">
              <a:rPr lang="en-US" altLang="zh-CN" smtClean="0"/>
              <a:pPr>
                <a:spcBef>
                  <a:spcPct val="0"/>
                </a:spcBef>
              </a:pPr>
              <a:t>24</a:t>
            </a:fld>
            <a:endParaRPr lang="en-US" altLang="zh-CN"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96599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p>
            <a:fld id="{3328C4F6-DA20-4A5F-AB24-8B4F4E8F6464}" type="slidenum">
              <a:rPr lang="zh-CN" altLang="en-US"/>
              <a:pPr/>
              <a:t>5</a:t>
            </a:fld>
            <a:endParaRPr lang="en-US" altLang="zh-CN"/>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We learned in the previous chapter that the transport layer provides various forms of process-to-process communication by relying on the network layer’s host-to-host communication service. </a:t>
            </a:r>
          </a:p>
          <a:p>
            <a:r>
              <a:rPr lang="en-US" altLang="zh-CN" sz="1200" b="0" i="0" u="none" strike="noStrike" kern="1200" baseline="0" dirty="0" smtClean="0">
                <a:solidFill>
                  <a:schemeClr val="tx1"/>
                </a:solidFill>
                <a:latin typeface="Times New Roman" pitchFamily="18" charset="0"/>
                <a:ea typeface="+mn-ea"/>
                <a:cs typeface="+mn-cs"/>
              </a:rPr>
              <a:t>    We also learned that the transport layer does so </a:t>
            </a:r>
            <a:r>
              <a:rPr lang="en-US" altLang="zh-CN" sz="1200" b="0" i="0" u="sng" strike="noStrike" kern="1200" baseline="0" dirty="0" smtClean="0">
                <a:solidFill>
                  <a:schemeClr val="tx1"/>
                </a:solidFill>
                <a:latin typeface="Times New Roman" pitchFamily="18" charset="0"/>
                <a:ea typeface="+mn-ea"/>
                <a:cs typeface="+mn-cs"/>
              </a:rPr>
              <a:t>without any knowledge</a:t>
            </a:r>
            <a:r>
              <a:rPr lang="en-US" altLang="zh-CN" sz="1200" b="0" i="0" u="none" strike="noStrike" kern="1200" baseline="0" dirty="0" smtClean="0">
                <a:solidFill>
                  <a:schemeClr val="tx1"/>
                </a:solidFill>
                <a:latin typeface="Times New Roman" pitchFamily="18" charset="0"/>
                <a:ea typeface="+mn-ea"/>
                <a:cs typeface="+mn-cs"/>
              </a:rPr>
              <a:t> about how the network layer actually implements this service. </a:t>
            </a:r>
          </a:p>
          <a:p>
            <a:r>
              <a:rPr lang="en-US" altLang="zh-CN" sz="1200" b="0" i="0" u="none" strike="noStrike" kern="1200" baseline="0" dirty="0" smtClean="0">
                <a:solidFill>
                  <a:schemeClr val="tx1"/>
                </a:solidFill>
                <a:latin typeface="Times New Roman" pitchFamily="18" charset="0"/>
                <a:ea typeface="+mn-ea"/>
                <a:cs typeface="+mn-cs"/>
              </a:rPr>
              <a:t>     So perhaps you’re now wondering, </a:t>
            </a:r>
            <a:r>
              <a:rPr lang="en-US" altLang="zh-CN" sz="1200" b="0" i="0" u="sng" strike="noStrike" kern="1200" baseline="0" dirty="0" smtClean="0">
                <a:solidFill>
                  <a:schemeClr val="tx1"/>
                </a:solidFill>
                <a:latin typeface="Times New Roman" pitchFamily="18" charset="0"/>
                <a:ea typeface="+mn-ea"/>
                <a:cs typeface="+mn-cs"/>
              </a:rPr>
              <a:t>what’s under the hood of </a:t>
            </a:r>
            <a:r>
              <a:rPr lang="en-US" altLang="zh-CN" sz="1200" b="0" i="0" u="none" strike="noStrike" kern="1200" baseline="0" dirty="0" smtClean="0">
                <a:solidFill>
                  <a:schemeClr val="tx1"/>
                </a:solidFill>
                <a:latin typeface="Times New Roman" pitchFamily="18" charset="0"/>
                <a:ea typeface="+mn-ea"/>
                <a:cs typeface="+mn-cs"/>
              </a:rPr>
              <a:t>the host-to-host communication service, what makes it tick?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this chapter, we’ll learn exactly how the network layer implements the host-to-host communication service. </a:t>
            </a:r>
          </a:p>
          <a:p>
            <a:r>
              <a:rPr lang="en-US" altLang="zh-CN" sz="1200" b="0" i="0" u="none" strike="noStrike" kern="1200" baseline="0" dirty="0" smtClean="0">
                <a:solidFill>
                  <a:schemeClr val="tx1"/>
                </a:solidFill>
                <a:latin typeface="Times New Roman" pitchFamily="18" charset="0"/>
                <a:ea typeface="+mn-ea"/>
                <a:cs typeface="+mn-cs"/>
              </a:rPr>
              <a:t>    We’ll see that unlike the transport and application layers, there is </a:t>
            </a:r>
            <a:r>
              <a:rPr lang="en-US" altLang="zh-CN" sz="1200" b="0" i="0" u="sng" strike="noStrike" kern="1200" baseline="0" dirty="0" smtClean="0">
                <a:solidFill>
                  <a:schemeClr val="tx1"/>
                </a:solidFill>
                <a:latin typeface="Times New Roman" pitchFamily="18" charset="0"/>
                <a:ea typeface="+mn-ea"/>
                <a:cs typeface="+mn-cs"/>
              </a:rPr>
              <a:t>a piece of</a:t>
            </a:r>
            <a:r>
              <a:rPr lang="en-US" altLang="zh-CN" sz="1200" b="0" i="0" u="none" strike="noStrike" kern="1200" baseline="0" dirty="0" smtClean="0">
                <a:solidFill>
                  <a:schemeClr val="tx1"/>
                </a:solidFill>
                <a:latin typeface="Times New Roman" pitchFamily="18" charset="0"/>
                <a:ea typeface="+mn-ea"/>
                <a:cs typeface="+mn-cs"/>
              </a:rPr>
              <a:t> the network layer in each and every host and router in the network.</a:t>
            </a:r>
          </a:p>
          <a:p>
            <a:r>
              <a:rPr lang="en-US" altLang="zh-CN" sz="1200" b="0" i="0" u="none" strike="noStrike" kern="1200" baseline="0" dirty="0" smtClean="0">
                <a:solidFill>
                  <a:schemeClr val="tx1"/>
                </a:solidFill>
                <a:latin typeface="Times New Roman" pitchFamily="18" charset="0"/>
                <a:ea typeface="+mn-ea"/>
                <a:cs typeface="+mn-cs"/>
              </a:rPr>
              <a:t>    Because of this, network-layer protocols are among the most challenging (and therefore among the most interesting!) in the protocol stack.</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kern="1200" baseline="0" dirty="0" smtClean="0">
                <a:solidFill>
                  <a:schemeClr val="tx1"/>
                </a:solidFill>
                <a:latin typeface="Times New Roman" pitchFamily="18" charset="0"/>
                <a:ea typeface="+mn-ea"/>
                <a:cs typeface="+mn-cs"/>
              </a:rPr>
              <a:t>Since the network layer is </a:t>
            </a:r>
            <a:r>
              <a:rPr lang="en-US" altLang="zh-CN" sz="1200" b="1" i="0" kern="1200" baseline="0" dirty="0" smtClean="0">
                <a:solidFill>
                  <a:schemeClr val="tx1"/>
                </a:solidFill>
                <a:latin typeface="Times New Roman" pitchFamily="18" charset="0"/>
                <a:ea typeface="+mn-ea"/>
                <a:cs typeface="+mn-cs"/>
              </a:rPr>
              <a:t>arguably</a:t>
            </a:r>
            <a:r>
              <a:rPr lang="en-US" altLang="zh-CN" sz="1200" b="0" i="0" kern="1200" baseline="0" dirty="0" smtClean="0">
                <a:solidFill>
                  <a:schemeClr val="tx1"/>
                </a:solidFill>
                <a:latin typeface="Times New Roman" pitchFamily="18" charset="0"/>
                <a:ea typeface="+mn-ea"/>
                <a:cs typeface="+mn-cs"/>
              </a:rPr>
              <a:t> the most complex layer in the protocol stack, we’ll have a lot of</a:t>
            </a:r>
          </a:p>
          <a:p>
            <a:r>
              <a:rPr lang="en-US" altLang="zh-CN" sz="1200" b="0" i="0" kern="1200" baseline="0" dirty="0" smtClean="0">
                <a:solidFill>
                  <a:schemeClr val="tx1"/>
                </a:solidFill>
                <a:latin typeface="Times New Roman" pitchFamily="18" charset="0"/>
                <a:ea typeface="+mn-ea"/>
                <a:cs typeface="+mn-cs"/>
              </a:rPr>
              <a:t>ground to cover here. </a:t>
            </a:r>
          </a:p>
          <a:p>
            <a:r>
              <a:rPr lang="en-US" altLang="zh-CN" sz="1200" b="0" i="0" kern="1200" baseline="0" dirty="0" smtClean="0">
                <a:solidFill>
                  <a:schemeClr val="tx1"/>
                </a:solidFill>
                <a:latin typeface="Times New Roman" pitchFamily="18" charset="0"/>
                <a:ea typeface="+mn-ea"/>
                <a:cs typeface="+mn-cs"/>
              </a:rPr>
              <a:t>    Indeed, there is </a:t>
            </a:r>
            <a:r>
              <a:rPr lang="en-US" altLang="zh-CN" sz="1200" b="1" i="0" kern="1200" baseline="0" dirty="0" smtClean="0">
                <a:solidFill>
                  <a:schemeClr val="tx1"/>
                </a:solidFill>
                <a:latin typeface="Times New Roman" pitchFamily="18" charset="0"/>
                <a:ea typeface="+mn-ea"/>
                <a:cs typeface="+mn-cs"/>
              </a:rPr>
              <a:t>so</a:t>
            </a:r>
            <a:r>
              <a:rPr lang="en-US" altLang="zh-CN" sz="1200" b="0" i="0" kern="1200" baseline="0" dirty="0" smtClean="0">
                <a:solidFill>
                  <a:schemeClr val="tx1"/>
                </a:solidFill>
                <a:latin typeface="Times New Roman" pitchFamily="18" charset="0"/>
                <a:ea typeface="+mn-ea"/>
                <a:cs typeface="+mn-cs"/>
              </a:rPr>
              <a:t> much to cover </a:t>
            </a:r>
            <a:r>
              <a:rPr lang="en-US" altLang="zh-CN" sz="1200" b="1" i="0" kern="1200" baseline="0" dirty="0" smtClean="0">
                <a:solidFill>
                  <a:schemeClr val="tx1"/>
                </a:solidFill>
                <a:latin typeface="Times New Roman" pitchFamily="18" charset="0"/>
                <a:ea typeface="+mn-ea"/>
                <a:cs typeface="+mn-cs"/>
              </a:rPr>
              <a:t>that</a:t>
            </a:r>
            <a:r>
              <a:rPr lang="en-US" altLang="zh-CN" sz="1200" b="0" i="0" kern="1200" baseline="0" dirty="0" smtClean="0">
                <a:solidFill>
                  <a:schemeClr val="tx1"/>
                </a:solidFill>
                <a:latin typeface="Times New Roman" pitchFamily="18" charset="0"/>
                <a:ea typeface="+mn-ea"/>
                <a:cs typeface="+mn-cs"/>
              </a:rPr>
              <a:t> we cover the network layer in two chapters.</a:t>
            </a:r>
          </a:p>
          <a:p>
            <a:r>
              <a:rPr lang="en-US" altLang="zh-CN" sz="1200" b="0" i="0" kern="1200" baseline="0" dirty="0" smtClean="0">
                <a:solidFill>
                  <a:schemeClr val="tx1"/>
                </a:solidFill>
                <a:latin typeface="Times New Roman" pitchFamily="18" charset="0"/>
                <a:ea typeface="+mn-ea"/>
                <a:cs typeface="+mn-cs"/>
              </a:rPr>
              <a:t>   We’ll see that the network layer can be decomposed into two interacting parts, the data plane and the control plane. </a:t>
            </a:r>
          </a:p>
          <a:p>
            <a:r>
              <a:rPr lang="en-US" altLang="zh-CN" sz="1200" b="0" i="0" kern="1200" baseline="0" dirty="0" smtClean="0">
                <a:solidFill>
                  <a:schemeClr val="tx1"/>
                </a:solidFill>
                <a:latin typeface="Times New Roman" pitchFamily="18" charset="0"/>
                <a:ea typeface="+mn-ea"/>
                <a:cs typeface="+mn-cs"/>
              </a:rPr>
              <a:t>    In Chapter 4, we’ll first cover the data plane functions of the network layer — the per-router functions in the network layer </a:t>
            </a:r>
            <a:r>
              <a:rPr lang="en-US" altLang="zh-CN" sz="1200" b="1" i="0" kern="1200" baseline="0" dirty="0" smtClean="0">
                <a:solidFill>
                  <a:schemeClr val="tx1"/>
                </a:solidFill>
                <a:latin typeface="Times New Roman" pitchFamily="18" charset="0"/>
                <a:ea typeface="+mn-ea"/>
                <a:cs typeface="+mn-cs"/>
              </a:rPr>
              <a:t>that</a:t>
            </a:r>
            <a:r>
              <a:rPr lang="en-US" altLang="zh-CN" sz="1200" b="0" i="0" kern="1200" baseline="0" dirty="0" smtClean="0">
                <a:solidFill>
                  <a:schemeClr val="tx1"/>
                </a:solidFill>
                <a:latin typeface="Times New Roman" pitchFamily="18" charset="0"/>
                <a:ea typeface="+mn-ea"/>
                <a:cs typeface="+mn-cs"/>
              </a:rPr>
              <a:t> determine </a:t>
            </a:r>
            <a:r>
              <a:rPr lang="en-US" altLang="zh-CN" sz="1200" b="1" i="0" kern="1200" baseline="0" dirty="0" smtClean="0">
                <a:solidFill>
                  <a:schemeClr val="tx1"/>
                </a:solidFill>
                <a:latin typeface="Times New Roman" pitchFamily="18" charset="0"/>
                <a:ea typeface="+mn-ea"/>
                <a:cs typeface="+mn-cs"/>
              </a:rPr>
              <a:t>how</a:t>
            </a:r>
            <a:r>
              <a:rPr lang="en-US" altLang="zh-CN" sz="1200" b="0" i="0" kern="1200" baseline="0" dirty="0" smtClean="0">
                <a:solidFill>
                  <a:schemeClr val="tx1"/>
                </a:solidFill>
                <a:latin typeface="Times New Roman" pitchFamily="18" charset="0"/>
                <a:ea typeface="+mn-ea"/>
                <a:cs typeface="+mn-cs"/>
              </a:rPr>
              <a:t> a datagram (that is, a network-layer packet)</a:t>
            </a:r>
          </a:p>
          <a:p>
            <a:r>
              <a:rPr lang="en-US" altLang="zh-CN" sz="1200" b="0" i="0" kern="1200" baseline="0" dirty="0" smtClean="0">
                <a:solidFill>
                  <a:schemeClr val="tx1"/>
                </a:solidFill>
                <a:latin typeface="Times New Roman" pitchFamily="18" charset="0"/>
                <a:ea typeface="+mn-ea"/>
                <a:cs typeface="+mn-cs"/>
              </a:rPr>
              <a:t>arriving on one of a router’s input links is forwarded to one of that router’s output links. </a:t>
            </a:r>
          </a:p>
          <a:p>
            <a:r>
              <a:rPr lang="en-US" altLang="zh-CN" sz="1200" b="0" i="0" kern="1200" baseline="0" dirty="0" smtClean="0">
                <a:solidFill>
                  <a:schemeClr val="tx1"/>
                </a:solidFill>
                <a:latin typeface="Times New Roman" pitchFamily="18" charset="0"/>
                <a:ea typeface="+mn-ea"/>
                <a:cs typeface="+mn-cs"/>
              </a:rPr>
              <a:t>    We’ll cover </a:t>
            </a:r>
            <a:r>
              <a:rPr lang="en-US" altLang="zh-CN" sz="1200" b="1" i="0" kern="1200" baseline="0" dirty="0" smtClean="0">
                <a:solidFill>
                  <a:schemeClr val="tx1"/>
                </a:solidFill>
                <a:latin typeface="Times New Roman" pitchFamily="18" charset="0"/>
                <a:ea typeface="+mn-ea"/>
                <a:cs typeface="+mn-cs"/>
              </a:rPr>
              <a:t>both</a:t>
            </a:r>
            <a:r>
              <a:rPr lang="en-US" altLang="zh-CN" sz="1200" b="0" i="0" kern="1200" baseline="0" dirty="0" smtClean="0">
                <a:solidFill>
                  <a:schemeClr val="tx1"/>
                </a:solidFill>
                <a:latin typeface="Times New Roman" pitchFamily="18" charset="0"/>
                <a:ea typeface="+mn-ea"/>
                <a:cs typeface="+mn-cs"/>
              </a:rPr>
              <a:t> traditional IP forwarding (where forwarding is based on a datagram’s destination address) </a:t>
            </a:r>
            <a:r>
              <a:rPr lang="en-US" altLang="zh-CN" sz="1200" b="1" i="0" kern="1200" baseline="0" dirty="0" smtClean="0">
                <a:solidFill>
                  <a:schemeClr val="tx1"/>
                </a:solidFill>
                <a:latin typeface="Times New Roman" pitchFamily="18" charset="0"/>
                <a:ea typeface="+mn-ea"/>
                <a:cs typeface="+mn-cs"/>
              </a:rPr>
              <a:t>and</a:t>
            </a:r>
            <a:r>
              <a:rPr lang="en-US" altLang="zh-CN" sz="1200" b="0" i="0" kern="1200" baseline="0" dirty="0" smtClean="0">
                <a:solidFill>
                  <a:schemeClr val="tx1"/>
                </a:solidFill>
                <a:latin typeface="Times New Roman" pitchFamily="18" charset="0"/>
                <a:ea typeface="+mn-ea"/>
                <a:cs typeface="+mn-cs"/>
              </a:rPr>
              <a:t> generalized forwarding (where forwarding and other functions may be performed </a:t>
            </a:r>
            <a:r>
              <a:rPr lang="en-US" altLang="zh-CN" sz="1200" b="1" i="0" kern="1200" baseline="0" dirty="0" smtClean="0">
                <a:solidFill>
                  <a:schemeClr val="tx1"/>
                </a:solidFill>
                <a:latin typeface="Times New Roman" pitchFamily="18" charset="0"/>
                <a:ea typeface="+mn-ea"/>
                <a:cs typeface="+mn-cs"/>
              </a:rPr>
              <a:t>using</a:t>
            </a:r>
            <a:r>
              <a:rPr lang="en-US" altLang="zh-CN" sz="1200" b="0" i="0" kern="1200" baseline="0" dirty="0" smtClean="0">
                <a:solidFill>
                  <a:schemeClr val="tx1"/>
                </a:solidFill>
                <a:latin typeface="Times New Roman" pitchFamily="18" charset="0"/>
                <a:ea typeface="+mn-ea"/>
                <a:cs typeface="+mn-cs"/>
              </a:rPr>
              <a:t> values in several different fields in the datagram’s header). </a:t>
            </a:r>
          </a:p>
          <a:p>
            <a:r>
              <a:rPr lang="en-US" altLang="zh-CN" sz="1200" b="0" i="0" kern="1200" baseline="0" dirty="0" smtClean="0">
                <a:solidFill>
                  <a:schemeClr val="tx1"/>
                </a:solidFill>
                <a:latin typeface="Times New Roman" pitchFamily="18" charset="0"/>
                <a:ea typeface="+mn-ea"/>
                <a:cs typeface="+mn-cs"/>
              </a:rPr>
              <a:t>    We’ll study the IPv4 and IPv6 protocols and addressing in detail. </a:t>
            </a:r>
          </a:p>
          <a:p>
            <a:r>
              <a:rPr lang="en-US" altLang="zh-CN" sz="1200" b="0" i="0" kern="1200" baseline="0" dirty="0" smtClean="0">
                <a:solidFill>
                  <a:schemeClr val="tx1"/>
                </a:solidFill>
                <a:latin typeface="Times New Roman" pitchFamily="18" charset="0"/>
                <a:ea typeface="+mn-ea"/>
                <a:cs typeface="+mn-cs"/>
              </a:rPr>
              <a:t>    In Chapter 5, we’ll cover the control plane functions of the network layer — the network-wide logic</a:t>
            </a:r>
          </a:p>
          <a:p>
            <a:r>
              <a:rPr lang="en-US" altLang="zh-CN" sz="1200" b="0" i="0" kern="1200" baseline="0" dirty="0" smtClean="0">
                <a:solidFill>
                  <a:schemeClr val="tx1"/>
                </a:solidFill>
                <a:latin typeface="Times New Roman" pitchFamily="18" charset="0"/>
                <a:ea typeface="+mn-ea"/>
                <a:cs typeface="+mn-cs"/>
              </a:rPr>
              <a:t>that </a:t>
            </a:r>
            <a:r>
              <a:rPr lang="en-US" altLang="zh-CN" sz="1200" b="1" i="0" kern="1200" baseline="0" dirty="0" smtClean="0">
                <a:solidFill>
                  <a:schemeClr val="tx1"/>
                </a:solidFill>
                <a:latin typeface="Times New Roman" pitchFamily="18" charset="0"/>
                <a:ea typeface="+mn-ea"/>
                <a:cs typeface="+mn-cs"/>
              </a:rPr>
              <a:t>controls</a:t>
            </a:r>
            <a:r>
              <a:rPr lang="en-US" altLang="zh-CN" sz="1200" b="0" i="0" kern="1200" baseline="0" dirty="0" smtClean="0">
                <a:solidFill>
                  <a:schemeClr val="tx1"/>
                </a:solidFill>
                <a:latin typeface="Times New Roman" pitchFamily="18" charset="0"/>
                <a:ea typeface="+mn-ea"/>
                <a:cs typeface="+mn-cs"/>
              </a:rPr>
              <a:t> how a datagram is routed </a:t>
            </a:r>
            <a:r>
              <a:rPr lang="en-US" altLang="zh-CN" sz="1200" b="1" i="0" kern="1200" baseline="0" dirty="0" smtClean="0">
                <a:solidFill>
                  <a:schemeClr val="tx1"/>
                </a:solidFill>
                <a:latin typeface="Times New Roman" pitchFamily="18" charset="0"/>
                <a:ea typeface="+mn-ea"/>
                <a:cs typeface="+mn-cs"/>
              </a:rPr>
              <a:t>among</a:t>
            </a:r>
            <a:r>
              <a:rPr lang="en-US" altLang="zh-CN" sz="1200" b="0" i="0" kern="1200" baseline="0" dirty="0" smtClean="0">
                <a:solidFill>
                  <a:schemeClr val="tx1"/>
                </a:solidFill>
                <a:latin typeface="Times New Roman" pitchFamily="18" charset="0"/>
                <a:ea typeface="+mn-ea"/>
                <a:cs typeface="+mn-cs"/>
              </a:rPr>
              <a:t> routers </a:t>
            </a:r>
            <a:r>
              <a:rPr lang="en-US" altLang="zh-CN" sz="1200" b="1" i="0" u="sng" kern="1200" baseline="0" dirty="0" smtClean="0">
                <a:solidFill>
                  <a:schemeClr val="tx1"/>
                </a:solidFill>
                <a:latin typeface="Times New Roman" pitchFamily="18" charset="0"/>
                <a:ea typeface="+mn-ea"/>
                <a:cs typeface="+mn-cs"/>
              </a:rPr>
              <a:t>along </a:t>
            </a:r>
            <a:r>
              <a:rPr lang="en-US" altLang="zh-CN" sz="1200" b="0" i="0" u="sng" kern="1200" baseline="0" dirty="0" smtClean="0">
                <a:solidFill>
                  <a:schemeClr val="tx1"/>
                </a:solidFill>
                <a:latin typeface="Times New Roman" pitchFamily="18" charset="0"/>
                <a:ea typeface="+mn-ea"/>
                <a:cs typeface="+mn-cs"/>
              </a:rPr>
              <a:t>an end-to-end path</a:t>
            </a:r>
            <a:r>
              <a:rPr lang="en-US" altLang="zh-CN" sz="1200" b="0" i="0" u="none" kern="1200" baseline="0" dirty="0" smtClean="0">
                <a:solidFill>
                  <a:schemeClr val="tx1"/>
                </a:solidFill>
                <a:latin typeface="Times New Roman" pitchFamily="18" charset="0"/>
                <a:ea typeface="+mn-ea"/>
                <a:cs typeface="+mn-cs"/>
              </a:rPr>
              <a:t> </a:t>
            </a:r>
            <a:r>
              <a:rPr lang="en-US" altLang="zh-CN" sz="1200" b="1" i="0" kern="1200" baseline="0" dirty="0" smtClean="0">
                <a:solidFill>
                  <a:schemeClr val="tx1"/>
                </a:solidFill>
                <a:latin typeface="Times New Roman" pitchFamily="18" charset="0"/>
                <a:ea typeface="+mn-ea"/>
                <a:cs typeface="+mn-cs"/>
              </a:rPr>
              <a:t>from</a:t>
            </a:r>
            <a:r>
              <a:rPr lang="en-US" altLang="zh-CN" sz="1200" b="0" i="0" kern="1200" baseline="0" dirty="0" smtClean="0">
                <a:solidFill>
                  <a:schemeClr val="tx1"/>
                </a:solidFill>
                <a:latin typeface="Times New Roman" pitchFamily="18" charset="0"/>
                <a:ea typeface="+mn-ea"/>
                <a:cs typeface="+mn-cs"/>
              </a:rPr>
              <a:t> the source host </a:t>
            </a:r>
            <a:r>
              <a:rPr lang="en-US" altLang="zh-CN" sz="1200" b="1" i="0" kern="1200" baseline="0" dirty="0" smtClean="0">
                <a:solidFill>
                  <a:schemeClr val="tx1"/>
                </a:solidFill>
                <a:latin typeface="Times New Roman" pitchFamily="18" charset="0"/>
                <a:ea typeface="+mn-ea"/>
                <a:cs typeface="+mn-cs"/>
              </a:rPr>
              <a:t>to</a:t>
            </a:r>
            <a:r>
              <a:rPr lang="en-US" altLang="zh-CN" sz="1200" b="0" i="0" kern="1200" baseline="0" dirty="0" smtClean="0">
                <a:solidFill>
                  <a:schemeClr val="tx1"/>
                </a:solidFill>
                <a:latin typeface="Times New Roman" pitchFamily="18" charset="0"/>
                <a:ea typeface="+mn-ea"/>
                <a:cs typeface="+mn-cs"/>
              </a:rPr>
              <a:t> the destination host. </a:t>
            </a:r>
          </a:p>
          <a:p>
            <a:r>
              <a:rPr lang="en-US" altLang="zh-CN" sz="1200" b="0" i="0" kern="1200" baseline="0" dirty="0" smtClean="0">
                <a:solidFill>
                  <a:schemeClr val="tx1"/>
                </a:solidFill>
                <a:latin typeface="Times New Roman" pitchFamily="18" charset="0"/>
                <a:ea typeface="+mn-ea"/>
                <a:cs typeface="+mn-cs"/>
              </a:rPr>
              <a:t>    We’ll cover routing algorithms, as well as routing protocols, such as OSPF and BGP, that are in widespread use in today’s Internet. </a:t>
            </a:r>
          </a:p>
          <a:p>
            <a:r>
              <a:rPr lang="en-US" altLang="zh-CN" sz="1200" b="0" i="0" kern="1200" baseline="0" dirty="0" smtClean="0">
                <a:solidFill>
                  <a:schemeClr val="tx1"/>
                </a:solidFill>
                <a:latin typeface="Times New Roman" pitchFamily="18" charset="0"/>
                <a:ea typeface="+mn-ea"/>
                <a:cs typeface="+mn-cs"/>
              </a:rPr>
              <a:t>    </a:t>
            </a:r>
            <a:r>
              <a:rPr lang="en-US" altLang="zh-CN" sz="1200" b="1" i="0" kern="1200" baseline="0" dirty="0" smtClean="0">
                <a:solidFill>
                  <a:schemeClr val="tx1"/>
                </a:solidFill>
                <a:latin typeface="Times New Roman" pitchFamily="18" charset="0"/>
                <a:ea typeface="+mn-ea"/>
                <a:cs typeface="+mn-cs"/>
              </a:rPr>
              <a:t>Traditionally</a:t>
            </a:r>
            <a:r>
              <a:rPr lang="en-US" altLang="zh-CN" sz="1200" b="0" i="0" kern="1200" baseline="0" dirty="0" smtClean="0">
                <a:solidFill>
                  <a:schemeClr val="tx1"/>
                </a:solidFill>
                <a:latin typeface="Times New Roman" pitchFamily="18" charset="0"/>
                <a:ea typeface="+mn-ea"/>
                <a:cs typeface="+mn-cs"/>
              </a:rPr>
              <a:t>, these control-plane routing protocols and data-plane forwarding functions have been implemented together, monolithically, within a router.</a:t>
            </a:r>
          </a:p>
          <a:p>
            <a:r>
              <a:rPr lang="en-US" altLang="zh-CN" sz="1200" b="0" i="0" kern="1200" baseline="0" dirty="0" smtClean="0">
                <a:solidFill>
                  <a:schemeClr val="tx1"/>
                </a:solidFill>
                <a:latin typeface="Times New Roman" pitchFamily="18" charset="0"/>
                <a:ea typeface="+mn-ea"/>
                <a:cs typeface="+mn-cs"/>
              </a:rPr>
              <a:t>    Software-defined networking (SDN) explicitly separates the data plane and control plane by </a:t>
            </a:r>
            <a:r>
              <a:rPr lang="en-US" altLang="zh-CN" sz="1200" b="0" kern="1200" baseline="0" dirty="0" smtClean="0">
                <a:solidFill>
                  <a:schemeClr val="tx1"/>
                </a:solidFill>
                <a:latin typeface="Times New Roman" pitchFamily="18" charset="0"/>
                <a:ea typeface="+mn-ea"/>
                <a:cs typeface="+mn-cs"/>
              </a:rPr>
              <a:t>implementing these control plane functions as a separate service, typically in a remote “controller.”    </a:t>
            </a:r>
          </a:p>
          <a:p>
            <a:r>
              <a:rPr lang="en-US" altLang="zh-CN" sz="1200" b="0" kern="1200" baseline="0" dirty="0" smtClean="0">
                <a:solidFill>
                  <a:schemeClr val="tx1"/>
                </a:solidFill>
                <a:latin typeface="Times New Roman" pitchFamily="18" charset="0"/>
                <a:ea typeface="+mn-ea"/>
                <a:cs typeface="+mn-cs"/>
              </a:rPr>
              <a:t>    We’ll also cover SDN controllers in Chapter 5.</a:t>
            </a:r>
          </a:p>
          <a:p>
            <a:endParaRPr lang="en-US" altLang="zh-CN" sz="1200" b="0" i="0" kern="1200" baseline="0" dirty="0" smtClean="0">
              <a:solidFill>
                <a:schemeClr val="tx1"/>
              </a:solidFill>
              <a:latin typeface="Times New Roman" pitchFamily="18" charset="0"/>
              <a:ea typeface="+mn-ea"/>
              <a:cs typeface="+mn-cs"/>
            </a:endParaRPr>
          </a:p>
          <a:p>
            <a:r>
              <a:rPr lang="en-US" altLang="zh-CN" sz="1200" kern="1200" baseline="0" dirty="0" smtClean="0">
                <a:solidFill>
                  <a:schemeClr val="tx1"/>
                </a:solidFill>
                <a:latin typeface="Times New Roman" pitchFamily="18" charset="0"/>
                <a:ea typeface="+mn-ea"/>
                <a:cs typeface="+mn-cs"/>
              </a:rPr>
              <a:t>    This distinction between data-plane and control-plane functions in the network layer is an important concept to keep in mind </a:t>
            </a:r>
            <a:r>
              <a:rPr lang="en-US" altLang="zh-CN" sz="1200" b="1" kern="1200" baseline="0" dirty="0" smtClean="0">
                <a:solidFill>
                  <a:schemeClr val="tx1"/>
                </a:solidFill>
                <a:latin typeface="Times New Roman" pitchFamily="18" charset="0"/>
                <a:ea typeface="+mn-ea"/>
                <a:cs typeface="+mn-cs"/>
              </a:rPr>
              <a:t>as</a:t>
            </a:r>
            <a:r>
              <a:rPr lang="en-US" altLang="zh-CN" sz="1200" kern="1200" baseline="0" dirty="0" smtClean="0">
                <a:solidFill>
                  <a:schemeClr val="tx1"/>
                </a:solidFill>
                <a:latin typeface="Times New Roman" pitchFamily="18" charset="0"/>
                <a:ea typeface="+mn-ea"/>
                <a:cs typeface="+mn-cs"/>
              </a:rPr>
              <a:t> you learn about the network layer — it will </a:t>
            </a:r>
            <a:r>
              <a:rPr lang="en-US" altLang="zh-CN" sz="1200" b="1" kern="1200" baseline="0" dirty="0" smtClean="0">
                <a:solidFill>
                  <a:schemeClr val="tx1"/>
                </a:solidFill>
                <a:latin typeface="Times New Roman" pitchFamily="18" charset="0"/>
                <a:ea typeface="+mn-ea"/>
                <a:cs typeface="+mn-cs"/>
              </a:rPr>
              <a:t>help</a:t>
            </a:r>
            <a:r>
              <a:rPr lang="en-US" altLang="zh-CN" sz="1200" kern="1200" baseline="0" dirty="0" smtClean="0">
                <a:solidFill>
                  <a:schemeClr val="tx1"/>
                </a:solidFill>
                <a:latin typeface="Times New Roman" pitchFamily="18" charset="0"/>
                <a:ea typeface="+mn-ea"/>
                <a:cs typeface="+mn-cs"/>
              </a:rPr>
              <a:t> </a:t>
            </a:r>
            <a:r>
              <a:rPr lang="en-US" altLang="zh-CN" sz="1200" b="0" kern="1200" baseline="0" dirty="0" smtClean="0">
                <a:solidFill>
                  <a:schemeClr val="tx1"/>
                </a:solidFill>
                <a:latin typeface="Times New Roman" pitchFamily="18" charset="0"/>
                <a:ea typeface="+mn-ea"/>
                <a:cs typeface="+mn-cs"/>
              </a:rPr>
              <a:t>structure</a:t>
            </a:r>
            <a:r>
              <a:rPr lang="en-US" altLang="zh-CN" sz="1200" kern="1200" baseline="0" dirty="0" smtClean="0">
                <a:solidFill>
                  <a:schemeClr val="tx1"/>
                </a:solidFill>
                <a:latin typeface="Times New Roman" pitchFamily="18" charset="0"/>
                <a:ea typeface="+mn-ea"/>
                <a:cs typeface="+mn-cs"/>
              </a:rPr>
              <a:t> your thinking about </a:t>
            </a:r>
            <a:r>
              <a:rPr lang="en-US" altLang="zh-CN" sz="1200" baseline="0" dirty="0" smtClean="0">
                <a:solidFill>
                  <a:srgbClr val="333333"/>
                </a:solidFill>
                <a:latin typeface="ArialMT"/>
              </a:rPr>
              <a:t>the network layer and </a:t>
            </a:r>
            <a:r>
              <a:rPr lang="en-US" altLang="zh-CN" sz="1200" b="1" baseline="0" dirty="0" smtClean="0">
                <a:solidFill>
                  <a:srgbClr val="333333"/>
                </a:solidFill>
                <a:latin typeface="ArialMT"/>
              </a:rPr>
              <a:t>reflects</a:t>
            </a:r>
            <a:r>
              <a:rPr lang="en-US" altLang="zh-CN" sz="1200" baseline="0" dirty="0" smtClean="0">
                <a:solidFill>
                  <a:srgbClr val="333333"/>
                </a:solidFill>
                <a:latin typeface="ArialMT"/>
              </a:rPr>
              <a:t> a modern view of the network layer’s role in computer networking.</a:t>
            </a:r>
            <a:endParaRPr lang="en-US" altLang="zh-CN" b="0" i="0" dirty="0" smtClean="0"/>
          </a:p>
        </p:txBody>
      </p:sp>
    </p:spTree>
    <p:extLst>
      <p:ext uri="{BB962C8B-B14F-4D97-AF65-F5344CB8AC3E}">
        <p14:creationId xmlns:p14="http://schemas.microsoft.com/office/powerpoint/2010/main" val="3831619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25</a:t>
            </a:fld>
            <a:endParaRPr lang="en-US" altLang="zh-CN"/>
          </a:p>
        </p:txBody>
      </p:sp>
    </p:spTree>
    <p:extLst>
      <p:ext uri="{BB962C8B-B14F-4D97-AF65-F5344CB8AC3E}">
        <p14:creationId xmlns:p14="http://schemas.microsoft.com/office/powerpoint/2010/main" val="2358302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Now that we’ve overviewed the data and control planes within the network layer, the important distinction between forwarding and routing, and the services and functions of the network layer, let’s turn our attention to its forwarding function — the actual transfer of packets from a router’s incoming links to the appropriate outgoing links at that router.</a:t>
            </a:r>
          </a:p>
          <a:p>
            <a:pPr algn="l"/>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A high-level view of a generic router architecture is shown in </a:t>
            </a:r>
            <a:r>
              <a:rPr lang="en-US" altLang="zh-CN" sz="1200" b="0" i="0" u="none" strike="noStrike" baseline="0" dirty="0" smtClean="0">
                <a:solidFill>
                  <a:srgbClr val="1E7ABA"/>
                </a:solidFill>
                <a:latin typeface="Arial-BoldMT"/>
              </a:rPr>
              <a:t>Figure 4.4</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Four router components can be identified:</a:t>
            </a:r>
          </a:p>
          <a:p>
            <a:pPr algn="l"/>
            <a:endParaRPr lang="en-US" altLang="zh-CN" sz="1200" b="0" i="0" u="none" strike="noStrike" baseline="0" dirty="0" smtClean="0">
              <a:solidFill>
                <a:srgbClr val="333333"/>
              </a:solidFill>
              <a:latin typeface="ArialMT"/>
            </a:endParaRPr>
          </a:p>
          <a:p>
            <a:r>
              <a:rPr lang="en-US" altLang="zh-CN" sz="1200" b="1" i="0" u="none" strike="noStrike" kern="1200" baseline="0" dirty="0" smtClean="0">
                <a:solidFill>
                  <a:schemeClr val="tx1"/>
                </a:solidFill>
                <a:latin typeface="Times New Roman" pitchFamily="18" charset="0"/>
                <a:ea typeface="+mn-ea"/>
                <a:cs typeface="+mn-cs"/>
              </a:rPr>
              <a:t>Input ports.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An input port performs several key functions. </a:t>
            </a:r>
          </a:p>
          <a:p>
            <a:r>
              <a:rPr lang="en-US" altLang="zh-CN" sz="1200" b="0" i="0" u="none" strike="noStrike" kern="1200" baseline="0" dirty="0" smtClean="0">
                <a:solidFill>
                  <a:schemeClr val="tx1"/>
                </a:solidFill>
                <a:latin typeface="Times New Roman" pitchFamily="18" charset="0"/>
                <a:ea typeface="+mn-ea"/>
                <a:cs typeface="+mn-cs"/>
              </a:rPr>
              <a:t>    It performs the physical layer function of terminating an incoming physical link at a router; this is shown in the leftmost box of an input port and the rightmost box of an output port in Figure 4.4. </a:t>
            </a:r>
          </a:p>
          <a:p>
            <a:r>
              <a:rPr lang="en-US" altLang="zh-CN" sz="1200" b="0" i="0" u="none" strike="noStrike" kern="1200" baseline="0" dirty="0" smtClean="0">
                <a:solidFill>
                  <a:schemeClr val="tx1"/>
                </a:solidFill>
                <a:latin typeface="Times New Roman" pitchFamily="18" charset="0"/>
                <a:ea typeface="+mn-ea"/>
                <a:cs typeface="+mn-cs"/>
              </a:rPr>
              <a:t>    An input port also performs link-layer functions needed to interoperate with the link layer at the other side of the incoming link; this is represented by the middle boxes in the input and output ports. </a:t>
            </a:r>
          </a:p>
          <a:p>
            <a:r>
              <a:rPr lang="en-US" altLang="zh-CN" sz="1200" b="0" i="0" u="none" strike="noStrike" kern="1200" baseline="0" dirty="0" smtClean="0">
                <a:solidFill>
                  <a:schemeClr val="tx1"/>
                </a:solidFill>
                <a:latin typeface="Times New Roman" pitchFamily="18" charset="0"/>
                <a:ea typeface="+mn-ea"/>
                <a:cs typeface="+mn-cs"/>
              </a:rPr>
              <a:t>    Perhaps most crucially, a lookup function is also performed at the input port; this will occur in the rightmost box of the input port. </a:t>
            </a:r>
          </a:p>
          <a:p>
            <a:r>
              <a:rPr lang="en-US" altLang="zh-CN" sz="1200" b="0" i="0" u="none" strike="noStrike" kern="1200" baseline="0" dirty="0" smtClean="0">
                <a:solidFill>
                  <a:schemeClr val="tx1"/>
                </a:solidFill>
                <a:latin typeface="Times New Roman" pitchFamily="18" charset="0"/>
                <a:ea typeface="+mn-ea"/>
                <a:cs typeface="+mn-cs"/>
              </a:rPr>
              <a:t>    It is here that the forwarding table is consulted to determine the router output port to which an arriving packet will be forwarded via the switching fabric. Control packets (for example, packets carrying routing protocol information) are forwarded from an input port to the routing processor.</a:t>
            </a:r>
          </a:p>
          <a:p>
            <a:r>
              <a:rPr lang="en-US" altLang="zh-CN" sz="1200" b="0" i="0" u="none" strike="noStrike" kern="1200" baseline="0" dirty="0" smtClean="0">
                <a:solidFill>
                  <a:schemeClr val="tx1"/>
                </a:solidFill>
                <a:latin typeface="Times New Roman" pitchFamily="18" charset="0"/>
                <a:ea typeface="+mn-ea"/>
                <a:cs typeface="+mn-cs"/>
              </a:rPr>
              <a:t>    Note that the term “port” here — referring to the physical input and output router interfaces — is distinctly different from the software </a:t>
            </a:r>
            <a:r>
              <a:rPr lang="en-US" altLang="zh-CN" sz="1200" b="0" i="0" u="none" strike="noStrike" baseline="0" dirty="0" smtClean="0">
                <a:solidFill>
                  <a:srgbClr val="333333"/>
                </a:solidFill>
                <a:latin typeface="ArialMT"/>
              </a:rPr>
              <a:t>ports associated with network applications and sockets discussed in </a:t>
            </a:r>
            <a:r>
              <a:rPr lang="en-US" altLang="zh-CN" sz="1200" b="0" i="0" u="none" strike="noStrike" baseline="0" dirty="0" smtClean="0">
                <a:solidFill>
                  <a:srgbClr val="1E7ABA"/>
                </a:solidFill>
                <a:latin typeface="Arial-BoldMT"/>
              </a:rPr>
              <a:t>Chapters 2 </a:t>
            </a:r>
            <a:r>
              <a:rPr lang="en-US" altLang="zh-CN" sz="1200" b="0" i="0" u="none" strike="noStrike" baseline="0" dirty="0" smtClean="0">
                <a:solidFill>
                  <a:srgbClr val="333333"/>
                </a:solidFill>
                <a:latin typeface="ArialMT"/>
              </a:rPr>
              <a:t>and </a:t>
            </a:r>
            <a:r>
              <a:rPr lang="en-US" altLang="zh-CN" sz="1200" b="0" i="0" u="none" strike="noStrike" baseline="0" dirty="0" smtClean="0">
                <a:solidFill>
                  <a:srgbClr val="1E7ABA"/>
                </a:solidFill>
                <a:latin typeface="Arial-BoldMT"/>
              </a:rPr>
              <a:t>3</a:t>
            </a:r>
            <a:r>
              <a:rPr lang="en-US" altLang="zh-CN" sz="1200" b="0" i="0" u="none" strike="noStrike" baseline="0" dirty="0" smtClean="0">
                <a:solidFill>
                  <a:srgbClr val="333333"/>
                </a:solidFill>
                <a:latin typeface="ArialMT"/>
              </a:rPr>
              <a:t>. </a:t>
            </a:r>
          </a:p>
          <a:p>
            <a:r>
              <a:rPr lang="en-US" altLang="zh-CN" sz="1200" b="0" i="0" u="none" strike="noStrike" baseline="0" dirty="0" smtClean="0">
                <a:solidFill>
                  <a:srgbClr val="333333"/>
                </a:solidFill>
                <a:latin typeface="ArialMT"/>
              </a:rPr>
              <a:t>    In practice, the number of ports supported by a router can range from a relatively small number in enterprise routers, to hundreds of 10 Gbps ports in a router at an ISP’s edge, where the number of incoming lines tends to be the greatest. </a:t>
            </a:r>
          </a:p>
          <a:p>
            <a:pPr algn="l"/>
            <a:r>
              <a:rPr lang="en-US" altLang="zh-CN" sz="1200" b="0" i="0" u="none" strike="noStrike" baseline="0" dirty="0" smtClean="0">
                <a:solidFill>
                  <a:srgbClr val="333333"/>
                </a:solidFill>
                <a:latin typeface="ArialMT"/>
              </a:rPr>
              <a:t>    The Juniper MX2020, edge router, for example, supports up to 960 10 Gbps Ethernet ports, with an overall router system capacity of 80 </a:t>
            </a:r>
            <a:r>
              <a:rPr lang="en-US" altLang="zh-CN" sz="1200" b="0" i="0" u="none" strike="noStrike" baseline="0" dirty="0" err="1" smtClean="0">
                <a:solidFill>
                  <a:srgbClr val="333333"/>
                </a:solidFill>
                <a:latin typeface="ArialMT"/>
              </a:rPr>
              <a:t>Tbps</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[Juniper MX 2020 2016]</a:t>
            </a:r>
            <a:r>
              <a:rPr lang="en-US" altLang="zh-CN" sz="1200" b="0" i="0" u="none" strike="noStrike" baseline="0" dirty="0" smtClean="0">
                <a:solidFill>
                  <a:srgbClr val="333333"/>
                </a:solidFill>
                <a:latin typeface="ArialMT"/>
              </a:rPr>
              <a:t>.</a:t>
            </a:r>
          </a:p>
          <a:p>
            <a:pPr algn="l"/>
            <a:endParaRPr lang="en-US" altLang="zh-CN" sz="1200" b="0" i="0" u="none" strike="noStrike" baseline="0" dirty="0" smtClean="0">
              <a:solidFill>
                <a:srgbClr val="333333"/>
              </a:solidFill>
              <a:latin typeface="ArialMT"/>
            </a:endParaRPr>
          </a:p>
          <a:p>
            <a:r>
              <a:rPr lang="en-US" altLang="zh-CN" sz="1200" b="1" i="0" u="none" strike="noStrike" kern="1200" baseline="0" dirty="0" smtClean="0">
                <a:solidFill>
                  <a:schemeClr val="tx1"/>
                </a:solidFill>
                <a:latin typeface="Times New Roman" pitchFamily="18" charset="0"/>
                <a:ea typeface="+mn-ea"/>
                <a:cs typeface="+mn-cs"/>
              </a:rPr>
              <a:t>    Switching fabric. </a:t>
            </a:r>
          </a:p>
          <a:p>
            <a:r>
              <a:rPr lang="en-US" altLang="zh-CN" sz="1200" b="0" i="0" u="none" strike="noStrike" kern="1200" baseline="0" dirty="0" smtClean="0">
                <a:solidFill>
                  <a:schemeClr val="tx1"/>
                </a:solidFill>
                <a:latin typeface="Times New Roman" pitchFamily="18" charset="0"/>
                <a:ea typeface="+mn-ea"/>
                <a:cs typeface="+mn-cs"/>
              </a:rPr>
              <a:t>    The switching fabric connects the router’s input ports to its output ports. </a:t>
            </a:r>
          </a:p>
          <a:p>
            <a:r>
              <a:rPr lang="en-US" altLang="zh-CN" sz="1200" b="0" i="0" u="none" strike="noStrike" kern="1200" baseline="0" dirty="0" smtClean="0">
                <a:solidFill>
                  <a:schemeClr val="tx1"/>
                </a:solidFill>
                <a:latin typeface="Times New Roman" pitchFamily="18" charset="0"/>
                <a:ea typeface="+mn-ea"/>
                <a:cs typeface="+mn-cs"/>
              </a:rPr>
              <a:t>    This switching fabric is completely contained within the router — a network inside of a network router!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Output ports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An output port </a:t>
            </a:r>
            <a:r>
              <a:rPr lang="en-US" altLang="zh-CN" sz="1200" b="1" i="0" u="none" strike="noStrike" kern="1200" baseline="0" dirty="0" smtClean="0">
                <a:solidFill>
                  <a:schemeClr val="tx1"/>
                </a:solidFill>
                <a:latin typeface="Times New Roman" pitchFamily="18" charset="0"/>
                <a:ea typeface="+mn-ea"/>
                <a:cs typeface="+mn-cs"/>
              </a:rPr>
              <a:t>stores</a:t>
            </a:r>
            <a:r>
              <a:rPr lang="en-US" altLang="zh-CN" sz="1200" b="0" i="0" u="none" strike="noStrike" kern="1200" baseline="0" dirty="0" smtClean="0">
                <a:solidFill>
                  <a:schemeClr val="tx1"/>
                </a:solidFill>
                <a:latin typeface="Times New Roman" pitchFamily="18" charset="0"/>
                <a:ea typeface="+mn-ea"/>
                <a:cs typeface="+mn-cs"/>
              </a:rPr>
              <a:t> packets received from the switching fabric and </a:t>
            </a:r>
            <a:r>
              <a:rPr lang="en-US" altLang="zh-CN" sz="1200" b="1" i="0" u="none" strike="noStrike" kern="1200" baseline="0" dirty="0" smtClean="0">
                <a:solidFill>
                  <a:schemeClr val="tx1"/>
                </a:solidFill>
                <a:latin typeface="Times New Roman" pitchFamily="18" charset="0"/>
                <a:ea typeface="+mn-ea"/>
                <a:cs typeface="+mn-cs"/>
              </a:rPr>
              <a:t>transmits</a:t>
            </a:r>
            <a:r>
              <a:rPr lang="en-US" altLang="zh-CN" sz="1200" b="0" i="0" u="none" strike="noStrike" kern="1200" baseline="0" dirty="0" smtClean="0">
                <a:solidFill>
                  <a:schemeClr val="tx1"/>
                </a:solidFill>
                <a:latin typeface="Times New Roman" pitchFamily="18" charset="0"/>
                <a:ea typeface="+mn-ea"/>
                <a:cs typeface="+mn-cs"/>
              </a:rPr>
              <a:t> these packets on the outgoing link by performing the necessary link-layer and physical-layer functions.</a:t>
            </a:r>
          </a:p>
          <a:p>
            <a:r>
              <a:rPr lang="en-US" altLang="zh-CN" sz="1200" b="0" i="0" u="none" strike="noStrike" kern="1200" baseline="0" dirty="0" smtClean="0">
                <a:solidFill>
                  <a:schemeClr val="tx1"/>
                </a:solidFill>
                <a:latin typeface="Times New Roman" pitchFamily="18" charset="0"/>
                <a:ea typeface="+mn-ea"/>
                <a:cs typeface="+mn-cs"/>
              </a:rPr>
              <a:t>     When a link is bidirectional (that is, carries traffic in both directions), an output port will typically be paired with the input port for that link on the same line card.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Routing processor.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routing processor performs control-plane functions. </a:t>
            </a:r>
          </a:p>
          <a:p>
            <a:r>
              <a:rPr lang="en-US" altLang="zh-CN" sz="1200" b="0" i="0" u="none" strike="noStrike" kern="1200" baseline="0" dirty="0" smtClean="0">
                <a:solidFill>
                  <a:schemeClr val="tx1"/>
                </a:solidFill>
                <a:latin typeface="Times New Roman" pitchFamily="18" charset="0"/>
                <a:ea typeface="+mn-ea"/>
                <a:cs typeface="+mn-cs"/>
              </a:rPr>
              <a:t>    In traditional routers, it </a:t>
            </a:r>
            <a:r>
              <a:rPr lang="en-US" altLang="zh-CN" sz="1200" b="1" i="0" u="none" strike="noStrike" kern="1200" baseline="0" dirty="0" smtClean="0">
                <a:solidFill>
                  <a:schemeClr val="tx1"/>
                </a:solidFill>
                <a:latin typeface="Times New Roman" pitchFamily="18" charset="0"/>
                <a:ea typeface="+mn-ea"/>
                <a:cs typeface="+mn-cs"/>
              </a:rPr>
              <a:t>executes</a:t>
            </a:r>
            <a:r>
              <a:rPr lang="en-US" altLang="zh-CN" sz="1200" b="0" i="0" u="none" strike="noStrike" kern="1200" baseline="0" dirty="0" smtClean="0">
                <a:solidFill>
                  <a:schemeClr val="tx1"/>
                </a:solidFill>
                <a:latin typeface="Times New Roman" pitchFamily="18" charset="0"/>
                <a:ea typeface="+mn-ea"/>
                <a:cs typeface="+mn-cs"/>
              </a:rPr>
              <a:t> the routing protocols (which we’ll study in Sections 5.3 and 5.4), </a:t>
            </a:r>
            <a:r>
              <a:rPr lang="en-US" altLang="zh-CN" sz="1200" b="1" i="0" u="none" strike="noStrike" kern="1200" baseline="0" dirty="0" smtClean="0">
                <a:solidFill>
                  <a:schemeClr val="tx1"/>
                </a:solidFill>
                <a:latin typeface="Times New Roman" pitchFamily="18" charset="0"/>
                <a:ea typeface="+mn-ea"/>
                <a:cs typeface="+mn-cs"/>
              </a:rPr>
              <a:t>maintains</a:t>
            </a:r>
            <a:r>
              <a:rPr lang="en-US" altLang="zh-CN" sz="1200" b="0" i="0" u="none" strike="noStrike" kern="1200" baseline="0" dirty="0" smtClean="0">
                <a:solidFill>
                  <a:schemeClr val="tx1"/>
                </a:solidFill>
                <a:latin typeface="Times New Roman" pitchFamily="18" charset="0"/>
                <a:ea typeface="+mn-ea"/>
                <a:cs typeface="+mn-cs"/>
              </a:rPr>
              <a:t> routing tables and attached link state information, and </a:t>
            </a:r>
            <a:r>
              <a:rPr lang="en-US" altLang="zh-CN" sz="1200" b="1" i="0" u="none" strike="noStrike" kern="1200" baseline="0" dirty="0" smtClean="0">
                <a:solidFill>
                  <a:schemeClr val="tx1"/>
                </a:solidFill>
                <a:latin typeface="Times New Roman" pitchFamily="18" charset="0"/>
                <a:ea typeface="+mn-ea"/>
                <a:cs typeface="+mn-cs"/>
              </a:rPr>
              <a:t>computes</a:t>
            </a:r>
            <a:r>
              <a:rPr lang="en-US" altLang="zh-CN" sz="1200" b="0" i="0" u="none" strike="noStrike" kern="1200" baseline="0" dirty="0" smtClean="0">
                <a:solidFill>
                  <a:schemeClr val="tx1"/>
                </a:solidFill>
                <a:latin typeface="Times New Roman" pitchFamily="18" charset="0"/>
                <a:ea typeface="+mn-ea"/>
                <a:cs typeface="+mn-cs"/>
              </a:rPr>
              <a:t> the forwarding table for the router. </a:t>
            </a:r>
          </a:p>
          <a:p>
            <a:r>
              <a:rPr lang="en-US" altLang="zh-CN" sz="1200" b="0" i="0" u="none" strike="noStrike" kern="1200" baseline="0" dirty="0" smtClean="0">
                <a:solidFill>
                  <a:schemeClr val="tx1"/>
                </a:solidFill>
                <a:latin typeface="Times New Roman" pitchFamily="18" charset="0"/>
                <a:ea typeface="+mn-ea"/>
                <a:cs typeface="+mn-cs"/>
              </a:rPr>
              <a:t>    In SDN routers, the routing processor is responsible for communicating with the remote controller in order to (among other activities) receive forwarding table entries computed by the remote controller, and install these entries in the router’s input ports. </a:t>
            </a:r>
          </a:p>
          <a:p>
            <a:r>
              <a:rPr lang="en-US" altLang="zh-CN" sz="1200" b="0" i="0" u="none" strike="noStrike" kern="1200" baseline="0" dirty="0" smtClean="0">
                <a:solidFill>
                  <a:schemeClr val="tx1"/>
                </a:solidFill>
                <a:latin typeface="Times New Roman" pitchFamily="18" charset="0"/>
                <a:ea typeface="+mn-ea"/>
                <a:cs typeface="+mn-cs"/>
              </a:rPr>
              <a:t>    The routing processor also performs the network management functions that we’ll study in Section 5.7.</a:t>
            </a:r>
            <a:endParaRPr lang="en-US" altLang="zh-CN" sz="1200" b="0" i="0" u="none" strike="noStrike" baseline="0" dirty="0" smtClean="0">
              <a:solidFill>
                <a:srgbClr val="333333"/>
              </a:solidFill>
              <a:latin typeface="ArialMT"/>
            </a:endParaRP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A router’s input ports, output ports, and switching fabric are almost always implemented in hardware, as shown in Figure 4.4. </a:t>
            </a:r>
          </a:p>
          <a:p>
            <a:r>
              <a:rPr lang="en-US" altLang="zh-CN" sz="1200" b="0" i="0" u="none" strike="noStrike" kern="1200" baseline="0" dirty="0" smtClean="0">
                <a:solidFill>
                  <a:schemeClr val="tx1"/>
                </a:solidFill>
                <a:latin typeface="Times New Roman" pitchFamily="18" charset="0"/>
                <a:ea typeface="+mn-ea"/>
                <a:cs typeface="+mn-cs"/>
              </a:rPr>
              <a:t>    To appreciate why a hardware implementation is needed, consider that with a 10 Gbps input link and a 64-byte IP datagram, the input port has only </a:t>
            </a:r>
            <a:r>
              <a:rPr lang="en-US" altLang="zh-CN" sz="1200" b="1" i="0" u="none" strike="noStrike" kern="1200" baseline="0" dirty="0" smtClean="0">
                <a:solidFill>
                  <a:schemeClr val="tx1"/>
                </a:solidFill>
                <a:latin typeface="Times New Roman" pitchFamily="18" charset="0"/>
                <a:ea typeface="+mn-ea"/>
                <a:cs typeface="+mn-cs"/>
              </a:rPr>
              <a:t>51.2 ns </a:t>
            </a:r>
            <a:r>
              <a:rPr lang="en-US" altLang="zh-CN" sz="1200" b="0" i="0" u="none" strike="noStrike" kern="1200" baseline="0" dirty="0" smtClean="0">
                <a:solidFill>
                  <a:schemeClr val="tx1"/>
                </a:solidFill>
                <a:latin typeface="Times New Roman" pitchFamily="18" charset="0"/>
                <a:ea typeface="+mn-ea"/>
                <a:cs typeface="+mn-cs"/>
              </a:rPr>
              <a:t>to process the datagram before another datagram may arrive.    </a:t>
            </a:r>
          </a:p>
          <a:p>
            <a:r>
              <a:rPr lang="en-US" altLang="zh-CN" sz="1200" b="0" i="0" u="none" strike="noStrike" kern="1200" baseline="0" dirty="0" smtClean="0">
                <a:solidFill>
                  <a:schemeClr val="tx1"/>
                </a:solidFill>
                <a:latin typeface="Times New Roman" pitchFamily="18" charset="0"/>
                <a:ea typeface="+mn-ea"/>
                <a:cs typeface="+mn-cs"/>
              </a:rPr>
              <a:t>    If N ports are combined on a line card (as is often done in practice), the datagram-processing pipeline must operate N times faster — far too fast for software implementation. </a:t>
            </a:r>
          </a:p>
          <a:p>
            <a:r>
              <a:rPr lang="en-US" altLang="zh-CN" sz="1200" b="0" i="0" u="none" strike="noStrike" kern="1200" baseline="0" dirty="0" smtClean="0">
                <a:solidFill>
                  <a:schemeClr val="tx1"/>
                </a:solidFill>
                <a:latin typeface="Times New Roman" pitchFamily="18" charset="0"/>
                <a:ea typeface="+mn-ea"/>
                <a:cs typeface="+mn-cs"/>
              </a:rPr>
              <a:t>    Forwarding hardware can be implemented either using a router vendor’s own hardware designs, or constructed using purchased merchant-silicon chips (e.g., as sold by companies such as Intel and Broadcom).</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While the data plane operates at the nanosecond time scale, a router’s control functions — executing the routing protocols, responding to attached links that go up or down, communicating with the remote controller (in the SDN case) and performing management functions — operate at the millisecond or second timescale. </a:t>
            </a:r>
          </a:p>
          <a:p>
            <a:r>
              <a:rPr lang="en-US" altLang="zh-CN" sz="1200" b="0" i="0" u="none" strike="noStrike" kern="1200" baseline="0" dirty="0" smtClean="0">
                <a:solidFill>
                  <a:schemeClr val="tx1"/>
                </a:solidFill>
                <a:latin typeface="Times New Roman" pitchFamily="18" charset="0"/>
                <a:ea typeface="+mn-ea"/>
                <a:cs typeface="+mn-cs"/>
              </a:rPr>
              <a:t>    These control plane functions are thus usually implemented in software and execute on the routing processor (typically a traditional CPU).</a:t>
            </a:r>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26</a:t>
            </a:fld>
            <a:endParaRPr lang="en-US" altLang="zh-CN"/>
          </a:p>
        </p:txBody>
      </p:sp>
    </p:spTree>
    <p:extLst>
      <p:ext uri="{BB962C8B-B14F-4D97-AF65-F5344CB8AC3E}">
        <p14:creationId xmlns:p14="http://schemas.microsoft.com/office/powerpoint/2010/main" val="1329129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27</a:t>
            </a:fld>
            <a:endParaRPr lang="en-US" altLang="zh-CN"/>
          </a:p>
        </p:txBody>
      </p:sp>
    </p:spTree>
    <p:extLst>
      <p:ext uri="{BB962C8B-B14F-4D97-AF65-F5344CB8AC3E}">
        <p14:creationId xmlns:p14="http://schemas.microsoft.com/office/powerpoint/2010/main" val="2319409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Before delving into the details of router internals, let’s return to our analogy from the beginning of this chapter, where packet forwarding was compared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cars entering and leaving an interchange. </a:t>
            </a:r>
          </a:p>
          <a:p>
            <a:pPr algn="l"/>
            <a:r>
              <a:rPr lang="en-US" altLang="zh-CN" sz="1200" b="0" i="0" u="none" strike="noStrike" baseline="0" dirty="0" smtClean="0">
                <a:solidFill>
                  <a:srgbClr val="333333"/>
                </a:solidFill>
                <a:latin typeface="ArialMT"/>
              </a:rPr>
              <a:t>    Let’s suppose that the interchange is a roundabout, and that as a car enters the roundabout, a bit of processing is required. </a:t>
            </a:r>
          </a:p>
          <a:p>
            <a:pPr algn="l"/>
            <a:r>
              <a:rPr lang="en-US" altLang="zh-CN" sz="1200" b="0" i="0" u="none" strike="noStrike" baseline="0" dirty="0" smtClean="0">
                <a:solidFill>
                  <a:srgbClr val="333333"/>
                </a:solidFill>
                <a:latin typeface="ArialMT"/>
              </a:rPr>
              <a:t>    Let’s consider what information is required for this processing:</a:t>
            </a:r>
          </a:p>
          <a:p>
            <a:pPr algn="l"/>
            <a:r>
              <a:rPr lang="en-US" altLang="zh-CN" sz="1200" b="1" i="0" u="none" strike="noStrike" baseline="0" dirty="0" smtClean="0">
                <a:solidFill>
                  <a:srgbClr val="333333"/>
                </a:solidFill>
                <a:latin typeface="Arial-BoldMT"/>
              </a:rPr>
              <a:t>    </a:t>
            </a:r>
          </a:p>
          <a:p>
            <a:pPr algn="l"/>
            <a:r>
              <a:rPr lang="en-US" altLang="zh-CN" sz="1200" b="1" i="0" u="none" strike="noStrike" baseline="0" dirty="0" smtClean="0">
                <a:solidFill>
                  <a:srgbClr val="333333"/>
                </a:solidFill>
                <a:latin typeface="Arial-BoldMT"/>
              </a:rPr>
              <a:t>    Destination-based forwarding. </a:t>
            </a:r>
          </a:p>
          <a:p>
            <a:pPr algn="l"/>
            <a:r>
              <a:rPr lang="en-US" altLang="zh-CN" sz="1200" b="1" i="0" u="none" strike="noStrike" baseline="0" dirty="0" smtClean="0">
                <a:solidFill>
                  <a:srgbClr val="333333"/>
                </a:solidFill>
                <a:latin typeface="Arial-BoldMT"/>
              </a:rPr>
              <a:t>    </a:t>
            </a:r>
            <a:r>
              <a:rPr lang="en-US" altLang="zh-CN" sz="1200" b="0" i="0" u="none" strike="noStrike" baseline="0" dirty="0" smtClean="0">
                <a:solidFill>
                  <a:srgbClr val="333333"/>
                </a:solidFill>
                <a:latin typeface="ArialMT"/>
              </a:rPr>
              <a:t>Suppose the car stops at an entry station and indicates its final destination (not at the local roundabout, but the ultimate destination of its journey). </a:t>
            </a:r>
          </a:p>
          <a:p>
            <a:pPr algn="l"/>
            <a:r>
              <a:rPr lang="en-US" altLang="zh-CN" sz="1200" b="0" i="0" u="none" strike="noStrike" baseline="0" dirty="0" smtClean="0">
                <a:solidFill>
                  <a:srgbClr val="333333"/>
                </a:solidFill>
                <a:latin typeface="ArialMT"/>
              </a:rPr>
              <a:t>    An attendant at the entry station looks up the final destination, determines the roundabout exit that leads to that final destination, and tells the driver which roundabout exit to take.</a:t>
            </a:r>
          </a:p>
          <a:p>
            <a:pPr algn="l"/>
            <a:r>
              <a:rPr lang="en-US" altLang="zh-CN" sz="1200" b="1" i="0" u="none" strike="noStrike" baseline="0" dirty="0" smtClean="0">
                <a:solidFill>
                  <a:srgbClr val="333333"/>
                </a:solidFill>
                <a:latin typeface="Arial-BoldMT"/>
              </a:rPr>
              <a:t>    Generalized forwarding. </a:t>
            </a:r>
          </a:p>
          <a:p>
            <a:pPr algn="l"/>
            <a:r>
              <a:rPr lang="en-US" altLang="zh-CN" sz="1200" b="1" i="0" u="none" strike="noStrike" baseline="0" dirty="0" smtClean="0">
                <a:solidFill>
                  <a:srgbClr val="333333"/>
                </a:solidFill>
                <a:latin typeface="Arial-BoldMT"/>
              </a:rPr>
              <a:t>    </a:t>
            </a:r>
            <a:r>
              <a:rPr lang="en-US" altLang="zh-CN" sz="1200" b="0" i="0" u="none" strike="noStrike" baseline="0" dirty="0" smtClean="0">
                <a:solidFill>
                  <a:srgbClr val="333333"/>
                </a:solidFill>
                <a:latin typeface="ArialMT"/>
              </a:rPr>
              <a:t>The attendant could also determine the car’s exit ramp on the basis of many other factors besides the destination.</a:t>
            </a:r>
          </a:p>
          <a:p>
            <a:pPr algn="l"/>
            <a:r>
              <a:rPr lang="en-US" altLang="zh-CN" sz="1200" b="0" i="0" u="none" strike="noStrike" baseline="0" dirty="0" smtClean="0">
                <a:solidFill>
                  <a:srgbClr val="333333"/>
                </a:solidFill>
                <a:latin typeface="ArialMT"/>
              </a:rPr>
              <a:t>    For example, the selected </a:t>
            </a:r>
            <a:r>
              <a:rPr lang="en-US" altLang="zh-CN" sz="1200" b="1" i="0" u="none" strike="noStrike" baseline="0" dirty="0" smtClean="0">
                <a:solidFill>
                  <a:srgbClr val="333333"/>
                </a:solidFill>
                <a:latin typeface="ArialMT"/>
              </a:rPr>
              <a:t>exit ramp </a:t>
            </a:r>
            <a:r>
              <a:rPr lang="en-US" altLang="zh-CN" sz="1200" b="0" i="0" u="none" strike="noStrike" baseline="0" dirty="0" smtClean="0">
                <a:solidFill>
                  <a:srgbClr val="333333"/>
                </a:solidFill>
                <a:latin typeface="ArialMT"/>
              </a:rPr>
              <a:t>might depend on the car’s origin, for example the state that issued the car’s license plate. </a:t>
            </a:r>
          </a:p>
          <a:p>
            <a:pPr algn="l"/>
            <a:r>
              <a:rPr lang="en-US" altLang="zh-CN" sz="1200" b="0" i="0" u="none" strike="noStrike" baseline="0" dirty="0" smtClean="0">
                <a:solidFill>
                  <a:srgbClr val="333333"/>
                </a:solidFill>
                <a:latin typeface="ArialMT"/>
              </a:rPr>
              <a:t>    Cars from a certain set of states might be directed to use one exit ramp (that leads to the destination via a slow road), while cars from other states might be directed to use a different exit ramp (that leads to the destination via superhighway). </a:t>
            </a:r>
          </a:p>
          <a:p>
            <a:pPr algn="l"/>
            <a:r>
              <a:rPr lang="en-US" altLang="zh-CN" sz="1200" b="0" i="0" u="none" strike="noStrike" baseline="0" dirty="0" smtClean="0">
                <a:solidFill>
                  <a:srgbClr val="333333"/>
                </a:solidFill>
                <a:latin typeface="ArialMT"/>
              </a:rPr>
              <a:t>    The same decision might be made based on the model, make and year of the car.</a:t>
            </a:r>
          </a:p>
          <a:p>
            <a:pPr algn="l"/>
            <a:r>
              <a:rPr lang="en-US" altLang="zh-CN" sz="1200" b="0" i="0" u="none" strike="noStrike" baseline="0" dirty="0" smtClean="0">
                <a:solidFill>
                  <a:srgbClr val="333333"/>
                </a:solidFill>
                <a:latin typeface="ArialMT"/>
              </a:rPr>
              <a:t>    Or a car </a:t>
            </a:r>
            <a:r>
              <a:rPr lang="en-US" altLang="zh-CN" sz="1200" b="0" i="0" u="sng" strike="noStrike" baseline="0" dirty="0" smtClean="0">
                <a:solidFill>
                  <a:srgbClr val="333333"/>
                </a:solidFill>
                <a:latin typeface="ArialMT"/>
              </a:rPr>
              <a:t>not deemed roadworthy</a:t>
            </a:r>
            <a:r>
              <a:rPr lang="en-US" altLang="zh-CN" sz="1200" b="0" i="0" u="none" strike="noStrike" baseline="0" dirty="0" smtClean="0">
                <a:solidFill>
                  <a:srgbClr val="333333"/>
                </a:solidFill>
                <a:latin typeface="ArialMT"/>
              </a:rPr>
              <a:t> might be blocked and not be allowed to pass through the roundabout.</a:t>
            </a:r>
          </a:p>
          <a:p>
            <a:pPr algn="l"/>
            <a:r>
              <a:rPr lang="en-US" altLang="zh-CN" sz="1200" b="0" i="0" u="none" strike="noStrike" baseline="0" dirty="0" smtClean="0">
                <a:solidFill>
                  <a:srgbClr val="333333"/>
                </a:solidFill>
                <a:latin typeface="ArialMT"/>
              </a:rPr>
              <a:t>    In the case of generalized forwarding, any number of factors may contribute to the attendant’s choice of the exit ramp for a given car.</a:t>
            </a:r>
          </a:p>
          <a:p>
            <a:pPr algn="l"/>
            <a:endParaRPr lang="en-US" altLang="zh-CN" sz="1200" b="0" i="0" u="none" strike="noStrike" baseline="0" dirty="0" smtClean="0">
              <a:solidFill>
                <a:srgbClr val="333333"/>
              </a:solidFill>
              <a:latin typeface="ArialMT"/>
              <a:ea typeface="楷体" panose="02010609060101010101" pitchFamily="49" charset="-122"/>
              <a:cs typeface="Arial" panose="020B0604020202020204" pitchFamily="34" charset="0"/>
            </a:endParaRPr>
          </a:p>
          <a:p>
            <a:pPr algn="l"/>
            <a:r>
              <a:rPr lang="en-US" altLang="zh-CN" sz="1200" b="0" i="0" u="none" strike="noStrike" baseline="0" dirty="0" smtClean="0">
                <a:solidFill>
                  <a:srgbClr val="333333"/>
                </a:solidFill>
                <a:latin typeface="ArialMT"/>
              </a:rPr>
              <a:t>    We can easily recognize the principal router components in </a:t>
            </a:r>
            <a:r>
              <a:rPr lang="en-US" altLang="zh-CN" sz="1200" b="0" i="0" u="none" strike="noStrike" baseline="0" dirty="0" smtClean="0">
                <a:solidFill>
                  <a:srgbClr val="1E7ABA"/>
                </a:solidFill>
                <a:latin typeface="Arial-BoldMT"/>
              </a:rPr>
              <a:t>Figure 4.4 </a:t>
            </a:r>
            <a:r>
              <a:rPr lang="en-US" altLang="zh-CN" sz="1200" b="0" i="0" u="none" strike="noStrike" baseline="0" dirty="0" smtClean="0">
                <a:solidFill>
                  <a:srgbClr val="333333"/>
                </a:solidFill>
                <a:latin typeface="ArialMT"/>
              </a:rPr>
              <a:t>in this analogy — the entry road and entry station correspond to the input port (with a lookup function to determine to local outgoing port); the roundabout corresponds to the switch fabric; and the roundabout exit road corresponds to the output port. </a:t>
            </a:r>
          </a:p>
          <a:p>
            <a:pPr algn="l"/>
            <a:r>
              <a:rPr lang="en-US" altLang="zh-CN" sz="1200" b="0" i="0" u="none" strike="noStrike" baseline="0" dirty="0" smtClean="0">
                <a:solidFill>
                  <a:srgbClr val="333333"/>
                </a:solidFill>
                <a:latin typeface="ArialMT"/>
              </a:rPr>
              <a:t>    With this analogy, it’s instructive to consider where bottlenecks might occur. </a:t>
            </a:r>
          </a:p>
          <a:p>
            <a:pPr algn="l"/>
            <a:r>
              <a:rPr lang="en-US" altLang="zh-CN" sz="1200" b="0" i="0" u="none" strike="noStrike" baseline="0" dirty="0" smtClean="0">
                <a:solidFill>
                  <a:srgbClr val="333333"/>
                </a:solidFill>
                <a:latin typeface="ArialMT"/>
              </a:rPr>
              <a:t>    What happens if cars arrive blazingly fast (for example, the roundabout is in Germany or Italy!) but the station attendant is slow? </a:t>
            </a:r>
          </a:p>
          <a:p>
            <a:pPr algn="l"/>
            <a:r>
              <a:rPr lang="en-US" altLang="zh-CN" sz="1200" b="0" i="0" u="none" strike="noStrike" baseline="0" dirty="0" smtClean="0">
                <a:solidFill>
                  <a:srgbClr val="333333"/>
                </a:solidFill>
                <a:latin typeface="ArialMT"/>
              </a:rPr>
              <a:t>    How fast must the attendant work to ensure there’s no </a:t>
            </a:r>
            <a:r>
              <a:rPr lang="en-US" altLang="zh-CN" sz="1200" b="1" i="0" u="none" strike="noStrike" baseline="0" dirty="0" smtClean="0">
                <a:solidFill>
                  <a:srgbClr val="333333"/>
                </a:solidFill>
                <a:latin typeface="ArialMT"/>
              </a:rPr>
              <a:t>backup</a:t>
            </a:r>
            <a:r>
              <a:rPr lang="en-US" altLang="zh-CN" sz="1200" b="0" i="0" u="none" strike="noStrike" baseline="0" dirty="0" smtClean="0">
                <a:solidFill>
                  <a:srgbClr val="333333"/>
                </a:solidFill>
                <a:latin typeface="ArialMT"/>
              </a:rPr>
              <a:t> on an entry road? </a:t>
            </a:r>
          </a:p>
          <a:p>
            <a:pPr algn="l"/>
            <a:r>
              <a:rPr lang="en-US" altLang="zh-CN" sz="1200" b="0" i="0" u="none" strike="noStrike" baseline="0" dirty="0" smtClean="0">
                <a:solidFill>
                  <a:srgbClr val="333333"/>
                </a:solidFill>
                <a:latin typeface="ArialMT"/>
              </a:rPr>
              <a:t>    Even with a blazingly fast attendant, what happens if cars traverse the roundabout slowly — can backups still occur?</a:t>
            </a:r>
          </a:p>
          <a:p>
            <a:pPr algn="l"/>
            <a:r>
              <a:rPr lang="en-US" altLang="zh-CN" sz="1200" b="0" i="0" u="none" strike="noStrike" baseline="0" dirty="0" smtClean="0">
                <a:solidFill>
                  <a:srgbClr val="333333"/>
                </a:solidFill>
                <a:latin typeface="ArialMT"/>
              </a:rPr>
              <a:t>    And what happens if most of the cars entering at all of the roundabout’s entrance ramps all want to leave the roundabout at the same exit ramp — can backups occur at the exit ramp or elsewhere?</a:t>
            </a:r>
          </a:p>
          <a:p>
            <a:pPr algn="l"/>
            <a:r>
              <a:rPr lang="en-US" altLang="zh-CN" sz="1200" b="0" i="0" u="none" strike="noStrike" baseline="0" dirty="0" smtClean="0">
                <a:solidFill>
                  <a:srgbClr val="333333"/>
                </a:solidFill>
                <a:latin typeface="ArialMT"/>
              </a:rPr>
              <a:t>    How should the roundabout operate if we want to assign priorities to different cars, or block certain cars from entering the roundabout in the first place? </a:t>
            </a:r>
          </a:p>
          <a:p>
            <a:pPr algn="l"/>
            <a:r>
              <a:rPr lang="en-US" altLang="zh-CN" sz="1200" b="0" i="0" u="none" strike="noStrike" baseline="0" dirty="0" smtClean="0">
                <a:solidFill>
                  <a:srgbClr val="333333"/>
                </a:solidFill>
                <a:latin typeface="ArialMT"/>
              </a:rPr>
              <a:t>    These are all analogous to critical questions faced by router and switch designers.</a:t>
            </a:r>
          </a:p>
          <a:p>
            <a:pPr algn="l"/>
            <a:endParaRPr lang="en-US" altLang="zh-CN" sz="1200" b="0" i="0" u="none" strike="noStrike" baseline="0" dirty="0" smtClean="0">
              <a:solidFill>
                <a:srgbClr val="333333"/>
              </a:solidFill>
              <a:latin typeface="ArialMT"/>
              <a:ea typeface="楷体" panose="02010609060101010101" pitchFamily="49" charset="-122"/>
              <a:cs typeface="Arial" panose="020B0604020202020204" pitchFamily="34" charset="0"/>
            </a:endParaRPr>
          </a:p>
          <a:p>
            <a:r>
              <a:rPr lang="en-US" altLang="zh-CN" sz="1200" b="0" i="0" u="none" strike="noStrike" kern="1200" baseline="0" dirty="0" smtClean="0">
                <a:solidFill>
                  <a:schemeClr val="tx1"/>
                </a:solidFill>
                <a:latin typeface="Times New Roman" pitchFamily="18" charset="0"/>
                <a:ea typeface="+mn-ea"/>
                <a:cs typeface="+mn-cs"/>
              </a:rPr>
              <a:t>    In the following subsections, we’ll look at router functions in more detail.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Iyer</a:t>
            </a:r>
            <a:r>
              <a:rPr lang="en-US" altLang="zh-CN" sz="1200" b="0" i="0" u="none" strike="noStrike" kern="1200" baseline="0" dirty="0" smtClean="0">
                <a:solidFill>
                  <a:schemeClr val="tx1"/>
                </a:solidFill>
                <a:latin typeface="Times New Roman" pitchFamily="18" charset="0"/>
                <a:ea typeface="+mn-ea"/>
                <a:cs typeface="+mn-cs"/>
              </a:rPr>
              <a:t> 2008, Chao 2001; Chuang 2005; Turner 1988; </a:t>
            </a:r>
            <a:r>
              <a:rPr lang="en-US" altLang="zh-CN" sz="1200" b="0" i="0" u="none" strike="noStrike" kern="1200" baseline="0" dirty="0" err="1" smtClean="0">
                <a:solidFill>
                  <a:schemeClr val="tx1"/>
                </a:solidFill>
                <a:latin typeface="Times New Roman" pitchFamily="18" charset="0"/>
                <a:ea typeface="+mn-ea"/>
                <a:cs typeface="+mn-cs"/>
              </a:rPr>
              <a:t>McKeown</a:t>
            </a:r>
            <a:r>
              <a:rPr lang="en-US" altLang="zh-CN" sz="1200" b="0" i="0" u="none" strike="noStrike" kern="1200" baseline="0" dirty="0" smtClean="0">
                <a:solidFill>
                  <a:schemeClr val="tx1"/>
                </a:solidFill>
                <a:latin typeface="Times New Roman" pitchFamily="18" charset="0"/>
                <a:ea typeface="+mn-ea"/>
                <a:cs typeface="+mn-cs"/>
              </a:rPr>
              <a:t> 1997a; Partridge 1998; Sopranos 2011] provide a discussion of specific router architectures. </a:t>
            </a:r>
          </a:p>
          <a:p>
            <a:r>
              <a:rPr lang="en-US" altLang="zh-CN" sz="1200" b="0" i="0" u="none" strike="noStrike" kern="1200" baseline="0" dirty="0" smtClean="0">
                <a:solidFill>
                  <a:schemeClr val="tx1"/>
                </a:solidFill>
                <a:latin typeface="Times New Roman" pitchFamily="18" charset="0"/>
                <a:ea typeface="+mn-ea"/>
                <a:cs typeface="+mn-cs"/>
              </a:rPr>
              <a:t>    For concreteness and simplicity, we’ll initially assume in this section that forwarding decisions are based only on the packet’s destination address, rather than on a generalized set of packet header fields. </a:t>
            </a:r>
          </a:p>
          <a:p>
            <a:r>
              <a:rPr lang="en-US" altLang="zh-CN" sz="1200" b="0" i="0" u="none" strike="noStrike" kern="1200" baseline="0" dirty="0" smtClean="0">
                <a:solidFill>
                  <a:schemeClr val="tx1"/>
                </a:solidFill>
                <a:latin typeface="Times New Roman" pitchFamily="18" charset="0"/>
                <a:ea typeface="+mn-ea"/>
                <a:cs typeface="+mn-cs"/>
              </a:rPr>
              <a:t>    We will cover the case of more generalized packet forwarding in Section 4.4.</a:t>
            </a:r>
            <a:endParaRPr lang="en-US" altLang="zh-CN" sz="1200" b="0" i="0" u="none" strike="noStrike" baseline="0" dirty="0" smtClean="0">
              <a:solidFill>
                <a:srgbClr val="333333"/>
              </a:solidFill>
              <a:latin typeface="ArialMT"/>
              <a:ea typeface="楷体" panose="02010609060101010101" pitchFamily="49" charset="-122"/>
              <a:cs typeface="Arial" panose="020B0604020202020204" pitchFamily="34" charset="0"/>
            </a:endParaRPr>
          </a:p>
          <a:p>
            <a:pPr algn="l"/>
            <a:endParaRPr lang="zh-CN" altLang="en-US" sz="1200" u="none" dirty="0" smtClean="0">
              <a:ea typeface="楷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28</a:t>
            </a:fld>
            <a:endParaRPr lang="en-US" altLang="zh-CN"/>
          </a:p>
        </p:txBody>
      </p:sp>
    </p:spTree>
    <p:extLst>
      <p:ext uri="{BB962C8B-B14F-4D97-AF65-F5344CB8AC3E}">
        <p14:creationId xmlns:p14="http://schemas.microsoft.com/office/powerpoint/2010/main" val="3122860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29</a:t>
            </a:fld>
            <a:endParaRPr lang="en-US" altLang="zh-CN"/>
          </a:p>
        </p:txBody>
      </p:sp>
    </p:spTree>
    <p:extLst>
      <p:ext uri="{BB962C8B-B14F-4D97-AF65-F5344CB8AC3E}">
        <p14:creationId xmlns:p14="http://schemas.microsoft.com/office/powerpoint/2010/main" val="3290510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A more detailed view of input processing is shown in </a:t>
            </a:r>
            <a:r>
              <a:rPr lang="en-US" altLang="zh-CN" sz="1200" b="0" i="0" u="none" strike="noStrike" baseline="0" dirty="0" smtClean="0">
                <a:solidFill>
                  <a:srgbClr val="1E7ABA"/>
                </a:solidFill>
                <a:latin typeface="Arial-BoldMT"/>
              </a:rPr>
              <a:t>Figure 4.5</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As just discussed, the input port’s line termination function and link-layer processing implement the physical and link layers for that individual input link. </a:t>
            </a:r>
          </a:p>
          <a:p>
            <a:pPr algn="l"/>
            <a:r>
              <a:rPr lang="en-US" altLang="zh-CN" sz="1200" b="0" i="0" u="none" strike="noStrike" baseline="0" dirty="0" smtClean="0">
                <a:solidFill>
                  <a:srgbClr val="333333"/>
                </a:solidFill>
                <a:latin typeface="ArialMT"/>
              </a:rPr>
              <a:t>    The lookup performed in the input port is central to the router’s operation — it is here that the router uses the forwarding table to look up the output port to which an arriving packet will be forwarded via the switching fabric.   </a:t>
            </a:r>
          </a:p>
          <a:p>
            <a:pPr algn="l"/>
            <a:r>
              <a:rPr lang="en-US" altLang="zh-CN" sz="1200" b="0" i="0" u="none" strike="noStrike" baseline="0" dirty="0" smtClean="0">
                <a:solidFill>
                  <a:srgbClr val="333333"/>
                </a:solidFill>
                <a:latin typeface="ArialMT"/>
              </a:rPr>
              <a:t>    The forwarding table is </a:t>
            </a:r>
            <a:r>
              <a:rPr lang="en-US" altLang="zh-CN" sz="1200" b="1" i="0" u="none" strike="noStrike" baseline="0" dirty="0" smtClean="0">
                <a:solidFill>
                  <a:srgbClr val="333333"/>
                </a:solidFill>
                <a:latin typeface="ArialMT"/>
              </a:rPr>
              <a:t>either</a:t>
            </a:r>
            <a:r>
              <a:rPr lang="en-US" altLang="zh-CN" sz="1200" b="0" i="0" u="none" strike="noStrike" baseline="0" dirty="0" smtClean="0">
                <a:solidFill>
                  <a:srgbClr val="333333"/>
                </a:solidFill>
                <a:latin typeface="ArialMT"/>
              </a:rPr>
              <a:t> computed and updated by the routing processor (using a routing protocol to interact with the routing processors in other network routers) </a:t>
            </a:r>
            <a:r>
              <a:rPr lang="en-US" altLang="zh-CN" sz="1200" b="1" i="0" u="none" strike="noStrike" baseline="0" dirty="0" smtClean="0">
                <a:solidFill>
                  <a:srgbClr val="333333"/>
                </a:solidFill>
                <a:latin typeface="ArialMT"/>
              </a:rPr>
              <a:t>or</a:t>
            </a:r>
            <a:r>
              <a:rPr lang="en-US" altLang="zh-CN" sz="1200" b="0" i="0" u="none" strike="noStrike" baseline="0" dirty="0" smtClean="0">
                <a:solidFill>
                  <a:srgbClr val="333333"/>
                </a:solidFill>
                <a:latin typeface="ArialMT"/>
              </a:rPr>
              <a:t> is received from a remote SDN controller. </a:t>
            </a:r>
          </a:p>
          <a:p>
            <a:pPr algn="l"/>
            <a:r>
              <a:rPr lang="en-US" altLang="zh-CN" sz="1200" b="0" i="0" u="none" strike="noStrike" baseline="0" dirty="0" smtClean="0">
                <a:solidFill>
                  <a:srgbClr val="333333"/>
                </a:solidFill>
                <a:latin typeface="ArialMT"/>
              </a:rPr>
              <a:t>    The forwarding table is copied from the routing processor to the line cards </a:t>
            </a:r>
            <a:r>
              <a:rPr lang="en-US" altLang="zh-CN" sz="1200" b="0" i="0" u="sng" strike="noStrike" baseline="0" dirty="0" smtClean="0">
                <a:solidFill>
                  <a:srgbClr val="333333"/>
                </a:solidFill>
                <a:latin typeface="ArialMT"/>
              </a:rPr>
              <a:t>over a separate bus</a:t>
            </a:r>
            <a:r>
              <a:rPr lang="en-US" altLang="zh-CN" sz="1200" b="0" i="0" u="none" strike="noStrike" baseline="0" dirty="0" smtClean="0">
                <a:solidFill>
                  <a:srgbClr val="333333"/>
                </a:solidFill>
                <a:latin typeface="ArialMT"/>
              </a:rPr>
              <a:t> (e.g., a PCI bus) indicated by the dashed line </a:t>
            </a:r>
            <a:r>
              <a:rPr lang="en-US" altLang="zh-CN" sz="1200" b="1" i="0" u="none" strike="noStrike" baseline="0" dirty="0" smtClean="0">
                <a:solidFill>
                  <a:srgbClr val="333333"/>
                </a:solidFill>
                <a:latin typeface="ArialMT"/>
              </a:rPr>
              <a:t>from</a:t>
            </a:r>
            <a:r>
              <a:rPr lang="en-US" altLang="zh-CN" sz="1200" b="0" i="0" u="none" strike="noStrike" baseline="0" dirty="0" smtClean="0">
                <a:solidFill>
                  <a:srgbClr val="333333"/>
                </a:solidFill>
                <a:latin typeface="ArialMT"/>
              </a:rPr>
              <a:t> the routing processor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the input line cards in </a:t>
            </a:r>
            <a:r>
              <a:rPr lang="en-US" altLang="zh-CN" sz="1200" b="0" i="0" u="none" strike="noStrike" baseline="0" dirty="0" smtClean="0">
                <a:solidFill>
                  <a:srgbClr val="1E7ABA"/>
                </a:solidFill>
                <a:latin typeface="Arial-BoldMT"/>
              </a:rPr>
              <a:t>Figure 4.4</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With such a shadow copy at each line card, forwarding decisions can be made locally, at each input port, without invoking the </a:t>
            </a:r>
            <a:r>
              <a:rPr lang="en-US" altLang="zh-CN" sz="1200" b="1" i="0" u="none" strike="noStrike" baseline="0" dirty="0" smtClean="0">
                <a:solidFill>
                  <a:srgbClr val="333333"/>
                </a:solidFill>
                <a:latin typeface="ArialMT"/>
              </a:rPr>
              <a:t>centralized</a:t>
            </a:r>
            <a:r>
              <a:rPr lang="en-US" altLang="zh-CN" sz="1200" b="0" i="0" u="none" strike="noStrike" baseline="0" dirty="0" smtClean="0">
                <a:solidFill>
                  <a:srgbClr val="333333"/>
                </a:solidFill>
                <a:latin typeface="ArialMT"/>
              </a:rPr>
              <a:t> routing processor </a:t>
            </a:r>
            <a:r>
              <a:rPr lang="en-US" altLang="zh-CN" sz="1200" b="0" i="0" u="sng" strike="noStrike" baseline="0" dirty="0" smtClean="0">
                <a:solidFill>
                  <a:srgbClr val="333333"/>
                </a:solidFill>
                <a:latin typeface="ArialMT"/>
              </a:rPr>
              <a:t>on a per-packet basis</a:t>
            </a:r>
            <a:r>
              <a:rPr lang="en-US" altLang="zh-CN" sz="1200" b="0" i="0" u="none" strike="noStrike" baseline="0" dirty="0" smtClean="0">
                <a:solidFill>
                  <a:srgbClr val="333333"/>
                </a:solidFill>
                <a:latin typeface="ArialMT"/>
              </a:rPr>
              <a:t> and thus avoiding a centralized processing bottleneck.</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Let’s now consider the “simplest” case that the output port </a:t>
            </a:r>
            <a:r>
              <a:rPr lang="en-US" altLang="zh-CN" sz="1200" b="0" i="0" u="sng" strike="noStrike" kern="1200" baseline="0" dirty="0" smtClean="0">
                <a:solidFill>
                  <a:schemeClr val="tx1"/>
                </a:solidFill>
                <a:latin typeface="Times New Roman" pitchFamily="18" charset="0"/>
                <a:ea typeface="+mn-ea"/>
                <a:cs typeface="+mn-cs"/>
              </a:rPr>
              <a:t>to which an incoming packet is to be switched</a:t>
            </a:r>
            <a:r>
              <a:rPr lang="en-US" altLang="zh-CN" sz="1200" b="0" i="0" u="none" strike="noStrike" kern="1200" baseline="0" dirty="0" smtClean="0">
                <a:solidFill>
                  <a:schemeClr val="tx1"/>
                </a:solidFill>
                <a:latin typeface="Times New Roman" pitchFamily="18" charset="0"/>
                <a:ea typeface="+mn-ea"/>
                <a:cs typeface="+mn-cs"/>
              </a:rPr>
              <a:t> is based on the packet’s destination address. </a:t>
            </a:r>
          </a:p>
          <a:p>
            <a:r>
              <a:rPr lang="en-US" altLang="zh-CN" sz="1200" b="0" i="0" u="none" strike="noStrike" kern="1200" baseline="0" dirty="0" smtClean="0">
                <a:solidFill>
                  <a:schemeClr val="tx1"/>
                </a:solidFill>
                <a:latin typeface="Times New Roman" pitchFamily="18" charset="0"/>
                <a:ea typeface="+mn-ea"/>
                <a:cs typeface="+mn-cs"/>
              </a:rPr>
              <a:t>    In the case of 32-bit IP addresses, a </a:t>
            </a:r>
            <a:r>
              <a:rPr lang="en-US" altLang="zh-CN" sz="1200" b="1" i="0" u="none" strike="noStrike" kern="1200" baseline="0" dirty="0" smtClean="0">
                <a:solidFill>
                  <a:schemeClr val="tx1"/>
                </a:solidFill>
                <a:latin typeface="Times New Roman" pitchFamily="18" charset="0"/>
                <a:ea typeface="+mn-ea"/>
                <a:cs typeface="+mn-cs"/>
              </a:rPr>
              <a:t>brute-force</a:t>
            </a:r>
            <a:r>
              <a:rPr lang="en-US" altLang="zh-CN" sz="1200" b="0" i="0" u="none" strike="noStrike" kern="1200" baseline="0" dirty="0" smtClean="0">
                <a:solidFill>
                  <a:schemeClr val="tx1"/>
                </a:solidFill>
                <a:latin typeface="Times New Roman" pitchFamily="18" charset="0"/>
                <a:ea typeface="+mn-ea"/>
                <a:cs typeface="+mn-cs"/>
              </a:rPr>
              <a:t> implementation of the forwarding table </a:t>
            </a:r>
            <a:r>
              <a:rPr lang="en-US" altLang="zh-CN" sz="1200" b="1" i="0" u="none" strike="noStrike" kern="1200" baseline="0" dirty="0" smtClean="0">
                <a:solidFill>
                  <a:schemeClr val="tx1"/>
                </a:solidFill>
                <a:latin typeface="Times New Roman" pitchFamily="18" charset="0"/>
                <a:ea typeface="+mn-ea"/>
                <a:cs typeface="+mn-cs"/>
              </a:rPr>
              <a:t>would have one entry </a:t>
            </a:r>
            <a:r>
              <a:rPr lang="en-US" altLang="zh-CN" sz="1200" b="0" i="0" u="none" strike="noStrike" kern="1200" baseline="0" dirty="0" smtClean="0">
                <a:solidFill>
                  <a:schemeClr val="tx1"/>
                </a:solidFill>
                <a:latin typeface="Times New Roman" pitchFamily="18" charset="0"/>
                <a:ea typeface="+mn-ea"/>
                <a:cs typeface="+mn-cs"/>
              </a:rPr>
              <a:t>for every possible destination address.</a:t>
            </a:r>
          </a:p>
          <a:p>
            <a:r>
              <a:rPr lang="en-US" altLang="zh-CN" sz="1200" b="0" i="0" u="none" strike="noStrike" kern="1200" baseline="0" dirty="0" smtClean="0">
                <a:solidFill>
                  <a:schemeClr val="tx1"/>
                </a:solidFill>
                <a:latin typeface="Times New Roman" pitchFamily="18" charset="0"/>
                <a:ea typeface="+mn-ea"/>
                <a:cs typeface="+mn-cs"/>
              </a:rPr>
              <a:t>    Since there are more than 4 </a:t>
            </a:r>
            <a:r>
              <a:rPr lang="en-US" altLang="zh-CN" sz="1200" b="1" i="0" u="none" strike="noStrike" kern="1200" baseline="0" dirty="0" smtClean="0">
                <a:solidFill>
                  <a:schemeClr val="tx1"/>
                </a:solidFill>
                <a:latin typeface="Times New Roman" pitchFamily="18" charset="0"/>
                <a:ea typeface="+mn-ea"/>
                <a:cs typeface="+mn-cs"/>
              </a:rPr>
              <a:t>billion</a:t>
            </a:r>
            <a:r>
              <a:rPr lang="en-US" altLang="zh-CN" sz="1200" b="0" i="0" u="none" strike="noStrike" kern="1200" baseline="0" dirty="0" smtClean="0">
                <a:solidFill>
                  <a:schemeClr val="tx1"/>
                </a:solidFill>
                <a:latin typeface="Times New Roman" pitchFamily="18" charset="0"/>
                <a:ea typeface="+mn-ea"/>
                <a:cs typeface="+mn-cs"/>
              </a:rPr>
              <a:t> possible addresses, this option is </a:t>
            </a:r>
            <a:r>
              <a:rPr lang="en-US" altLang="zh-CN" sz="1200" b="1" i="0" u="none" strike="noStrike" kern="1200" baseline="0" dirty="0" smtClean="0">
                <a:solidFill>
                  <a:schemeClr val="tx1"/>
                </a:solidFill>
                <a:latin typeface="Times New Roman" pitchFamily="18" charset="0"/>
                <a:ea typeface="+mn-ea"/>
                <a:cs typeface="+mn-cs"/>
              </a:rPr>
              <a:t>totally</a:t>
            </a:r>
            <a:r>
              <a:rPr lang="en-US" altLang="zh-CN" sz="1200" b="0" i="0" u="none" strike="noStrike" kern="1200" baseline="0" dirty="0" smtClean="0">
                <a:solidFill>
                  <a:schemeClr val="tx1"/>
                </a:solidFill>
                <a:latin typeface="Times New Roman" pitchFamily="18" charset="0"/>
                <a:ea typeface="+mn-ea"/>
                <a:cs typeface="+mn-cs"/>
              </a:rPr>
              <a:t> out of the question.</a:t>
            </a:r>
            <a:endParaRPr lang="zh-CN" altLang="en-US" b="0"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30</a:t>
            </a:fld>
            <a:endParaRPr lang="en-US" altLang="zh-CN"/>
          </a:p>
        </p:txBody>
      </p:sp>
    </p:spTree>
    <p:extLst>
      <p:ext uri="{BB962C8B-B14F-4D97-AF65-F5344CB8AC3E}">
        <p14:creationId xmlns:p14="http://schemas.microsoft.com/office/powerpoint/2010/main" val="1127494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A747EA14-8603-446D-B032-8E11AC4E7FF6}" type="slidenum">
              <a:rPr lang="zh-CN" altLang="en-US"/>
              <a:pPr/>
              <a:t>31</a:t>
            </a:fld>
            <a:endParaRPr lang="en-US" altLang="zh-CN"/>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p:spPr>
        <p:txBody>
          <a:bodyPr/>
          <a:lstStyle/>
          <a:p>
            <a:r>
              <a:rPr lang="zh-CN" altLang="en-US" dirty="0" smtClean="0"/>
              <a:t>    </a:t>
            </a:r>
            <a:r>
              <a:rPr lang="en-US" altLang="zh-CN" sz="1200" b="0" i="0" u="none" strike="noStrike" kern="1200" baseline="0" dirty="0" smtClean="0">
                <a:solidFill>
                  <a:schemeClr val="tx1"/>
                </a:solidFill>
                <a:latin typeface="Times New Roman" pitchFamily="18" charset="0"/>
                <a:ea typeface="+mn-ea"/>
                <a:cs typeface="+mn-cs"/>
              </a:rPr>
              <a:t>As an example of how this issue of scale can be handled, let’s suppose that our router has four links, numbered 0 through 3, and that packets are to be forwarded to the link interfaces as follows: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Destination Address Range                                         Link Interface</a:t>
            </a:r>
          </a:p>
          <a:p>
            <a:r>
              <a:rPr lang="en-US" altLang="zh-CN" sz="1200" b="0" i="0" u="none" strike="noStrike" kern="1200" baseline="0" dirty="0" smtClean="0">
                <a:solidFill>
                  <a:schemeClr val="tx1"/>
                </a:solidFill>
                <a:latin typeface="Times New Roman" pitchFamily="18" charset="0"/>
                <a:ea typeface="+mn-ea"/>
                <a:cs typeface="+mn-cs"/>
              </a:rPr>
              <a:t>    11001000 00010111 00010000 00000000</a:t>
            </a:r>
          </a:p>
          <a:p>
            <a:r>
              <a:rPr lang="en-US" altLang="zh-CN" sz="1200" b="0" i="0" u="none" strike="noStrike" kern="1200" baseline="0" dirty="0" smtClean="0">
                <a:solidFill>
                  <a:schemeClr val="tx1"/>
                </a:solidFill>
                <a:latin typeface="Times New Roman" pitchFamily="18" charset="0"/>
                <a:ea typeface="+mn-ea"/>
                <a:cs typeface="+mn-cs"/>
              </a:rPr>
              <a:t>    through                                                                                   0</a:t>
            </a:r>
          </a:p>
          <a:p>
            <a:r>
              <a:rPr lang="en-US" altLang="zh-CN" sz="1200" b="0" i="0" u="none" strike="noStrike" kern="1200" baseline="0" dirty="0" smtClean="0">
                <a:solidFill>
                  <a:schemeClr val="tx1"/>
                </a:solidFill>
                <a:latin typeface="Times New Roman" pitchFamily="18" charset="0"/>
                <a:ea typeface="+mn-ea"/>
                <a:cs typeface="+mn-cs"/>
              </a:rPr>
              <a:t>    11001000 00010111 00010111 11111111</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11001000 00010111 00011000 00000000</a:t>
            </a:r>
          </a:p>
          <a:p>
            <a:r>
              <a:rPr lang="en-US" altLang="zh-CN" sz="1200" b="0" i="0" u="none" strike="noStrike" kern="1200" baseline="0" dirty="0" smtClean="0">
                <a:solidFill>
                  <a:schemeClr val="tx1"/>
                </a:solidFill>
                <a:latin typeface="Times New Roman" pitchFamily="18" charset="0"/>
                <a:ea typeface="+mn-ea"/>
                <a:cs typeface="+mn-cs"/>
              </a:rPr>
              <a:t>    through                                                                                   1</a:t>
            </a:r>
          </a:p>
          <a:p>
            <a:r>
              <a:rPr lang="en-US" altLang="zh-CN" sz="1200" b="0" i="0" u="none" strike="noStrike" kern="1200" baseline="0" dirty="0" smtClean="0">
                <a:solidFill>
                  <a:schemeClr val="tx1"/>
                </a:solidFill>
                <a:latin typeface="Times New Roman" pitchFamily="18" charset="0"/>
                <a:ea typeface="+mn-ea"/>
                <a:cs typeface="+mn-cs"/>
              </a:rPr>
              <a:t>    11001000 00010111 00011000 11111111</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11001000 00010111 00011001 00000000</a:t>
            </a:r>
          </a:p>
          <a:p>
            <a:r>
              <a:rPr lang="en-US" altLang="zh-CN" sz="1200" b="0" i="0" u="none" strike="noStrike" kern="1200" baseline="0" dirty="0" smtClean="0">
                <a:solidFill>
                  <a:schemeClr val="tx1"/>
                </a:solidFill>
                <a:latin typeface="Times New Roman" pitchFamily="18" charset="0"/>
                <a:ea typeface="+mn-ea"/>
                <a:cs typeface="+mn-cs"/>
              </a:rPr>
              <a:t>    through                                                                                   2</a:t>
            </a:r>
          </a:p>
          <a:p>
            <a:r>
              <a:rPr lang="en-US" altLang="zh-CN" sz="1200" b="0" i="0" u="none" strike="noStrike" kern="1200" baseline="0" dirty="0" smtClean="0">
                <a:solidFill>
                  <a:schemeClr val="tx1"/>
                </a:solidFill>
                <a:latin typeface="Times New Roman" pitchFamily="18" charset="0"/>
                <a:ea typeface="+mn-ea"/>
                <a:cs typeface="+mn-cs"/>
              </a:rPr>
              <a:t>    11001000 00010111 00011111 11111111</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otherwise                                                                                3</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p>
        </p:txBody>
      </p:sp>
    </p:spTree>
    <p:extLst>
      <p:ext uri="{BB962C8B-B14F-4D97-AF65-F5344CB8AC3E}">
        <p14:creationId xmlns:p14="http://schemas.microsoft.com/office/powerpoint/2010/main" val="3699629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p:spPr>
        <p:txBody>
          <a:bodyPr/>
          <a:lstStyle/>
          <a:p>
            <a:fld id="{F0B5C926-EE7E-4017-BED0-01678017C2DE}" type="slidenum">
              <a:rPr lang="zh-CN" altLang="en-US"/>
              <a:pPr/>
              <a:t>32</a:t>
            </a:fld>
            <a:endParaRPr lang="en-US" altLang="zh-CN"/>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ln/>
        </p:spPr>
        <p:txBody>
          <a:bodyPr/>
          <a:lstStyle/>
          <a:p>
            <a:r>
              <a:rPr lang="zh-CN" altLang="en-US" dirty="0" smtClean="0"/>
              <a:t>    </a:t>
            </a:r>
            <a:r>
              <a:rPr lang="en-US" altLang="zh-CN" sz="1200" b="0" i="0" u="none" strike="noStrike" kern="1200" baseline="0" dirty="0" smtClean="0">
                <a:solidFill>
                  <a:schemeClr val="tx1"/>
                </a:solidFill>
                <a:latin typeface="Times New Roman" pitchFamily="18" charset="0"/>
                <a:ea typeface="+mn-ea"/>
                <a:cs typeface="+mn-cs"/>
              </a:rPr>
              <a:t>Clearly, for this example, it is not necessary to have 4 billion entries in the router’s forwarding table. </a:t>
            </a:r>
          </a:p>
          <a:p>
            <a:r>
              <a:rPr lang="en-US" altLang="zh-CN" sz="1200" b="0" i="0" u="none" strike="noStrike" kern="1200" baseline="0" dirty="0" smtClean="0">
                <a:solidFill>
                  <a:schemeClr val="tx1"/>
                </a:solidFill>
                <a:latin typeface="Times New Roman" pitchFamily="18" charset="0"/>
                <a:ea typeface="+mn-ea"/>
                <a:cs typeface="+mn-cs"/>
              </a:rPr>
              <a:t>    We could, for example, have the following forwarding table with just four entries: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              Prefix Match Link               Interface</a:t>
            </a:r>
          </a:p>
          <a:p>
            <a:r>
              <a:rPr lang="en-US" altLang="zh-CN" sz="1200" b="0" i="0" u="none" strike="noStrike" kern="1200" baseline="0" dirty="0" smtClean="0">
                <a:solidFill>
                  <a:schemeClr val="tx1"/>
                </a:solidFill>
                <a:latin typeface="Times New Roman" pitchFamily="18" charset="0"/>
                <a:ea typeface="+mn-ea"/>
                <a:cs typeface="+mn-cs"/>
              </a:rPr>
              <a:t>       11001000 00010111 00010             0</a:t>
            </a:r>
          </a:p>
          <a:p>
            <a:r>
              <a:rPr lang="en-US" altLang="zh-CN" sz="1200" b="0" i="0" u="none" strike="noStrike" kern="1200" baseline="0" dirty="0" smtClean="0">
                <a:solidFill>
                  <a:schemeClr val="tx1"/>
                </a:solidFill>
                <a:latin typeface="Times New Roman" pitchFamily="18" charset="0"/>
                <a:ea typeface="+mn-ea"/>
                <a:cs typeface="+mn-cs"/>
              </a:rPr>
              <a:t>       11001000 00010111 00011000       1</a:t>
            </a:r>
          </a:p>
          <a:p>
            <a:r>
              <a:rPr lang="en-US" altLang="zh-CN" sz="1200" b="0" i="0" u="none" strike="noStrike" kern="1200" baseline="0" dirty="0" smtClean="0">
                <a:solidFill>
                  <a:schemeClr val="tx1"/>
                </a:solidFill>
                <a:latin typeface="Times New Roman" pitchFamily="18" charset="0"/>
                <a:ea typeface="+mn-ea"/>
                <a:cs typeface="+mn-cs"/>
              </a:rPr>
              <a:t>       11001000 00010111 00011             2</a:t>
            </a:r>
          </a:p>
          <a:p>
            <a:r>
              <a:rPr lang="en-US" altLang="zh-CN" sz="1200" b="0" i="0" u="none" strike="noStrike" kern="1200" baseline="0" dirty="0" smtClean="0">
                <a:solidFill>
                  <a:schemeClr val="tx1"/>
                </a:solidFill>
                <a:latin typeface="Times New Roman" pitchFamily="18" charset="0"/>
                <a:ea typeface="+mn-ea"/>
                <a:cs typeface="+mn-cs"/>
              </a:rPr>
              <a:t>               otherwise                                 3</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With this style of forwarding table, the router </a:t>
            </a:r>
            <a:r>
              <a:rPr lang="en-US" altLang="zh-CN" sz="1200" b="1" i="0" u="none" strike="noStrike" kern="1200" baseline="0" dirty="0" smtClean="0">
                <a:solidFill>
                  <a:schemeClr val="tx1"/>
                </a:solidFill>
                <a:latin typeface="Times New Roman" pitchFamily="18" charset="0"/>
                <a:ea typeface="+mn-ea"/>
                <a:cs typeface="+mn-cs"/>
              </a:rPr>
              <a:t>matches</a:t>
            </a:r>
            <a:r>
              <a:rPr lang="en-US" altLang="zh-CN" sz="1200" b="0" i="0" u="none" strike="noStrike" kern="1200" baseline="0" dirty="0" smtClean="0">
                <a:solidFill>
                  <a:schemeClr val="tx1"/>
                </a:solidFill>
                <a:latin typeface="Times New Roman" pitchFamily="18" charset="0"/>
                <a:ea typeface="+mn-ea"/>
                <a:cs typeface="+mn-cs"/>
              </a:rPr>
              <a:t> a prefix</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of the packet’s destination address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the entries in the table; if there’s a match, the router forwards the packet to a link associated with the match.</a:t>
            </a:r>
          </a:p>
          <a:p>
            <a:r>
              <a:rPr lang="en-US" altLang="zh-CN" sz="1200" b="0" i="0" u="none" strike="noStrike" kern="1200" baseline="0" dirty="0" smtClean="0">
                <a:solidFill>
                  <a:schemeClr val="tx1"/>
                </a:solidFill>
                <a:latin typeface="Times New Roman" pitchFamily="18" charset="0"/>
                <a:ea typeface="+mn-ea"/>
                <a:cs typeface="+mn-cs"/>
              </a:rPr>
              <a:t>    For example, suppose the packet’s destination address is 11001000 00010111 00010110 10100001; because the 21-bit prefix of this address matches the first entry in the table, the router forwards the packet to link interface 0.</a:t>
            </a:r>
          </a:p>
          <a:p>
            <a:r>
              <a:rPr lang="en-US" altLang="zh-CN" sz="1200" b="0" i="0" u="none" strike="noStrike" kern="1200" baseline="0" dirty="0" smtClean="0">
                <a:solidFill>
                  <a:schemeClr val="tx1"/>
                </a:solidFill>
                <a:latin typeface="Times New Roman" pitchFamily="18" charset="0"/>
                <a:ea typeface="+mn-ea"/>
                <a:cs typeface="+mn-cs"/>
              </a:rPr>
              <a:t>    If a prefix doesn’t match any of the first three entries, then the router forwards the packet to interface 3. </a:t>
            </a:r>
          </a:p>
          <a:p>
            <a:r>
              <a:rPr lang="en-US" altLang="zh-CN" sz="1200" b="0" i="0" u="none" strike="noStrike" kern="1200" baseline="0" dirty="0" smtClean="0">
                <a:solidFill>
                  <a:schemeClr val="tx1"/>
                </a:solidFill>
                <a:latin typeface="Times New Roman" pitchFamily="18" charset="0"/>
                <a:ea typeface="+mn-ea"/>
                <a:cs typeface="+mn-cs"/>
              </a:rPr>
              <a:t>    Although this sounds simple enough, there’s an important </a:t>
            </a:r>
            <a:r>
              <a:rPr lang="en-US" altLang="zh-CN" sz="1200" b="1" i="0" u="none" strike="noStrike" kern="1200" baseline="0" dirty="0" smtClean="0">
                <a:solidFill>
                  <a:schemeClr val="tx1"/>
                </a:solidFill>
                <a:latin typeface="Times New Roman" pitchFamily="18" charset="0"/>
                <a:ea typeface="+mn-ea"/>
                <a:cs typeface="+mn-cs"/>
              </a:rPr>
              <a:t>subtlety</a:t>
            </a:r>
            <a:r>
              <a:rPr lang="en-US" altLang="zh-CN" sz="1200" b="0" i="0" u="none" strike="noStrike" kern="1200" baseline="0" dirty="0" smtClean="0">
                <a:solidFill>
                  <a:schemeClr val="tx1"/>
                </a:solidFill>
                <a:latin typeface="Times New Roman" pitchFamily="18" charset="0"/>
                <a:ea typeface="+mn-ea"/>
                <a:cs typeface="+mn-cs"/>
              </a:rPr>
              <a:t> here. </a:t>
            </a:r>
          </a:p>
          <a:p>
            <a:r>
              <a:rPr lang="en-US" altLang="zh-CN" sz="1200" b="0" i="0" u="none" strike="noStrike" kern="1200" baseline="0" dirty="0" smtClean="0">
                <a:solidFill>
                  <a:schemeClr val="tx1"/>
                </a:solidFill>
                <a:latin typeface="Times New Roman" pitchFamily="18" charset="0"/>
                <a:ea typeface="+mn-ea"/>
                <a:cs typeface="+mn-cs"/>
              </a:rPr>
              <a:t>    You may have noticed that it is possible for a destination address to match more than one entry.</a:t>
            </a:r>
          </a:p>
          <a:p>
            <a:r>
              <a:rPr lang="en-US" altLang="zh-CN" sz="1200" b="0" i="0" u="none" strike="noStrike" kern="1200" baseline="0" dirty="0" smtClean="0">
                <a:solidFill>
                  <a:schemeClr val="tx1"/>
                </a:solidFill>
                <a:latin typeface="Times New Roman" pitchFamily="18" charset="0"/>
                <a:ea typeface="+mn-ea"/>
                <a:cs typeface="+mn-cs"/>
              </a:rPr>
              <a:t>    For example, the first 24 bits of the address 11001000 00010111 00011000 10101010 match the second entry in the table, and the first 21 bits of the address match the third entry in the table. </a:t>
            </a:r>
          </a:p>
          <a:p>
            <a:r>
              <a:rPr lang="en-US" altLang="zh-CN" sz="1200" b="0" i="0" u="none" strike="noStrike" kern="1200" baseline="0" dirty="0" smtClean="0">
                <a:solidFill>
                  <a:schemeClr val="tx1"/>
                </a:solidFill>
                <a:latin typeface="Times New Roman" pitchFamily="18" charset="0"/>
                <a:ea typeface="+mn-ea"/>
                <a:cs typeface="+mn-cs"/>
              </a:rPr>
              <a:t>    When there are multiple matches, the router uses the </a:t>
            </a:r>
            <a:r>
              <a:rPr lang="en-US" altLang="zh-CN" sz="1200" b="1" i="0" u="none" strike="noStrike" kern="1200" baseline="0" dirty="0" smtClean="0">
                <a:solidFill>
                  <a:schemeClr val="tx1"/>
                </a:solidFill>
                <a:latin typeface="Times New Roman" pitchFamily="18" charset="0"/>
                <a:ea typeface="+mn-ea"/>
                <a:cs typeface="+mn-cs"/>
              </a:rPr>
              <a:t>longest prefix matching rule</a:t>
            </a:r>
            <a:r>
              <a:rPr lang="en-US" altLang="zh-CN" sz="1200" b="0" i="0" u="none" strike="noStrike" kern="1200" baseline="0" dirty="0" smtClean="0">
                <a:solidFill>
                  <a:schemeClr val="tx1"/>
                </a:solidFill>
                <a:latin typeface="Times New Roman" pitchFamily="18" charset="0"/>
                <a:ea typeface="+mn-ea"/>
                <a:cs typeface="+mn-cs"/>
              </a:rPr>
              <a:t>; that is, it finds the longest matching entry in the table and forwards the packet to the link interface associated with the longest prefix match. </a:t>
            </a:r>
          </a:p>
          <a:p>
            <a:r>
              <a:rPr lang="en-US" altLang="zh-CN" sz="1200" b="0" i="0" u="none" strike="noStrike" kern="1200" baseline="0" dirty="0" smtClean="0">
                <a:solidFill>
                  <a:schemeClr val="tx1"/>
                </a:solidFill>
                <a:latin typeface="Times New Roman" pitchFamily="18" charset="0"/>
                <a:ea typeface="+mn-ea"/>
                <a:cs typeface="+mn-cs"/>
              </a:rPr>
              <a:t>    We’ll see exactly why this longest prefix-matching rule is used when we study Internet addressing in more detail in Section 4.3.</a:t>
            </a:r>
          </a:p>
          <a:p>
            <a:endParaRPr lang="en-US" altLang="zh-CN" sz="1200" b="0" i="0" u="none" strike="noStrike" kern="1200" baseline="0" dirty="0" smtClean="0">
              <a:solidFill>
                <a:schemeClr val="tx1"/>
              </a:solidFill>
              <a:latin typeface="Times New Roman" pitchFamily="18" charset="0"/>
              <a:ea typeface="+mn-ea"/>
              <a:cs typeface="+mn-cs"/>
            </a:endParaRPr>
          </a:p>
        </p:txBody>
      </p:sp>
    </p:spTree>
    <p:extLst>
      <p:ext uri="{BB962C8B-B14F-4D97-AF65-F5344CB8AC3E}">
        <p14:creationId xmlns:p14="http://schemas.microsoft.com/office/powerpoint/2010/main" val="2273435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Given the existence of a forwarding table, lookup is conceptually simple — hardware logic just searches through the forwarding table looking for the longest prefix match. </a:t>
            </a:r>
          </a:p>
          <a:p>
            <a:r>
              <a:rPr lang="en-US" altLang="zh-CN" sz="1200" b="0" i="0" u="none" strike="noStrike" kern="1200" baseline="0" dirty="0" smtClean="0">
                <a:solidFill>
                  <a:schemeClr val="tx1"/>
                </a:solidFill>
                <a:latin typeface="Times New Roman" pitchFamily="18" charset="0"/>
                <a:ea typeface="+mn-ea"/>
                <a:cs typeface="+mn-cs"/>
              </a:rPr>
              <a:t>    But at Gigabit transmission rates, this lookup must be performed in nanoseconds (recall our earlier example of a 10 Gbps link and a 64-byte IP datagram). </a:t>
            </a:r>
          </a:p>
          <a:p>
            <a:r>
              <a:rPr lang="en-US" altLang="zh-CN" sz="1200" b="0" i="0" u="none" strike="noStrike" kern="1200" baseline="0" dirty="0" smtClean="0">
                <a:solidFill>
                  <a:schemeClr val="tx1"/>
                </a:solidFill>
                <a:latin typeface="Times New Roman" pitchFamily="18" charset="0"/>
                <a:ea typeface="+mn-ea"/>
                <a:cs typeface="+mn-cs"/>
              </a:rPr>
              <a:t>    Thus, not only must lookup be performed in hardware, but techniques </a:t>
            </a:r>
            <a:r>
              <a:rPr lang="en-US" altLang="zh-CN" sz="1200" b="0" i="0" u="sng" strike="noStrike" kern="1200" baseline="0" dirty="0" smtClean="0">
                <a:solidFill>
                  <a:schemeClr val="tx1"/>
                </a:solidFill>
                <a:latin typeface="Times New Roman" pitchFamily="18" charset="0"/>
                <a:ea typeface="+mn-ea"/>
                <a:cs typeface="+mn-cs"/>
              </a:rPr>
              <a:t>beyond a simple linear search through a large table</a:t>
            </a:r>
            <a:r>
              <a:rPr lang="en-US" altLang="zh-CN" sz="1200" b="0" i="0" u="none" strike="noStrike" kern="1200" baseline="0" dirty="0" smtClean="0">
                <a:solidFill>
                  <a:schemeClr val="tx1"/>
                </a:solidFill>
                <a:latin typeface="Times New Roman" pitchFamily="18" charset="0"/>
                <a:ea typeface="+mn-ea"/>
                <a:cs typeface="+mn-cs"/>
              </a:rPr>
              <a:t> are needed; surveys of fast lookup algorithms can be found in [Gupta 2001, Ruiz-Sanchez 2001]. </a:t>
            </a:r>
          </a:p>
          <a:p>
            <a:r>
              <a:rPr lang="en-US" altLang="zh-CN" sz="1200" b="0" i="0" u="none" strike="noStrike" kern="1200" baseline="0" dirty="0" smtClean="0">
                <a:solidFill>
                  <a:schemeClr val="tx1"/>
                </a:solidFill>
                <a:latin typeface="Times New Roman" pitchFamily="18" charset="0"/>
                <a:ea typeface="+mn-ea"/>
                <a:cs typeface="+mn-cs"/>
              </a:rPr>
              <a:t>    Special attention must also be paid to memory access times, resulting in designs with embedded on-chip DRAM and faster SRAM (used as a DRAM cache) memories. </a:t>
            </a:r>
          </a:p>
          <a:p>
            <a:r>
              <a:rPr lang="en-US" altLang="zh-CN" sz="1200" b="0" i="0" u="none" strike="noStrike" kern="1200" baseline="0" dirty="0" smtClean="0">
                <a:solidFill>
                  <a:schemeClr val="tx1"/>
                </a:solidFill>
                <a:latin typeface="Times New Roman" pitchFamily="18" charset="0"/>
                <a:ea typeface="+mn-ea"/>
                <a:cs typeface="+mn-cs"/>
              </a:rPr>
              <a:t>    In practice, Ternary Content Addressable Memories (TCAMs) are also often used for lookup [Yu 2004].</a:t>
            </a:r>
          </a:p>
          <a:p>
            <a:r>
              <a:rPr lang="en-US" altLang="zh-CN" sz="1200" b="0" i="0" u="none" strike="noStrike" kern="1200" baseline="0" dirty="0" smtClean="0">
                <a:solidFill>
                  <a:schemeClr val="tx1"/>
                </a:solidFill>
                <a:latin typeface="Times New Roman" pitchFamily="18" charset="0"/>
                <a:ea typeface="+mn-ea"/>
                <a:cs typeface="+mn-cs"/>
              </a:rPr>
              <a:t>    With a TCAM, a 32-bit IP address is presented to the memory, which returns the content of the forwarding table entry for that address in essentially constant time. </a:t>
            </a:r>
          </a:p>
          <a:p>
            <a:r>
              <a:rPr lang="en-US" altLang="zh-CN" sz="1200" b="0" i="0" u="none" strike="noStrike" kern="1200" baseline="0" dirty="0" smtClean="0">
                <a:solidFill>
                  <a:schemeClr val="tx1"/>
                </a:solidFill>
                <a:latin typeface="Times New Roman" pitchFamily="18" charset="0"/>
                <a:ea typeface="+mn-ea"/>
                <a:cs typeface="+mn-cs"/>
              </a:rPr>
              <a:t>    The Cisco Catalyst 6500 and 7600 Series routers and switches can hold upwards of a million TCAM forwarding table entries [Cisco TCAM 2014].</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Once a packet’s output port has been determined via the lookup, the packet can be sent into the switching fabric. </a:t>
            </a:r>
          </a:p>
          <a:p>
            <a:r>
              <a:rPr lang="en-US" altLang="zh-CN" sz="1200" b="0" i="0" u="none" strike="noStrike" kern="1200" baseline="0" dirty="0" smtClean="0">
                <a:solidFill>
                  <a:schemeClr val="tx1"/>
                </a:solidFill>
                <a:latin typeface="Times New Roman" pitchFamily="18" charset="0"/>
                <a:ea typeface="+mn-ea"/>
                <a:cs typeface="+mn-cs"/>
              </a:rPr>
              <a:t>    In some designs, a packet may be temporarily blocked from entering the switching fabric if packets from other input ports are currently using the fabric. </a:t>
            </a:r>
          </a:p>
          <a:p>
            <a:r>
              <a:rPr lang="en-US" altLang="zh-CN" sz="1200" b="0" i="0" u="none" strike="noStrike" kern="1200" baseline="0" dirty="0" smtClean="0">
                <a:solidFill>
                  <a:schemeClr val="tx1"/>
                </a:solidFill>
                <a:latin typeface="Times New Roman" pitchFamily="18" charset="0"/>
                <a:ea typeface="+mn-ea"/>
                <a:cs typeface="+mn-cs"/>
              </a:rPr>
              <a:t>    A blocked packet will be queued at the input port and then scheduled to cross the fabric at a later point in time. </a:t>
            </a:r>
          </a:p>
          <a:p>
            <a:r>
              <a:rPr lang="en-US" altLang="zh-CN" sz="1200" b="0" i="0" u="none" strike="noStrike" kern="1200" baseline="0" dirty="0" smtClean="0">
                <a:solidFill>
                  <a:schemeClr val="tx1"/>
                </a:solidFill>
                <a:latin typeface="Times New Roman" pitchFamily="18" charset="0"/>
                <a:ea typeface="+mn-ea"/>
                <a:cs typeface="+mn-cs"/>
              </a:rPr>
              <a:t>    We’ll take a closer look at the blocking, queuing, and scheduling of packets (at both input ports and output ports) shortly. </a:t>
            </a:r>
          </a:p>
          <a:p>
            <a:r>
              <a:rPr lang="en-US" altLang="zh-CN" sz="1200" b="0" i="0" u="none" strike="noStrike" kern="1200" baseline="0" dirty="0" smtClean="0">
                <a:solidFill>
                  <a:schemeClr val="tx1"/>
                </a:solidFill>
                <a:latin typeface="Times New Roman" pitchFamily="18" charset="0"/>
                <a:ea typeface="+mn-ea"/>
                <a:cs typeface="+mn-cs"/>
              </a:rPr>
              <a:t>    Although “lookup” is </a:t>
            </a:r>
            <a:r>
              <a:rPr lang="en-US" altLang="zh-CN" sz="1200" b="1" i="0" u="none" strike="noStrike" kern="1200" baseline="0" dirty="0" smtClean="0">
                <a:solidFill>
                  <a:schemeClr val="tx1"/>
                </a:solidFill>
                <a:latin typeface="Times New Roman" pitchFamily="18" charset="0"/>
                <a:ea typeface="+mn-ea"/>
                <a:cs typeface="+mn-cs"/>
              </a:rPr>
              <a:t>arguably</a:t>
            </a:r>
            <a:r>
              <a:rPr lang="en-US" altLang="zh-CN" sz="1200" b="0" i="0" u="none" strike="noStrike" kern="1200" baseline="0" dirty="0" smtClean="0">
                <a:solidFill>
                  <a:schemeClr val="tx1"/>
                </a:solidFill>
                <a:latin typeface="Times New Roman" pitchFamily="18" charset="0"/>
                <a:ea typeface="+mn-ea"/>
                <a:cs typeface="+mn-cs"/>
              </a:rPr>
              <a:t> the most important action in input port processing, many other actions must be taken: (1) physical- and link-layer processing must occur, as discussed previously; (2) the packet’s version number, checksum and time-to-live field — all of which we’ll study in Section 4.3 — must be checked and the latter two fields rewritten; and (3) counters used for network management (such as the number of IP datagrams received) must be updated.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Let’s close our discussion of input port processing by noting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input port steps of looking up a destination IP address (“match”) and then sending the packet into the switching fabric to the specified output port (“action”) is a specific case of a more general “match plus action” abstraction that is performed in many networked devices, not just routers.</a:t>
            </a:r>
          </a:p>
          <a:p>
            <a:r>
              <a:rPr lang="en-US" altLang="zh-CN" sz="1200" b="0" i="0" u="none" strike="noStrike" kern="1200" baseline="0" dirty="0" smtClean="0">
                <a:solidFill>
                  <a:schemeClr val="tx1"/>
                </a:solidFill>
                <a:latin typeface="Times New Roman" pitchFamily="18" charset="0"/>
                <a:ea typeface="+mn-ea"/>
                <a:cs typeface="+mn-cs"/>
              </a:rPr>
              <a:t>    In link-layer switches (covered in Chapter 6), link-layer destination addresses are looked up and </a:t>
            </a:r>
            <a:r>
              <a:rPr lang="en-US" altLang="zh-CN" sz="1200" b="0" i="0" u="sng" strike="noStrike" kern="1200" baseline="0" dirty="0" smtClean="0">
                <a:solidFill>
                  <a:schemeClr val="tx1"/>
                </a:solidFill>
                <a:latin typeface="Times New Roman" pitchFamily="18" charset="0"/>
                <a:ea typeface="+mn-ea"/>
                <a:cs typeface="+mn-cs"/>
              </a:rPr>
              <a:t>several actions may be taken</a:t>
            </a:r>
            <a:r>
              <a:rPr lang="en-US" altLang="zh-CN" sz="1200" b="0" i="0" u="none" strike="noStrike" kern="1200" baseline="0" dirty="0" smtClean="0">
                <a:solidFill>
                  <a:schemeClr val="tx1"/>
                </a:solidFill>
                <a:latin typeface="Times New Roman" pitchFamily="18" charset="0"/>
                <a:ea typeface="+mn-ea"/>
                <a:cs typeface="+mn-cs"/>
              </a:rPr>
              <a:t> [error recovery] in addition to sending the frame into the switching fabric towards the output port. </a:t>
            </a:r>
          </a:p>
          <a:p>
            <a:r>
              <a:rPr lang="en-US" altLang="zh-CN" sz="1200" b="0" i="0" u="none" strike="noStrike" kern="1200" baseline="0" dirty="0" smtClean="0">
                <a:solidFill>
                  <a:schemeClr val="tx1"/>
                </a:solidFill>
                <a:latin typeface="Times New Roman" pitchFamily="18" charset="0"/>
                <a:ea typeface="+mn-ea"/>
                <a:cs typeface="+mn-cs"/>
              </a:rPr>
              <a:t>    In firewalls (covered in Chapter 8) — devices </a:t>
            </a:r>
            <a:r>
              <a:rPr lang="en-US" altLang="zh-CN" sz="1200" b="0" i="0" u="sng" strike="noStrike" kern="1200" baseline="0" dirty="0" smtClean="0">
                <a:solidFill>
                  <a:schemeClr val="tx1"/>
                </a:solidFill>
                <a:latin typeface="Times New Roman" pitchFamily="18" charset="0"/>
                <a:ea typeface="+mn-ea"/>
                <a:cs typeface="+mn-cs"/>
              </a:rPr>
              <a:t>that filter out selected incoming packets</a:t>
            </a:r>
            <a:r>
              <a:rPr lang="en-US" altLang="zh-CN" sz="1200" b="0" i="0" u="none" strike="noStrike" kern="1200" baseline="0" dirty="0" smtClean="0">
                <a:solidFill>
                  <a:schemeClr val="tx1"/>
                </a:solidFill>
                <a:latin typeface="Times New Roman" pitchFamily="18" charset="0"/>
                <a:ea typeface="+mn-ea"/>
                <a:cs typeface="+mn-cs"/>
              </a:rPr>
              <a:t> — an incoming packet whose header matches a given criteria (e.g., a combination of source/destination IP addresses and transport-layer port numbers) may be dropped (</a:t>
            </a:r>
            <a:r>
              <a:rPr lang="en-US" altLang="zh-CN" sz="1200" b="1" i="0" u="none" strike="noStrike" kern="1200" baseline="0" dirty="0" smtClean="0">
                <a:solidFill>
                  <a:schemeClr val="tx1"/>
                </a:solidFill>
                <a:latin typeface="Times New Roman" pitchFamily="18" charset="0"/>
                <a:ea typeface="+mn-ea"/>
                <a:cs typeface="+mn-cs"/>
              </a:rPr>
              <a:t>action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a network address translator (NAT, covered in Section 4.3), an incoming packet </a:t>
            </a:r>
            <a:r>
              <a:rPr lang="en-US" altLang="zh-CN" sz="1200" b="0" i="0" u="sng" strike="noStrike" kern="1200" baseline="0" dirty="0" smtClean="0">
                <a:solidFill>
                  <a:schemeClr val="tx1"/>
                </a:solidFill>
                <a:latin typeface="Times New Roman" pitchFamily="18" charset="0"/>
                <a:ea typeface="+mn-ea"/>
                <a:cs typeface="+mn-cs"/>
              </a:rPr>
              <a:t>whose transport-layer port number matches a given value</a:t>
            </a:r>
            <a:r>
              <a:rPr lang="en-US" altLang="zh-CN" sz="1200" b="0" i="0" u="none" strike="noStrike" kern="1200" baseline="0" dirty="0" smtClean="0">
                <a:solidFill>
                  <a:schemeClr val="tx1"/>
                </a:solidFill>
                <a:latin typeface="Times New Roman" pitchFamily="18" charset="0"/>
                <a:ea typeface="+mn-ea"/>
                <a:cs typeface="+mn-cs"/>
              </a:rPr>
              <a:t> will have its port number rewritten before forwarding (</a:t>
            </a:r>
            <a:r>
              <a:rPr lang="en-US" altLang="zh-CN" sz="1200" b="1" i="0" u="none" strike="noStrike" kern="1200" baseline="0" dirty="0" smtClean="0">
                <a:solidFill>
                  <a:schemeClr val="tx1"/>
                </a:solidFill>
                <a:latin typeface="Times New Roman" pitchFamily="18" charset="0"/>
                <a:ea typeface="+mn-ea"/>
                <a:cs typeface="+mn-cs"/>
              </a:rPr>
              <a:t>action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Indeed, the “match plus action” abstraction is both powerful and prevalent in network devices today, and is central to the notion of generalized forwarding that we’ll study in Section 4.4. </a:t>
            </a: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33</a:t>
            </a:fld>
            <a:endParaRPr lang="en-US" altLang="zh-CN"/>
          </a:p>
        </p:txBody>
      </p:sp>
    </p:spTree>
    <p:extLst>
      <p:ext uri="{BB962C8B-B14F-4D97-AF65-F5344CB8AC3E}">
        <p14:creationId xmlns:p14="http://schemas.microsoft.com/office/powerpoint/2010/main" val="3107085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34</a:t>
            </a:fld>
            <a:endParaRPr lang="en-US" altLang="zh-CN"/>
          </a:p>
        </p:txBody>
      </p:sp>
    </p:spTree>
    <p:extLst>
      <p:ext uri="{BB962C8B-B14F-4D97-AF65-F5344CB8AC3E}">
        <p14:creationId xmlns:p14="http://schemas.microsoft.com/office/powerpoint/2010/main" val="320521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Figure 4.1 shows a simple network with two hosts, H1 and H2, and several routers on the path between H1 and H2. </a:t>
            </a:r>
          </a:p>
          <a:p>
            <a:r>
              <a:rPr lang="en-US" altLang="zh-CN" sz="1200" b="0" i="0" u="none" strike="noStrike" kern="1200" baseline="0" dirty="0" smtClean="0">
                <a:solidFill>
                  <a:schemeClr val="tx1"/>
                </a:solidFill>
                <a:latin typeface="Times New Roman" pitchFamily="18" charset="0"/>
                <a:ea typeface="+mn-ea"/>
                <a:cs typeface="+mn-cs"/>
              </a:rPr>
              <a:t>    Suppose that H1 is sending information to H2, and consider the role of the network layer in these hosts and in the intervening routers.</a:t>
            </a:r>
          </a:p>
          <a:p>
            <a:r>
              <a:rPr lang="en-US" altLang="zh-CN" sz="1200" b="0" i="0" u="none" strike="noStrike" kern="1200" baseline="0" dirty="0" smtClean="0">
                <a:solidFill>
                  <a:schemeClr val="tx1"/>
                </a:solidFill>
                <a:latin typeface="Times New Roman" pitchFamily="18" charset="0"/>
                <a:ea typeface="+mn-ea"/>
                <a:cs typeface="+mn-cs"/>
              </a:rPr>
              <a:t>    The network layer in H1 takes segments from the transport layer in H1, encapsulates each segment into a datagram (that is, a network-layer packet), and then sends the datagrams to its nearby router, R1. </a:t>
            </a:r>
          </a:p>
          <a:p>
            <a:r>
              <a:rPr lang="en-US" altLang="zh-CN" sz="1200" b="0" i="0" u="none" strike="noStrike" kern="1200" baseline="0" dirty="0" smtClean="0">
                <a:solidFill>
                  <a:schemeClr val="tx1"/>
                </a:solidFill>
                <a:latin typeface="Times New Roman" pitchFamily="18" charset="0"/>
                <a:ea typeface="+mn-ea"/>
                <a:cs typeface="+mn-cs"/>
              </a:rPr>
              <a:t>    At the receiving host, H2, the network layer receives the datagrams from its nearby router R2, extracts the transport-layer segments, and delivers the segments up to the transport layer at H2.</a:t>
            </a:r>
          </a:p>
          <a:p>
            <a:r>
              <a:rPr lang="en-US" altLang="zh-CN" sz="1200" b="0" i="0" u="none" strike="noStrike" kern="1200" baseline="0" dirty="0" smtClean="0">
                <a:solidFill>
                  <a:schemeClr val="tx1"/>
                </a:solidFill>
                <a:latin typeface="Times New Roman" pitchFamily="18" charset="0"/>
                <a:ea typeface="+mn-ea"/>
                <a:cs typeface="+mn-cs"/>
              </a:rPr>
              <a:t>    The primary role of the routers is to forward datagrams from input links to output links. </a:t>
            </a:r>
          </a:p>
          <a:p>
            <a:r>
              <a:rPr lang="en-US" altLang="zh-CN" sz="1200" b="0" i="0" u="none" strike="noStrike" kern="1200" baseline="0" dirty="0" smtClean="0">
                <a:solidFill>
                  <a:schemeClr val="tx1"/>
                </a:solidFill>
                <a:latin typeface="Times New Roman" pitchFamily="18" charset="0"/>
                <a:ea typeface="+mn-ea"/>
                <a:cs typeface="+mn-cs"/>
              </a:rPr>
              <a:t>    Note that the routers in Figure 4.1 are shown with a truncated protocol stack, that is, with no upper layers above the network layer, because (except for control purposes) routers do not run application- and transport-layer protocols such as those we examined in Chapters 2 and 3.</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7</a:t>
            </a:fld>
            <a:endParaRPr lang="en-US" altLang="zh-CN"/>
          </a:p>
        </p:txBody>
      </p:sp>
    </p:spTree>
    <p:extLst>
      <p:ext uri="{BB962C8B-B14F-4D97-AF65-F5344CB8AC3E}">
        <p14:creationId xmlns:p14="http://schemas.microsoft.com/office/powerpoint/2010/main" val="4025261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The switching fabric is at the very heart of a router, as it is through this fabric that the packets are actually switched (that is, forwarded) from an input port to an output port. </a:t>
            </a:r>
          </a:p>
          <a:p>
            <a:r>
              <a:rPr lang="en-US" altLang="zh-CN" sz="1200" b="0" i="0" u="none" strike="noStrike" kern="1200" baseline="0" dirty="0" smtClean="0">
                <a:solidFill>
                  <a:schemeClr val="tx1"/>
                </a:solidFill>
                <a:latin typeface="Times New Roman" pitchFamily="18" charset="0"/>
                <a:ea typeface="+mn-ea"/>
                <a:cs typeface="+mn-cs"/>
              </a:rPr>
              <a:t>    Switching can be accomplished in a number of ways, as shown in Figure 4.6:</a:t>
            </a:r>
          </a:p>
          <a:p>
            <a:r>
              <a:rPr lang="en-US" altLang="zh-CN" sz="1200" b="0" i="0" u="none" strike="noStrike" kern="1200" baseline="0" dirty="0" smtClean="0">
                <a:solidFill>
                  <a:schemeClr val="tx1"/>
                </a:solidFill>
                <a:latin typeface="Times New Roman" pitchFamily="18" charset="0"/>
                <a:ea typeface="+mn-ea"/>
                <a:cs typeface="+mn-cs"/>
              </a:rPr>
              <a:t>    </a:t>
            </a: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35</a:t>
            </a:fld>
            <a:endParaRPr lang="en-US" altLang="zh-CN"/>
          </a:p>
        </p:txBody>
      </p:sp>
    </p:spTree>
    <p:extLst>
      <p:ext uri="{BB962C8B-B14F-4D97-AF65-F5344CB8AC3E}">
        <p14:creationId xmlns:p14="http://schemas.microsoft.com/office/powerpoint/2010/main" val="1326088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1283C9-9DF2-4BE2-A4D6-0B5F8F8B6395}" type="slidenum">
              <a:rPr lang="en-US" altLang="zh-CN"/>
              <a:pPr/>
              <a:t>36</a:t>
            </a:fld>
            <a:endParaRPr lang="en-US" altLang="zh-CN" dirty="0"/>
          </a:p>
        </p:txBody>
      </p:sp>
      <p:sp>
        <p:nvSpPr>
          <p:cNvPr id="155650" name="Rectangle 2"/>
          <p:cNvSpPr>
            <a:spLocks noGrp="1" noRot="1" noChangeAspect="1" noChangeArrowheads="1" noTextEdit="1"/>
          </p:cNvSpPr>
          <p:nvPr>
            <p:ph type="sldImg"/>
          </p:nvPr>
        </p:nvSpPr>
        <p:spPr>
          <a:xfrm>
            <a:off x="1144588" y="685800"/>
            <a:ext cx="4572000" cy="3429000"/>
          </a:xfrm>
          <a:ln/>
        </p:spPr>
      </p:sp>
      <p:sp>
        <p:nvSpPr>
          <p:cNvPr id="15565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307207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Switching via memory</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The simplest, earliest routers were traditional computers, with switching </a:t>
            </a:r>
            <a:r>
              <a:rPr lang="en-US" altLang="zh-CN" sz="1200" b="0" i="0" u="sng" strike="noStrike" kern="1200" baseline="0" dirty="0" smtClean="0">
                <a:solidFill>
                  <a:schemeClr val="tx1"/>
                </a:solidFill>
                <a:latin typeface="Times New Roman" pitchFamily="18" charset="0"/>
                <a:ea typeface="+mn-ea"/>
                <a:cs typeface="+mn-cs"/>
              </a:rPr>
              <a:t>between input and output ports </a:t>
            </a:r>
            <a:r>
              <a:rPr lang="en-US" altLang="zh-CN" sz="1200" b="0" i="0" u="none" strike="noStrike" kern="1200" baseline="0" dirty="0" smtClean="0">
                <a:solidFill>
                  <a:schemeClr val="tx1"/>
                </a:solidFill>
                <a:latin typeface="Times New Roman" pitchFamily="18" charset="0"/>
                <a:ea typeface="+mn-ea"/>
                <a:cs typeface="+mn-cs"/>
              </a:rPr>
              <a:t>being done under direct control of the CPU (routing processor). </a:t>
            </a:r>
          </a:p>
          <a:p>
            <a:r>
              <a:rPr lang="en-US" altLang="zh-CN" sz="1200" b="0" i="0" u="none" strike="noStrike" kern="1200" baseline="0" dirty="0" smtClean="0">
                <a:solidFill>
                  <a:schemeClr val="tx1"/>
                </a:solidFill>
                <a:latin typeface="Times New Roman" pitchFamily="18" charset="0"/>
                <a:ea typeface="+mn-ea"/>
                <a:cs typeface="+mn-cs"/>
              </a:rPr>
              <a:t>    Input and output ports </a:t>
            </a:r>
            <a:r>
              <a:rPr lang="en-US" altLang="zh-CN" sz="1200" b="0" i="0" u="sng" strike="noStrike" kern="1200" baseline="0" dirty="0" smtClean="0">
                <a:solidFill>
                  <a:schemeClr val="tx1"/>
                </a:solidFill>
                <a:latin typeface="Times New Roman" pitchFamily="18" charset="0"/>
                <a:ea typeface="+mn-ea"/>
                <a:cs typeface="+mn-cs"/>
              </a:rPr>
              <a:t>functioned as</a:t>
            </a:r>
            <a:r>
              <a:rPr lang="en-US" altLang="zh-CN" sz="1200" b="0" i="0" u="none" strike="noStrike" kern="1200" baseline="0" dirty="0" smtClean="0">
                <a:solidFill>
                  <a:schemeClr val="tx1"/>
                </a:solidFill>
                <a:latin typeface="Times New Roman" pitchFamily="18" charset="0"/>
                <a:ea typeface="+mn-ea"/>
                <a:cs typeface="+mn-cs"/>
              </a:rPr>
              <a:t> traditional I/O devices in a traditional operating system. </a:t>
            </a:r>
          </a:p>
          <a:p>
            <a:r>
              <a:rPr lang="en-US" altLang="zh-CN" sz="1200" b="0" i="0" u="none" strike="noStrike" kern="1200" baseline="0" dirty="0" smtClean="0">
                <a:solidFill>
                  <a:schemeClr val="tx1"/>
                </a:solidFill>
                <a:latin typeface="Times New Roman" pitchFamily="18" charset="0"/>
                <a:ea typeface="+mn-ea"/>
                <a:cs typeface="+mn-cs"/>
              </a:rPr>
              <a:t>    An input port with an arriving packet first </a:t>
            </a:r>
            <a:r>
              <a:rPr lang="en-US" altLang="zh-CN" sz="1200" b="0" i="0" u="sng" strike="noStrike" kern="1200" baseline="0" dirty="0" smtClean="0">
                <a:solidFill>
                  <a:schemeClr val="tx1"/>
                </a:solidFill>
                <a:latin typeface="Times New Roman" pitchFamily="18" charset="0"/>
                <a:ea typeface="+mn-ea"/>
                <a:cs typeface="+mn-cs"/>
              </a:rPr>
              <a:t>signaled</a:t>
            </a:r>
            <a:r>
              <a:rPr lang="en-US" altLang="zh-CN" sz="1200" b="0" i="0" u="none" strike="noStrike" kern="1200" baseline="0" dirty="0" smtClean="0">
                <a:solidFill>
                  <a:schemeClr val="tx1"/>
                </a:solidFill>
                <a:latin typeface="Times New Roman" pitchFamily="18" charset="0"/>
                <a:ea typeface="+mn-ea"/>
                <a:cs typeface="+mn-cs"/>
              </a:rPr>
              <a:t> the routing processor via an interrupt. </a:t>
            </a:r>
          </a:p>
          <a:p>
            <a:r>
              <a:rPr lang="en-US" altLang="zh-CN" sz="1200" b="0" i="0" u="none" strike="noStrike" kern="1200" baseline="0" dirty="0" smtClean="0">
                <a:solidFill>
                  <a:schemeClr val="tx1"/>
                </a:solidFill>
                <a:latin typeface="Times New Roman" pitchFamily="18" charset="0"/>
                <a:ea typeface="+mn-ea"/>
                <a:cs typeface="+mn-cs"/>
              </a:rPr>
              <a:t>    The packet was then copied from the input port into processor memory. </a:t>
            </a:r>
          </a:p>
          <a:p>
            <a:r>
              <a:rPr lang="en-US" altLang="zh-CN" sz="1200" b="0" i="0" u="none" strike="noStrike" kern="1200" baseline="0" dirty="0" smtClean="0">
                <a:solidFill>
                  <a:schemeClr val="tx1"/>
                </a:solidFill>
                <a:latin typeface="Times New Roman" pitchFamily="18" charset="0"/>
                <a:ea typeface="+mn-ea"/>
                <a:cs typeface="+mn-cs"/>
              </a:rPr>
              <a:t>    The routing processor then extracted the destination address from the header, looked up the appropriate output port in the forwarding table, and copied the packet to the output port’s buffers.   </a:t>
            </a:r>
          </a:p>
          <a:p>
            <a:r>
              <a:rPr lang="en-US" altLang="zh-CN" sz="1200" b="0" i="0" u="none" strike="noStrike" kern="1200" baseline="0" dirty="0" smtClean="0">
                <a:solidFill>
                  <a:schemeClr val="tx1"/>
                </a:solidFill>
                <a:latin typeface="Times New Roman" pitchFamily="18" charset="0"/>
                <a:ea typeface="+mn-ea"/>
                <a:cs typeface="+mn-cs"/>
              </a:rPr>
              <a:t>    In this scenario, if the memory bandwidth is such that </a:t>
            </a:r>
            <a:r>
              <a:rPr lang="en-US" altLang="zh-CN" sz="1200" b="0" i="0" u="sng" strike="noStrike" kern="1200" baseline="0" dirty="0" smtClean="0">
                <a:solidFill>
                  <a:schemeClr val="tx1"/>
                </a:solidFill>
                <a:latin typeface="Times New Roman" pitchFamily="18" charset="0"/>
                <a:ea typeface="+mn-ea"/>
                <a:cs typeface="+mn-cs"/>
              </a:rPr>
              <a:t>B packets per second </a:t>
            </a:r>
            <a:r>
              <a:rPr lang="en-US" altLang="zh-CN" sz="1200" b="0" i="0" u="none" strike="noStrike" kern="1200" baseline="0" dirty="0" smtClean="0">
                <a:solidFill>
                  <a:schemeClr val="tx1"/>
                </a:solidFill>
                <a:latin typeface="Times New Roman" pitchFamily="18" charset="0"/>
                <a:ea typeface="+mn-ea"/>
                <a:cs typeface="+mn-cs"/>
              </a:rPr>
              <a:t>can be written into, or read from, memory, then the overall forwarding throughput (the total rate at which packets are transferred from input ports to output ports) must be less than B/2. </a:t>
            </a:r>
          </a:p>
          <a:p>
            <a:r>
              <a:rPr lang="en-US" altLang="zh-CN" sz="1200" b="0" i="0" u="none" strike="noStrike" kern="1200" baseline="0" dirty="0" smtClean="0">
                <a:solidFill>
                  <a:schemeClr val="tx1"/>
                </a:solidFill>
                <a:latin typeface="Times New Roman" pitchFamily="18" charset="0"/>
                <a:ea typeface="+mn-ea"/>
                <a:cs typeface="+mn-cs"/>
              </a:rPr>
              <a:t>    Note also that two packets cannot be forwarded at the same time, even if they have different destination ports, since only one memory read/write over the shared system bus can be done at a time.</a:t>
            </a:r>
            <a:endParaRPr lang="zh-CN" altLang="en-US" i="0" dirty="0" smtClean="0"/>
          </a:p>
          <a:p>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Many modern routers switch via memory. </a:t>
            </a:r>
          </a:p>
          <a:p>
            <a:r>
              <a:rPr lang="en-US" altLang="zh-CN" sz="1200" b="0" i="0" u="none" strike="noStrike" kern="1200" baseline="0" dirty="0" smtClean="0">
                <a:solidFill>
                  <a:schemeClr val="tx1"/>
                </a:solidFill>
                <a:latin typeface="Times New Roman" pitchFamily="18" charset="0"/>
                <a:ea typeface="+mn-ea"/>
                <a:cs typeface="+mn-cs"/>
              </a:rPr>
              <a:t>    A major difference from early routers, however, is that the lookup of the destination address and the storing of the packet into the appropriate memory location are performed by processing on the input line cards.    </a:t>
            </a:r>
          </a:p>
          <a:p>
            <a:r>
              <a:rPr lang="en-US" altLang="zh-CN" sz="1200" b="0" i="0" u="none" strike="noStrike" kern="1200" baseline="0" dirty="0" smtClean="0">
                <a:solidFill>
                  <a:schemeClr val="tx1"/>
                </a:solidFill>
                <a:latin typeface="Times New Roman" pitchFamily="18" charset="0"/>
                <a:ea typeface="+mn-ea"/>
                <a:cs typeface="+mn-cs"/>
              </a:rPr>
              <a:t>    In some ways, routers </a:t>
            </a:r>
            <a:r>
              <a:rPr lang="en-US" altLang="zh-CN" sz="1200" b="0" i="0" u="sng" strike="noStrike" kern="1200" baseline="0" dirty="0" smtClean="0">
                <a:solidFill>
                  <a:schemeClr val="tx1"/>
                </a:solidFill>
                <a:latin typeface="Times New Roman" pitchFamily="18" charset="0"/>
                <a:ea typeface="+mn-ea"/>
                <a:cs typeface="+mn-cs"/>
              </a:rPr>
              <a:t>that switch via memory</a:t>
            </a:r>
            <a:r>
              <a:rPr lang="en-US" altLang="zh-CN" sz="1200" b="0" i="0" u="none" strike="noStrike" kern="1200" baseline="0" dirty="0" smtClean="0">
                <a:solidFill>
                  <a:schemeClr val="tx1"/>
                </a:solidFill>
                <a:latin typeface="Times New Roman" pitchFamily="18" charset="0"/>
                <a:ea typeface="+mn-ea"/>
                <a:cs typeface="+mn-cs"/>
              </a:rPr>
              <a:t> look very much like shared-memory multiprocessors, with the processing on a line card switching (writing) packets into the memory of the appropriate output port.</a:t>
            </a:r>
          </a:p>
          <a:p>
            <a:r>
              <a:rPr lang="en-US" altLang="zh-CN" sz="1200" b="0" i="0" u="none" strike="noStrike" kern="1200" baseline="0" dirty="0" smtClean="0">
                <a:solidFill>
                  <a:schemeClr val="tx1"/>
                </a:solidFill>
                <a:latin typeface="Times New Roman" pitchFamily="18" charset="0"/>
                <a:ea typeface="+mn-ea"/>
                <a:cs typeface="+mn-cs"/>
              </a:rPr>
              <a:t>    Cisco’s Catalyst 8500 series switches [Cisco 8500 2012] forward packets via a shared memory.</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37</a:t>
            </a:fld>
            <a:endParaRPr lang="en-US" altLang="zh-CN"/>
          </a:p>
        </p:txBody>
      </p:sp>
    </p:spTree>
    <p:extLst>
      <p:ext uri="{BB962C8B-B14F-4D97-AF65-F5344CB8AC3E}">
        <p14:creationId xmlns:p14="http://schemas.microsoft.com/office/powerpoint/2010/main" val="2750488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0" dirty="0" smtClean="0"/>
              <a:t>    </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Switching via a bus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this approach, an input port transfers a packet directly to the output port over a shared bus, without intervention by the routing processor. </a:t>
            </a:r>
          </a:p>
          <a:p>
            <a:r>
              <a:rPr lang="en-US" altLang="zh-CN" sz="1200" b="0" i="0" u="none" strike="noStrike" kern="1200" baseline="0" dirty="0" smtClean="0">
                <a:solidFill>
                  <a:schemeClr val="tx1"/>
                </a:solidFill>
                <a:latin typeface="Times New Roman" pitchFamily="18" charset="0"/>
                <a:ea typeface="+mn-ea"/>
                <a:cs typeface="+mn-cs"/>
              </a:rPr>
              <a:t>    This is typically done by having the input port </a:t>
            </a:r>
            <a:r>
              <a:rPr lang="en-US" altLang="zh-CN" sz="1200" b="0" i="0" u="sng" strike="noStrike" kern="1200" baseline="0" dirty="0" smtClean="0">
                <a:solidFill>
                  <a:schemeClr val="tx1"/>
                </a:solidFill>
                <a:latin typeface="Times New Roman" pitchFamily="18" charset="0"/>
                <a:ea typeface="+mn-ea"/>
                <a:cs typeface="+mn-cs"/>
              </a:rPr>
              <a:t>prepend a switch-internal label (header)</a:t>
            </a:r>
            <a:r>
              <a:rPr lang="en-US" altLang="zh-CN" sz="1200" b="0" i="0" u="none" strike="noStrike" kern="1200" baseline="0" dirty="0" smtClean="0">
                <a:solidFill>
                  <a:schemeClr val="tx1"/>
                </a:solidFill>
                <a:latin typeface="Times New Roman" pitchFamily="18" charset="0"/>
                <a:ea typeface="+mn-ea"/>
                <a:cs typeface="+mn-cs"/>
              </a:rPr>
              <a:t> to the packet indicating the local output port </a:t>
            </a:r>
            <a:r>
              <a:rPr lang="en-US" altLang="zh-CN" sz="1200" b="0" i="0" u="sng" strike="noStrike" kern="1200" baseline="0" dirty="0" smtClean="0">
                <a:solidFill>
                  <a:schemeClr val="tx1"/>
                </a:solidFill>
                <a:latin typeface="Times New Roman" pitchFamily="18" charset="0"/>
                <a:ea typeface="+mn-ea"/>
                <a:cs typeface="+mn-cs"/>
              </a:rPr>
              <a:t>to which</a:t>
            </a:r>
            <a:r>
              <a:rPr lang="en-US" altLang="zh-CN" sz="1200" b="0" i="0" u="none" strike="noStrike" kern="1200" baseline="0" dirty="0" smtClean="0">
                <a:solidFill>
                  <a:schemeClr val="tx1"/>
                </a:solidFill>
                <a:latin typeface="Times New Roman" pitchFamily="18" charset="0"/>
                <a:ea typeface="+mn-ea"/>
                <a:cs typeface="+mn-cs"/>
              </a:rPr>
              <a:t> this packet is being transferred and transmitting the packet onto the bus. </a:t>
            </a:r>
          </a:p>
          <a:p>
            <a:r>
              <a:rPr lang="en-US" altLang="zh-CN" sz="1200" b="0" i="0" u="none" strike="noStrike" kern="1200" baseline="0" dirty="0" smtClean="0">
                <a:solidFill>
                  <a:schemeClr val="tx1"/>
                </a:solidFill>
                <a:latin typeface="Times New Roman" pitchFamily="18" charset="0"/>
                <a:ea typeface="+mn-ea"/>
                <a:cs typeface="+mn-cs"/>
              </a:rPr>
              <a:t>    The packet is received by all output ports, but only the port </a:t>
            </a:r>
            <a:r>
              <a:rPr lang="en-US" altLang="zh-CN" sz="1200" b="0" i="0" u="sng" strike="noStrike" kern="1200" baseline="0" dirty="0" smtClean="0">
                <a:solidFill>
                  <a:schemeClr val="tx1"/>
                </a:solidFill>
                <a:latin typeface="Times New Roman" pitchFamily="18" charset="0"/>
                <a:ea typeface="+mn-ea"/>
                <a:cs typeface="+mn-cs"/>
              </a:rPr>
              <a:t>that matches the label</a:t>
            </a:r>
            <a:r>
              <a:rPr lang="en-US" altLang="zh-CN" sz="1200" b="0" i="0" u="none" strike="noStrike" kern="1200" baseline="0" dirty="0" smtClean="0">
                <a:solidFill>
                  <a:schemeClr val="tx1"/>
                </a:solidFill>
                <a:latin typeface="Times New Roman" pitchFamily="18" charset="0"/>
                <a:ea typeface="+mn-ea"/>
                <a:cs typeface="+mn-cs"/>
              </a:rPr>
              <a:t> will keep the packet.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The label is then removed at the output port, as this label is only used within the switch to cross the bus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If multiple packets arrive to the router at the same time, each at a different input port, </a:t>
            </a:r>
            <a:r>
              <a:rPr lang="en-US" altLang="zh-CN" sz="1200" b="0" i="0" u="sng" strike="noStrike" kern="1200" baseline="0" dirty="0" smtClean="0">
                <a:solidFill>
                  <a:schemeClr val="tx1"/>
                </a:solidFill>
                <a:latin typeface="Times New Roman" pitchFamily="18" charset="0"/>
                <a:ea typeface="+mn-ea"/>
                <a:cs typeface="+mn-cs"/>
              </a:rPr>
              <a:t>all but one </a:t>
            </a:r>
            <a:r>
              <a:rPr lang="en-US" altLang="zh-CN" sz="1200" b="0" i="0" u="none" strike="noStrike" kern="1200" baseline="0" dirty="0" smtClean="0">
                <a:solidFill>
                  <a:schemeClr val="tx1"/>
                </a:solidFill>
                <a:latin typeface="Times New Roman" pitchFamily="18" charset="0"/>
                <a:ea typeface="+mn-ea"/>
                <a:cs typeface="+mn-cs"/>
              </a:rPr>
              <a:t>must wait </a:t>
            </a:r>
            <a:r>
              <a:rPr lang="en-US" altLang="zh-CN" sz="1200" b="0" i="0" u="sng" strike="noStrike" kern="1200" baseline="0" dirty="0" smtClean="0">
                <a:solidFill>
                  <a:schemeClr val="tx1"/>
                </a:solidFill>
                <a:latin typeface="Times New Roman" pitchFamily="18" charset="0"/>
                <a:ea typeface="+mn-ea"/>
                <a:cs typeface="+mn-cs"/>
              </a:rPr>
              <a:t>since only one packet can cross the bus at a time. </a:t>
            </a:r>
          </a:p>
          <a:p>
            <a:r>
              <a:rPr lang="en-US" altLang="zh-CN" sz="1200" b="0" i="0" u="none" strike="noStrike" kern="1200" baseline="0" dirty="0" smtClean="0">
                <a:solidFill>
                  <a:schemeClr val="tx1"/>
                </a:solidFill>
                <a:latin typeface="Times New Roman" pitchFamily="18" charset="0"/>
                <a:ea typeface="+mn-ea"/>
                <a:cs typeface="+mn-cs"/>
              </a:rPr>
              <a:t>    Because every packet must cross the single bus, the switching speed of the router is limited to the bus speed; in our </a:t>
            </a:r>
            <a:r>
              <a:rPr lang="en-US" altLang="zh-CN" sz="1200" b="0" i="0" u="sng" strike="noStrike" kern="1200" baseline="0" dirty="0" smtClean="0">
                <a:solidFill>
                  <a:schemeClr val="tx1"/>
                </a:solidFill>
                <a:latin typeface="Times New Roman" pitchFamily="18" charset="0"/>
                <a:ea typeface="+mn-ea"/>
                <a:cs typeface="+mn-cs"/>
              </a:rPr>
              <a:t>roundabout</a:t>
            </a:r>
            <a:r>
              <a:rPr lang="en-US" altLang="zh-CN" sz="1200" b="0" i="0" u="none" strike="noStrike" kern="1200" baseline="0" dirty="0" smtClean="0">
                <a:solidFill>
                  <a:schemeClr val="tx1"/>
                </a:solidFill>
                <a:latin typeface="Times New Roman" pitchFamily="18" charset="0"/>
                <a:ea typeface="+mn-ea"/>
                <a:cs typeface="+mn-cs"/>
              </a:rPr>
              <a:t> analogy, this is </a:t>
            </a:r>
            <a:r>
              <a:rPr lang="en-US" altLang="zh-CN" sz="1200" b="0" i="0" u="sng" strike="noStrike" kern="1200" baseline="0" dirty="0" smtClean="0">
                <a:solidFill>
                  <a:schemeClr val="tx1"/>
                </a:solidFill>
                <a:latin typeface="Times New Roman" pitchFamily="18" charset="0"/>
                <a:ea typeface="+mn-ea"/>
                <a:cs typeface="+mn-cs"/>
              </a:rPr>
              <a:t>as if the roundabout could only contain one car at a time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Nonetheless, switching via a bus is often sufficient for routers that operate in small local area and enterprise networks. </a:t>
            </a:r>
          </a:p>
          <a:p>
            <a:r>
              <a:rPr lang="en-US" altLang="zh-CN" sz="1200" b="0" i="0" u="none" strike="noStrike" kern="1200" baseline="0" dirty="0" smtClean="0">
                <a:solidFill>
                  <a:schemeClr val="tx1"/>
                </a:solidFill>
                <a:latin typeface="Times New Roman" pitchFamily="18" charset="0"/>
                <a:ea typeface="+mn-ea"/>
                <a:cs typeface="+mn-cs"/>
              </a:rPr>
              <a:t>    The Cisco 5600 [Cisco Switches 2012] </a:t>
            </a:r>
            <a:r>
              <a:rPr lang="en-US" altLang="zh-CN" sz="1200" b="0" i="0" u="sng" strike="noStrike" kern="1200" baseline="0" dirty="0" smtClean="0">
                <a:solidFill>
                  <a:schemeClr val="tx1"/>
                </a:solidFill>
                <a:latin typeface="Times New Roman" pitchFamily="18" charset="0"/>
                <a:ea typeface="+mn-ea"/>
                <a:cs typeface="+mn-cs"/>
              </a:rPr>
              <a:t>switches</a:t>
            </a:r>
            <a:r>
              <a:rPr lang="en-US" altLang="zh-CN" sz="1200" b="0" i="0" u="none" strike="noStrike" kern="1200" baseline="0" dirty="0" smtClean="0">
                <a:solidFill>
                  <a:schemeClr val="tx1"/>
                </a:solidFill>
                <a:latin typeface="Times New Roman" pitchFamily="18" charset="0"/>
                <a:ea typeface="+mn-ea"/>
                <a:cs typeface="+mn-cs"/>
              </a:rPr>
              <a:t> packets over a 32 Gbps </a:t>
            </a:r>
            <a:r>
              <a:rPr lang="en-US" altLang="zh-CN" sz="1200" b="0" i="0" u="sng" strike="noStrike" kern="1200" baseline="0" dirty="0" smtClean="0">
                <a:solidFill>
                  <a:schemeClr val="tx1"/>
                </a:solidFill>
                <a:latin typeface="Times New Roman" pitchFamily="18" charset="0"/>
                <a:ea typeface="+mn-ea"/>
                <a:cs typeface="+mn-cs"/>
              </a:rPr>
              <a:t>backplane bus</a:t>
            </a:r>
            <a:r>
              <a:rPr lang="en-US" altLang="zh-CN" sz="1200" b="0" i="0" u="none" strike="noStrike" kern="1200" baseline="0" dirty="0" smtClean="0">
                <a:solidFill>
                  <a:schemeClr val="tx1"/>
                </a:solidFill>
                <a:latin typeface="Times New Roman" pitchFamily="18"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38</a:t>
            </a:fld>
            <a:endParaRPr lang="en-US" altLang="zh-CN"/>
          </a:p>
        </p:txBody>
      </p:sp>
    </p:spTree>
    <p:extLst>
      <p:ext uri="{BB962C8B-B14F-4D97-AF65-F5344CB8AC3E}">
        <p14:creationId xmlns:p14="http://schemas.microsoft.com/office/powerpoint/2010/main" val="1436450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3BD5624A-6583-457F-AFA8-1BF63A400257}" type="slidenum">
              <a:rPr lang="zh-CN" altLang="en-US"/>
              <a:pPr/>
              <a:t>39</a:t>
            </a:fld>
            <a:endParaRPr lang="en-US" altLang="zh-CN"/>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p:spPr>
        <p:txBody>
          <a:bodyPr/>
          <a:lstStyle/>
          <a:p>
            <a:r>
              <a:rPr lang="zh-CN" altLang="en-US"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Switching via an interconnection network</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One way to overcome the bandwidth limitation of a single, shared bus is to use a more sophisticated interconnection network, such as those that have been used in the past to interconnect processors in a multiprocessor computer architecture. </a:t>
            </a:r>
          </a:p>
          <a:p>
            <a:r>
              <a:rPr lang="en-US" altLang="zh-CN" sz="1200" b="0" i="0" u="none" strike="noStrike" kern="1200" baseline="0" dirty="0" smtClean="0">
                <a:solidFill>
                  <a:schemeClr val="tx1"/>
                </a:solidFill>
                <a:latin typeface="Times New Roman" pitchFamily="18" charset="0"/>
                <a:ea typeface="+mn-ea"/>
                <a:cs typeface="+mn-cs"/>
              </a:rPr>
              <a:t>    A crossbar switch is an interconnection network consisting of 2N buses that connect N input ports to N output ports, as shown in Figure 4.6. </a:t>
            </a:r>
          </a:p>
          <a:p>
            <a:r>
              <a:rPr lang="en-US" altLang="zh-CN" sz="1200" b="0" i="0" u="none" strike="noStrike" kern="1200" baseline="0" dirty="0" smtClean="0">
                <a:solidFill>
                  <a:schemeClr val="tx1"/>
                </a:solidFill>
                <a:latin typeface="Times New Roman" pitchFamily="18" charset="0"/>
                <a:ea typeface="+mn-ea"/>
                <a:cs typeface="+mn-cs"/>
              </a:rPr>
              <a:t>    Each vertical bus intersects each horizontal bus at a crosspoint, which can be opened or closed at any time by the switch fabric controller (whose logic is </a:t>
            </a:r>
            <a:r>
              <a:rPr lang="en-US" altLang="zh-CN" sz="1200" b="0" i="0" u="none" strike="noStrike" baseline="0" dirty="0" smtClean="0">
                <a:solidFill>
                  <a:srgbClr val="333333"/>
                </a:solidFill>
                <a:latin typeface="ArialMT"/>
              </a:rPr>
              <a:t>part of the switching fabric itself). </a:t>
            </a:r>
          </a:p>
          <a:p>
            <a:r>
              <a:rPr lang="en-US" altLang="zh-CN" sz="1200" b="0" i="0" u="none" strike="noStrike" baseline="0" dirty="0" smtClean="0">
                <a:solidFill>
                  <a:srgbClr val="333333"/>
                </a:solidFill>
                <a:latin typeface="ArialMT"/>
              </a:rPr>
              <a:t>    When a packet arrives from port A and needs to be forwarded to</a:t>
            </a:r>
          </a:p>
          <a:p>
            <a:pPr algn="l"/>
            <a:r>
              <a:rPr lang="en-US" altLang="zh-CN" sz="1200" b="0" i="0" u="none" strike="noStrike" baseline="0" dirty="0" smtClean="0">
                <a:solidFill>
                  <a:srgbClr val="333333"/>
                </a:solidFill>
                <a:latin typeface="ArialMT"/>
              </a:rPr>
              <a:t>port Y, the switch controller closes the crosspoint at the intersection of busses A and Y, and port A then sends the packet onto its bus, which is picked up (only) by bus Y. </a:t>
            </a:r>
          </a:p>
          <a:p>
            <a:pPr algn="l"/>
            <a:r>
              <a:rPr lang="en-US" altLang="zh-CN" sz="1200" b="0" i="0" u="none" strike="noStrike" baseline="0" dirty="0" smtClean="0">
                <a:solidFill>
                  <a:srgbClr val="333333"/>
                </a:solidFill>
                <a:latin typeface="ArialMT"/>
              </a:rPr>
              <a:t>    Note that a packet from port B can be forwarded to port X at the same time, since the A-to-Y and B-to-X packets use different input and output busses. </a:t>
            </a:r>
          </a:p>
          <a:p>
            <a:pPr algn="l"/>
            <a:r>
              <a:rPr lang="en-US" altLang="zh-CN" sz="1200" b="0" i="0" u="none" strike="noStrike" baseline="0" dirty="0" smtClean="0">
                <a:solidFill>
                  <a:srgbClr val="333333"/>
                </a:solidFill>
                <a:latin typeface="ArialMT"/>
              </a:rPr>
              <a:t>    Thus, unlike the previous two switching approaches, crossbar switches are capable of forwarding multiple packets in parallel. </a:t>
            </a:r>
          </a:p>
          <a:p>
            <a:pPr algn="l"/>
            <a:r>
              <a:rPr lang="en-US" altLang="zh-CN" sz="1200" b="0" i="0" u="none" strike="noStrike" baseline="0" dirty="0" smtClean="0">
                <a:solidFill>
                  <a:srgbClr val="333333"/>
                </a:solidFill>
                <a:latin typeface="ArialMT"/>
              </a:rPr>
              <a:t>    A crossbar switch is </a:t>
            </a:r>
            <a:r>
              <a:rPr lang="en-US" altLang="zh-CN" sz="1200" b="1" i="0" u="none" strike="noStrike" baseline="0" dirty="0" smtClean="0">
                <a:solidFill>
                  <a:srgbClr val="1E7ABA"/>
                </a:solidFill>
                <a:latin typeface="Arial-BoldMT"/>
              </a:rPr>
              <a:t>non-blocking</a:t>
            </a:r>
            <a:r>
              <a:rPr lang="en-US" altLang="zh-CN" sz="1200" b="0" i="0" u="none" strike="noStrike" baseline="0" dirty="0" smtClean="0">
                <a:solidFill>
                  <a:srgbClr val="1E7ABA"/>
                </a:solidFill>
                <a:latin typeface="Arial-BoldMT"/>
              </a:rPr>
              <a:t> </a:t>
            </a:r>
            <a:r>
              <a:rPr lang="en-US" altLang="zh-CN" sz="1200" b="0" i="0" u="none" strike="noStrike" baseline="0" dirty="0" smtClean="0">
                <a:solidFill>
                  <a:srgbClr val="333333"/>
                </a:solidFill>
                <a:latin typeface="ArialMT"/>
              </a:rPr>
              <a:t>— a packet being forwarded to an output port will not be blocked </a:t>
            </a:r>
            <a:r>
              <a:rPr lang="en-US" altLang="zh-CN" sz="1200" b="1" i="0" u="none" strike="noStrike" baseline="0" dirty="0" smtClean="0">
                <a:solidFill>
                  <a:srgbClr val="333333"/>
                </a:solidFill>
                <a:latin typeface="ArialMT"/>
              </a:rPr>
              <a:t>from</a:t>
            </a:r>
            <a:r>
              <a:rPr lang="en-US" altLang="zh-CN" sz="1200" b="0" i="0" u="none" strike="noStrike" baseline="0" dirty="0" smtClean="0">
                <a:solidFill>
                  <a:srgbClr val="333333"/>
                </a:solidFill>
                <a:latin typeface="ArialMT"/>
              </a:rPr>
              <a:t> reaching that output port </a:t>
            </a:r>
            <a:r>
              <a:rPr lang="en-US" altLang="zh-CN" sz="1200" b="0" i="0" u="sng" strike="noStrike" baseline="0" dirty="0" smtClean="0">
                <a:solidFill>
                  <a:srgbClr val="333333"/>
                </a:solidFill>
                <a:latin typeface="ArialMT"/>
              </a:rPr>
              <a:t>as long as </a:t>
            </a:r>
            <a:r>
              <a:rPr lang="en-US" altLang="zh-CN" sz="1200" b="0" i="0" u="none" strike="noStrike" baseline="0" dirty="0" smtClean="0">
                <a:solidFill>
                  <a:srgbClr val="333333"/>
                </a:solidFill>
                <a:latin typeface="ArialMT"/>
              </a:rPr>
              <a:t>no other packet is currently being forwarded to that output port.    </a:t>
            </a:r>
          </a:p>
          <a:p>
            <a:pPr algn="l"/>
            <a:r>
              <a:rPr lang="en-US" altLang="zh-CN" sz="1200" b="0" i="0" u="none" strike="noStrike" baseline="0" dirty="0" smtClean="0">
                <a:solidFill>
                  <a:srgbClr val="333333"/>
                </a:solidFill>
                <a:latin typeface="ArialMT"/>
              </a:rPr>
              <a:t>    However, if two packets from two different input ports are destined to that same output port, then one will have to wait at the input, since only one packet can be sent over any given bus at a time. </a:t>
            </a:r>
          </a:p>
          <a:p>
            <a:pPr algn="l"/>
            <a:r>
              <a:rPr lang="en-US" altLang="zh-CN" sz="1200" b="0" i="0" u="none" strike="noStrike" baseline="0" dirty="0" smtClean="0">
                <a:solidFill>
                  <a:srgbClr val="333333"/>
                </a:solidFill>
                <a:latin typeface="ArialMT"/>
              </a:rPr>
              <a:t>    Cisco 12000 series switches </a:t>
            </a:r>
            <a:r>
              <a:rPr lang="en-US" altLang="zh-CN" sz="1200" b="0" i="0" u="none" strike="noStrike" baseline="0" dirty="0" smtClean="0">
                <a:solidFill>
                  <a:srgbClr val="1E7ABA"/>
                </a:solidFill>
                <a:latin typeface="Arial-BoldMT"/>
              </a:rPr>
              <a:t>[Cisco 12000 2016] </a:t>
            </a:r>
            <a:r>
              <a:rPr lang="en-US" altLang="zh-CN" sz="1200" b="0" i="0" u="none" strike="noStrike" baseline="0" dirty="0" smtClean="0">
                <a:solidFill>
                  <a:srgbClr val="333333"/>
                </a:solidFill>
                <a:latin typeface="ArialMT"/>
              </a:rPr>
              <a:t>use a crossbar switching network; the Cisco 7600 series can be configured to use </a:t>
            </a:r>
            <a:r>
              <a:rPr lang="en-US" altLang="zh-CN" sz="1200" b="1" i="0" u="none" strike="noStrike" baseline="0" dirty="0" smtClean="0">
                <a:solidFill>
                  <a:srgbClr val="333333"/>
                </a:solidFill>
                <a:latin typeface="ArialMT"/>
              </a:rPr>
              <a:t>either</a:t>
            </a:r>
            <a:r>
              <a:rPr lang="en-US" altLang="zh-CN" sz="1200" b="0" i="0" u="none" strike="noStrike" baseline="0" dirty="0" smtClean="0">
                <a:solidFill>
                  <a:srgbClr val="333333"/>
                </a:solidFill>
                <a:latin typeface="ArialMT"/>
              </a:rPr>
              <a:t> a bus or crossbar switch </a:t>
            </a:r>
            <a:r>
              <a:rPr lang="en-US" altLang="zh-CN" sz="1200" b="0" i="0" u="none" strike="noStrike" baseline="0" dirty="0" smtClean="0">
                <a:solidFill>
                  <a:srgbClr val="1E7ABA"/>
                </a:solidFill>
                <a:latin typeface="Arial-BoldMT"/>
              </a:rPr>
              <a:t>[Cisco 7600 2016]</a:t>
            </a:r>
            <a:r>
              <a:rPr lang="en-US" altLang="zh-CN" sz="1200" b="0" i="0" u="none" strike="noStrike" baseline="0" dirty="0" smtClean="0">
                <a:solidFill>
                  <a:srgbClr val="333333"/>
                </a:solidFill>
                <a:latin typeface="ArialMT"/>
              </a:rPr>
              <a:t>.</a:t>
            </a:r>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More sophisticated interconnection networks use multiple stages of switching elements to allow packets from different input ports to proceed towards the same output port at the same time through the multi-stage switching fabric. </a:t>
            </a:r>
          </a:p>
          <a:p>
            <a:r>
              <a:rPr lang="en-US" altLang="zh-CN" sz="1200" b="0" i="0" u="none" strike="noStrike" kern="1200" baseline="0" dirty="0" smtClean="0">
                <a:solidFill>
                  <a:schemeClr val="tx1"/>
                </a:solidFill>
                <a:latin typeface="Times New Roman" pitchFamily="18" charset="0"/>
                <a:ea typeface="+mn-ea"/>
                <a:cs typeface="+mn-cs"/>
              </a:rPr>
              <a:t>    See [</a:t>
            </a:r>
            <a:r>
              <a:rPr lang="en-US" altLang="zh-CN" sz="1200" b="0" i="0" u="none" strike="noStrike" kern="1200" baseline="0" dirty="0" err="1" smtClean="0">
                <a:solidFill>
                  <a:schemeClr val="tx1"/>
                </a:solidFill>
                <a:latin typeface="Times New Roman" pitchFamily="18" charset="0"/>
                <a:ea typeface="+mn-ea"/>
                <a:cs typeface="+mn-cs"/>
              </a:rPr>
              <a:t>Tobagi</a:t>
            </a:r>
            <a:r>
              <a:rPr lang="en-US" altLang="zh-CN" sz="1200" b="0" i="0" u="none" strike="noStrike" kern="1200" baseline="0" dirty="0" smtClean="0">
                <a:solidFill>
                  <a:schemeClr val="tx1"/>
                </a:solidFill>
                <a:latin typeface="Times New Roman" pitchFamily="18" charset="0"/>
                <a:ea typeface="+mn-ea"/>
                <a:cs typeface="+mn-cs"/>
              </a:rPr>
              <a:t> 1990] for a survey of switch architectures. </a:t>
            </a:r>
          </a:p>
          <a:p>
            <a:r>
              <a:rPr lang="en-US" altLang="zh-CN" sz="1200" b="0" i="0" u="none" strike="noStrike" kern="1200" baseline="0" dirty="0" smtClean="0">
                <a:solidFill>
                  <a:schemeClr val="tx1"/>
                </a:solidFill>
                <a:latin typeface="Times New Roman" pitchFamily="18" charset="0"/>
                <a:ea typeface="+mn-ea"/>
                <a:cs typeface="+mn-cs"/>
              </a:rPr>
              <a:t>    The Cisco CRS employs a three-stage non-blocking switching strategy.   </a:t>
            </a:r>
          </a:p>
          <a:p>
            <a:r>
              <a:rPr lang="en-US" altLang="zh-CN" sz="1200" b="0" i="0" u="none" strike="noStrike" kern="1200" baseline="0" dirty="0" smtClean="0">
                <a:solidFill>
                  <a:schemeClr val="tx1"/>
                </a:solidFill>
                <a:latin typeface="Times New Roman" pitchFamily="18" charset="0"/>
                <a:ea typeface="+mn-ea"/>
                <a:cs typeface="+mn-cs"/>
              </a:rPr>
              <a:t>    A router’s switching capacity can also be scaled by running multiple switching fabrics in parallel. </a:t>
            </a:r>
          </a:p>
          <a:p>
            <a:r>
              <a:rPr lang="en-US" altLang="zh-CN" sz="1200" b="0" i="0" u="none" strike="noStrike" kern="1200" baseline="0" dirty="0" smtClean="0">
                <a:solidFill>
                  <a:schemeClr val="tx1"/>
                </a:solidFill>
                <a:latin typeface="Times New Roman" pitchFamily="18" charset="0"/>
                <a:ea typeface="+mn-ea"/>
                <a:cs typeface="+mn-cs"/>
              </a:rPr>
              <a:t>    In this approach, input ports and output ports are connected to N switching fabrics that operate in parallel. </a:t>
            </a:r>
          </a:p>
          <a:p>
            <a:r>
              <a:rPr lang="en-US" altLang="zh-CN" sz="1200" b="0" i="0" u="none" strike="noStrike" kern="1200" baseline="0" dirty="0" smtClean="0">
                <a:solidFill>
                  <a:schemeClr val="tx1"/>
                </a:solidFill>
                <a:latin typeface="Times New Roman" pitchFamily="18" charset="0"/>
                <a:ea typeface="+mn-ea"/>
                <a:cs typeface="+mn-cs"/>
              </a:rPr>
              <a:t>    An input port breaks a packet into </a:t>
            </a:r>
            <a:r>
              <a:rPr lang="en-US" altLang="zh-CN" sz="1200" b="1" i="0" u="none" strike="noStrike" kern="1200" baseline="0" dirty="0" smtClean="0">
                <a:solidFill>
                  <a:schemeClr val="tx1"/>
                </a:solidFill>
                <a:latin typeface="Times New Roman" pitchFamily="18" charset="0"/>
                <a:ea typeface="+mn-ea"/>
                <a:cs typeface="+mn-cs"/>
              </a:rPr>
              <a:t>K</a:t>
            </a:r>
            <a:r>
              <a:rPr lang="en-US" altLang="zh-CN" sz="1200" b="0" i="0" u="none" strike="noStrike" kern="1200" baseline="0" dirty="0" smtClean="0">
                <a:solidFill>
                  <a:schemeClr val="tx1"/>
                </a:solidFill>
                <a:latin typeface="Times New Roman" pitchFamily="18" charset="0"/>
                <a:ea typeface="+mn-ea"/>
                <a:cs typeface="+mn-cs"/>
              </a:rPr>
              <a:t> smaller chunks, and sends (“sprays”) the chunks </a:t>
            </a:r>
            <a:r>
              <a:rPr lang="en-US" altLang="zh-CN" sz="1200" b="1" i="0" u="none" strike="noStrike" kern="1200" baseline="0" dirty="0" smtClean="0">
                <a:solidFill>
                  <a:schemeClr val="tx1"/>
                </a:solidFill>
                <a:latin typeface="Times New Roman" pitchFamily="18" charset="0"/>
                <a:ea typeface="+mn-ea"/>
                <a:cs typeface="+mn-cs"/>
              </a:rPr>
              <a:t>through</a:t>
            </a:r>
            <a:r>
              <a:rPr lang="en-US" altLang="zh-CN" sz="1200" b="0" i="0" u="none" strike="noStrike" kern="1200" baseline="0" dirty="0" smtClean="0">
                <a:solidFill>
                  <a:schemeClr val="tx1"/>
                </a:solidFill>
                <a:latin typeface="Times New Roman" pitchFamily="18" charset="0"/>
                <a:ea typeface="+mn-ea"/>
                <a:cs typeface="+mn-cs"/>
              </a:rPr>
              <a:t> K of these N switching fabrics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selected output port, which reassembles the K chunks back into the original packet. </a:t>
            </a:r>
            <a:endParaRPr lang="en-US" altLang="zh-CN" b="0" i="0" dirty="0" smtClean="0"/>
          </a:p>
        </p:txBody>
      </p:sp>
    </p:spTree>
    <p:extLst>
      <p:ext uri="{BB962C8B-B14F-4D97-AF65-F5344CB8AC3E}">
        <p14:creationId xmlns:p14="http://schemas.microsoft.com/office/powerpoint/2010/main" val="3315626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1BC7523B-F21D-4E5A-822B-7FCC1F926D98}" type="slidenum">
              <a:rPr lang="zh-CN" altLang="en-US"/>
              <a:pPr/>
              <a:t>40</a:t>
            </a:fld>
            <a:endParaRPr lang="en-US" altLang="zh-CN"/>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2178212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D59C3067-8347-4FDF-95E3-C47F340886E9}" type="slidenum">
              <a:rPr lang="zh-CN" altLang="en-US"/>
              <a:pPr/>
              <a:t>41</a:t>
            </a:fld>
            <a:endParaRPr lang="en-US" altLang="zh-CN"/>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4061183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42</a:t>
            </a:fld>
            <a:endParaRPr lang="en-US" altLang="zh-CN"/>
          </a:p>
        </p:txBody>
      </p:sp>
    </p:spTree>
    <p:extLst>
      <p:ext uri="{BB962C8B-B14F-4D97-AF65-F5344CB8AC3E}">
        <p14:creationId xmlns:p14="http://schemas.microsoft.com/office/powerpoint/2010/main" val="4234913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Output port processing, shown in Figure 4.9, takes packets that have been stored in the output port’s memory and transmits them over the output link. </a:t>
            </a:r>
          </a:p>
          <a:p>
            <a:r>
              <a:rPr lang="en-US" altLang="zh-CN" sz="1200" b="0" i="0" u="none" strike="noStrike" kern="1200" baseline="0" dirty="0" smtClean="0">
                <a:solidFill>
                  <a:schemeClr val="tx1"/>
                </a:solidFill>
                <a:latin typeface="Times New Roman" pitchFamily="18" charset="0"/>
                <a:ea typeface="+mn-ea"/>
                <a:cs typeface="+mn-cs"/>
              </a:rPr>
              <a:t>    This includes selecting and de-queueing packets for transmission, and performing the needed link-layer and physical-layer transmission functions.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43</a:t>
            </a:fld>
            <a:endParaRPr lang="en-US" altLang="zh-CN"/>
          </a:p>
        </p:txBody>
      </p:sp>
    </p:spTree>
    <p:extLst>
      <p:ext uri="{BB962C8B-B14F-4D97-AF65-F5344CB8AC3E}">
        <p14:creationId xmlns:p14="http://schemas.microsoft.com/office/powerpoint/2010/main" val="1884998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44</a:t>
            </a:fld>
            <a:endParaRPr lang="en-US" altLang="zh-CN"/>
          </a:p>
        </p:txBody>
      </p:sp>
    </p:spTree>
    <p:extLst>
      <p:ext uri="{BB962C8B-B14F-4D97-AF65-F5344CB8AC3E}">
        <p14:creationId xmlns:p14="http://schemas.microsoft.com/office/powerpoint/2010/main" val="391631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The role of the network layer is thus deceptively simple — to move packets from a sending host to a receiving host. </a:t>
            </a:r>
          </a:p>
          <a:p>
            <a:r>
              <a:rPr lang="en-US" altLang="zh-CN" sz="1200" b="0" i="0" u="none" strike="noStrike" kern="1200" baseline="0" dirty="0" smtClean="0">
                <a:solidFill>
                  <a:schemeClr val="tx1"/>
                </a:solidFill>
                <a:latin typeface="Times New Roman" pitchFamily="18" charset="0"/>
                <a:ea typeface="+mn-ea"/>
                <a:cs typeface="+mn-cs"/>
              </a:rPr>
              <a:t>    To do so, two important network-layer functions can be identified: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Forwarding. When a packet arrives at a router’s input link, the router must move the packet to the appropriate output link. </a:t>
            </a:r>
          </a:p>
          <a:p>
            <a:r>
              <a:rPr lang="en-US" altLang="zh-CN" sz="1200" b="0" i="0" u="none" strike="noStrike" kern="1200" baseline="0" dirty="0" smtClean="0">
                <a:solidFill>
                  <a:schemeClr val="tx1"/>
                </a:solidFill>
                <a:latin typeface="Times New Roman" pitchFamily="18" charset="0"/>
                <a:ea typeface="+mn-ea"/>
                <a:cs typeface="+mn-cs"/>
              </a:rPr>
              <a:t>    For example, a packet arriving from Host H1 to Router R1 must be forwarded to the next router on a path to H2. </a:t>
            </a:r>
          </a:p>
          <a:p>
            <a:r>
              <a:rPr lang="en-US" altLang="zh-CN" sz="1200" b="0" i="0" u="none" strike="noStrike" kern="1200" baseline="0" dirty="0" smtClean="0">
                <a:solidFill>
                  <a:schemeClr val="tx1"/>
                </a:solidFill>
                <a:latin typeface="Times New Roman" pitchFamily="18" charset="0"/>
                <a:ea typeface="+mn-ea"/>
                <a:cs typeface="+mn-cs"/>
              </a:rPr>
              <a:t>    In Section 4.3, we’ll look inside a router and examine how a packet is actually forwarded from an input link to an output link within a router.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Routing. The network layer must determine the route or path taken by packets as they flow from a sender to a receiver. </a:t>
            </a:r>
          </a:p>
          <a:p>
            <a:r>
              <a:rPr lang="en-US" altLang="zh-CN" sz="1200" b="0" i="0" u="none" strike="noStrike" kern="1200" baseline="0" dirty="0" smtClean="0">
                <a:solidFill>
                  <a:schemeClr val="tx1"/>
                </a:solidFill>
                <a:latin typeface="Times New Roman" pitchFamily="18" charset="0"/>
                <a:ea typeface="+mn-ea"/>
                <a:cs typeface="+mn-cs"/>
              </a:rPr>
              <a:t>    The algorithms that calculate these paths are referred to as </a:t>
            </a:r>
            <a:r>
              <a:rPr lang="en-US" altLang="zh-CN" sz="1200" b="1" i="0" u="none" strike="noStrike" kern="1200" baseline="0" dirty="0" smtClean="0">
                <a:solidFill>
                  <a:schemeClr val="tx1"/>
                </a:solidFill>
                <a:latin typeface="Times New Roman" pitchFamily="18" charset="0"/>
                <a:ea typeface="+mn-ea"/>
                <a:cs typeface="+mn-cs"/>
              </a:rPr>
              <a:t>routing algorithms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 routing algorithm would determine, for example, the path along which packets flow from H1 to H2.</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terms forwarding and routing are often used interchangeably by authors discussing the network layer. </a:t>
            </a:r>
          </a:p>
          <a:p>
            <a:r>
              <a:rPr lang="en-US" altLang="zh-CN" sz="1200" b="0" i="0" u="none" strike="noStrike" kern="1200" baseline="0" dirty="0" smtClean="0">
                <a:solidFill>
                  <a:schemeClr val="tx1"/>
                </a:solidFill>
                <a:latin typeface="Times New Roman" pitchFamily="18" charset="0"/>
                <a:ea typeface="+mn-ea"/>
                <a:cs typeface="+mn-cs"/>
              </a:rPr>
              <a:t>    We’ll use these terms much more precisely in this book.</a:t>
            </a:r>
          </a:p>
          <a:p>
            <a:r>
              <a:rPr lang="en-US" altLang="zh-CN" sz="1200" b="0" i="0" u="none" strike="noStrike" kern="1200" baseline="0" dirty="0" smtClean="0">
                <a:solidFill>
                  <a:schemeClr val="tx1"/>
                </a:solidFill>
                <a:latin typeface="Times New Roman" pitchFamily="18" charset="0"/>
                <a:ea typeface="+mn-ea"/>
                <a:cs typeface="+mn-cs"/>
              </a:rPr>
              <a:t>    Forwarding refers to the </a:t>
            </a:r>
            <a:r>
              <a:rPr lang="en-US" altLang="zh-CN" sz="1200" b="1" i="0" u="none" strike="noStrike" kern="1200" baseline="0" dirty="0" smtClean="0">
                <a:solidFill>
                  <a:schemeClr val="tx1"/>
                </a:solidFill>
                <a:latin typeface="Times New Roman" pitchFamily="18" charset="0"/>
                <a:ea typeface="+mn-ea"/>
                <a:cs typeface="+mn-cs"/>
              </a:rPr>
              <a:t>router-local</a:t>
            </a:r>
            <a:r>
              <a:rPr lang="en-US" altLang="zh-CN" sz="1200" b="0" i="0" u="none" strike="noStrike" kern="1200" baseline="0" dirty="0" smtClean="0">
                <a:solidFill>
                  <a:schemeClr val="tx1"/>
                </a:solidFill>
                <a:latin typeface="Times New Roman" pitchFamily="18" charset="0"/>
                <a:ea typeface="+mn-ea"/>
                <a:cs typeface="+mn-cs"/>
              </a:rPr>
              <a:t> action of transferring a packet from an input link interface to the appropriate output link interface. </a:t>
            </a:r>
          </a:p>
          <a:p>
            <a:r>
              <a:rPr lang="en-US" altLang="zh-CN" sz="1200" b="0" i="0" u="none" strike="noStrike" kern="1200" baseline="0" dirty="0" smtClean="0">
                <a:solidFill>
                  <a:schemeClr val="tx1"/>
                </a:solidFill>
                <a:latin typeface="Times New Roman" pitchFamily="18" charset="0"/>
                <a:ea typeface="+mn-ea"/>
                <a:cs typeface="+mn-cs"/>
              </a:rPr>
              <a:t>    Routing refers to the network-wide process that determines the end-to-end paths that packets take from source to destination.</a:t>
            </a:r>
          </a:p>
          <a:p>
            <a:r>
              <a:rPr lang="en-US" altLang="zh-CN" sz="1200" b="0" i="0" u="none" strike="noStrike" kern="1200" baseline="0" dirty="0" smtClean="0">
                <a:solidFill>
                  <a:schemeClr val="tx1"/>
                </a:solidFill>
                <a:latin typeface="Times New Roman" pitchFamily="18" charset="0"/>
                <a:ea typeface="+mn-ea"/>
                <a:cs typeface="+mn-cs"/>
              </a:rPr>
              <a:t>    Using a driving analogy, consider the trip from Pennsylvania to Florida undertaken by our traveler back in Section 1.3.1. </a:t>
            </a:r>
          </a:p>
          <a:p>
            <a:r>
              <a:rPr lang="en-US" altLang="zh-CN" sz="1200" b="0" i="0" u="none" strike="noStrike" kern="1200" baseline="0" dirty="0" smtClean="0">
                <a:solidFill>
                  <a:schemeClr val="tx1"/>
                </a:solidFill>
                <a:latin typeface="Times New Roman" pitchFamily="18" charset="0"/>
                <a:ea typeface="+mn-ea"/>
                <a:cs typeface="+mn-cs"/>
              </a:rPr>
              <a:t>    During this trip, our driver passes through many interchanges </a:t>
            </a:r>
            <a:r>
              <a:rPr lang="en-US" altLang="zh-CN" sz="1200" b="1" i="0" u="none" strike="noStrike" kern="1200" baseline="0" dirty="0" smtClean="0">
                <a:solidFill>
                  <a:schemeClr val="tx1"/>
                </a:solidFill>
                <a:latin typeface="Times New Roman" pitchFamily="18" charset="0"/>
                <a:ea typeface="+mn-ea"/>
                <a:cs typeface="+mn-cs"/>
              </a:rPr>
              <a:t>en route </a:t>
            </a:r>
            <a:r>
              <a:rPr lang="en-US" altLang="zh-CN" sz="1200" b="0" i="0" u="none" strike="noStrike" kern="1200" baseline="0" dirty="0" smtClean="0">
                <a:solidFill>
                  <a:schemeClr val="tx1"/>
                </a:solidFill>
                <a:latin typeface="Times New Roman" pitchFamily="18" charset="0"/>
                <a:ea typeface="+mn-ea"/>
                <a:cs typeface="+mn-cs"/>
              </a:rPr>
              <a:t>to Florida. </a:t>
            </a:r>
          </a:p>
          <a:p>
            <a:r>
              <a:rPr lang="en-US" altLang="zh-CN" sz="1200" b="0" i="0" u="none" strike="noStrike" kern="1200" baseline="0" dirty="0" smtClean="0">
                <a:solidFill>
                  <a:schemeClr val="tx1"/>
                </a:solidFill>
                <a:latin typeface="Times New Roman" pitchFamily="18" charset="0"/>
                <a:ea typeface="+mn-ea"/>
                <a:cs typeface="+mn-cs"/>
              </a:rPr>
              <a:t>    We can think of forwarding as the process of getting through a single interchange: A car enters the interchange from one road and determines which road it should take to leave the interchange.</a:t>
            </a:r>
          </a:p>
          <a:p>
            <a:r>
              <a:rPr lang="en-US" altLang="zh-CN" sz="1200" b="0" i="0" u="none" strike="noStrike" kern="1200" baseline="0" dirty="0" smtClean="0">
                <a:solidFill>
                  <a:schemeClr val="tx1"/>
                </a:solidFill>
                <a:latin typeface="Times New Roman" pitchFamily="18" charset="0"/>
                <a:ea typeface="+mn-ea"/>
                <a:cs typeface="+mn-cs"/>
              </a:rPr>
              <a:t>    We can think of routing as the process of planning the trip from Pennsylvania to Florida: </a:t>
            </a:r>
          </a:p>
          <a:p>
            <a:r>
              <a:rPr lang="en-US" altLang="zh-CN" sz="1200" b="0" i="0" u="none" strike="noStrike" kern="1200" baseline="0" dirty="0" smtClean="0">
                <a:solidFill>
                  <a:schemeClr val="tx1"/>
                </a:solidFill>
                <a:latin typeface="Times New Roman" pitchFamily="18" charset="0"/>
                <a:ea typeface="+mn-ea"/>
                <a:cs typeface="+mn-cs"/>
              </a:rPr>
              <a:t>    Before embarking on the trip, the driver has consulted a map and chosen one of many paths possible, with each path consisting of a series of road segments connected at interchanges.</a:t>
            </a: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a:t>
            </a:fld>
            <a:endParaRPr lang="en-US" altLang="zh-CN"/>
          </a:p>
        </p:txBody>
      </p:sp>
    </p:spTree>
    <p:extLst>
      <p:ext uri="{BB962C8B-B14F-4D97-AF65-F5344CB8AC3E}">
        <p14:creationId xmlns:p14="http://schemas.microsoft.com/office/powerpoint/2010/main" val="1675039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Times New Roman" pitchFamily="18" charset="0"/>
                <a:ea typeface="+mn-ea"/>
                <a:cs typeface="+mn-cs"/>
              </a:rPr>
              <a:t>Where Does Queuing Occur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If we consider input and output port functionality and the configurations shown in Figure 4.6, it’s clear that packet queues </a:t>
            </a:r>
            <a:r>
              <a:rPr lang="en-US" altLang="zh-CN" sz="1200" b="1" i="0" u="none" strike="noStrike" kern="1200" baseline="0" dirty="0" smtClean="0">
                <a:solidFill>
                  <a:schemeClr val="tx1"/>
                </a:solidFill>
                <a:latin typeface="Times New Roman" pitchFamily="18" charset="0"/>
                <a:ea typeface="+mn-ea"/>
                <a:cs typeface="+mn-cs"/>
              </a:rPr>
              <a:t>may form </a:t>
            </a:r>
            <a:r>
              <a:rPr lang="en-US" altLang="zh-CN" sz="1200" b="0" i="0" u="none" strike="noStrike" kern="1200" baseline="0" dirty="0" smtClean="0">
                <a:solidFill>
                  <a:schemeClr val="tx1"/>
                </a:solidFill>
                <a:latin typeface="Times New Roman" pitchFamily="18" charset="0"/>
                <a:ea typeface="+mn-ea"/>
                <a:cs typeface="+mn-cs"/>
              </a:rPr>
              <a:t>at both the input ports and the output ports, </a:t>
            </a:r>
            <a:r>
              <a:rPr lang="en-US" altLang="zh-CN" sz="1200" b="1" i="0" u="none" strike="noStrike" kern="1200" baseline="0" dirty="0" smtClean="0">
                <a:solidFill>
                  <a:schemeClr val="tx1"/>
                </a:solidFill>
                <a:latin typeface="Times New Roman" pitchFamily="18" charset="0"/>
                <a:ea typeface="+mn-ea"/>
                <a:cs typeface="+mn-cs"/>
              </a:rPr>
              <a:t>just as </a:t>
            </a:r>
            <a:r>
              <a:rPr lang="en-US" altLang="zh-CN" sz="1200" b="0" i="0" u="none" strike="noStrike" kern="1200" baseline="0" dirty="0" smtClean="0">
                <a:solidFill>
                  <a:schemeClr val="tx1"/>
                </a:solidFill>
                <a:latin typeface="Times New Roman" pitchFamily="18" charset="0"/>
                <a:ea typeface="+mn-ea"/>
                <a:cs typeface="+mn-cs"/>
              </a:rPr>
              <a:t>we identified cases where cars may wait at the inputs and outputs of the traffic intersection in our roundabout analogy. </a:t>
            </a:r>
          </a:p>
          <a:p>
            <a:r>
              <a:rPr lang="en-US" altLang="zh-CN" sz="1200" b="0" i="0" u="none" strike="noStrike" kern="1200" baseline="0" dirty="0" smtClean="0">
                <a:solidFill>
                  <a:schemeClr val="tx1"/>
                </a:solidFill>
                <a:latin typeface="Times New Roman" pitchFamily="18" charset="0"/>
                <a:ea typeface="+mn-ea"/>
                <a:cs typeface="+mn-cs"/>
              </a:rPr>
              <a:t>    The location and extent of queuing (either at the input port queues or the output port queues) will depend on the traffic load, the relative speed of the switching fabric, and the line speed.</a:t>
            </a:r>
          </a:p>
          <a:p>
            <a:r>
              <a:rPr lang="en-US" altLang="zh-CN" sz="1200" b="0" i="0" u="none" strike="noStrike" kern="1200" baseline="0" dirty="0" smtClean="0">
                <a:solidFill>
                  <a:schemeClr val="tx1"/>
                </a:solidFill>
                <a:latin typeface="Times New Roman" pitchFamily="18" charset="0"/>
                <a:ea typeface="+mn-ea"/>
                <a:cs typeface="+mn-cs"/>
              </a:rPr>
              <a:t>    Let’s now consider these queues in a bit more detail, since as these queues grow large, the router’s memory can eventually be exhausted and packet loss will occur when no memory is available to store arriving packets.</a:t>
            </a:r>
          </a:p>
          <a:p>
            <a:r>
              <a:rPr lang="en-US" altLang="zh-CN" sz="1200" b="0" i="0" u="none" strike="noStrike" kern="1200" baseline="0" dirty="0" smtClean="0">
                <a:solidFill>
                  <a:schemeClr val="tx1"/>
                </a:solidFill>
                <a:latin typeface="Times New Roman" pitchFamily="18" charset="0"/>
                <a:ea typeface="+mn-ea"/>
                <a:cs typeface="+mn-cs"/>
              </a:rPr>
              <a:t>    Recall that in our earlier discussions, we said that packets were “lost within the network” or “dropped at a router.” </a:t>
            </a:r>
          </a:p>
          <a:p>
            <a:r>
              <a:rPr lang="en-US" altLang="zh-CN" sz="1200" b="0" i="0" u="none" strike="noStrike" kern="1200" baseline="0" dirty="0" smtClean="0">
                <a:solidFill>
                  <a:schemeClr val="tx1"/>
                </a:solidFill>
                <a:latin typeface="Times New Roman" pitchFamily="18" charset="0"/>
                <a:ea typeface="+mn-ea"/>
                <a:cs typeface="+mn-cs"/>
              </a:rPr>
              <a:t>    It is here, at these queues within a router, where such packets are actually dropped and lost.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Suppose that the input and output line speeds (transmission rates) all have an identical transmission rate of </a:t>
            </a:r>
            <a:r>
              <a:rPr lang="en-US" altLang="zh-CN" sz="1200" b="0" i="0" u="none" strike="noStrike" kern="1200" baseline="0" dirty="0" err="1" smtClean="0">
                <a:solidFill>
                  <a:schemeClr val="tx1"/>
                </a:solidFill>
                <a:latin typeface="Times New Roman" pitchFamily="18" charset="0"/>
                <a:ea typeface="+mn-ea"/>
                <a:cs typeface="+mn-cs"/>
              </a:rPr>
              <a:t>R</a:t>
            </a:r>
            <a:r>
              <a:rPr lang="en-US" altLang="zh-CN" sz="1200" b="0" i="0" u="none" strike="noStrike" kern="1200" baseline="-25000" dirty="0" err="1" smtClean="0">
                <a:solidFill>
                  <a:schemeClr val="tx1"/>
                </a:solidFill>
                <a:latin typeface="Times New Roman" pitchFamily="18" charset="0"/>
                <a:ea typeface="+mn-ea"/>
                <a:cs typeface="+mn-cs"/>
              </a:rPr>
              <a:t>line</a:t>
            </a:r>
            <a:r>
              <a:rPr lang="en-US" altLang="zh-CN" sz="1200" b="0" i="0" u="none" strike="noStrike" kern="1200" baseline="0" dirty="0" smtClean="0">
                <a:solidFill>
                  <a:schemeClr val="tx1"/>
                </a:solidFill>
                <a:latin typeface="Times New Roman" pitchFamily="18" charset="0"/>
                <a:ea typeface="+mn-ea"/>
                <a:cs typeface="+mn-cs"/>
              </a:rPr>
              <a:t> packets per second, and that there are N input ports and N output ports. </a:t>
            </a:r>
          </a:p>
          <a:p>
            <a:r>
              <a:rPr lang="en-US" altLang="zh-CN" sz="1200" b="0" i="0" u="none" strike="noStrike" kern="1200" baseline="0" dirty="0" smtClean="0">
                <a:solidFill>
                  <a:schemeClr val="tx1"/>
                </a:solidFill>
                <a:latin typeface="Times New Roman" pitchFamily="18" charset="0"/>
                <a:ea typeface="+mn-ea"/>
                <a:cs typeface="+mn-cs"/>
              </a:rPr>
              <a:t>    To further simplify the discussion, let’s assume that all packets have the same fixed length, and the packets arrive to input ports in a synchronous manner. </a:t>
            </a:r>
          </a:p>
          <a:p>
            <a:r>
              <a:rPr lang="en-US" altLang="zh-CN" sz="1200" b="0" i="0" u="none" strike="noStrike" kern="1200" baseline="0" dirty="0" smtClean="0">
                <a:solidFill>
                  <a:schemeClr val="tx1"/>
                </a:solidFill>
                <a:latin typeface="Times New Roman" pitchFamily="18" charset="0"/>
                <a:ea typeface="+mn-ea"/>
                <a:cs typeface="+mn-cs"/>
              </a:rPr>
              <a:t>    That is, the time to send a packet on any link </a:t>
            </a:r>
            <a:r>
              <a:rPr lang="en-US" altLang="zh-CN" sz="1200" b="1" i="0" u="none" strike="noStrike" kern="1200" baseline="0" dirty="0" smtClean="0">
                <a:solidFill>
                  <a:schemeClr val="tx1"/>
                </a:solidFill>
                <a:latin typeface="Times New Roman" pitchFamily="18" charset="0"/>
                <a:ea typeface="+mn-ea"/>
                <a:cs typeface="+mn-cs"/>
              </a:rPr>
              <a:t>is equal to </a:t>
            </a:r>
            <a:r>
              <a:rPr lang="en-US" altLang="zh-CN" sz="1200" b="0" i="0" u="none" strike="noStrike" kern="1200" baseline="0" dirty="0" smtClean="0">
                <a:solidFill>
                  <a:schemeClr val="tx1"/>
                </a:solidFill>
                <a:latin typeface="Times New Roman" pitchFamily="18" charset="0"/>
                <a:ea typeface="+mn-ea"/>
                <a:cs typeface="+mn-cs"/>
              </a:rPr>
              <a:t>the time to receive a packet on any link, and during such an interval of time, either zero or one packet can arrive on an input link. </a:t>
            </a:r>
          </a:p>
          <a:p>
            <a:r>
              <a:rPr lang="en-US" altLang="zh-CN" sz="1200" b="0" i="0" u="none" strike="noStrike" kern="1200" baseline="0" dirty="0" smtClean="0">
                <a:solidFill>
                  <a:schemeClr val="tx1"/>
                </a:solidFill>
                <a:latin typeface="Times New Roman" pitchFamily="18" charset="0"/>
                <a:ea typeface="+mn-ea"/>
                <a:cs typeface="+mn-cs"/>
              </a:rPr>
              <a:t>    Define the switching fabric transfer rate </a:t>
            </a:r>
            <a:r>
              <a:rPr lang="en-US" altLang="zh-CN" sz="1200" b="0" i="0" u="none" strike="noStrike" kern="1200" baseline="0" dirty="0" err="1" smtClean="0">
                <a:solidFill>
                  <a:schemeClr val="tx1"/>
                </a:solidFill>
                <a:latin typeface="Times New Roman" pitchFamily="18" charset="0"/>
                <a:ea typeface="+mn-ea"/>
                <a:cs typeface="+mn-cs"/>
              </a:rPr>
              <a:t>R</a:t>
            </a:r>
            <a:r>
              <a:rPr lang="en-US" altLang="zh-CN" sz="1200" b="0" i="0" u="none" strike="noStrike" kern="1200" baseline="-25000" dirty="0" err="1" smtClean="0">
                <a:solidFill>
                  <a:schemeClr val="tx1"/>
                </a:solidFill>
                <a:latin typeface="Times New Roman" pitchFamily="18" charset="0"/>
                <a:ea typeface="+mn-ea"/>
                <a:cs typeface="+mn-cs"/>
              </a:rPr>
              <a:t>switch</a:t>
            </a:r>
            <a:r>
              <a:rPr lang="en-US" altLang="zh-CN" sz="1200" b="0" i="0" u="none" strike="noStrike" kern="1200" baseline="0" dirty="0" smtClean="0">
                <a:solidFill>
                  <a:schemeClr val="tx1"/>
                </a:solidFill>
                <a:latin typeface="Times New Roman" pitchFamily="18" charset="0"/>
                <a:ea typeface="+mn-ea"/>
                <a:cs typeface="+mn-cs"/>
              </a:rPr>
              <a:t> as the rate at which packets can be moved from input port to output port. </a:t>
            </a:r>
          </a:p>
          <a:p>
            <a:r>
              <a:rPr lang="en-US" altLang="zh-CN" sz="1200" b="0" i="0" u="none" strike="noStrike" kern="1200" baseline="0" dirty="0" smtClean="0">
                <a:solidFill>
                  <a:schemeClr val="tx1"/>
                </a:solidFill>
                <a:latin typeface="Times New Roman" pitchFamily="18" charset="0"/>
                <a:ea typeface="+mn-ea"/>
                <a:cs typeface="+mn-cs"/>
              </a:rPr>
              <a:t>    If </a:t>
            </a:r>
            <a:r>
              <a:rPr lang="en-US" altLang="zh-CN" sz="1200" b="0" i="0" u="none" strike="noStrike" kern="1200" baseline="0" dirty="0" err="1" smtClean="0">
                <a:solidFill>
                  <a:schemeClr val="tx1"/>
                </a:solidFill>
                <a:latin typeface="Times New Roman" pitchFamily="18" charset="0"/>
                <a:ea typeface="+mn-ea"/>
                <a:cs typeface="+mn-cs"/>
              </a:rPr>
              <a:t>R</a:t>
            </a:r>
            <a:r>
              <a:rPr lang="en-US" altLang="zh-CN" sz="1200" b="0" i="0" u="none" strike="noStrike" kern="1200" baseline="-25000" dirty="0" err="1" smtClean="0">
                <a:solidFill>
                  <a:schemeClr val="tx1"/>
                </a:solidFill>
                <a:latin typeface="Times New Roman" pitchFamily="18" charset="0"/>
                <a:ea typeface="+mn-ea"/>
                <a:cs typeface="+mn-cs"/>
              </a:rPr>
              <a:t>switch</a:t>
            </a:r>
            <a:r>
              <a:rPr lang="en-US" altLang="zh-CN" sz="1200" b="0" i="0" u="none" strike="noStrike" kern="1200" baseline="0" dirty="0" smtClean="0">
                <a:solidFill>
                  <a:schemeClr val="tx1"/>
                </a:solidFill>
                <a:latin typeface="Times New Roman" pitchFamily="18" charset="0"/>
                <a:ea typeface="+mn-ea"/>
                <a:cs typeface="+mn-cs"/>
              </a:rPr>
              <a:t> is N times faster than </a:t>
            </a:r>
            <a:r>
              <a:rPr lang="en-US" altLang="zh-CN" sz="1200" b="0" i="0" u="none" strike="noStrike" kern="1200" baseline="0" dirty="0" err="1" smtClean="0">
                <a:solidFill>
                  <a:schemeClr val="tx1"/>
                </a:solidFill>
                <a:latin typeface="Times New Roman" pitchFamily="18" charset="0"/>
                <a:ea typeface="+mn-ea"/>
                <a:cs typeface="+mn-cs"/>
              </a:rPr>
              <a:t>R</a:t>
            </a:r>
            <a:r>
              <a:rPr lang="en-US" altLang="zh-CN" sz="1200" b="0" i="0" u="none" strike="noStrike" kern="1200" baseline="-25000" dirty="0" err="1" smtClean="0">
                <a:solidFill>
                  <a:schemeClr val="tx1"/>
                </a:solidFill>
                <a:latin typeface="Times New Roman" pitchFamily="18" charset="0"/>
                <a:ea typeface="+mn-ea"/>
                <a:cs typeface="+mn-cs"/>
              </a:rPr>
              <a:t>line</a:t>
            </a:r>
            <a:r>
              <a:rPr lang="en-US" altLang="zh-CN" sz="1200" b="0" i="0" u="none" strike="noStrike" kern="1200" baseline="0" dirty="0" smtClean="0">
                <a:solidFill>
                  <a:schemeClr val="tx1"/>
                </a:solidFill>
                <a:latin typeface="Times New Roman" pitchFamily="18" charset="0"/>
                <a:ea typeface="+mn-ea"/>
                <a:cs typeface="+mn-cs"/>
              </a:rPr>
              <a:t>, then </a:t>
            </a:r>
            <a:r>
              <a:rPr lang="en-US" altLang="zh-CN" sz="1200" b="1" i="0" u="none" strike="noStrike" kern="1200" baseline="0" dirty="0" smtClean="0">
                <a:solidFill>
                  <a:schemeClr val="tx1"/>
                </a:solidFill>
                <a:latin typeface="Times New Roman" pitchFamily="18" charset="0"/>
                <a:ea typeface="+mn-ea"/>
                <a:cs typeface="+mn-cs"/>
              </a:rPr>
              <a:t>only</a:t>
            </a:r>
            <a:r>
              <a:rPr lang="en-US" altLang="zh-CN" sz="1200" b="0" i="0" u="none" strike="noStrike" kern="1200" baseline="0" dirty="0" smtClean="0">
                <a:solidFill>
                  <a:schemeClr val="tx1"/>
                </a:solidFill>
                <a:latin typeface="Times New Roman" pitchFamily="18" charset="0"/>
                <a:ea typeface="+mn-ea"/>
                <a:cs typeface="+mn-cs"/>
              </a:rPr>
              <a:t> negligible queuing will occur at the input ports. </a:t>
            </a:r>
          </a:p>
          <a:p>
            <a:r>
              <a:rPr lang="en-US" altLang="zh-CN" sz="1200" b="0" i="0" u="none" strike="noStrike" kern="1200" baseline="0" dirty="0" smtClean="0">
                <a:solidFill>
                  <a:schemeClr val="tx1"/>
                </a:solidFill>
                <a:latin typeface="Times New Roman" pitchFamily="18" charset="0"/>
                <a:ea typeface="+mn-ea"/>
                <a:cs typeface="+mn-cs"/>
              </a:rPr>
              <a:t>    This is because even in the worst case, where all N input lines are receiving packets, and all packets are to be forwarded to the same output port, each batch of N packets (one packet per input port) can be cleared </a:t>
            </a:r>
            <a:r>
              <a:rPr lang="en-US" altLang="zh-CN" sz="1200" b="1" i="0" u="none" strike="noStrike" kern="1200" baseline="0" dirty="0" smtClean="0">
                <a:solidFill>
                  <a:schemeClr val="tx1"/>
                </a:solidFill>
                <a:latin typeface="Times New Roman" pitchFamily="18" charset="0"/>
                <a:ea typeface="+mn-ea"/>
                <a:cs typeface="+mn-cs"/>
              </a:rPr>
              <a:t>through</a:t>
            </a:r>
            <a:r>
              <a:rPr lang="en-US" altLang="zh-CN" sz="1200" b="0" i="0" u="none" strike="noStrike" kern="1200" baseline="0" dirty="0" smtClean="0">
                <a:solidFill>
                  <a:schemeClr val="tx1"/>
                </a:solidFill>
                <a:latin typeface="Times New Roman" pitchFamily="18" charset="0"/>
                <a:ea typeface="+mn-ea"/>
                <a:cs typeface="+mn-cs"/>
              </a:rPr>
              <a:t> the switch fabric before the next batch arrives.</a:t>
            </a:r>
          </a:p>
          <a:p>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Input Queueing</a:t>
            </a:r>
          </a:p>
          <a:p>
            <a:r>
              <a:rPr lang="en-US" altLang="zh-CN" sz="1200" b="0" i="0" u="none" strike="noStrike" kern="1200" baseline="0" dirty="0" smtClean="0">
                <a:solidFill>
                  <a:schemeClr val="tx1"/>
                </a:solidFill>
                <a:latin typeface="Times New Roman" pitchFamily="18" charset="0"/>
                <a:ea typeface="+mn-ea"/>
                <a:cs typeface="+mn-cs"/>
              </a:rPr>
              <a:t>    But what happens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the switch fabric is not fast enough (relative to the input line speeds) to transfer all arriving packets through the fabric without delay? </a:t>
            </a:r>
          </a:p>
          <a:p>
            <a:r>
              <a:rPr lang="en-US" altLang="zh-CN" sz="1200" b="0" i="0" u="none" strike="noStrike" kern="1200" baseline="0" dirty="0" smtClean="0">
                <a:solidFill>
                  <a:schemeClr val="tx1"/>
                </a:solidFill>
                <a:latin typeface="Times New Roman" pitchFamily="18" charset="0"/>
                <a:ea typeface="+mn-ea"/>
                <a:cs typeface="+mn-cs"/>
              </a:rPr>
              <a:t>    In this case, packet queuing can also occur at the input ports, as packets must join input port queues to wait their turn to be transferred through the switching fabric to the output port. </a:t>
            </a:r>
          </a:p>
          <a:p>
            <a:r>
              <a:rPr lang="en-US" altLang="zh-CN" sz="1200" b="0" i="0" u="none" strike="noStrike" kern="1200" baseline="0" dirty="0" smtClean="0">
                <a:solidFill>
                  <a:schemeClr val="tx1"/>
                </a:solidFill>
                <a:latin typeface="Times New Roman" pitchFamily="18" charset="0"/>
                <a:ea typeface="+mn-ea"/>
                <a:cs typeface="+mn-cs"/>
              </a:rPr>
              <a:t>    To illustrate an important consequence of this queuing, consider a crossbar switching fabric and suppose that (1) all link speeds are identical, (2) that one packet can be transferred from any one input port to a given output port in the same amount of time </a:t>
            </a:r>
            <a:r>
              <a:rPr lang="en-US" altLang="zh-CN" sz="1200" b="1" i="0" u="none" strike="noStrike" kern="1200" baseline="0" dirty="0" smtClean="0">
                <a:solidFill>
                  <a:schemeClr val="tx1"/>
                </a:solidFill>
                <a:latin typeface="Times New Roman" pitchFamily="18" charset="0"/>
                <a:ea typeface="+mn-ea"/>
                <a:cs typeface="+mn-cs"/>
              </a:rPr>
              <a:t>it</a:t>
            </a:r>
            <a:r>
              <a:rPr lang="en-US" altLang="zh-CN" sz="1200" b="0" i="0" u="none" strike="noStrike" kern="1200" baseline="0" dirty="0" smtClean="0">
                <a:solidFill>
                  <a:schemeClr val="tx1"/>
                </a:solidFill>
                <a:latin typeface="Times New Roman" pitchFamily="18" charset="0"/>
                <a:ea typeface="+mn-ea"/>
                <a:cs typeface="+mn-cs"/>
              </a:rPr>
              <a:t> takes for a packet to be received on an input link [</a:t>
            </a:r>
            <a:r>
              <a:rPr lang="zh-CN" altLang="en-US" sz="1200" b="0" i="0" u="none" strike="noStrike" kern="1200" baseline="0" dirty="0" smtClean="0">
                <a:solidFill>
                  <a:schemeClr val="tx1"/>
                </a:solidFill>
                <a:latin typeface="Times New Roman" pitchFamily="18" charset="0"/>
                <a:ea typeface="+mn-ea"/>
                <a:cs typeface="+mn-cs"/>
              </a:rPr>
              <a:t>不影响接收</a:t>
            </a:r>
            <a:r>
              <a:rPr lang="en-US" altLang="zh-CN" sz="1200" b="0" i="0" u="none" strike="noStrike" kern="1200" baseline="0" dirty="0" smtClean="0">
                <a:solidFill>
                  <a:schemeClr val="tx1"/>
                </a:solidFill>
                <a:latin typeface="Times New Roman" pitchFamily="18" charset="0"/>
                <a:ea typeface="+mn-ea"/>
                <a:cs typeface="+mn-cs"/>
              </a:rPr>
              <a:t>], and (3) packets are moved from a given input queue to their desired output queue in an FCFS manner. </a:t>
            </a:r>
          </a:p>
          <a:p>
            <a:r>
              <a:rPr lang="en-US" altLang="zh-CN" sz="1200" b="0" i="0" u="none" strike="noStrike" kern="1200" baseline="0" dirty="0" smtClean="0">
                <a:solidFill>
                  <a:schemeClr val="tx1"/>
                </a:solidFill>
                <a:latin typeface="Times New Roman" pitchFamily="18" charset="0"/>
                <a:ea typeface="+mn-ea"/>
                <a:cs typeface="+mn-cs"/>
              </a:rPr>
              <a:t>    Multiple packets can be transferred in parallel, as long as their output ports are different. </a:t>
            </a:r>
          </a:p>
          <a:p>
            <a:r>
              <a:rPr lang="en-US" altLang="zh-CN" sz="1200" b="0" i="0" u="none" strike="noStrike" kern="1200" baseline="0" dirty="0" smtClean="0">
                <a:solidFill>
                  <a:schemeClr val="tx1"/>
                </a:solidFill>
                <a:latin typeface="Times New Roman" pitchFamily="18" charset="0"/>
                <a:ea typeface="+mn-ea"/>
                <a:cs typeface="+mn-cs"/>
              </a:rPr>
              <a:t>    However, if two packets at the front of two input queues are destined for the same output queue, then one of the packets will be blocked and must wait at the input queue — the switching fabric can transfer only one packet to a given output port </a:t>
            </a:r>
            <a:r>
              <a:rPr lang="en-US" altLang="zh-CN" sz="1200" b="1" i="0" u="none" strike="noStrike" kern="1200" baseline="0" dirty="0" smtClean="0">
                <a:solidFill>
                  <a:schemeClr val="tx1"/>
                </a:solidFill>
                <a:latin typeface="Times New Roman" pitchFamily="18" charset="0"/>
                <a:ea typeface="+mn-ea"/>
                <a:cs typeface="+mn-cs"/>
              </a:rPr>
              <a:t>at a time</a:t>
            </a:r>
            <a:r>
              <a:rPr lang="en-US" altLang="zh-CN" sz="1200" b="0" i="0" u="none" strike="noStrike" kern="1200" baseline="0" dirty="0" smtClean="0">
                <a:solidFill>
                  <a:schemeClr val="tx1"/>
                </a:solidFill>
                <a:latin typeface="Times New Roman" pitchFamily="18" charset="0"/>
                <a:ea typeface="+mn-ea"/>
                <a:cs typeface="+mn-cs"/>
              </a:rPr>
              <a:t>. </a:t>
            </a:r>
            <a:endParaRPr lang="en-US" altLang="zh-CN" sz="1200" b="1" i="0" u="none" strike="noStrike" kern="1200" baseline="0" dirty="0" smtClean="0">
              <a:solidFill>
                <a:schemeClr val="tx1"/>
              </a:solidFill>
              <a:latin typeface="Times New Roman" pitchFamily="18" charset="0"/>
              <a:ea typeface="+mn-ea"/>
              <a:cs typeface="+mn-cs"/>
            </a:endParaRPr>
          </a:p>
          <a:p>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4.8 shows an example in which two packets (darkly shaded) at the front of their input queues are destined for the same upper-right output port. </a:t>
            </a:r>
          </a:p>
          <a:p>
            <a:r>
              <a:rPr lang="en-US" altLang="zh-CN" sz="1200" b="0" i="0" u="none" strike="noStrike" kern="1200" baseline="0" dirty="0" smtClean="0">
                <a:solidFill>
                  <a:schemeClr val="tx1"/>
                </a:solidFill>
                <a:latin typeface="Times New Roman" pitchFamily="18" charset="0"/>
                <a:ea typeface="+mn-ea"/>
                <a:cs typeface="+mn-cs"/>
              </a:rPr>
              <a:t>    Suppose that the switch fabric chooses to transfer the packet from the front of the upper-left queue. </a:t>
            </a:r>
          </a:p>
          <a:p>
            <a:r>
              <a:rPr lang="en-US" altLang="zh-CN" sz="1200" b="0" i="0" u="none" strike="noStrike" kern="1200" baseline="0" dirty="0" smtClean="0">
                <a:solidFill>
                  <a:schemeClr val="tx1"/>
                </a:solidFill>
                <a:latin typeface="Times New Roman" pitchFamily="18" charset="0"/>
                <a:ea typeface="+mn-ea"/>
                <a:cs typeface="+mn-cs"/>
              </a:rPr>
              <a:t>    In this case, the darkly shaded packet in the lower-left queue must wait.   </a:t>
            </a:r>
          </a:p>
          <a:p>
            <a:r>
              <a:rPr lang="en-US" altLang="zh-CN" sz="1200" b="0" i="0" u="none" strike="noStrike" kern="1200" baseline="0" dirty="0" smtClean="0">
                <a:solidFill>
                  <a:schemeClr val="tx1"/>
                </a:solidFill>
                <a:latin typeface="Times New Roman" pitchFamily="18" charset="0"/>
                <a:ea typeface="+mn-ea"/>
                <a:cs typeface="+mn-cs"/>
              </a:rPr>
              <a:t>    But not only must this darkly shaded packet wait, so too must the lightly shaded </a:t>
            </a:r>
            <a:r>
              <a:rPr lang="en-US" altLang="zh-CN" sz="1200" b="0" i="0" u="none" strike="noStrike" baseline="0" dirty="0" smtClean="0">
                <a:solidFill>
                  <a:srgbClr val="333333"/>
                </a:solidFill>
                <a:latin typeface="ArialMT"/>
              </a:rPr>
              <a:t>packet that is queued behind that packet in the lower-left queue, even though there is </a:t>
            </a:r>
            <a:r>
              <a:rPr lang="en-US" altLang="zh-CN" sz="1200" b="0" i="0" u="none" strike="noStrike" baseline="0" dirty="0" smtClean="0">
                <a:solidFill>
                  <a:srgbClr val="333333"/>
                </a:solidFill>
                <a:latin typeface="Arial-ItalicMT"/>
              </a:rPr>
              <a:t>no </a:t>
            </a:r>
            <a:r>
              <a:rPr lang="en-US" altLang="zh-CN" sz="1200" b="0" i="0" u="none" strike="noStrike" baseline="0" dirty="0" smtClean="0">
                <a:solidFill>
                  <a:srgbClr val="333333"/>
                </a:solidFill>
                <a:latin typeface="ArialMT"/>
              </a:rPr>
              <a:t>contention for the middle-right output port (the destination for the lightly shaded packet). </a:t>
            </a:r>
          </a:p>
          <a:p>
            <a:r>
              <a:rPr lang="en-US" altLang="zh-CN" sz="1200" b="0" i="0" u="none" strike="noStrike" baseline="0" dirty="0" smtClean="0">
                <a:solidFill>
                  <a:srgbClr val="333333"/>
                </a:solidFill>
                <a:latin typeface="ArialMT"/>
              </a:rPr>
              <a:t>    This phenomenon is known as </a:t>
            </a:r>
            <a:r>
              <a:rPr lang="en-US" altLang="zh-CN" sz="1200" b="0" i="0" u="none" strike="noStrike" baseline="0" dirty="0" smtClean="0">
                <a:solidFill>
                  <a:srgbClr val="1E7ABA"/>
                </a:solidFill>
                <a:latin typeface="Arial-BoldMT"/>
              </a:rPr>
              <a:t>head-of-the-line (HOL) blocking </a:t>
            </a:r>
            <a:r>
              <a:rPr lang="en-US" altLang="zh-CN" sz="1200" b="0" i="0" u="none" strike="noStrike" baseline="0" dirty="0" smtClean="0">
                <a:solidFill>
                  <a:srgbClr val="333333"/>
                </a:solidFill>
                <a:latin typeface="ArialMT"/>
              </a:rPr>
              <a:t>in an input-queued switch — a queued packet in an input queue must wait for transfer through the fabric (even though its output port is free) because it is blocked by another packet at the head of the line. </a:t>
            </a:r>
          </a:p>
          <a:p>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[Karol 1987] </a:t>
            </a:r>
            <a:r>
              <a:rPr lang="en-US" altLang="zh-CN" sz="1200" b="0" i="0" u="none" strike="noStrike" baseline="0" dirty="0" smtClean="0">
                <a:solidFill>
                  <a:srgbClr val="333333"/>
                </a:solidFill>
                <a:latin typeface="ArialMT"/>
              </a:rPr>
              <a:t>shows that due to HOL blocking, the input queue will grow to unbounded length (informally, this is equivalent to saying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significant packet loss will occur) under certain assumptions </a:t>
            </a:r>
            <a:r>
              <a:rPr lang="en-US" altLang="zh-CN" sz="1200" b="1" i="0" u="none" strike="noStrike" baseline="0" dirty="0" smtClean="0">
                <a:solidFill>
                  <a:srgbClr val="333333"/>
                </a:solidFill>
                <a:latin typeface="ArialMT"/>
              </a:rPr>
              <a:t>as soon as </a:t>
            </a:r>
            <a:r>
              <a:rPr lang="en-US" altLang="zh-CN" sz="1200" b="0" i="0" u="none" strike="noStrike" baseline="0" dirty="0" smtClean="0">
                <a:solidFill>
                  <a:srgbClr val="333333"/>
                </a:solidFill>
                <a:latin typeface="ArialMT"/>
              </a:rPr>
              <a:t>the packet arrival rate on the input links reaches only 58 percent of their capacity. </a:t>
            </a:r>
          </a:p>
          <a:p>
            <a:r>
              <a:rPr lang="en-US" altLang="zh-CN" sz="1200" b="0" i="0" u="none" strike="noStrike" baseline="0" dirty="0" smtClean="0">
                <a:solidFill>
                  <a:srgbClr val="333333"/>
                </a:solidFill>
                <a:latin typeface="ArialMT"/>
              </a:rPr>
              <a:t>    A number of solutions to HOL blocking are discussed in </a:t>
            </a:r>
            <a:r>
              <a:rPr lang="en-US" altLang="zh-CN" sz="1200" b="0" i="0" u="none" strike="noStrike" baseline="0" dirty="0" smtClean="0">
                <a:solidFill>
                  <a:srgbClr val="1E7ABA"/>
                </a:solidFill>
                <a:latin typeface="Arial-BoldMT"/>
              </a:rPr>
              <a:t>[</a:t>
            </a:r>
            <a:r>
              <a:rPr lang="en-US" altLang="zh-CN" sz="1200" b="0" i="0" u="none" strike="noStrike" baseline="0" dirty="0" err="1" smtClean="0">
                <a:solidFill>
                  <a:srgbClr val="1E7ABA"/>
                </a:solidFill>
                <a:latin typeface="Arial-BoldMT"/>
              </a:rPr>
              <a:t>McKeown</a:t>
            </a:r>
            <a:r>
              <a:rPr lang="en-US" altLang="zh-CN" sz="1200" b="0" i="0" u="none" strike="noStrike" baseline="0" dirty="0" smtClean="0">
                <a:solidFill>
                  <a:srgbClr val="1E7ABA"/>
                </a:solidFill>
                <a:latin typeface="Arial-BoldMT"/>
              </a:rPr>
              <a:t> 1997]</a:t>
            </a:r>
            <a:r>
              <a:rPr lang="en-US" altLang="zh-CN" sz="1200" b="0" i="0" u="none" strike="noStrike" baseline="0" dirty="0" smtClean="0">
                <a:solidFill>
                  <a:srgbClr val="333333"/>
                </a:solidFill>
                <a:latin typeface="ArialMT"/>
              </a:rPr>
              <a:t>. </a:t>
            </a:r>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45</a:t>
            </a:fld>
            <a:endParaRPr lang="en-US" altLang="zh-CN"/>
          </a:p>
        </p:txBody>
      </p:sp>
    </p:spTree>
    <p:extLst>
      <p:ext uri="{BB962C8B-B14F-4D97-AF65-F5344CB8AC3E}">
        <p14:creationId xmlns:p14="http://schemas.microsoft.com/office/powerpoint/2010/main" val="3961289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35FF541-C69C-4F81-BB2C-27AC271B1992}" type="slidenum">
              <a:rPr lang="en-US" altLang="zh-CN" smtClean="0"/>
              <a:pPr>
                <a:spcBef>
                  <a:spcPct val="0"/>
                </a:spcBef>
              </a:pPr>
              <a:t>46</a:t>
            </a:fld>
            <a:endParaRPr lang="en-US" altLang="zh-CN"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u="none" strike="noStrike" kern="1200" baseline="0" dirty="0" smtClean="0">
                <a:solidFill>
                  <a:schemeClr val="tx1"/>
                </a:solidFill>
                <a:latin typeface="Times New Roman" pitchFamily="18" charset="0"/>
                <a:ea typeface="+mn-ea"/>
                <a:cs typeface="+mn-cs"/>
              </a:rPr>
              <a:t>Output Queueing</a:t>
            </a:r>
          </a:p>
          <a:p>
            <a:r>
              <a:rPr lang="en-US" altLang="zh-CN" sz="1200" b="0" i="0" u="none" strike="noStrike" kern="1200" baseline="0" dirty="0" smtClean="0">
                <a:solidFill>
                  <a:schemeClr val="tx1"/>
                </a:solidFill>
                <a:latin typeface="Times New Roman" pitchFamily="18" charset="0"/>
                <a:ea typeface="+mn-ea"/>
                <a:cs typeface="+mn-cs"/>
              </a:rPr>
              <a:t>    Let’s next consider </a:t>
            </a:r>
            <a:r>
              <a:rPr lang="en-US" altLang="zh-CN" sz="1200" b="1" i="0" u="none" strike="noStrike" kern="1200" baseline="0" dirty="0" smtClean="0">
                <a:solidFill>
                  <a:schemeClr val="tx1"/>
                </a:solidFill>
                <a:latin typeface="Times New Roman" pitchFamily="18" charset="0"/>
                <a:ea typeface="+mn-ea"/>
                <a:cs typeface="+mn-cs"/>
              </a:rPr>
              <a:t>whether</a:t>
            </a:r>
            <a:r>
              <a:rPr lang="en-US" altLang="zh-CN" sz="1200" b="0" i="0" u="none" strike="noStrike" kern="1200" baseline="0" dirty="0" smtClean="0">
                <a:solidFill>
                  <a:schemeClr val="tx1"/>
                </a:solidFill>
                <a:latin typeface="Times New Roman" pitchFamily="18" charset="0"/>
                <a:ea typeface="+mn-ea"/>
                <a:cs typeface="+mn-cs"/>
              </a:rPr>
              <a:t> queueing can occur at a switch’s output ports. </a:t>
            </a:r>
          </a:p>
          <a:p>
            <a:r>
              <a:rPr lang="en-US" altLang="zh-CN" sz="1200" b="0" i="0" u="none" strike="noStrike" kern="1200" baseline="0" dirty="0" smtClean="0">
                <a:solidFill>
                  <a:schemeClr val="tx1"/>
                </a:solidFill>
                <a:latin typeface="Times New Roman" pitchFamily="18" charset="0"/>
                <a:ea typeface="+mn-ea"/>
                <a:cs typeface="+mn-cs"/>
              </a:rPr>
              <a:t>    Suppose that </a:t>
            </a:r>
            <a:r>
              <a:rPr lang="en-US" altLang="zh-CN" sz="1200" b="0" i="0" u="none" strike="noStrike" kern="1200" baseline="0" dirty="0" err="1" smtClean="0">
                <a:solidFill>
                  <a:schemeClr val="tx1"/>
                </a:solidFill>
                <a:latin typeface="Times New Roman" pitchFamily="18" charset="0"/>
                <a:ea typeface="+mn-ea"/>
                <a:cs typeface="+mn-cs"/>
              </a:rPr>
              <a:t>R</a:t>
            </a:r>
            <a:r>
              <a:rPr lang="en-US" altLang="zh-CN" sz="1200" b="0" i="0" u="none" strike="noStrike" kern="1200" baseline="-25000" dirty="0" err="1" smtClean="0">
                <a:solidFill>
                  <a:schemeClr val="tx1"/>
                </a:solidFill>
                <a:latin typeface="Times New Roman" pitchFamily="18" charset="0"/>
                <a:ea typeface="+mn-ea"/>
                <a:cs typeface="+mn-cs"/>
              </a:rPr>
              <a:t>switch</a:t>
            </a:r>
            <a:r>
              <a:rPr lang="en-US" altLang="zh-CN" sz="1200" b="0" i="0" u="none" strike="noStrike" kern="1200" baseline="0" dirty="0" smtClean="0">
                <a:solidFill>
                  <a:schemeClr val="tx1"/>
                </a:solidFill>
                <a:latin typeface="Times New Roman" pitchFamily="18" charset="0"/>
                <a:ea typeface="+mn-ea"/>
                <a:cs typeface="+mn-cs"/>
              </a:rPr>
              <a:t> is again N times faster than </a:t>
            </a:r>
            <a:r>
              <a:rPr lang="en-US" altLang="zh-CN" sz="1200" b="0" i="0" u="none" strike="noStrike" kern="1200" baseline="0" dirty="0" err="1" smtClean="0">
                <a:solidFill>
                  <a:schemeClr val="tx1"/>
                </a:solidFill>
                <a:latin typeface="Times New Roman" pitchFamily="18" charset="0"/>
                <a:ea typeface="+mn-ea"/>
                <a:cs typeface="+mn-cs"/>
              </a:rPr>
              <a:t>R</a:t>
            </a:r>
            <a:r>
              <a:rPr lang="en-US" altLang="zh-CN" sz="1200" b="0" i="0" u="none" strike="noStrike" kern="1200" baseline="-25000" dirty="0" err="1" smtClean="0">
                <a:solidFill>
                  <a:schemeClr val="tx1"/>
                </a:solidFill>
                <a:latin typeface="Times New Roman" pitchFamily="18" charset="0"/>
                <a:ea typeface="+mn-ea"/>
                <a:cs typeface="+mn-cs"/>
              </a:rPr>
              <a:t>line</a:t>
            </a:r>
            <a:r>
              <a:rPr lang="en-US" altLang="zh-CN" sz="1200" b="0" i="0" u="none" strike="noStrike" kern="1200" baseline="0" dirty="0" smtClean="0">
                <a:solidFill>
                  <a:schemeClr val="tx1"/>
                </a:solidFill>
                <a:latin typeface="Times New Roman" pitchFamily="18" charset="0"/>
                <a:ea typeface="+mn-ea"/>
                <a:cs typeface="+mn-cs"/>
              </a:rPr>
              <a:t> and that packets arriving at each of the N input ports are destined to the same output port. </a:t>
            </a:r>
          </a:p>
          <a:p>
            <a:r>
              <a:rPr lang="en-US" altLang="zh-CN" sz="1200" b="0" i="0" u="none" strike="noStrike" kern="1200" baseline="0" dirty="0" smtClean="0">
                <a:solidFill>
                  <a:schemeClr val="tx1"/>
                </a:solidFill>
                <a:latin typeface="Times New Roman" pitchFamily="18" charset="0"/>
                <a:ea typeface="+mn-ea"/>
                <a:cs typeface="+mn-cs"/>
              </a:rPr>
              <a:t>    In this case, in the time it takes to send a single packet onto the outgoing link, N new packets will arrive at this output port (one from each of the N input ports). </a:t>
            </a:r>
          </a:p>
          <a:p>
            <a:r>
              <a:rPr lang="en-US" altLang="zh-CN" sz="1200" b="0" i="0" u="none" strike="noStrike" kern="1200" baseline="0" dirty="0" smtClean="0">
                <a:solidFill>
                  <a:schemeClr val="tx1"/>
                </a:solidFill>
                <a:latin typeface="Times New Roman" pitchFamily="18" charset="0"/>
                <a:ea typeface="+mn-ea"/>
                <a:cs typeface="+mn-cs"/>
              </a:rPr>
              <a:t>    Since the output port can </a:t>
            </a:r>
            <a:r>
              <a:rPr lang="en-US" altLang="zh-CN" sz="1200" b="0" i="0" u="none" strike="noStrike" baseline="0" dirty="0" smtClean="0">
                <a:solidFill>
                  <a:srgbClr val="333333"/>
                </a:solidFill>
                <a:latin typeface="ArialMT"/>
              </a:rPr>
              <a:t>transmit only a single packet in a unit of time (the packet transmission time), the </a:t>
            </a:r>
            <a:r>
              <a:rPr lang="en-US" altLang="zh-CN" sz="1200" b="0" i="0" u="none" strike="noStrike" baseline="0" dirty="0" smtClean="0">
                <a:solidFill>
                  <a:srgbClr val="333333"/>
                </a:solidFill>
                <a:latin typeface="Arial-ItalicMT"/>
              </a:rPr>
              <a:t>N arriv</a:t>
            </a:r>
            <a:r>
              <a:rPr lang="en-US" altLang="zh-CN" sz="1200" b="0" i="0" u="none" strike="noStrike" baseline="0" dirty="0" smtClean="0">
                <a:solidFill>
                  <a:srgbClr val="333333"/>
                </a:solidFill>
                <a:latin typeface="ArialMT"/>
              </a:rPr>
              <a:t>ing packets will have to queue (</a:t>
            </a:r>
            <a:r>
              <a:rPr lang="en-US" altLang="zh-CN" sz="1200" b="1" i="0" u="none" strike="noStrike" baseline="0" dirty="0" smtClean="0">
                <a:solidFill>
                  <a:srgbClr val="333333"/>
                </a:solidFill>
                <a:latin typeface="ArialMT"/>
              </a:rPr>
              <a:t>wait</a:t>
            </a:r>
            <a:r>
              <a:rPr lang="en-US" altLang="zh-CN" sz="1200" b="0" i="0" u="none" strike="noStrike" baseline="0" dirty="0" smtClean="0">
                <a:solidFill>
                  <a:srgbClr val="333333"/>
                </a:solidFill>
                <a:latin typeface="ArialMT"/>
              </a:rPr>
              <a:t>) for transmission over the outgoing link. </a:t>
            </a:r>
          </a:p>
          <a:p>
            <a:r>
              <a:rPr lang="en-US" altLang="zh-CN" sz="1200" b="0" i="0" u="none" strike="noStrike" baseline="0" dirty="0" smtClean="0">
                <a:solidFill>
                  <a:srgbClr val="333333"/>
                </a:solidFill>
                <a:latin typeface="ArialMT"/>
              </a:rPr>
              <a:t>    Then </a:t>
            </a:r>
            <a:r>
              <a:rPr lang="en-US" altLang="zh-CN" sz="1200" b="0" i="0" u="none" strike="noStrike" baseline="0" dirty="0" smtClean="0">
                <a:solidFill>
                  <a:srgbClr val="333333"/>
                </a:solidFill>
                <a:latin typeface="Arial-ItalicMT"/>
              </a:rPr>
              <a:t>N </a:t>
            </a:r>
            <a:r>
              <a:rPr lang="en-US" altLang="zh-CN" sz="1200" b="0" i="0" u="none" strike="noStrike" baseline="0" dirty="0" smtClean="0">
                <a:solidFill>
                  <a:srgbClr val="333333"/>
                </a:solidFill>
                <a:latin typeface="ArialMT"/>
              </a:rPr>
              <a:t>more packets can possibly arrive in the time it takes to transmit just one of the </a:t>
            </a:r>
            <a:r>
              <a:rPr lang="en-US" altLang="zh-CN" sz="1200" b="0" i="0" u="none" strike="noStrike" baseline="0" dirty="0" smtClean="0">
                <a:solidFill>
                  <a:srgbClr val="333333"/>
                </a:solidFill>
                <a:latin typeface="Arial-ItalicMT"/>
              </a:rPr>
              <a:t>N </a:t>
            </a:r>
            <a:r>
              <a:rPr lang="en-US" altLang="zh-CN" sz="1200" b="0" i="0" u="none" strike="noStrike" baseline="0" dirty="0" smtClean="0">
                <a:solidFill>
                  <a:srgbClr val="333333"/>
                </a:solidFill>
                <a:latin typeface="ArialMT"/>
              </a:rPr>
              <a:t>packets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had just previously been queued. </a:t>
            </a:r>
          </a:p>
          <a:p>
            <a:r>
              <a:rPr lang="en-US" altLang="zh-CN" sz="1200" b="0" i="0" u="none" strike="noStrike" baseline="0" dirty="0" smtClean="0">
                <a:solidFill>
                  <a:srgbClr val="333333"/>
                </a:solidFill>
                <a:latin typeface="ArialMT"/>
              </a:rPr>
              <a:t>    And so on.</a:t>
            </a:r>
          </a:p>
          <a:p>
            <a:r>
              <a:rPr lang="en-US" altLang="zh-CN" sz="1200" b="0" i="0" u="none" strike="noStrike" baseline="0" dirty="0" smtClean="0">
                <a:solidFill>
                  <a:srgbClr val="333333"/>
                </a:solidFill>
                <a:latin typeface="ArialMT"/>
              </a:rPr>
              <a:t>    Thus, packet queues can form at the output ports </a:t>
            </a:r>
            <a:r>
              <a:rPr lang="en-US" altLang="zh-CN" sz="1200" b="1" i="0" u="none" strike="noStrike" baseline="0" dirty="0" smtClean="0">
                <a:solidFill>
                  <a:srgbClr val="333333"/>
                </a:solidFill>
                <a:latin typeface="ArialMT"/>
              </a:rPr>
              <a:t>even </a:t>
            </a:r>
            <a:r>
              <a:rPr lang="en-US" altLang="zh-CN" sz="1200" b="0" i="0" u="none" strike="noStrike" baseline="0" dirty="0" smtClean="0">
                <a:solidFill>
                  <a:srgbClr val="333333"/>
                </a:solidFill>
                <a:latin typeface="ArialMT"/>
              </a:rPr>
              <a:t>when the switching fabric is </a:t>
            </a:r>
            <a:r>
              <a:rPr lang="en-US" altLang="zh-CN" sz="1200" b="0" i="0" u="none" strike="noStrike" baseline="0" dirty="0" smtClean="0">
                <a:solidFill>
                  <a:srgbClr val="333333"/>
                </a:solidFill>
                <a:latin typeface="Arial-ItalicMT"/>
              </a:rPr>
              <a:t>N </a:t>
            </a:r>
            <a:r>
              <a:rPr lang="en-US" altLang="zh-CN" sz="1200" b="0" i="0" u="none" strike="noStrike" baseline="0" dirty="0" smtClean="0">
                <a:solidFill>
                  <a:srgbClr val="333333"/>
                </a:solidFill>
                <a:latin typeface="ArialMT"/>
              </a:rPr>
              <a:t>times faster than the port line speeds. </a:t>
            </a:r>
          </a:p>
          <a:p>
            <a:r>
              <a:rPr lang="en-US" altLang="zh-CN" sz="1200" b="0" i="0" u="none" strike="noStrike" baseline="0" dirty="0" smtClean="0">
                <a:solidFill>
                  <a:srgbClr val="333333"/>
                </a:solidFill>
                <a:latin typeface="ArialMT"/>
              </a:rPr>
              <a:t>    Eventually, the number of </a:t>
            </a:r>
            <a:r>
              <a:rPr lang="en-US" altLang="zh-CN" sz="1200" b="1" i="0" u="none" strike="noStrike" baseline="0" dirty="0" smtClean="0">
                <a:solidFill>
                  <a:srgbClr val="333333"/>
                </a:solidFill>
                <a:latin typeface="ArialMT"/>
              </a:rPr>
              <a:t>queued</a:t>
            </a:r>
            <a:r>
              <a:rPr lang="en-US" altLang="zh-CN" sz="1200" b="0" i="0" u="none" strike="noStrike" baseline="0" dirty="0" smtClean="0">
                <a:solidFill>
                  <a:srgbClr val="333333"/>
                </a:solidFill>
                <a:latin typeface="ArialMT"/>
              </a:rPr>
              <a:t> packets can grow large enough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exhaust available memory at the output port.</a:t>
            </a:r>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there is not enough memory to buffer an incoming packet, a decision must be made to </a:t>
            </a:r>
            <a:r>
              <a:rPr lang="en-US" altLang="zh-CN" sz="1200" b="1" i="0" u="none" strike="noStrike" kern="1200" baseline="0" dirty="0" smtClean="0">
                <a:solidFill>
                  <a:schemeClr val="tx1"/>
                </a:solidFill>
                <a:latin typeface="Times New Roman" pitchFamily="18" charset="0"/>
                <a:ea typeface="+mn-ea"/>
                <a:cs typeface="+mn-cs"/>
              </a:rPr>
              <a:t>either</a:t>
            </a:r>
            <a:r>
              <a:rPr lang="en-US" altLang="zh-CN" sz="1200" b="0" i="0" u="none" strike="noStrike" kern="1200" baseline="0" dirty="0" smtClean="0">
                <a:solidFill>
                  <a:schemeClr val="tx1"/>
                </a:solidFill>
                <a:latin typeface="Times New Roman" pitchFamily="18" charset="0"/>
                <a:ea typeface="+mn-ea"/>
                <a:cs typeface="+mn-cs"/>
              </a:rPr>
              <a:t> drop the arriving packet (a policy known as drop-tail) </a:t>
            </a:r>
            <a:r>
              <a:rPr lang="en-US" altLang="zh-CN" sz="1200" b="1" i="0" u="none" strike="noStrike" kern="1200" baseline="0" dirty="0" smtClean="0">
                <a:solidFill>
                  <a:schemeClr val="tx1"/>
                </a:solidFill>
                <a:latin typeface="Times New Roman" pitchFamily="18" charset="0"/>
                <a:ea typeface="+mn-ea"/>
                <a:cs typeface="+mn-cs"/>
              </a:rPr>
              <a:t>or</a:t>
            </a:r>
            <a:r>
              <a:rPr lang="en-US" altLang="zh-CN" sz="1200" b="0" i="0" u="none" strike="noStrike" kern="1200" baseline="0" dirty="0" smtClean="0">
                <a:solidFill>
                  <a:schemeClr val="tx1"/>
                </a:solidFill>
                <a:latin typeface="Times New Roman" pitchFamily="18" charset="0"/>
                <a:ea typeface="+mn-ea"/>
                <a:cs typeface="+mn-cs"/>
              </a:rPr>
              <a:t> remove one or more already-queued packets to make room for the newly arrived packet.</a:t>
            </a:r>
          </a:p>
          <a:p>
            <a:r>
              <a:rPr lang="en-US" altLang="zh-CN" sz="1200" b="0" i="0" u="none" strike="noStrike" kern="1200" baseline="0" dirty="0" smtClean="0">
                <a:solidFill>
                  <a:schemeClr val="tx1"/>
                </a:solidFill>
                <a:latin typeface="Times New Roman" pitchFamily="18" charset="0"/>
                <a:ea typeface="+mn-ea"/>
                <a:cs typeface="+mn-cs"/>
              </a:rPr>
              <a:t>    In some cases, it may be </a:t>
            </a:r>
            <a:r>
              <a:rPr lang="en-US" altLang="zh-CN" sz="1200" b="1" i="0" u="none" strike="noStrike" kern="1200" baseline="0" dirty="0" smtClean="0">
                <a:solidFill>
                  <a:schemeClr val="tx1"/>
                </a:solidFill>
                <a:latin typeface="Times New Roman" pitchFamily="18" charset="0"/>
                <a:ea typeface="+mn-ea"/>
                <a:cs typeface="+mn-cs"/>
              </a:rPr>
              <a:t>advantageous</a:t>
            </a:r>
            <a:r>
              <a:rPr lang="en-US" altLang="zh-CN" sz="1200" b="0" i="0" u="none" strike="noStrike" kern="1200" baseline="0" dirty="0" smtClean="0">
                <a:solidFill>
                  <a:schemeClr val="tx1"/>
                </a:solidFill>
                <a:latin typeface="Times New Roman" pitchFamily="18" charset="0"/>
                <a:ea typeface="+mn-ea"/>
                <a:cs typeface="+mn-cs"/>
              </a:rPr>
              <a:t> to drop (or mark the header of) a packet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the buffer is full in order to provide a congestion signal to the sender. </a:t>
            </a:r>
          </a:p>
          <a:p>
            <a:r>
              <a:rPr lang="en-US" altLang="zh-CN" sz="1200" b="0" i="0" u="none" strike="noStrike" kern="1200" baseline="0" dirty="0" smtClean="0">
                <a:solidFill>
                  <a:schemeClr val="tx1"/>
                </a:solidFill>
                <a:latin typeface="Times New Roman" pitchFamily="18" charset="0"/>
                <a:ea typeface="+mn-ea"/>
                <a:cs typeface="+mn-cs"/>
              </a:rPr>
              <a:t>    A number of proactive packet-dropping and -marking policies (which collectively have become known as active queue management (AQM) algorithms) have been proposed and analyzed [Labrador 1999, </a:t>
            </a:r>
            <a:r>
              <a:rPr lang="en-US" altLang="zh-CN" sz="1200" b="0" i="0" u="none" strike="noStrike" kern="1200" baseline="0" dirty="0" err="1" smtClean="0">
                <a:solidFill>
                  <a:schemeClr val="tx1"/>
                </a:solidFill>
                <a:latin typeface="Times New Roman" pitchFamily="18" charset="0"/>
                <a:ea typeface="+mn-ea"/>
                <a:cs typeface="+mn-cs"/>
              </a:rPr>
              <a:t>Hollot</a:t>
            </a:r>
            <a:r>
              <a:rPr lang="en-US" altLang="zh-CN" sz="1200" b="0" i="0" u="none" strike="noStrike" kern="1200" baseline="0" dirty="0" smtClean="0">
                <a:solidFill>
                  <a:schemeClr val="tx1"/>
                </a:solidFill>
                <a:latin typeface="Times New Roman" pitchFamily="18" charset="0"/>
                <a:ea typeface="+mn-ea"/>
                <a:cs typeface="+mn-cs"/>
              </a:rPr>
              <a:t> 2002]. </a:t>
            </a:r>
          </a:p>
          <a:p>
            <a:r>
              <a:rPr lang="en-US" altLang="zh-CN" sz="1200" b="0" i="0" u="none" strike="noStrike" kern="1200" baseline="0" dirty="0" smtClean="0">
                <a:solidFill>
                  <a:schemeClr val="tx1"/>
                </a:solidFill>
                <a:latin typeface="Times New Roman" pitchFamily="18" charset="0"/>
                <a:ea typeface="+mn-ea"/>
                <a:cs typeface="+mn-cs"/>
              </a:rPr>
              <a:t>    One of the most widely studied and implemented AQM algorithms is the Random Early Detection (RED) algorithm [Christiansen 2001; Floyd 2016].</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Output port queuing is illustrated in Figure 4.9. </a:t>
            </a:r>
          </a:p>
          <a:p>
            <a:r>
              <a:rPr lang="en-US" altLang="zh-CN" sz="1200" b="0" i="0" u="none" strike="noStrike" kern="1200" baseline="0" dirty="0" smtClean="0">
                <a:solidFill>
                  <a:schemeClr val="tx1"/>
                </a:solidFill>
                <a:latin typeface="Times New Roman" pitchFamily="18" charset="0"/>
                <a:ea typeface="+mn-ea"/>
                <a:cs typeface="+mn-cs"/>
              </a:rPr>
              <a:t>    At time t, a packet has arrived at each of the incoming input ports, each destined for the uppermost outgoing port. </a:t>
            </a:r>
          </a:p>
          <a:p>
            <a:r>
              <a:rPr lang="en-US" altLang="zh-CN" sz="1200" b="0" i="0" u="none" strike="noStrike" kern="1200" baseline="0" dirty="0" smtClean="0">
                <a:solidFill>
                  <a:schemeClr val="tx1"/>
                </a:solidFill>
                <a:latin typeface="Times New Roman" pitchFamily="18" charset="0"/>
                <a:ea typeface="+mn-ea"/>
                <a:cs typeface="+mn-cs"/>
              </a:rPr>
              <a:t>    Assuming identical line speeds and a switch operating at three times the line speed, one time unit later (that is, in the time needed to receive or send </a:t>
            </a:r>
            <a:r>
              <a:rPr lang="en-US" altLang="zh-CN" sz="1200" b="0" i="0" u="none" strike="noStrike" baseline="0" dirty="0" smtClean="0">
                <a:solidFill>
                  <a:srgbClr val="333333"/>
                </a:solidFill>
                <a:latin typeface="ArialMT"/>
              </a:rPr>
              <a:t>a packet), all three original packets have been transferred to the outgoing port and are queued awaiting transmission. </a:t>
            </a:r>
          </a:p>
          <a:p>
            <a:r>
              <a:rPr lang="en-US" altLang="zh-CN" sz="1200" b="0" i="0" u="none" strike="noStrike" baseline="0" dirty="0" smtClean="0">
                <a:solidFill>
                  <a:srgbClr val="333333"/>
                </a:solidFill>
                <a:latin typeface="ArialMT"/>
              </a:rPr>
              <a:t>    In the next time unit, one of these three packets will have been transmitted over the outgoing link. </a:t>
            </a:r>
          </a:p>
          <a:p>
            <a:r>
              <a:rPr lang="en-US" altLang="zh-CN" sz="1200" b="0" i="0" u="none" strike="noStrike" baseline="0" dirty="0" smtClean="0">
                <a:solidFill>
                  <a:srgbClr val="333333"/>
                </a:solidFill>
                <a:latin typeface="ArialMT"/>
              </a:rPr>
              <a:t>    In our example, two </a:t>
            </a:r>
            <a:r>
              <a:rPr lang="en-US" altLang="zh-CN" sz="1200" b="0" i="0" u="none" strike="noStrike" baseline="0" dirty="0" smtClean="0">
                <a:solidFill>
                  <a:srgbClr val="333333"/>
                </a:solidFill>
                <a:latin typeface="Arial-ItalicMT"/>
              </a:rPr>
              <a:t>new </a:t>
            </a:r>
            <a:r>
              <a:rPr lang="en-US" altLang="zh-CN" sz="1200" b="0" i="0" u="none" strike="noStrike" baseline="0" dirty="0" smtClean="0">
                <a:solidFill>
                  <a:srgbClr val="333333"/>
                </a:solidFill>
                <a:latin typeface="ArialMT"/>
              </a:rPr>
              <a:t>packets have arrived at the incoming side of the switch; one of these packets is destined for this uppermost output port. </a:t>
            </a:r>
          </a:p>
          <a:p>
            <a:r>
              <a:rPr lang="en-US" altLang="zh-CN" sz="1200" b="0" i="0" u="none" strike="noStrike" baseline="0" dirty="0" smtClean="0">
                <a:solidFill>
                  <a:srgbClr val="333333"/>
                </a:solidFill>
                <a:latin typeface="ArialMT"/>
              </a:rPr>
              <a:t>    A consequence of such queuing is that a </a:t>
            </a:r>
            <a:r>
              <a:rPr lang="en-US" altLang="zh-CN" sz="1200" b="0" i="0" u="none" strike="noStrike" baseline="0" dirty="0" smtClean="0">
                <a:solidFill>
                  <a:srgbClr val="1E7ABA"/>
                </a:solidFill>
                <a:latin typeface="Arial-BoldMT"/>
              </a:rPr>
              <a:t>packet scheduler </a:t>
            </a:r>
            <a:r>
              <a:rPr lang="en-US" altLang="zh-CN" sz="1200" b="0" i="0" u="none" strike="noStrike" baseline="0" dirty="0" smtClean="0">
                <a:solidFill>
                  <a:srgbClr val="333333"/>
                </a:solidFill>
                <a:latin typeface="ArialMT"/>
              </a:rPr>
              <a:t>at the output port must choose one packet, among those queued, for transmission — a topic we’ll cover in the following section.</a:t>
            </a:r>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zh-CN" b="0" i="0" dirty="0" smtClean="0"/>
          </a:p>
        </p:txBody>
      </p:sp>
    </p:spTree>
    <p:extLst>
      <p:ext uri="{BB962C8B-B14F-4D97-AF65-F5344CB8AC3E}">
        <p14:creationId xmlns:p14="http://schemas.microsoft.com/office/powerpoint/2010/main" val="2631091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Given that router buffers are needed to </a:t>
            </a:r>
            <a:r>
              <a:rPr lang="en-US" altLang="zh-CN" sz="1200" b="1" i="0" u="none" strike="noStrike" kern="1200" baseline="0" dirty="0" smtClean="0">
                <a:solidFill>
                  <a:schemeClr val="tx1"/>
                </a:solidFill>
                <a:latin typeface="Times New Roman" pitchFamily="18" charset="0"/>
                <a:ea typeface="+mn-ea"/>
                <a:cs typeface="+mn-cs"/>
              </a:rPr>
              <a:t>absorb</a:t>
            </a:r>
            <a:r>
              <a:rPr lang="en-US" altLang="zh-CN" sz="1200" b="0" i="0" u="none" strike="noStrike" kern="1200" baseline="0" dirty="0" smtClean="0">
                <a:solidFill>
                  <a:schemeClr val="tx1"/>
                </a:solidFill>
                <a:latin typeface="Times New Roman" pitchFamily="18" charset="0"/>
                <a:ea typeface="+mn-ea"/>
                <a:cs typeface="+mn-cs"/>
              </a:rPr>
              <a:t> the fluctuations in traffic load, the natural question to ask is how much buffering is required. </a:t>
            </a:r>
          </a:p>
          <a:p>
            <a:r>
              <a:rPr lang="en-US" altLang="zh-CN" sz="1200" b="0" i="0" u="none" strike="noStrike" kern="1200" baseline="0" dirty="0" smtClean="0">
                <a:solidFill>
                  <a:schemeClr val="tx1"/>
                </a:solidFill>
                <a:latin typeface="Times New Roman" pitchFamily="18" charset="0"/>
                <a:ea typeface="+mn-ea"/>
                <a:cs typeface="+mn-cs"/>
              </a:rPr>
              <a:t>    For many years, the rule of thumb [RFC 3439] for buffer sizing was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amount of buffering (B) should be equal to an average round-trip time (RTT, say 250 msec) </a:t>
            </a:r>
            <a:r>
              <a:rPr lang="en-US" altLang="zh-CN" sz="1200" b="1" i="0" u="none" strike="noStrike" kern="1200" baseline="0" dirty="0" smtClean="0">
                <a:solidFill>
                  <a:schemeClr val="tx1"/>
                </a:solidFill>
                <a:latin typeface="Times New Roman" pitchFamily="18" charset="0"/>
                <a:ea typeface="+mn-ea"/>
                <a:cs typeface="+mn-cs"/>
              </a:rPr>
              <a:t>times</a:t>
            </a:r>
            <a:r>
              <a:rPr lang="en-US" altLang="zh-CN" sz="1200" b="0" i="0" u="none" strike="noStrike" kern="1200" baseline="0" dirty="0" smtClean="0">
                <a:solidFill>
                  <a:schemeClr val="tx1"/>
                </a:solidFill>
                <a:latin typeface="Times New Roman" pitchFamily="18" charset="0"/>
                <a:ea typeface="+mn-ea"/>
                <a:cs typeface="+mn-cs"/>
              </a:rPr>
              <a:t> the link capacity (C).</a:t>
            </a:r>
          </a:p>
          <a:p>
            <a:r>
              <a:rPr lang="en-US" altLang="zh-CN" sz="1200" b="0" i="0" u="none" strike="noStrike" kern="1200" baseline="0" dirty="0" smtClean="0">
                <a:solidFill>
                  <a:schemeClr val="tx1"/>
                </a:solidFill>
                <a:latin typeface="Times New Roman" pitchFamily="18" charset="0"/>
                <a:ea typeface="+mn-ea"/>
                <a:cs typeface="+mn-cs"/>
              </a:rPr>
              <a:t>    This result is based on an analysis of the queueing dynamics of a relatively small number of TCP flows [</a:t>
            </a:r>
            <a:r>
              <a:rPr lang="en-US" altLang="zh-CN" sz="1200" b="0" i="0" u="none" strike="noStrike" kern="1200" baseline="0" dirty="0" err="1" smtClean="0">
                <a:solidFill>
                  <a:schemeClr val="tx1"/>
                </a:solidFill>
                <a:latin typeface="Times New Roman" pitchFamily="18" charset="0"/>
                <a:ea typeface="+mn-ea"/>
                <a:cs typeface="+mn-cs"/>
              </a:rPr>
              <a:t>Villamizar</a:t>
            </a:r>
            <a:r>
              <a:rPr lang="en-US" altLang="zh-CN" sz="1200" b="0" i="0" u="none" strike="noStrike" kern="1200" baseline="0" dirty="0" smtClean="0">
                <a:solidFill>
                  <a:schemeClr val="tx1"/>
                </a:solidFill>
                <a:latin typeface="Times New Roman" pitchFamily="18" charset="0"/>
                <a:ea typeface="+mn-ea"/>
                <a:cs typeface="+mn-cs"/>
              </a:rPr>
              <a:t> 1994]. </a:t>
            </a:r>
          </a:p>
          <a:p>
            <a:r>
              <a:rPr lang="en-US" altLang="zh-CN" sz="1200" b="0" i="0" u="none" strike="noStrike" kern="1200" baseline="0" dirty="0" smtClean="0">
                <a:solidFill>
                  <a:schemeClr val="tx1"/>
                </a:solidFill>
                <a:latin typeface="Times New Roman" pitchFamily="18" charset="0"/>
                <a:ea typeface="+mn-ea"/>
                <a:cs typeface="+mn-cs"/>
              </a:rPr>
              <a:t>    Thus, a 10 Gbps link with an RTT of 250 msec would need an amount of buffering equal to B = RTT · C = 2.5 </a:t>
            </a:r>
            <a:r>
              <a:rPr lang="en-US" altLang="zh-CN" sz="1200" b="0" i="0" u="none" strike="noStrike" kern="1200" baseline="0" dirty="0" err="1" smtClean="0">
                <a:solidFill>
                  <a:schemeClr val="tx1"/>
                </a:solidFill>
                <a:latin typeface="Times New Roman" pitchFamily="18" charset="0"/>
                <a:ea typeface="+mn-ea"/>
                <a:cs typeface="+mn-cs"/>
              </a:rPr>
              <a:t>Gbits</a:t>
            </a:r>
            <a:r>
              <a:rPr lang="en-US" altLang="zh-CN" sz="1200" b="0" i="0" u="none" strike="noStrike" kern="1200" baseline="0" dirty="0" smtClean="0">
                <a:solidFill>
                  <a:schemeClr val="tx1"/>
                </a:solidFill>
                <a:latin typeface="Times New Roman" pitchFamily="18" charset="0"/>
                <a:ea typeface="+mn-ea"/>
                <a:cs typeface="+mn-cs"/>
              </a:rPr>
              <a:t> of buffers.    </a:t>
            </a:r>
          </a:p>
          <a:p>
            <a:r>
              <a:rPr lang="en-US" altLang="zh-CN" sz="1200" b="0" i="0" u="none" strike="noStrike" kern="1200" baseline="0" dirty="0" smtClean="0">
                <a:solidFill>
                  <a:schemeClr val="tx1"/>
                </a:solidFill>
                <a:latin typeface="Times New Roman" pitchFamily="18" charset="0"/>
                <a:ea typeface="+mn-ea"/>
                <a:cs typeface="+mn-cs"/>
              </a:rPr>
              <a:t>    Recent theoretical and experimental efforts [</a:t>
            </a:r>
            <a:r>
              <a:rPr lang="en-US" altLang="zh-CN" sz="1200" b="0" i="0" u="none" strike="noStrike" kern="1200" baseline="0" dirty="0" err="1" smtClean="0">
                <a:solidFill>
                  <a:schemeClr val="tx1"/>
                </a:solidFill>
                <a:latin typeface="Times New Roman" pitchFamily="18" charset="0"/>
                <a:ea typeface="+mn-ea"/>
                <a:cs typeface="+mn-cs"/>
              </a:rPr>
              <a:t>Appenzeller</a:t>
            </a:r>
            <a:r>
              <a:rPr lang="en-US" altLang="zh-CN" sz="1200" b="0" i="0" u="none" strike="noStrike" kern="1200" baseline="0" dirty="0" smtClean="0">
                <a:solidFill>
                  <a:schemeClr val="tx1"/>
                </a:solidFill>
                <a:latin typeface="Times New Roman" pitchFamily="18" charset="0"/>
                <a:ea typeface="+mn-ea"/>
                <a:cs typeface="+mn-cs"/>
              </a:rPr>
              <a:t> 2004], however, suggest that when there are a large number of TCP flows (N) passing through a link, the amount of buffering needed is B = RTT</a:t>
            </a:r>
            <a:r>
              <a:rPr lang="en-US" altLang="zh-CN" sz="1200" b="0" i="0" u="none" strike="noStrike" kern="1200" baseline="0" dirty="0" smtClean="0">
                <a:solidFill>
                  <a:schemeClr val="tx1"/>
                </a:solidFill>
                <a:latin typeface="Times New Roman" pitchFamily="18" charset="0"/>
                <a:ea typeface="+mn-ea"/>
                <a:cs typeface="+mn-cs"/>
                <a:sym typeface="Wingdings" panose="05000000000000000000" pitchFamily="2" charset="2"/>
              </a:rPr>
              <a:t></a:t>
            </a:r>
            <a:r>
              <a:rPr lang="en-US" altLang="zh-CN" sz="1200" b="0" i="0" u="none" strike="noStrike" kern="1200" baseline="0" dirty="0" smtClean="0">
                <a:solidFill>
                  <a:schemeClr val="tx1"/>
                </a:solidFill>
                <a:latin typeface="Times New Roman" pitchFamily="18" charset="0"/>
                <a:ea typeface="+mn-ea"/>
                <a:cs typeface="+mn-cs"/>
              </a:rPr>
              <a:t>C/√N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With a large number of flows typically passing through large backbone router links (see, e.g., [</a:t>
            </a:r>
            <a:r>
              <a:rPr lang="en-US" altLang="zh-CN" sz="1200" b="0" i="0" u="none" strike="noStrike" kern="1200" baseline="0" dirty="0" err="1" smtClean="0">
                <a:solidFill>
                  <a:schemeClr val="tx1"/>
                </a:solidFill>
                <a:latin typeface="Times New Roman" pitchFamily="18" charset="0"/>
                <a:ea typeface="+mn-ea"/>
                <a:cs typeface="+mn-cs"/>
              </a:rPr>
              <a:t>Fraleigh</a:t>
            </a:r>
            <a:r>
              <a:rPr lang="en-US" altLang="zh-CN" sz="1200" b="0" i="0" u="none" strike="noStrike" kern="1200" baseline="0" dirty="0" smtClean="0">
                <a:solidFill>
                  <a:schemeClr val="tx1"/>
                </a:solidFill>
                <a:latin typeface="Times New Roman" pitchFamily="18" charset="0"/>
                <a:ea typeface="+mn-ea"/>
                <a:cs typeface="+mn-cs"/>
              </a:rPr>
              <a:t> 2003]), the value of N can be large,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the decrease in needed buffer size </a:t>
            </a:r>
            <a:r>
              <a:rPr lang="en-US" altLang="zh-CN" sz="1200" b="1" i="0" u="none" strike="noStrike" kern="1200" baseline="0" dirty="0" smtClean="0">
                <a:solidFill>
                  <a:schemeClr val="tx1"/>
                </a:solidFill>
                <a:latin typeface="Times New Roman" pitchFamily="18" charset="0"/>
                <a:ea typeface="+mn-ea"/>
                <a:cs typeface="+mn-cs"/>
              </a:rPr>
              <a:t>becoming</a:t>
            </a:r>
            <a:r>
              <a:rPr lang="en-US" altLang="zh-CN" sz="1200" b="0" i="0" u="none" strike="noStrike" kern="1200" baseline="0" dirty="0" smtClean="0">
                <a:solidFill>
                  <a:schemeClr val="tx1"/>
                </a:solidFill>
                <a:latin typeface="Times New Roman" pitchFamily="18" charset="0"/>
                <a:ea typeface="+mn-ea"/>
                <a:cs typeface="+mn-cs"/>
              </a:rPr>
              <a:t> quite significant.</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Appenzellar</a:t>
            </a:r>
            <a:r>
              <a:rPr lang="en-US" altLang="zh-CN" sz="1200" b="0" i="0" u="none" strike="noStrike" kern="1200" baseline="0" dirty="0" smtClean="0">
                <a:solidFill>
                  <a:schemeClr val="tx1"/>
                </a:solidFill>
                <a:latin typeface="Times New Roman" pitchFamily="18" charset="0"/>
                <a:ea typeface="+mn-ea"/>
                <a:cs typeface="+mn-cs"/>
              </a:rPr>
              <a:t> 2004; </a:t>
            </a:r>
            <a:r>
              <a:rPr lang="en-US" altLang="zh-CN" sz="1200" b="0" i="0" u="none" strike="noStrike" kern="1200" baseline="0" dirty="0" err="1" smtClean="0">
                <a:solidFill>
                  <a:schemeClr val="tx1"/>
                </a:solidFill>
                <a:latin typeface="Times New Roman" pitchFamily="18" charset="0"/>
                <a:ea typeface="+mn-ea"/>
                <a:cs typeface="+mn-cs"/>
              </a:rPr>
              <a:t>Wischik</a:t>
            </a:r>
            <a:r>
              <a:rPr lang="en-US" altLang="zh-CN" sz="1200" b="0" i="0" u="none" strike="noStrike" kern="1200" baseline="0" dirty="0" smtClean="0">
                <a:solidFill>
                  <a:schemeClr val="tx1"/>
                </a:solidFill>
                <a:latin typeface="Times New Roman" pitchFamily="18" charset="0"/>
                <a:ea typeface="+mn-ea"/>
                <a:cs typeface="+mn-cs"/>
              </a:rPr>
              <a:t> 2005; </a:t>
            </a:r>
            <a:r>
              <a:rPr lang="en-US" altLang="zh-CN" sz="1200" b="0" i="0" u="none" strike="noStrike" kern="1200" baseline="0" dirty="0" err="1" smtClean="0">
                <a:solidFill>
                  <a:schemeClr val="tx1"/>
                </a:solidFill>
                <a:latin typeface="Times New Roman" pitchFamily="18" charset="0"/>
                <a:ea typeface="+mn-ea"/>
                <a:cs typeface="+mn-cs"/>
              </a:rPr>
              <a:t>Beheshti</a:t>
            </a:r>
            <a:r>
              <a:rPr lang="en-US" altLang="zh-CN" sz="1200" b="0" i="0" u="none" strike="noStrike" kern="1200" baseline="0" dirty="0" smtClean="0">
                <a:solidFill>
                  <a:schemeClr val="tx1"/>
                </a:solidFill>
                <a:latin typeface="Times New Roman" pitchFamily="18" charset="0"/>
                <a:ea typeface="+mn-ea"/>
                <a:cs typeface="+mn-cs"/>
              </a:rPr>
              <a:t> 2008] provide very readable discussions of the buffer sizing problem </a:t>
            </a:r>
            <a:r>
              <a:rPr lang="en-US" altLang="zh-CN" sz="1200" b="1" i="0" u="sng" strike="noStrike" kern="1200" baseline="0" dirty="0" smtClean="0">
                <a:solidFill>
                  <a:schemeClr val="tx1"/>
                </a:solidFill>
                <a:latin typeface="Times New Roman" pitchFamily="18" charset="0"/>
                <a:ea typeface="+mn-ea"/>
                <a:cs typeface="+mn-cs"/>
              </a:rPr>
              <a:t>from</a:t>
            </a:r>
            <a:r>
              <a:rPr lang="en-US" altLang="zh-CN" sz="1200" b="0" i="0" u="sng" strike="noStrike" kern="1200" baseline="0" dirty="0" smtClean="0">
                <a:solidFill>
                  <a:schemeClr val="tx1"/>
                </a:solidFill>
                <a:latin typeface="Times New Roman" pitchFamily="18" charset="0"/>
                <a:ea typeface="+mn-ea"/>
                <a:cs typeface="+mn-cs"/>
              </a:rPr>
              <a:t> a theoretical, implementation, and operational standpoint</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47</a:t>
            </a:fld>
            <a:endParaRPr lang="en-US" altLang="zh-CN"/>
          </a:p>
        </p:txBody>
      </p:sp>
    </p:spTree>
    <p:extLst>
      <p:ext uri="{BB962C8B-B14F-4D97-AF65-F5344CB8AC3E}">
        <p14:creationId xmlns:p14="http://schemas.microsoft.com/office/powerpoint/2010/main" val="248491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48</a:t>
            </a:fld>
            <a:endParaRPr lang="en-US" altLang="zh-CN"/>
          </a:p>
        </p:txBody>
      </p:sp>
    </p:spTree>
    <p:extLst>
      <p:ext uri="{BB962C8B-B14F-4D97-AF65-F5344CB8AC3E}">
        <p14:creationId xmlns:p14="http://schemas.microsoft.com/office/powerpoint/2010/main" val="4243909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1FB124E-631C-4D4A-AF3F-516B8EDFF37C}" type="slidenum">
              <a:rPr lang="en-US" altLang="zh-CN"/>
              <a:pPr/>
              <a:t>49</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algn="l"/>
            <a:r>
              <a:rPr lang="en-US" altLang="zh-CN" sz="1200" b="0" i="0" u="none" strike="noStrike" baseline="0" dirty="0" smtClean="0">
                <a:solidFill>
                  <a:srgbClr val="333333"/>
                </a:solidFill>
                <a:latin typeface="ArialMT"/>
              </a:rPr>
              <a:t>    Let’s now return to the question of determining the order </a:t>
            </a:r>
            <a:r>
              <a:rPr lang="en-US" altLang="zh-CN" sz="1200" b="1" i="0" u="none" strike="noStrike" baseline="0" dirty="0" smtClean="0">
                <a:solidFill>
                  <a:srgbClr val="333333"/>
                </a:solidFill>
                <a:latin typeface="ArialMT"/>
              </a:rPr>
              <a:t>in which </a:t>
            </a:r>
            <a:r>
              <a:rPr lang="en-US" altLang="zh-CN" sz="1200" b="0" i="0" u="none" strike="noStrike" baseline="0" dirty="0" smtClean="0">
                <a:solidFill>
                  <a:srgbClr val="333333"/>
                </a:solidFill>
                <a:latin typeface="ArialMT"/>
              </a:rPr>
              <a:t>queued packets are transmitted over an outgoing link. </a:t>
            </a:r>
          </a:p>
          <a:p>
            <a:pPr algn="l"/>
            <a:r>
              <a:rPr lang="en-US" altLang="zh-CN" sz="1200" b="0" i="0" u="none" strike="noStrike" baseline="0" dirty="0" smtClean="0">
                <a:solidFill>
                  <a:srgbClr val="333333"/>
                </a:solidFill>
                <a:latin typeface="ArialMT"/>
              </a:rPr>
              <a:t>    Since you yourself have undoubtedly </a:t>
            </a:r>
            <a:r>
              <a:rPr lang="en-US" altLang="zh-CN" sz="1200" b="1" i="0" u="none" strike="noStrike" baseline="0" dirty="0" smtClean="0">
                <a:solidFill>
                  <a:srgbClr val="333333"/>
                </a:solidFill>
                <a:latin typeface="ArialMT"/>
              </a:rPr>
              <a:t>had</a:t>
            </a:r>
            <a:r>
              <a:rPr lang="en-US" altLang="zh-CN" sz="1200" b="0" i="0" u="none" strike="noStrike" baseline="0" dirty="0" smtClean="0">
                <a:solidFill>
                  <a:srgbClr val="333333"/>
                </a:solidFill>
                <a:latin typeface="ArialMT"/>
              </a:rPr>
              <a:t> to wait in long lines on many occasions and </a:t>
            </a:r>
            <a:r>
              <a:rPr lang="en-US" altLang="zh-CN" sz="1200" b="1" i="0" u="none" strike="noStrike" baseline="0" dirty="0" smtClean="0">
                <a:solidFill>
                  <a:srgbClr val="333333"/>
                </a:solidFill>
                <a:latin typeface="ArialMT"/>
              </a:rPr>
              <a:t>observed</a:t>
            </a:r>
            <a:r>
              <a:rPr lang="en-US" altLang="zh-CN" sz="1200" b="0" i="0" u="none" strike="noStrike" baseline="0" dirty="0" smtClean="0">
                <a:solidFill>
                  <a:srgbClr val="333333"/>
                </a:solidFill>
                <a:latin typeface="ArialMT"/>
              </a:rPr>
              <a:t> how waiting customers are served, you’re </a:t>
            </a:r>
            <a:r>
              <a:rPr lang="en-US" altLang="zh-CN" sz="1200" b="1" i="0" u="none" strike="noStrike" baseline="0" dirty="0" smtClean="0">
                <a:solidFill>
                  <a:srgbClr val="333333"/>
                </a:solidFill>
                <a:latin typeface="ArialMT"/>
              </a:rPr>
              <a:t>no doubt </a:t>
            </a:r>
            <a:r>
              <a:rPr lang="en-US" altLang="zh-CN" sz="1200" b="0" i="0" u="none" strike="noStrike" baseline="0" dirty="0" smtClean="0">
                <a:solidFill>
                  <a:srgbClr val="333333"/>
                </a:solidFill>
                <a:latin typeface="ArialMT"/>
              </a:rPr>
              <a:t>familiar with many of the queueing disciplines commonly used in routers. </a:t>
            </a:r>
          </a:p>
          <a:p>
            <a:pPr algn="l"/>
            <a:r>
              <a:rPr lang="en-US" altLang="zh-CN" sz="1200" b="0" i="0" u="none" strike="noStrike" baseline="0" dirty="0" smtClean="0">
                <a:solidFill>
                  <a:srgbClr val="333333"/>
                </a:solidFill>
                <a:latin typeface="ArialMT"/>
              </a:rPr>
              <a:t>    There is first-come-first-served (FCFS, also known as first-in-first-out, FIFO). </a:t>
            </a:r>
          </a:p>
          <a:p>
            <a:pPr algn="l"/>
            <a:r>
              <a:rPr lang="en-US" altLang="zh-CN" sz="1200" b="0" i="0" u="none" strike="noStrike" baseline="0" dirty="0" smtClean="0">
                <a:solidFill>
                  <a:srgbClr val="333333"/>
                </a:solidFill>
                <a:latin typeface="ArialMT"/>
              </a:rPr>
              <a:t>    The British are famous for patient and orderly FCFS queueing at bus stops and in the marketplace (“Oh, are you queueing?”). </a:t>
            </a:r>
          </a:p>
          <a:p>
            <a:pPr algn="l"/>
            <a:r>
              <a:rPr lang="en-US" altLang="zh-CN" sz="1200" b="0" i="0" u="none" strike="noStrike" baseline="0" dirty="0" smtClean="0">
                <a:solidFill>
                  <a:srgbClr val="333333"/>
                </a:solidFill>
                <a:latin typeface="ArialMT"/>
              </a:rPr>
              <a:t>    Other countries operate on a priority basis, </a:t>
            </a:r>
            <a:r>
              <a:rPr lang="en-US" altLang="zh-CN" sz="1200" b="1" i="0" u="none" strike="noStrike" baseline="0" dirty="0" smtClean="0">
                <a:solidFill>
                  <a:srgbClr val="333333"/>
                </a:solidFill>
                <a:latin typeface="ArialMT"/>
              </a:rPr>
              <a:t>with</a:t>
            </a:r>
            <a:r>
              <a:rPr lang="en-US" altLang="zh-CN" sz="1200" b="0" i="0" u="none" strike="noStrike" baseline="0" dirty="0" smtClean="0">
                <a:solidFill>
                  <a:srgbClr val="333333"/>
                </a:solidFill>
                <a:latin typeface="ArialMT"/>
              </a:rPr>
              <a:t> one class of waiting customers </a:t>
            </a:r>
            <a:r>
              <a:rPr lang="en-US" altLang="zh-CN" sz="1200" b="1" i="0" u="none" strike="noStrike" baseline="0" dirty="0" smtClean="0">
                <a:solidFill>
                  <a:srgbClr val="333333"/>
                </a:solidFill>
                <a:latin typeface="ArialMT"/>
              </a:rPr>
              <a:t>given</a:t>
            </a:r>
            <a:r>
              <a:rPr lang="en-US" altLang="zh-CN" sz="1200" b="0" i="0" u="none" strike="noStrike" baseline="0" dirty="0" smtClean="0">
                <a:solidFill>
                  <a:srgbClr val="333333"/>
                </a:solidFill>
                <a:latin typeface="ArialMT"/>
              </a:rPr>
              <a:t> priority service over other waiting customers. </a:t>
            </a:r>
          </a:p>
          <a:p>
            <a:pPr algn="l"/>
            <a:r>
              <a:rPr lang="en-US" altLang="zh-CN" sz="1200" b="0" i="0" u="none" strike="noStrike" baseline="0" dirty="0" smtClean="0">
                <a:solidFill>
                  <a:srgbClr val="333333"/>
                </a:solidFill>
                <a:latin typeface="ArialMT"/>
              </a:rPr>
              <a:t>    There is also round-robin queueing, where customers are again divided into classes (as in priority queueing) but each class of customer is given service in turn.</a:t>
            </a:r>
          </a:p>
          <a:p>
            <a:pPr algn="l"/>
            <a:endParaRPr lang="en-US" altLang="zh-CN" sz="1200" b="1" i="0" u="none" strike="noStrike" baseline="0" dirty="0" smtClean="0">
              <a:solidFill>
                <a:srgbClr val="333333"/>
              </a:solidFill>
              <a:latin typeface="ArialMT"/>
              <a:ea typeface="ＭＳ Ｐゴシック" pitchFamily="34" charset="-128"/>
            </a:endParaRPr>
          </a:p>
          <a:p>
            <a:pPr algn="l"/>
            <a:r>
              <a:rPr lang="en-US" altLang="zh-CN" sz="1200" b="1" i="0" u="none" strike="noStrike" kern="1200" baseline="0" dirty="0" smtClean="0">
                <a:solidFill>
                  <a:schemeClr val="tx1"/>
                </a:solidFill>
                <a:latin typeface="Times New Roman" pitchFamily="18" charset="0"/>
                <a:ea typeface="+mn-ea"/>
                <a:cs typeface="+mn-cs"/>
              </a:rPr>
              <a:t>First-in-First-Out (FIFO)</a:t>
            </a:r>
          </a:p>
          <a:p>
            <a:pPr algn="l"/>
            <a:r>
              <a:rPr lang="en-US" altLang="zh-CN" sz="1200" b="1" i="0" u="none" strike="noStrike" baseline="0" dirty="0" smtClean="0">
                <a:solidFill>
                  <a:srgbClr val="1E7ABA"/>
                </a:solidFill>
                <a:latin typeface="Arial-BoldMT"/>
              </a:rPr>
              <a:t>    </a:t>
            </a:r>
            <a:r>
              <a:rPr lang="en-US" altLang="zh-CN" sz="1200" b="0" i="0" u="none" strike="noStrike" baseline="0" dirty="0" smtClean="0">
                <a:solidFill>
                  <a:srgbClr val="1E7ABA"/>
                </a:solidFill>
                <a:latin typeface="Arial-BoldMT"/>
              </a:rPr>
              <a:t>Figure 4.10 </a:t>
            </a:r>
            <a:r>
              <a:rPr lang="en-US" altLang="zh-CN" sz="1200" b="0" i="0" u="none" strike="noStrike" baseline="0" dirty="0" smtClean="0">
                <a:solidFill>
                  <a:srgbClr val="333333"/>
                </a:solidFill>
                <a:latin typeface="ArialMT"/>
              </a:rPr>
              <a:t>shows the queuing model abstraction for the FIFO link-scheduling discipline. </a:t>
            </a:r>
          </a:p>
          <a:p>
            <a:pPr algn="l"/>
            <a:r>
              <a:rPr lang="en-US" altLang="zh-CN" sz="1200" b="0" i="0" u="none" strike="noStrike" baseline="0" dirty="0" smtClean="0">
                <a:solidFill>
                  <a:srgbClr val="333333"/>
                </a:solidFill>
                <a:latin typeface="ArialMT"/>
              </a:rPr>
              <a:t>    Packets </a:t>
            </a:r>
            <a:r>
              <a:rPr lang="en-US" altLang="zh-CN" sz="1200" b="0" i="0" u="sng" strike="noStrike" baseline="0" dirty="0" smtClean="0">
                <a:solidFill>
                  <a:srgbClr val="333333"/>
                </a:solidFill>
                <a:latin typeface="ArialMT"/>
              </a:rPr>
              <a:t>arriving at the link output queue</a:t>
            </a:r>
            <a:r>
              <a:rPr lang="en-US" altLang="zh-CN" sz="1200" b="0" i="0" u="none" strike="noStrike" baseline="0" dirty="0" smtClean="0">
                <a:solidFill>
                  <a:srgbClr val="333333"/>
                </a:solidFill>
                <a:latin typeface="ArialMT"/>
              </a:rPr>
              <a:t> wait for transmission </a:t>
            </a:r>
            <a:r>
              <a:rPr lang="en-US" altLang="zh-CN" sz="1200" b="1" i="0" u="none" strike="noStrike" baseline="0" dirty="0" smtClean="0">
                <a:solidFill>
                  <a:srgbClr val="333333"/>
                </a:solidFill>
                <a:latin typeface="ArialMT"/>
              </a:rPr>
              <a:t>if</a:t>
            </a:r>
            <a:r>
              <a:rPr lang="en-US" altLang="zh-CN" sz="1200" b="0" i="0" u="none" strike="noStrike" baseline="0" dirty="0" smtClean="0">
                <a:solidFill>
                  <a:srgbClr val="333333"/>
                </a:solidFill>
                <a:latin typeface="ArialMT"/>
              </a:rPr>
              <a:t> the link is currently busy transmitting another packet. </a:t>
            </a:r>
          </a:p>
          <a:p>
            <a:pPr algn="l"/>
            <a:r>
              <a:rPr lang="en-US" altLang="zh-CN" sz="1200" b="0" i="0" u="none" strike="noStrike" baseline="0" dirty="0" smtClean="0">
                <a:solidFill>
                  <a:srgbClr val="333333"/>
                </a:solidFill>
                <a:latin typeface="ArialMT"/>
              </a:rPr>
              <a:t>    If there is not sufficient buffering space to hold the arriving packet, the queue’s packet discarding policy then determines </a:t>
            </a:r>
            <a:r>
              <a:rPr lang="en-US" altLang="zh-CN" sz="1200" b="1" i="0" u="none" strike="noStrike" baseline="0" dirty="0" smtClean="0">
                <a:solidFill>
                  <a:srgbClr val="333333"/>
                </a:solidFill>
                <a:latin typeface="ArialMT"/>
              </a:rPr>
              <a:t>whether</a:t>
            </a:r>
            <a:r>
              <a:rPr lang="en-US" altLang="zh-CN" sz="1200" b="0" i="0" u="none" strike="noStrike" baseline="0" dirty="0" smtClean="0">
                <a:solidFill>
                  <a:srgbClr val="333333"/>
                </a:solidFill>
                <a:latin typeface="ArialMT"/>
              </a:rPr>
              <a:t> the packet will be dropped (lost) </a:t>
            </a:r>
            <a:r>
              <a:rPr lang="en-US" altLang="zh-CN" sz="1200" b="1" i="0" u="none" strike="noStrike" baseline="0" dirty="0" smtClean="0">
                <a:solidFill>
                  <a:srgbClr val="333333"/>
                </a:solidFill>
                <a:latin typeface="ArialMT"/>
              </a:rPr>
              <a:t>or</a:t>
            </a:r>
            <a:r>
              <a:rPr lang="en-US" altLang="zh-CN" sz="1200" b="0" i="0" u="none" strike="noStrike" baseline="0" dirty="0" smtClean="0">
                <a:solidFill>
                  <a:srgbClr val="333333"/>
                </a:solidFill>
                <a:latin typeface="ArialMT"/>
              </a:rPr>
              <a:t> whether other packets will be removed from the queue to make space for the arriving packet, as discussed above. </a:t>
            </a:r>
          </a:p>
          <a:p>
            <a:pPr algn="l"/>
            <a:r>
              <a:rPr lang="en-US" altLang="zh-CN" sz="1200" b="0" i="0" u="none" strike="noStrike" baseline="0" dirty="0" smtClean="0">
                <a:solidFill>
                  <a:srgbClr val="333333"/>
                </a:solidFill>
                <a:latin typeface="ArialMT"/>
              </a:rPr>
              <a:t>    In our discussion below, we’ll ignore packet discard. </a:t>
            </a:r>
          </a:p>
          <a:p>
            <a:pPr algn="l"/>
            <a:r>
              <a:rPr lang="en-US" altLang="zh-CN" sz="1200" b="0" i="0" u="none" strike="noStrike" baseline="0" dirty="0" smtClean="0">
                <a:solidFill>
                  <a:srgbClr val="333333"/>
                </a:solidFill>
                <a:latin typeface="ArialMT"/>
              </a:rPr>
              <a:t>    When a packet is completely transmitted over the outgoing link (that is, receives service) it is removed from the queue. </a:t>
            </a:r>
          </a:p>
          <a:p>
            <a:pPr algn="l"/>
            <a:endParaRPr lang="en-US" altLang="zh-CN" sz="1200" b="0" i="0" u="none" strike="noStrike" kern="1200" baseline="0" dirty="0" smtClean="0">
              <a:solidFill>
                <a:srgbClr val="333333"/>
              </a:solidFill>
              <a:latin typeface="ArialMT"/>
              <a:ea typeface="+mn-ea"/>
              <a:cs typeface="+mn-cs"/>
            </a:endParaRPr>
          </a:p>
          <a:p>
            <a:pPr algn="l"/>
            <a:r>
              <a:rPr lang="en-US" altLang="zh-CN" sz="1200" b="0" i="0" u="none" strike="noStrike" baseline="0" dirty="0" smtClean="0">
                <a:solidFill>
                  <a:srgbClr val="333333"/>
                </a:solidFill>
                <a:latin typeface="ArialMT"/>
              </a:rPr>
              <a:t>    The FIFO (also known as first-come-first-served, or FCFS) scheduling discipline selects packets for link</a:t>
            </a:r>
          </a:p>
          <a:p>
            <a:pPr algn="l"/>
            <a:r>
              <a:rPr lang="en-US" altLang="zh-CN" sz="1200" b="0" i="0" u="none" strike="noStrike" baseline="0" dirty="0" smtClean="0">
                <a:solidFill>
                  <a:srgbClr val="333333"/>
                </a:solidFill>
                <a:latin typeface="ArialMT"/>
              </a:rPr>
              <a:t>transmission in the same order </a:t>
            </a:r>
            <a:r>
              <a:rPr lang="en-US" altLang="zh-CN" sz="1200" b="1" i="0" u="none" strike="noStrike" baseline="0" dirty="0" smtClean="0">
                <a:solidFill>
                  <a:srgbClr val="333333"/>
                </a:solidFill>
                <a:latin typeface="ArialMT"/>
              </a:rPr>
              <a:t>in which </a:t>
            </a:r>
            <a:r>
              <a:rPr lang="en-US" altLang="zh-CN" sz="1200" b="0" i="0" u="none" strike="noStrike" baseline="0" dirty="0" smtClean="0">
                <a:solidFill>
                  <a:srgbClr val="333333"/>
                </a:solidFill>
                <a:latin typeface="ArialMT"/>
              </a:rPr>
              <a:t>they arrived at the output link queue. </a:t>
            </a:r>
          </a:p>
          <a:p>
            <a:pPr algn="l"/>
            <a:r>
              <a:rPr lang="en-US" altLang="zh-CN" sz="1200" b="0" i="0" u="none" strike="noStrike" baseline="0" dirty="0" smtClean="0">
                <a:solidFill>
                  <a:srgbClr val="333333"/>
                </a:solidFill>
                <a:latin typeface="ArialMT"/>
              </a:rPr>
              <a:t>    We’re all familiar with FIFO queuing from service centers, where arriving customers join the back of the single waiting line, remain in order, and are then served </a:t>
            </a:r>
            <a:r>
              <a:rPr lang="en-US" altLang="zh-CN" sz="1200" b="1" i="0" u="none" strike="noStrike" baseline="0" dirty="0" smtClean="0">
                <a:solidFill>
                  <a:srgbClr val="333333"/>
                </a:solidFill>
                <a:latin typeface="ArialMT"/>
              </a:rPr>
              <a:t>when</a:t>
            </a:r>
            <a:r>
              <a:rPr lang="en-US" altLang="zh-CN" sz="1200" b="0" i="0" u="none" strike="noStrike" baseline="0" dirty="0" smtClean="0">
                <a:solidFill>
                  <a:srgbClr val="333333"/>
                </a:solidFill>
                <a:latin typeface="ArialMT"/>
              </a:rPr>
              <a:t> they reach the front of the line. </a:t>
            </a:r>
          </a:p>
          <a:p>
            <a:pPr algn="l"/>
            <a:endParaRPr lang="en-US" altLang="zh-CN" sz="1200" b="0" i="0" u="none" strike="noStrike" baseline="0" dirty="0" smtClean="0">
              <a:solidFill>
                <a:srgbClr val="333333"/>
              </a:solidFill>
              <a:latin typeface="ArialMT"/>
            </a:endParaRPr>
          </a:p>
          <a:p>
            <a:pPr algn="l"/>
            <a:r>
              <a:rPr lang="en-US" altLang="zh-CN" sz="1200" b="0" i="0" u="none" strike="noStrike" baseline="0" dirty="0" smtClean="0">
                <a:solidFill>
                  <a:srgbClr val="1E7ABA"/>
                </a:solidFill>
                <a:latin typeface="Arial-BoldMT"/>
              </a:rPr>
              <a:t>    </a:t>
            </a:r>
            <a:endParaRPr lang="zh-CN" altLang="zh-CN" b="0" dirty="0" smtClean="0">
              <a:latin typeface="Times New Roman" pitchFamily="18" charset="0"/>
              <a:ea typeface="ＭＳ Ｐゴシック" pitchFamily="34" charset="-128"/>
            </a:endParaRPr>
          </a:p>
          <a:p>
            <a:pPr algn="l"/>
            <a:endParaRPr lang="en-US" altLang="zh-CN" sz="1200" b="0" i="0" u="none" strike="noStrike" baseline="0" dirty="0" smtClean="0">
              <a:solidFill>
                <a:srgbClr val="333333"/>
              </a:solidFill>
              <a:latin typeface="ArialMT"/>
            </a:endParaRPr>
          </a:p>
          <a:p>
            <a:pPr algn="l"/>
            <a:r>
              <a:rPr lang="en-US" altLang="zh-CN" sz="1200" b="0" i="0" u="none" strike="noStrike" baseline="0" dirty="0" smtClean="0">
                <a:solidFill>
                  <a:srgbClr val="333333"/>
                </a:solidFill>
                <a:latin typeface="ArialMT"/>
              </a:rPr>
              <a:t>    </a:t>
            </a:r>
            <a:endParaRPr lang="zh-CN" altLang="zh-CN" b="0" dirty="0"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3237133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1E7ABA"/>
                </a:solidFill>
                <a:latin typeface="Arial-BoldMT"/>
              </a:rPr>
              <a:t>    Figure 4.11 </a:t>
            </a:r>
            <a:r>
              <a:rPr lang="en-US" altLang="zh-CN" sz="1200" b="0" i="0" u="none" strike="noStrike" baseline="0" dirty="0" smtClean="0">
                <a:solidFill>
                  <a:srgbClr val="333333"/>
                </a:solidFill>
                <a:latin typeface="ArialMT"/>
              </a:rPr>
              <a:t>shows the FIFO queue in operation. </a:t>
            </a:r>
          </a:p>
          <a:p>
            <a:pPr algn="l"/>
            <a:r>
              <a:rPr lang="en-US" altLang="zh-CN" sz="1200" b="0" i="0" u="none" strike="noStrike" baseline="0" dirty="0" smtClean="0">
                <a:solidFill>
                  <a:srgbClr val="333333"/>
                </a:solidFill>
                <a:latin typeface="ArialMT"/>
              </a:rPr>
              <a:t>    Packet arrivals are indicated by numbered arrows above the upper timeline, with the number indicating the order in which the packet arrived. </a:t>
            </a:r>
          </a:p>
          <a:p>
            <a:pPr algn="l"/>
            <a:r>
              <a:rPr lang="en-US" altLang="zh-CN" sz="1200" b="0" i="0" u="none" strike="noStrike" baseline="0" dirty="0" smtClean="0">
                <a:solidFill>
                  <a:srgbClr val="333333"/>
                </a:solidFill>
                <a:latin typeface="ArialMT"/>
              </a:rPr>
              <a:t>    Individual packet departures are shown below the lower timeline. </a:t>
            </a:r>
          </a:p>
          <a:p>
            <a:pPr algn="l"/>
            <a:r>
              <a:rPr lang="en-US" altLang="zh-CN" sz="1200" b="0" i="0" u="none" strike="noStrike" baseline="0" dirty="0" smtClean="0">
                <a:solidFill>
                  <a:srgbClr val="333333"/>
                </a:solidFill>
                <a:latin typeface="ArialMT"/>
              </a:rPr>
              <a:t>    The time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a packet spends in service (being transmitted) is indicated by the </a:t>
            </a:r>
            <a:r>
              <a:rPr lang="en-US" altLang="zh-CN" sz="1200" b="1" i="0" u="none" strike="noStrike" baseline="0" dirty="0" smtClean="0">
                <a:solidFill>
                  <a:srgbClr val="333333"/>
                </a:solidFill>
                <a:latin typeface="ArialMT"/>
              </a:rPr>
              <a:t>shaded rectangle </a:t>
            </a:r>
            <a:r>
              <a:rPr lang="en-US" altLang="zh-CN" sz="1200" b="0" i="0" u="none" strike="noStrike" baseline="0" dirty="0" smtClean="0">
                <a:solidFill>
                  <a:srgbClr val="333333"/>
                </a:solidFill>
                <a:latin typeface="ArialMT"/>
              </a:rPr>
              <a:t>between the two timelines. </a:t>
            </a:r>
          </a:p>
          <a:p>
            <a:pPr algn="l"/>
            <a:r>
              <a:rPr lang="en-US" altLang="zh-CN" sz="1200" b="0" i="0" u="none" strike="noStrike" baseline="0" dirty="0" smtClean="0">
                <a:solidFill>
                  <a:srgbClr val="333333"/>
                </a:solidFill>
                <a:latin typeface="ArialMT"/>
              </a:rPr>
              <a:t>    In our examples here, let’s assume that each packet takes </a:t>
            </a:r>
            <a:r>
              <a:rPr lang="en-US" altLang="zh-CN" sz="1200" b="1" i="0" u="none" strike="noStrike" baseline="0" dirty="0" smtClean="0">
                <a:solidFill>
                  <a:srgbClr val="333333"/>
                </a:solidFill>
                <a:latin typeface="ArialMT"/>
              </a:rPr>
              <a:t>three units </a:t>
            </a:r>
            <a:r>
              <a:rPr lang="en-US" altLang="zh-CN" sz="1200" b="0" i="0" u="none" strike="noStrike" baseline="0" dirty="0" smtClean="0">
                <a:solidFill>
                  <a:srgbClr val="333333"/>
                </a:solidFill>
                <a:latin typeface="ArialMT"/>
              </a:rPr>
              <a:t>of time to be transmitted. </a:t>
            </a:r>
          </a:p>
          <a:p>
            <a:pPr algn="l"/>
            <a:r>
              <a:rPr lang="en-US" altLang="zh-CN" sz="1200" b="0" i="0" u="none" strike="noStrike" baseline="0" dirty="0" smtClean="0">
                <a:solidFill>
                  <a:srgbClr val="333333"/>
                </a:solidFill>
                <a:latin typeface="ArialMT"/>
              </a:rPr>
              <a:t>    Under the FIFO discipline, packets leave in the same order in which they arrived. </a:t>
            </a:r>
          </a:p>
          <a:p>
            <a:pPr algn="l"/>
            <a:r>
              <a:rPr lang="en-US" altLang="zh-CN" sz="1200" b="0" i="0" u="none" strike="noStrike" baseline="0" dirty="0" smtClean="0">
                <a:solidFill>
                  <a:srgbClr val="333333"/>
                </a:solidFill>
                <a:latin typeface="ArialMT"/>
              </a:rPr>
              <a:t>    Note that after the departure of packet 4, the link remains idle (since packets 1 through 4 have been transmitted and removed from the queue) </a:t>
            </a:r>
            <a:r>
              <a:rPr lang="en-US" altLang="zh-CN" sz="1200" b="1" i="0" u="none" strike="noStrike" baseline="0" dirty="0" smtClean="0">
                <a:solidFill>
                  <a:srgbClr val="333333"/>
                </a:solidFill>
                <a:latin typeface="ArialMT"/>
              </a:rPr>
              <a:t>until</a:t>
            </a:r>
            <a:r>
              <a:rPr lang="en-US" altLang="zh-CN" sz="1200" b="0" i="0" u="none" strike="noStrike" baseline="0" dirty="0" smtClean="0">
                <a:solidFill>
                  <a:srgbClr val="333333"/>
                </a:solidFill>
                <a:latin typeface="ArialMT"/>
              </a:rPr>
              <a:t> the arrival of packet 5.</a:t>
            </a:r>
            <a:endParaRPr lang="en-US" altLang="zh-CN" sz="1200" b="0" i="0" u="none" strike="noStrike" kern="1200" baseline="0" dirty="0" smtClean="0">
              <a:solidFill>
                <a:schemeClr val="tx1"/>
              </a:solidFill>
              <a:latin typeface="Times New Roman" pitchFamily="18" charset="0"/>
              <a:ea typeface="+mn-ea"/>
              <a:cs typeface="+mn-cs"/>
            </a:endParaRPr>
          </a:p>
          <a:p>
            <a:pPr algn="l"/>
            <a:r>
              <a:rPr lang="en-US" altLang="zh-CN" b="0" dirty="0" smtClean="0">
                <a:latin typeface="Times New Roman" pitchFamily="18" charset="0"/>
                <a:ea typeface="ＭＳ Ｐゴシック" pitchFamily="34" charset="-128"/>
              </a:rPr>
              <a:t> </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50</a:t>
            </a:fld>
            <a:endParaRPr lang="en-US" altLang="zh-CN"/>
          </a:p>
        </p:txBody>
      </p:sp>
    </p:spTree>
    <p:extLst>
      <p:ext uri="{BB962C8B-B14F-4D97-AF65-F5344CB8AC3E}">
        <p14:creationId xmlns:p14="http://schemas.microsoft.com/office/powerpoint/2010/main" val="1900392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3F072C59-5038-41AC-BD89-E0980B5711DA}" type="slidenum">
              <a:rPr lang="en-US" altLang="zh-CN"/>
              <a:pPr/>
              <a:t>51</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algn="l"/>
            <a:r>
              <a:rPr lang="en-US" altLang="zh-CN" sz="1200" b="0" i="0" u="none" strike="noStrike" baseline="0" dirty="0" smtClean="0">
                <a:solidFill>
                  <a:srgbClr val="1E7ABA"/>
                </a:solidFill>
                <a:latin typeface="Arial-BoldMT"/>
              </a:rPr>
              <a:t>    </a:t>
            </a:r>
            <a:r>
              <a:rPr lang="en-US" altLang="zh-CN" sz="1200" b="0" i="0" u="none" strike="noStrike" baseline="0" dirty="0" smtClean="0">
                <a:solidFill>
                  <a:srgbClr val="333333"/>
                </a:solidFill>
                <a:latin typeface="ArialMT"/>
              </a:rPr>
              <a:t>Under priority queuing, packets arriving at the output link are classified into priority classes </a:t>
            </a:r>
            <a:r>
              <a:rPr lang="en-US" altLang="zh-CN" sz="1200" b="1" i="0" u="none" strike="noStrike" baseline="0" dirty="0" smtClean="0">
                <a:solidFill>
                  <a:srgbClr val="333333"/>
                </a:solidFill>
                <a:latin typeface="ArialMT"/>
              </a:rPr>
              <a:t>upon</a:t>
            </a:r>
            <a:r>
              <a:rPr lang="en-US" altLang="zh-CN" sz="1200" b="0" i="0" u="none" strike="noStrike" baseline="0" dirty="0" smtClean="0">
                <a:solidFill>
                  <a:srgbClr val="333333"/>
                </a:solidFill>
                <a:latin typeface="ArialMT"/>
              </a:rPr>
              <a:t> arrival at the queue, as shown in </a:t>
            </a:r>
            <a:r>
              <a:rPr lang="en-US" altLang="zh-CN" sz="1200" b="0" i="0" u="none" strike="noStrike" baseline="0" dirty="0" smtClean="0">
                <a:solidFill>
                  <a:srgbClr val="1E7ABA"/>
                </a:solidFill>
                <a:latin typeface="Arial-BoldMT"/>
              </a:rPr>
              <a:t>Figure 4.12</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In practice, a network operator may configure a queue so that packets carrying network management information (e.g., as indicated by the source or destination TCP/UDP port number) receive priority over user traffic; additionally, real-time voice-over-IP packets might receive priority over non-real traffic such as SMTP or IMAP e-mail packets. </a:t>
            </a:r>
          </a:p>
          <a:p>
            <a:pPr algn="l"/>
            <a:r>
              <a:rPr lang="en-US" altLang="zh-CN" sz="1200" b="0" i="0" u="none" strike="noStrike" baseline="0" dirty="0" smtClean="0">
                <a:solidFill>
                  <a:srgbClr val="333333"/>
                </a:solidFill>
                <a:latin typeface="ArialMT"/>
              </a:rPr>
              <a:t>    Each priority class typically has its own queue. </a:t>
            </a:r>
          </a:p>
          <a:p>
            <a:pPr algn="l"/>
            <a:r>
              <a:rPr lang="en-US" altLang="zh-CN" sz="1200" b="0" i="0" u="none" strike="noStrike" baseline="0" dirty="0" smtClean="0">
                <a:solidFill>
                  <a:srgbClr val="333333"/>
                </a:solidFill>
                <a:latin typeface="ArialMT"/>
              </a:rPr>
              <a:t>    When choosing a packet to transmit, the priority queuing discipline will transmit a packet from the highest priority class that has a nonempty queue (that is, has packets waiting for transmission). </a:t>
            </a:r>
          </a:p>
          <a:p>
            <a:pPr algn="l"/>
            <a:r>
              <a:rPr lang="en-US" altLang="zh-CN" sz="1200" b="0" i="0" u="none" strike="noStrike" baseline="0" dirty="0" smtClean="0">
                <a:solidFill>
                  <a:srgbClr val="333333"/>
                </a:solidFill>
                <a:latin typeface="ArialMT"/>
              </a:rPr>
              <a:t>    The choice among packets in the same priority class is typically done in a FIFO manner. </a:t>
            </a:r>
          </a:p>
          <a:p>
            <a:pPr algn="l"/>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Figure 4.13 </a:t>
            </a:r>
            <a:r>
              <a:rPr lang="en-US" altLang="zh-CN" sz="1200" b="0" i="0" u="none" strike="noStrike" baseline="0" dirty="0" smtClean="0">
                <a:solidFill>
                  <a:srgbClr val="333333"/>
                </a:solidFill>
                <a:latin typeface="ArialMT"/>
              </a:rPr>
              <a:t>illustrates the operation of a priority queue with two priority classes. </a:t>
            </a:r>
          </a:p>
          <a:p>
            <a:pPr algn="l"/>
            <a:r>
              <a:rPr lang="en-US" altLang="zh-CN" sz="1200" b="0" i="0" u="none" strike="noStrike" baseline="0" dirty="0" smtClean="0">
                <a:solidFill>
                  <a:srgbClr val="333333"/>
                </a:solidFill>
                <a:latin typeface="ArialMT"/>
              </a:rPr>
              <a:t>    Packets 1, 3, and 4 belong to the high-priority class, and packets 2 and 5 belong to the low-priority class.   </a:t>
            </a:r>
          </a:p>
          <a:p>
            <a:pPr algn="l"/>
            <a:r>
              <a:rPr lang="en-US" altLang="zh-CN" sz="1200" b="0" i="0" u="none" strike="noStrike" baseline="0" dirty="0" smtClean="0">
                <a:solidFill>
                  <a:srgbClr val="333333"/>
                </a:solidFill>
                <a:latin typeface="ArialMT"/>
              </a:rPr>
              <a:t>    Packet 1 arrives and, </a:t>
            </a:r>
            <a:r>
              <a:rPr lang="en-US" altLang="zh-CN" sz="1200" b="0" i="0" u="sng" strike="noStrike" baseline="0" dirty="0" smtClean="0">
                <a:solidFill>
                  <a:srgbClr val="333333"/>
                </a:solidFill>
                <a:latin typeface="ArialMT"/>
              </a:rPr>
              <a:t>finding the link idle</a:t>
            </a:r>
            <a:r>
              <a:rPr lang="en-US" altLang="zh-CN" sz="1200" b="0" i="0" u="none" strike="noStrike" baseline="0" dirty="0" smtClean="0">
                <a:solidFill>
                  <a:srgbClr val="333333"/>
                </a:solidFill>
                <a:latin typeface="ArialMT"/>
              </a:rPr>
              <a:t>, begins transmission. </a:t>
            </a:r>
          </a:p>
          <a:p>
            <a:pPr algn="l"/>
            <a:r>
              <a:rPr lang="en-US" altLang="zh-CN" sz="1200" b="0" i="0" u="none" strike="noStrike" baseline="0" dirty="0" smtClean="0">
                <a:solidFill>
                  <a:srgbClr val="333333"/>
                </a:solidFill>
                <a:latin typeface="ArialMT"/>
              </a:rPr>
              <a:t>    During the transmission of packet 1, packets 2 and 3 arrive and are queued in the low- and high-priority queues, respectively. </a:t>
            </a:r>
          </a:p>
          <a:p>
            <a:pPr algn="l"/>
            <a:r>
              <a:rPr lang="en-US" altLang="zh-CN" sz="1200" b="0" i="0" u="none" strike="noStrike" baseline="0" dirty="0" smtClean="0">
                <a:solidFill>
                  <a:srgbClr val="333333"/>
                </a:solidFill>
                <a:latin typeface="ArialMT"/>
              </a:rPr>
              <a:t>    After the transmission of packet 1, packet 3 (a high-priority packet) is selected for transmission </a:t>
            </a:r>
            <a:r>
              <a:rPr lang="en-US" altLang="zh-CN" sz="1200" b="1" i="0" u="none" strike="noStrike" baseline="0" dirty="0" smtClean="0">
                <a:solidFill>
                  <a:srgbClr val="333333"/>
                </a:solidFill>
                <a:latin typeface="ArialMT"/>
              </a:rPr>
              <a:t>over</a:t>
            </a:r>
            <a:r>
              <a:rPr lang="en-US" altLang="zh-CN" sz="1200" b="0" i="0" u="none" strike="noStrike" baseline="0" dirty="0" smtClean="0">
                <a:solidFill>
                  <a:srgbClr val="333333"/>
                </a:solidFill>
                <a:latin typeface="ArialMT"/>
              </a:rPr>
              <a:t> packet 2 (which, even though it arrived earlier, is a low-priority packet). </a:t>
            </a:r>
          </a:p>
          <a:p>
            <a:pPr algn="l"/>
            <a:r>
              <a:rPr lang="en-US" altLang="zh-CN" sz="1200" b="0" i="0" u="none" strike="noStrike" baseline="0" dirty="0" smtClean="0">
                <a:solidFill>
                  <a:srgbClr val="333333"/>
                </a:solidFill>
                <a:latin typeface="ArialMT"/>
              </a:rPr>
              <a:t>    At the end of the transmission of packet 3, packet 2 then begins transmission. </a:t>
            </a:r>
          </a:p>
          <a:p>
            <a:pPr algn="l"/>
            <a:r>
              <a:rPr lang="en-US" altLang="zh-CN" sz="1200" b="0" i="0" u="none" strike="noStrike" baseline="0" dirty="0" smtClean="0">
                <a:solidFill>
                  <a:srgbClr val="333333"/>
                </a:solidFill>
                <a:latin typeface="ArialMT"/>
              </a:rPr>
              <a:t>    Packet 4 (a high-priority packet) arrives during the transmission of packet 2 (a low-priority packet). </a:t>
            </a:r>
          </a:p>
          <a:p>
            <a:pPr algn="l"/>
            <a:r>
              <a:rPr lang="en-US" altLang="zh-CN" sz="1200" b="0" i="0" u="none" strike="noStrike" baseline="0" dirty="0" smtClean="0">
                <a:solidFill>
                  <a:srgbClr val="333333"/>
                </a:solidFill>
                <a:latin typeface="ArialMT"/>
              </a:rPr>
              <a:t>    Under a </a:t>
            </a:r>
            <a:r>
              <a:rPr lang="en-US" altLang="zh-CN" sz="1200" b="0" i="0" u="none" strike="noStrike" baseline="0" dirty="0" smtClean="0">
                <a:solidFill>
                  <a:srgbClr val="1E7ABA"/>
                </a:solidFill>
                <a:latin typeface="Arial-BoldMT"/>
              </a:rPr>
              <a:t>non-preemptive priority queuing </a:t>
            </a:r>
            <a:r>
              <a:rPr lang="en-US" altLang="zh-CN" sz="1200" b="0" i="0" u="none" strike="noStrike" baseline="0" dirty="0" smtClean="0">
                <a:solidFill>
                  <a:srgbClr val="333333"/>
                </a:solidFill>
                <a:latin typeface="ArialMT"/>
              </a:rPr>
              <a:t>discipline, the transmission of a packet is not interrupted once it has begun. </a:t>
            </a:r>
          </a:p>
          <a:p>
            <a:pPr algn="l"/>
            <a:r>
              <a:rPr lang="en-US" altLang="zh-CN" sz="1200" b="0" i="0" u="none" strike="noStrike" baseline="0" dirty="0" smtClean="0">
                <a:solidFill>
                  <a:srgbClr val="333333"/>
                </a:solidFill>
                <a:latin typeface="ArialMT"/>
              </a:rPr>
              <a:t>    In this case, packet 4 queues for transmission and begins being transmitted after the transmission of packet 2 is completed.</a:t>
            </a:r>
            <a:endParaRPr lang="zh-CN" altLang="zh-CN" b="0" dirty="0"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743278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1E7ABA"/>
                </a:solidFill>
                <a:latin typeface="Arial-BoldMT"/>
              </a:rPr>
              <a:t>    Figure 4.13 </a:t>
            </a:r>
            <a:r>
              <a:rPr lang="en-US" altLang="zh-CN" sz="1200" b="0" i="0" u="none" strike="noStrike" baseline="0" dirty="0" smtClean="0">
                <a:solidFill>
                  <a:srgbClr val="333333"/>
                </a:solidFill>
                <a:latin typeface="ArialMT"/>
              </a:rPr>
              <a:t>illustrates the operation of a priority queue with two priority classes. </a:t>
            </a:r>
          </a:p>
          <a:p>
            <a:pPr algn="l"/>
            <a:r>
              <a:rPr lang="en-US" altLang="zh-CN" sz="1200" b="0" i="0" u="none" strike="noStrike" baseline="0" dirty="0" smtClean="0">
                <a:solidFill>
                  <a:srgbClr val="333333"/>
                </a:solidFill>
                <a:latin typeface="ArialMT"/>
              </a:rPr>
              <a:t>    Packets 1, 3, and 4 belong to the high-priority class, and packets 2 and 5 belong to the low-priority class.   </a:t>
            </a:r>
          </a:p>
          <a:p>
            <a:pPr algn="l"/>
            <a:r>
              <a:rPr lang="en-US" altLang="zh-CN" sz="1200" b="0" i="0" u="none" strike="noStrike" baseline="0" dirty="0" smtClean="0">
                <a:solidFill>
                  <a:srgbClr val="333333"/>
                </a:solidFill>
                <a:latin typeface="ArialMT"/>
              </a:rPr>
              <a:t>    Packet 1 arrives and, </a:t>
            </a:r>
            <a:r>
              <a:rPr lang="en-US" altLang="zh-CN" sz="1200" b="0" i="0" u="sng" strike="noStrike" baseline="0" dirty="0" smtClean="0">
                <a:solidFill>
                  <a:srgbClr val="333333"/>
                </a:solidFill>
                <a:latin typeface="ArialMT"/>
              </a:rPr>
              <a:t>finding the link idle</a:t>
            </a:r>
            <a:r>
              <a:rPr lang="en-US" altLang="zh-CN" sz="1200" b="0" i="0" u="none" strike="noStrike" baseline="0" dirty="0" smtClean="0">
                <a:solidFill>
                  <a:srgbClr val="333333"/>
                </a:solidFill>
                <a:latin typeface="ArialMT"/>
              </a:rPr>
              <a:t>, begins transmission. </a:t>
            </a:r>
          </a:p>
          <a:p>
            <a:pPr algn="l"/>
            <a:r>
              <a:rPr lang="en-US" altLang="zh-CN" sz="1200" b="0" i="0" u="none" strike="noStrike" baseline="0" dirty="0" smtClean="0">
                <a:solidFill>
                  <a:srgbClr val="333333"/>
                </a:solidFill>
                <a:latin typeface="ArialMT"/>
              </a:rPr>
              <a:t>    During the transmission of packet 1, packets 2 and 3 arrive and are queued in the low- and high-priority queues, respectively. </a:t>
            </a:r>
          </a:p>
          <a:p>
            <a:pPr algn="l"/>
            <a:r>
              <a:rPr lang="en-US" altLang="zh-CN" sz="1200" b="0" i="0" u="none" strike="noStrike" baseline="0" dirty="0" smtClean="0">
                <a:solidFill>
                  <a:srgbClr val="333333"/>
                </a:solidFill>
                <a:latin typeface="ArialMT"/>
              </a:rPr>
              <a:t>    After the transmission of packet 1, packet 3 (a high-priority packet) is selected for transmission </a:t>
            </a:r>
            <a:r>
              <a:rPr lang="en-US" altLang="zh-CN" sz="1200" b="1" i="0" u="none" strike="noStrike" baseline="0" dirty="0" smtClean="0">
                <a:solidFill>
                  <a:srgbClr val="333333"/>
                </a:solidFill>
                <a:latin typeface="ArialMT"/>
              </a:rPr>
              <a:t>over</a:t>
            </a:r>
            <a:r>
              <a:rPr lang="en-US" altLang="zh-CN" sz="1200" b="0" i="0" u="none" strike="noStrike" baseline="0" dirty="0" smtClean="0">
                <a:solidFill>
                  <a:srgbClr val="333333"/>
                </a:solidFill>
                <a:latin typeface="ArialMT"/>
              </a:rPr>
              <a:t> packet 2 (which, even though it arrived earlier, is a low-priority packet). </a:t>
            </a:r>
          </a:p>
          <a:p>
            <a:pPr algn="l"/>
            <a:r>
              <a:rPr lang="en-US" altLang="zh-CN" sz="1200" b="0" i="0" u="none" strike="noStrike" baseline="0" dirty="0" smtClean="0">
                <a:solidFill>
                  <a:srgbClr val="333333"/>
                </a:solidFill>
                <a:latin typeface="ArialMT"/>
              </a:rPr>
              <a:t>    At the end of the transmission of packet 3, packet 2 then begins transmission. </a:t>
            </a:r>
          </a:p>
          <a:p>
            <a:pPr algn="l"/>
            <a:r>
              <a:rPr lang="en-US" altLang="zh-CN" sz="1200" b="0" i="0" u="none" strike="noStrike" baseline="0" dirty="0" smtClean="0">
                <a:solidFill>
                  <a:srgbClr val="333333"/>
                </a:solidFill>
                <a:latin typeface="ArialMT"/>
              </a:rPr>
              <a:t>    Packet 4 (a high-priority packet) arrives during the transmission of packet 2 (a low-priority packet). </a:t>
            </a:r>
          </a:p>
          <a:p>
            <a:pPr algn="l"/>
            <a:r>
              <a:rPr lang="en-US" altLang="zh-CN" sz="1200" b="0" i="0" u="none" strike="noStrike" baseline="0" dirty="0" smtClean="0">
                <a:solidFill>
                  <a:srgbClr val="333333"/>
                </a:solidFill>
                <a:latin typeface="ArialMT"/>
              </a:rPr>
              <a:t>    Under a </a:t>
            </a:r>
            <a:r>
              <a:rPr lang="en-US" altLang="zh-CN" sz="1200" b="0" i="0" u="none" strike="noStrike" baseline="0" dirty="0" smtClean="0">
                <a:solidFill>
                  <a:srgbClr val="1E7ABA"/>
                </a:solidFill>
                <a:latin typeface="Arial-BoldMT"/>
              </a:rPr>
              <a:t>non-preemptive priority queuing </a:t>
            </a:r>
            <a:r>
              <a:rPr lang="en-US" altLang="zh-CN" sz="1200" b="0" i="0" u="none" strike="noStrike" baseline="0" dirty="0" smtClean="0">
                <a:solidFill>
                  <a:srgbClr val="333333"/>
                </a:solidFill>
                <a:latin typeface="ArialMT"/>
              </a:rPr>
              <a:t>discipline, the transmission of a packet is not interrupted once it has begun. </a:t>
            </a:r>
          </a:p>
          <a:p>
            <a:pPr algn="l"/>
            <a:r>
              <a:rPr lang="en-US" altLang="zh-CN" sz="1200" b="0" i="0" u="none" strike="noStrike" baseline="0" dirty="0" smtClean="0">
                <a:solidFill>
                  <a:srgbClr val="333333"/>
                </a:solidFill>
                <a:latin typeface="ArialMT"/>
              </a:rPr>
              <a:t>    In this case, packet 4 queues for transmission and begins being transmitted after the transmission of packet 2 is completed.</a:t>
            </a:r>
            <a:endParaRPr lang="zh-CN" altLang="zh-CN" b="0" dirty="0" smtClean="0">
              <a:latin typeface="Times New Roman" pitchFamily="18" charset="0"/>
              <a:ea typeface="ＭＳ Ｐゴシック" pitchFamily="34"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52</a:t>
            </a:fld>
            <a:endParaRPr lang="en-US" altLang="zh-CN"/>
          </a:p>
        </p:txBody>
      </p:sp>
    </p:spTree>
    <p:extLst>
      <p:ext uri="{BB962C8B-B14F-4D97-AF65-F5344CB8AC3E}">
        <p14:creationId xmlns:p14="http://schemas.microsoft.com/office/powerpoint/2010/main" val="3927910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5CA4EE05-D8EE-42B3-A30C-20CD13D87F59}" type="slidenum">
              <a:rPr lang="en-US" altLang="zh-CN"/>
              <a:pPr/>
              <a:t>53</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r>
              <a:rPr lang="en-US" altLang="zh-CN" sz="1200" b="1" i="0" u="none" strike="noStrike" baseline="0" dirty="0" smtClean="0">
                <a:solidFill>
                  <a:srgbClr val="585858"/>
                </a:solidFill>
                <a:latin typeface="Arial-ItalicMT"/>
              </a:rPr>
              <a:t>Round Robin and Weighted Fair Queuing (WFQ)</a:t>
            </a:r>
            <a:endParaRPr lang="en-US" altLang="zh-CN" sz="1200" b="0" i="1" u="none" strike="noStrike" baseline="0" dirty="0" smtClean="0">
              <a:solidFill>
                <a:srgbClr val="585858"/>
              </a:solidFill>
              <a:latin typeface="Arial-ItalicMT"/>
              <a:ea typeface="ＭＳ Ｐゴシック" pitchFamily="34" charset="-128"/>
            </a:endParaRPr>
          </a:p>
          <a:p>
            <a:pPr algn="l"/>
            <a:r>
              <a:rPr lang="en-US" altLang="zh-CN" sz="1200" b="0" i="0" u="none" strike="noStrike" baseline="0" dirty="0" smtClean="0">
                <a:solidFill>
                  <a:srgbClr val="333333"/>
                </a:solidFill>
                <a:latin typeface="ArialMT"/>
              </a:rPr>
              <a:t>    Under the round robin queuing discipline, packets are sorted into classes as with priority queuing.</a:t>
            </a:r>
          </a:p>
          <a:p>
            <a:pPr algn="l"/>
            <a:r>
              <a:rPr lang="en-US" altLang="zh-CN" sz="1200" b="0" i="0" u="none" strike="noStrike" baseline="0" dirty="0" smtClean="0">
                <a:solidFill>
                  <a:srgbClr val="333333"/>
                </a:solidFill>
                <a:latin typeface="ArialMT"/>
              </a:rPr>
              <a:t>    However, rather than there being a strict service priority among classes, a round robin scheduler alternates service among the classes. </a:t>
            </a:r>
          </a:p>
          <a:p>
            <a:pPr algn="l"/>
            <a:r>
              <a:rPr lang="en-US" altLang="zh-CN" sz="1200" b="0" i="0" u="none" strike="noStrike" baseline="0" dirty="0" smtClean="0">
                <a:solidFill>
                  <a:srgbClr val="333333"/>
                </a:solidFill>
                <a:latin typeface="ArialMT"/>
              </a:rPr>
              <a:t>    In the simplest form of round robin scheduling, a class 1 packet is transmitted, followed by a class 2 packet, followed by a class 1 packet, followed by a class 2 packet, and so on. </a:t>
            </a:r>
          </a:p>
          <a:p>
            <a:pPr algn="l"/>
            <a:r>
              <a:rPr lang="en-US" altLang="zh-CN" sz="1200" b="0" i="0" u="none" strike="noStrike" baseline="0" dirty="0" smtClean="0">
                <a:solidFill>
                  <a:srgbClr val="333333"/>
                </a:solidFill>
                <a:latin typeface="ArialMT"/>
              </a:rPr>
              <a:t>    A so-called </a:t>
            </a:r>
            <a:r>
              <a:rPr lang="en-US" altLang="zh-CN" sz="1200" b="1" i="0" u="none" strike="noStrike" baseline="0" dirty="0" smtClean="0">
                <a:solidFill>
                  <a:srgbClr val="1E7ABA"/>
                </a:solidFill>
                <a:latin typeface="Arial-BoldMT"/>
              </a:rPr>
              <a:t>work-conserving </a:t>
            </a:r>
            <a:r>
              <a:rPr lang="en-US" altLang="zh-CN" sz="1200" b="0" i="0" u="none" strike="noStrike" baseline="0" dirty="0" smtClean="0">
                <a:solidFill>
                  <a:srgbClr val="1E7ABA"/>
                </a:solidFill>
                <a:latin typeface="Arial-BoldMT"/>
              </a:rPr>
              <a:t>queuing</a:t>
            </a:r>
            <a:r>
              <a:rPr lang="en-US" altLang="zh-CN" sz="1200" b="1" i="0" u="none" strike="noStrike" baseline="0" dirty="0" smtClean="0">
                <a:solidFill>
                  <a:srgbClr val="1E7ABA"/>
                </a:solidFill>
                <a:latin typeface="Arial-BoldMT"/>
              </a:rPr>
              <a:t> </a:t>
            </a:r>
            <a:r>
              <a:rPr lang="en-US" altLang="zh-CN" sz="1200" b="0" i="0" u="none" strike="noStrike" baseline="0" dirty="0" smtClean="0">
                <a:solidFill>
                  <a:srgbClr val="333333"/>
                </a:solidFill>
                <a:latin typeface="ArialMT"/>
              </a:rPr>
              <a:t>discipline will never allow the link to remain idle </a:t>
            </a:r>
            <a:r>
              <a:rPr lang="en-US" altLang="zh-CN" sz="1200" b="1" i="0" u="none" strike="noStrike" baseline="0" dirty="0" smtClean="0">
                <a:solidFill>
                  <a:srgbClr val="333333"/>
                </a:solidFill>
                <a:latin typeface="ArialMT"/>
              </a:rPr>
              <a:t>whenever</a:t>
            </a:r>
            <a:r>
              <a:rPr lang="en-US" altLang="zh-CN" sz="1200" b="0" i="0" u="none" strike="noStrike" baseline="0" dirty="0" smtClean="0">
                <a:solidFill>
                  <a:srgbClr val="333333"/>
                </a:solidFill>
                <a:latin typeface="ArialMT"/>
              </a:rPr>
              <a:t> there are packets (</a:t>
            </a:r>
            <a:r>
              <a:rPr lang="en-US" altLang="zh-CN" sz="1200" b="1" i="0" u="none" strike="noStrike" baseline="0" dirty="0" smtClean="0">
                <a:solidFill>
                  <a:srgbClr val="333333"/>
                </a:solidFill>
                <a:latin typeface="ArialMT"/>
              </a:rPr>
              <a:t>of</a:t>
            </a:r>
            <a:r>
              <a:rPr lang="en-US" altLang="zh-CN" sz="1200" b="0" i="0" u="none" strike="noStrike" baseline="0" dirty="0" smtClean="0">
                <a:solidFill>
                  <a:srgbClr val="333333"/>
                </a:solidFill>
                <a:latin typeface="ArialMT"/>
              </a:rPr>
              <a:t> any class) queued for transmission. </a:t>
            </a:r>
          </a:p>
          <a:p>
            <a:pPr algn="l"/>
            <a:r>
              <a:rPr lang="en-US" altLang="zh-CN" sz="1200" b="0" i="0" u="none" strike="noStrike" baseline="0" dirty="0" smtClean="0">
                <a:solidFill>
                  <a:srgbClr val="333333"/>
                </a:solidFill>
                <a:latin typeface="ArialMT"/>
              </a:rPr>
              <a:t>    A work-conserving round robin discipline </a:t>
            </a:r>
            <a:r>
              <a:rPr lang="en-US" altLang="zh-CN" sz="1200" b="0" i="0" u="sng" strike="noStrike" baseline="0" dirty="0" smtClean="0">
                <a:solidFill>
                  <a:srgbClr val="333333"/>
                </a:solidFill>
                <a:latin typeface="ArialMT"/>
              </a:rPr>
              <a:t>that looks for a packet of a given class but finds none</a:t>
            </a:r>
            <a:r>
              <a:rPr lang="en-US" altLang="zh-CN" sz="1200" b="0" i="0" u="none" strike="noStrike" baseline="0" dirty="0" smtClean="0">
                <a:solidFill>
                  <a:srgbClr val="333333"/>
                </a:solidFill>
                <a:latin typeface="ArialMT"/>
              </a:rPr>
              <a:t> will immediately check the next class in the round robin sequence.</a:t>
            </a:r>
          </a:p>
          <a:p>
            <a:pPr algn="l"/>
            <a:endParaRPr lang="en-US" altLang="zh-CN" sz="1200" b="0" i="0" u="none" strike="noStrike" baseline="0" dirty="0" smtClean="0">
              <a:solidFill>
                <a:srgbClr val="333333"/>
              </a:solidFill>
              <a:latin typeface="ArialMT"/>
              <a:ea typeface="ＭＳ Ｐゴシック" pitchFamily="34" charset="-128"/>
            </a:endParaRPr>
          </a:p>
          <a:p>
            <a:pPr algn="l"/>
            <a:r>
              <a:rPr lang="en-US" altLang="zh-CN" sz="1200" b="1" i="0" u="none" strike="noStrike" baseline="0" dirty="0" smtClean="0">
                <a:solidFill>
                  <a:srgbClr val="1E7ABA"/>
                </a:solidFill>
                <a:latin typeface="Arial-BoldMT"/>
              </a:rPr>
              <a:t>    </a:t>
            </a:r>
            <a:r>
              <a:rPr lang="en-US" altLang="zh-CN" sz="1200" b="0" i="0" u="none" strike="noStrike" baseline="0" dirty="0" smtClean="0">
                <a:solidFill>
                  <a:srgbClr val="1E7ABA"/>
                </a:solidFill>
                <a:latin typeface="Arial-BoldMT"/>
              </a:rPr>
              <a:t>Figure 4.14 </a:t>
            </a:r>
            <a:r>
              <a:rPr lang="en-US" altLang="zh-CN" sz="1200" b="0" i="0" u="none" strike="noStrike" baseline="0" dirty="0" smtClean="0">
                <a:solidFill>
                  <a:srgbClr val="333333"/>
                </a:solidFill>
                <a:latin typeface="ArialMT"/>
              </a:rPr>
              <a:t>illustrates the operation of a two-class round robin queue. </a:t>
            </a:r>
          </a:p>
          <a:p>
            <a:pPr algn="l"/>
            <a:r>
              <a:rPr lang="en-US" altLang="zh-CN" sz="1200" b="0" i="0" u="none" strike="noStrike" baseline="0" dirty="0" smtClean="0">
                <a:solidFill>
                  <a:srgbClr val="333333"/>
                </a:solidFill>
                <a:latin typeface="ArialMT"/>
              </a:rPr>
              <a:t>    In this example, packets 1, 2, and 4 belong to class 1, and packets 3 and 5 belong to the second class.</a:t>
            </a:r>
          </a:p>
          <a:p>
            <a:pPr algn="l"/>
            <a:r>
              <a:rPr lang="en-US" altLang="zh-CN" sz="1200" b="0" i="0" u="none" strike="noStrike" baseline="0" dirty="0" smtClean="0">
                <a:solidFill>
                  <a:srgbClr val="333333"/>
                </a:solidFill>
                <a:latin typeface="ArialMT"/>
              </a:rPr>
              <a:t>    Packet 1 begins transmission immediately </a:t>
            </a:r>
            <a:r>
              <a:rPr lang="en-US" altLang="zh-CN" sz="1200" b="0" i="0" u="sng" strike="noStrike" baseline="0" dirty="0" smtClean="0">
                <a:solidFill>
                  <a:srgbClr val="333333"/>
                </a:solidFill>
                <a:latin typeface="ArialMT"/>
              </a:rPr>
              <a:t>upon arrival at the output queue</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Packets 2 and 3 arrive during the transmission of packet 1 and thus queue for transmission. </a:t>
            </a:r>
          </a:p>
          <a:p>
            <a:pPr algn="l"/>
            <a:r>
              <a:rPr lang="en-US" altLang="zh-CN" sz="1200" b="0" i="0" u="none" strike="noStrike" baseline="0" dirty="0" smtClean="0">
                <a:solidFill>
                  <a:srgbClr val="333333"/>
                </a:solidFill>
                <a:latin typeface="ArialMT"/>
              </a:rPr>
              <a:t>    After the transmission of packet 1, the link scheduler looks for a class 2 packet and thus transmits packet 3. </a:t>
            </a:r>
          </a:p>
          <a:p>
            <a:pPr algn="l"/>
            <a:r>
              <a:rPr lang="en-US" altLang="zh-CN" sz="1200" b="0" i="0" u="none" strike="noStrike" baseline="0" dirty="0" smtClean="0">
                <a:solidFill>
                  <a:srgbClr val="333333"/>
                </a:solidFill>
                <a:latin typeface="ArialMT"/>
              </a:rPr>
              <a:t>    After the transmission of packet 3, the scheduler looks for a class 1 packet and thus transmits packet 2. </a:t>
            </a:r>
          </a:p>
          <a:p>
            <a:pPr algn="l"/>
            <a:r>
              <a:rPr lang="en-US" altLang="zh-CN" sz="1200" b="0" i="0" u="none" strike="noStrike" baseline="0" dirty="0" smtClean="0">
                <a:solidFill>
                  <a:srgbClr val="333333"/>
                </a:solidFill>
                <a:latin typeface="ArialMT"/>
              </a:rPr>
              <a:t>    After the transmission of packet 2, packet 4 is the only queued packet; it is thus transmitted immediately after packet 2. </a:t>
            </a:r>
            <a:endParaRPr lang="zh-CN" altLang="zh-CN" b="0" dirty="0" smtClean="0">
              <a:latin typeface="Times New Roman" pitchFamily="18" charset="0"/>
              <a:ea typeface="ＭＳ Ｐゴシック" pitchFamily="34" charset="-128"/>
            </a:endParaRPr>
          </a:p>
          <a:p>
            <a:endParaRPr lang="zh-CN" altLang="en-US" dirty="0"/>
          </a:p>
        </p:txBody>
      </p:sp>
    </p:spTree>
    <p:extLst>
      <p:ext uri="{BB962C8B-B14F-4D97-AF65-F5344CB8AC3E}">
        <p14:creationId xmlns:p14="http://schemas.microsoft.com/office/powerpoint/2010/main" val="1569467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1E7ABA"/>
                </a:solidFill>
                <a:latin typeface="Arial-BoldMT"/>
              </a:rPr>
              <a:t>    Figure 4.14 </a:t>
            </a:r>
            <a:r>
              <a:rPr lang="en-US" altLang="zh-CN" sz="1200" b="0" i="0" u="none" strike="noStrike" baseline="0" dirty="0" smtClean="0">
                <a:solidFill>
                  <a:srgbClr val="333333"/>
                </a:solidFill>
                <a:latin typeface="ArialMT"/>
              </a:rPr>
              <a:t>illustrates the operation of a two-class round robin queue. </a:t>
            </a:r>
          </a:p>
          <a:p>
            <a:pPr algn="l"/>
            <a:r>
              <a:rPr lang="en-US" altLang="zh-CN" sz="1200" b="0" i="0" u="none" strike="noStrike" baseline="0" dirty="0" smtClean="0">
                <a:solidFill>
                  <a:srgbClr val="333333"/>
                </a:solidFill>
                <a:latin typeface="ArialMT"/>
              </a:rPr>
              <a:t>    In this example, packets 1, 2, and 4 belong to class 1, and packets 3 and 5 belong to the second class.</a:t>
            </a:r>
          </a:p>
          <a:p>
            <a:pPr algn="l"/>
            <a:r>
              <a:rPr lang="en-US" altLang="zh-CN" sz="1200" b="0" i="0" u="none" strike="noStrike" baseline="0" dirty="0" smtClean="0">
                <a:solidFill>
                  <a:srgbClr val="333333"/>
                </a:solidFill>
                <a:latin typeface="ArialMT"/>
              </a:rPr>
              <a:t>    Packet 1 begins transmission immediately </a:t>
            </a:r>
            <a:r>
              <a:rPr lang="en-US" altLang="zh-CN" sz="1200" b="0" i="0" u="sng" strike="noStrike" baseline="0" dirty="0" smtClean="0">
                <a:solidFill>
                  <a:srgbClr val="333333"/>
                </a:solidFill>
                <a:latin typeface="ArialMT"/>
              </a:rPr>
              <a:t>upon arrival at the output queue</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Packets 2 and 3 arrive during the transmission of packet 1 and thus queue for transmission. </a:t>
            </a:r>
          </a:p>
          <a:p>
            <a:pPr algn="l"/>
            <a:r>
              <a:rPr lang="en-US" altLang="zh-CN" sz="1200" b="0" i="0" u="none" strike="noStrike" baseline="0" dirty="0" smtClean="0">
                <a:solidFill>
                  <a:srgbClr val="333333"/>
                </a:solidFill>
                <a:latin typeface="ArialMT"/>
              </a:rPr>
              <a:t>    After the transmission of packet 1, the link scheduler looks for a class 2 packet and thus transmits packet 3. </a:t>
            </a:r>
          </a:p>
          <a:p>
            <a:pPr algn="l"/>
            <a:r>
              <a:rPr lang="en-US" altLang="zh-CN" sz="1200" b="0" i="0" u="none" strike="noStrike" baseline="0" dirty="0" smtClean="0">
                <a:solidFill>
                  <a:srgbClr val="333333"/>
                </a:solidFill>
                <a:latin typeface="ArialMT"/>
              </a:rPr>
              <a:t>    After the transmission of packet 3, the scheduler looks for a class 1 packet and thus transmits packet 2. </a:t>
            </a:r>
          </a:p>
          <a:p>
            <a:pPr algn="l"/>
            <a:r>
              <a:rPr lang="en-US" altLang="zh-CN" sz="1200" b="0" i="0" u="none" strike="noStrike" baseline="0" dirty="0" smtClean="0">
                <a:solidFill>
                  <a:srgbClr val="333333"/>
                </a:solidFill>
                <a:latin typeface="ArialMT"/>
              </a:rPr>
              <a:t>    After the transmission of packet 2, packet 4 is the only queued packet; it is thus transmitted immediately after packet 2. </a:t>
            </a:r>
            <a:endParaRPr lang="zh-CN" altLang="zh-CN" b="0" dirty="0" smtClean="0">
              <a:latin typeface="Times New Roman" pitchFamily="18" charset="0"/>
              <a:ea typeface="ＭＳ Ｐゴシック" pitchFamily="34"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54</a:t>
            </a:fld>
            <a:endParaRPr lang="en-US" altLang="zh-CN"/>
          </a:p>
        </p:txBody>
      </p:sp>
    </p:spTree>
    <p:extLst>
      <p:ext uri="{BB962C8B-B14F-4D97-AF65-F5344CB8AC3E}">
        <p14:creationId xmlns:p14="http://schemas.microsoft.com/office/powerpoint/2010/main" val="250487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p>
            <a:fld id="{03329690-70A6-4687-B02B-E0FADB67000C}" type="slidenum">
              <a:rPr lang="zh-CN" altLang="en-US"/>
              <a:pPr/>
              <a:t>10</a:t>
            </a:fld>
            <a:endParaRPr lang="en-US" altLang="zh-CN"/>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A key element in every network router is its forwarding table.</a:t>
            </a:r>
          </a:p>
          <a:p>
            <a:r>
              <a:rPr lang="en-US" altLang="zh-CN" sz="1200" b="0" i="0" u="none" strike="noStrike" kern="1200" baseline="0" dirty="0" smtClean="0">
                <a:solidFill>
                  <a:schemeClr val="tx1"/>
                </a:solidFill>
                <a:latin typeface="Times New Roman" pitchFamily="18" charset="0"/>
                <a:ea typeface="+mn-ea"/>
                <a:cs typeface="+mn-cs"/>
              </a:rPr>
              <a:t>    A router forwards a packet by </a:t>
            </a:r>
            <a:r>
              <a:rPr lang="en-US" altLang="zh-CN" sz="1200" b="1" i="0" u="none" strike="noStrike" kern="1200" baseline="0" dirty="0" smtClean="0">
                <a:solidFill>
                  <a:schemeClr val="tx1"/>
                </a:solidFill>
                <a:latin typeface="Times New Roman" pitchFamily="18" charset="0"/>
                <a:ea typeface="+mn-ea"/>
                <a:cs typeface="+mn-cs"/>
              </a:rPr>
              <a:t>examining</a:t>
            </a:r>
            <a:r>
              <a:rPr lang="en-US" altLang="zh-CN" sz="1200" b="0" i="0" u="none" strike="noStrike" kern="1200" baseline="0" dirty="0" smtClean="0">
                <a:solidFill>
                  <a:schemeClr val="tx1"/>
                </a:solidFill>
                <a:latin typeface="Times New Roman" pitchFamily="18" charset="0"/>
                <a:ea typeface="+mn-ea"/>
                <a:cs typeface="+mn-cs"/>
              </a:rPr>
              <a:t> the value of </a:t>
            </a:r>
            <a:r>
              <a:rPr lang="en-US" altLang="zh-CN" sz="1200" b="1" i="0" u="none" strike="noStrike" kern="1200" baseline="0" dirty="0" smtClean="0">
                <a:solidFill>
                  <a:schemeClr val="tx1"/>
                </a:solidFill>
                <a:latin typeface="Times New Roman" pitchFamily="18" charset="0"/>
                <a:ea typeface="+mn-ea"/>
                <a:cs typeface="+mn-cs"/>
              </a:rPr>
              <a:t>one or more </a:t>
            </a:r>
            <a:r>
              <a:rPr lang="en-US" altLang="zh-CN" sz="1200" b="0" i="0" u="none" strike="noStrike" kern="1200" baseline="0" dirty="0" smtClean="0">
                <a:solidFill>
                  <a:schemeClr val="tx1"/>
                </a:solidFill>
                <a:latin typeface="Times New Roman" pitchFamily="18" charset="0"/>
                <a:ea typeface="+mn-ea"/>
                <a:cs typeface="+mn-cs"/>
              </a:rPr>
              <a:t>fields in the arriving packet’s header, and then using these header values to index into its forwarding table. </a:t>
            </a:r>
          </a:p>
          <a:p>
            <a:r>
              <a:rPr lang="en-US" altLang="zh-CN" sz="1200" b="0" i="0" u="none" strike="noStrike" kern="1200" baseline="0" dirty="0" smtClean="0">
                <a:solidFill>
                  <a:schemeClr val="tx1"/>
                </a:solidFill>
                <a:latin typeface="Times New Roman" pitchFamily="18" charset="0"/>
                <a:ea typeface="+mn-ea"/>
                <a:cs typeface="+mn-cs"/>
              </a:rPr>
              <a:t>    The value </a:t>
            </a:r>
            <a:r>
              <a:rPr lang="en-US" altLang="zh-CN" sz="1200" b="0" i="0" u="sng" strike="noStrike" kern="1200" baseline="0" dirty="0" smtClean="0">
                <a:solidFill>
                  <a:schemeClr val="tx1"/>
                </a:solidFill>
                <a:latin typeface="Times New Roman" pitchFamily="18" charset="0"/>
                <a:ea typeface="+mn-ea"/>
                <a:cs typeface="+mn-cs"/>
              </a:rPr>
              <a:t>stored in the forwarding table entry for those values</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indicates</a:t>
            </a:r>
            <a:r>
              <a:rPr lang="en-US" altLang="zh-CN" sz="1200" b="0" i="0" u="none" strike="noStrike" kern="1200" baseline="0" dirty="0" smtClean="0">
                <a:solidFill>
                  <a:schemeClr val="tx1"/>
                </a:solidFill>
                <a:latin typeface="Times New Roman" pitchFamily="18" charset="0"/>
                <a:ea typeface="+mn-ea"/>
                <a:cs typeface="+mn-cs"/>
              </a:rPr>
              <a:t> the outgoing link interface at that router to which that packet is to be forwarded. </a:t>
            </a:r>
          </a:p>
          <a:p>
            <a:r>
              <a:rPr lang="en-US" altLang="zh-CN" sz="1200" b="0" i="0" u="none" strike="noStrike" kern="1200" baseline="0" dirty="0" smtClean="0">
                <a:solidFill>
                  <a:schemeClr val="tx1"/>
                </a:solidFill>
                <a:latin typeface="Times New Roman" pitchFamily="18" charset="0"/>
                <a:ea typeface="+mn-ea"/>
                <a:cs typeface="+mn-cs"/>
              </a:rPr>
              <a:t>    For example, in Figure 4.2, a packet with header field value of 0110 arrives to a router. </a:t>
            </a:r>
          </a:p>
          <a:p>
            <a:r>
              <a:rPr lang="en-US" altLang="zh-CN" sz="1200" b="0" i="0" u="none" strike="noStrike" kern="1200" baseline="0" dirty="0" smtClean="0">
                <a:solidFill>
                  <a:schemeClr val="tx1"/>
                </a:solidFill>
                <a:latin typeface="Times New Roman" pitchFamily="18" charset="0"/>
                <a:ea typeface="+mn-ea"/>
                <a:cs typeface="+mn-cs"/>
              </a:rPr>
              <a:t>    The router indexes into its forwarding table and determines that the output link interface for this packet is interface 2. </a:t>
            </a:r>
          </a:p>
          <a:p>
            <a:r>
              <a:rPr lang="en-US" altLang="zh-CN" sz="1200" b="0" i="0" u="none" strike="noStrike" kern="1200" baseline="0" dirty="0" smtClean="0">
                <a:solidFill>
                  <a:schemeClr val="tx1"/>
                </a:solidFill>
                <a:latin typeface="Times New Roman" pitchFamily="18" charset="0"/>
                <a:ea typeface="+mn-ea"/>
                <a:cs typeface="+mn-cs"/>
              </a:rPr>
              <a:t>    The router then internally forwards the packet to interface 2. </a:t>
            </a:r>
          </a:p>
          <a:p>
            <a:r>
              <a:rPr lang="en-US" altLang="zh-CN" sz="1200" b="0" i="0" u="none" strike="noStrike" kern="1200" baseline="0" dirty="0" smtClean="0">
                <a:solidFill>
                  <a:schemeClr val="tx1"/>
                </a:solidFill>
                <a:latin typeface="Times New Roman" pitchFamily="18" charset="0"/>
                <a:ea typeface="+mn-ea"/>
                <a:cs typeface="+mn-cs"/>
              </a:rPr>
              <a:t>    In Section 4.2, we’ll look inside a router and examine the forwarding function in much greater detail.   </a:t>
            </a:r>
          </a:p>
          <a:p>
            <a:r>
              <a:rPr lang="en-US" altLang="zh-CN" sz="1200" b="0" i="0" u="none" strike="noStrike" kern="1200" baseline="0" dirty="0" smtClean="0">
                <a:solidFill>
                  <a:schemeClr val="tx1"/>
                </a:solidFill>
                <a:latin typeface="Times New Roman" pitchFamily="18" charset="0"/>
                <a:ea typeface="+mn-ea"/>
                <a:cs typeface="+mn-cs"/>
              </a:rPr>
              <a:t>    Forwarding is the key function performed by the data-plane functionality of the network layer.</a:t>
            </a:r>
            <a:endParaRPr lang="en-US" altLang="zh-CN" b="0" i="0" dirty="0" smtClean="0"/>
          </a:p>
        </p:txBody>
      </p:sp>
    </p:spTree>
    <p:extLst>
      <p:ext uri="{BB962C8B-B14F-4D97-AF65-F5344CB8AC3E}">
        <p14:creationId xmlns:p14="http://schemas.microsoft.com/office/powerpoint/2010/main" val="2371186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E7FF133F-54B5-456E-BCF7-113431D7F7E8}" type="slidenum">
              <a:rPr lang="en-US" altLang="zh-CN"/>
              <a:pPr/>
              <a:t>55</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algn="l"/>
            <a:r>
              <a:rPr lang="en-US" altLang="zh-CN" sz="1200" b="0" i="0" u="none" strike="noStrike" baseline="0" dirty="0" smtClean="0">
                <a:solidFill>
                  <a:srgbClr val="333333"/>
                </a:solidFill>
                <a:latin typeface="ArialMT"/>
              </a:rPr>
              <a:t>    A generalized form of round robin queuing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has been widely implemented in routers is the so-called </a:t>
            </a:r>
            <a:r>
              <a:rPr lang="en-US" altLang="zh-CN" sz="1200" b="0" i="0" u="none" strike="noStrike" baseline="0" dirty="0" smtClean="0">
                <a:solidFill>
                  <a:srgbClr val="1E7ABA"/>
                </a:solidFill>
                <a:latin typeface="Arial-BoldMT"/>
              </a:rPr>
              <a:t>weighted fair queuing (WFQ) discipline [Demers 1990</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Parekh 1993</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Cisco QoS 2016]</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WFQ is illustrated in </a:t>
            </a:r>
            <a:r>
              <a:rPr lang="en-US" altLang="zh-CN" sz="1200" b="0" i="0" u="none" strike="noStrike" baseline="0" dirty="0" smtClean="0">
                <a:solidFill>
                  <a:srgbClr val="1E7ABA"/>
                </a:solidFill>
                <a:latin typeface="Arial-BoldMT"/>
              </a:rPr>
              <a:t>Figure 4.15</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Here, arriving packets are classified and queued in the appropriate per-class waiting area. </a:t>
            </a:r>
          </a:p>
          <a:p>
            <a:pPr algn="l"/>
            <a:r>
              <a:rPr lang="en-US" altLang="zh-CN" sz="1200" b="0" i="0" u="none" strike="noStrike" baseline="0" dirty="0" smtClean="0">
                <a:solidFill>
                  <a:srgbClr val="333333"/>
                </a:solidFill>
                <a:latin typeface="ArialMT"/>
              </a:rPr>
              <a:t>    As in round robin scheduling, a WFQ scheduler will serve classes in a circular manner — first serving class 1, then serving class 2, then serving class 3, and then (assuming there are three classes) repeating the service pattern. </a:t>
            </a:r>
          </a:p>
          <a:p>
            <a:pPr algn="l"/>
            <a:r>
              <a:rPr lang="en-US" altLang="zh-CN" sz="1200" b="0" i="0" u="none" strike="noStrike" baseline="0" dirty="0" smtClean="0">
                <a:solidFill>
                  <a:srgbClr val="333333"/>
                </a:solidFill>
                <a:latin typeface="ArialMT"/>
              </a:rPr>
              <a:t>    WFQ is also a work-conserving </a:t>
            </a:r>
            <a:r>
              <a:rPr lang="en-US" altLang="zh-CN" sz="1200" b="0" i="0" u="none" strike="noStrike" kern="1200" baseline="0" dirty="0" smtClean="0">
                <a:solidFill>
                  <a:schemeClr val="tx1"/>
                </a:solidFill>
                <a:latin typeface="Times New Roman" pitchFamily="18" charset="0"/>
                <a:ea typeface="+mn-ea"/>
                <a:cs typeface="+mn-cs"/>
              </a:rPr>
              <a:t>queuing discipline and thus will immediately move on to the next class in the service sequence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it finds an empty class queue. </a:t>
            </a:r>
          </a:p>
          <a:p>
            <a:pPr algn="l"/>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WFQ differs from round robin </a:t>
            </a:r>
            <a:r>
              <a:rPr lang="en-US" altLang="zh-CN" sz="1200" b="1" i="0" u="none" strike="noStrike" kern="1200" baseline="0" dirty="0" smtClean="0">
                <a:solidFill>
                  <a:schemeClr val="tx1"/>
                </a:solidFill>
                <a:latin typeface="Times New Roman" pitchFamily="18" charset="0"/>
                <a:ea typeface="+mn-ea"/>
                <a:cs typeface="+mn-cs"/>
              </a:rPr>
              <a:t>in that </a:t>
            </a:r>
            <a:r>
              <a:rPr lang="en-US" altLang="zh-CN" sz="1200" b="0" i="0" u="none" strike="noStrike" kern="1200" baseline="0" dirty="0" smtClean="0">
                <a:solidFill>
                  <a:schemeClr val="tx1"/>
                </a:solidFill>
                <a:latin typeface="Times New Roman" pitchFamily="18" charset="0"/>
                <a:ea typeface="+mn-ea"/>
                <a:cs typeface="+mn-cs"/>
              </a:rPr>
              <a:t>each class may receive a differential amount of service in any interval of time. </a:t>
            </a:r>
          </a:p>
          <a:p>
            <a:r>
              <a:rPr lang="en-US" altLang="zh-CN" sz="1200" b="0" i="0" u="none" strike="noStrike" kern="1200" baseline="0" dirty="0" smtClean="0">
                <a:solidFill>
                  <a:schemeClr val="tx1"/>
                </a:solidFill>
                <a:latin typeface="Times New Roman" pitchFamily="18" charset="0"/>
                <a:ea typeface="+mn-ea"/>
                <a:cs typeface="+mn-cs"/>
              </a:rPr>
              <a:t>    Specifically, each class, </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is assigned a weight, </a:t>
            </a:r>
            <a:r>
              <a:rPr lang="en-US" altLang="zh-CN" sz="1200" b="0" i="0" u="none" strike="noStrike" kern="1200" baseline="0" dirty="0" err="1" smtClean="0">
                <a:solidFill>
                  <a:schemeClr val="tx1"/>
                </a:solidFill>
                <a:latin typeface="Times New Roman" pitchFamily="18" charset="0"/>
                <a:ea typeface="+mn-ea"/>
                <a:cs typeface="+mn-cs"/>
              </a:rPr>
              <a:t>w</a:t>
            </a:r>
            <a:r>
              <a:rPr lang="en-US" altLang="zh-CN" sz="1200" b="0" i="0" u="none" strike="noStrike" kern="1200" baseline="-25000" dirty="0" err="1" smtClean="0">
                <a:solidFill>
                  <a:schemeClr val="tx1"/>
                </a:solidFill>
                <a:latin typeface="Times New Roman" pitchFamily="18" charset="0"/>
                <a:ea typeface="+mn-ea"/>
                <a:cs typeface="+mn-cs"/>
              </a:rPr>
              <a:t>i</a:t>
            </a:r>
            <a:r>
              <a:rPr lang="en-US" altLang="zh-CN" sz="1200" b="0" i="0" u="none" strike="noStrike" kern="1200" baseline="-2500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Under WFQ, during any interval of time </a:t>
            </a:r>
            <a:r>
              <a:rPr lang="en-US" altLang="zh-CN" sz="1200" b="0" i="0" u="sng" strike="noStrike" kern="1200" baseline="0" dirty="0" smtClean="0">
                <a:solidFill>
                  <a:schemeClr val="tx1"/>
                </a:solidFill>
                <a:latin typeface="Times New Roman" pitchFamily="18" charset="0"/>
                <a:ea typeface="+mn-ea"/>
                <a:cs typeface="+mn-cs"/>
              </a:rPr>
              <a:t>during which there are class </a:t>
            </a:r>
            <a:r>
              <a:rPr lang="en-US" altLang="zh-CN" sz="1200" b="0" i="0" u="sng" strike="noStrike" kern="1200" baseline="0" dirty="0" err="1" smtClean="0">
                <a:solidFill>
                  <a:schemeClr val="tx1"/>
                </a:solidFill>
                <a:latin typeface="Times New Roman" pitchFamily="18" charset="0"/>
                <a:ea typeface="+mn-ea"/>
                <a:cs typeface="+mn-cs"/>
              </a:rPr>
              <a:t>i</a:t>
            </a:r>
            <a:r>
              <a:rPr lang="en-US" altLang="zh-CN" sz="1200" b="0" i="0" u="sng" strike="noStrike" kern="1200" baseline="0" dirty="0" smtClean="0">
                <a:solidFill>
                  <a:schemeClr val="tx1"/>
                </a:solidFill>
                <a:latin typeface="Times New Roman" pitchFamily="18" charset="0"/>
                <a:ea typeface="+mn-ea"/>
                <a:cs typeface="+mn-cs"/>
              </a:rPr>
              <a:t> packets to send</a:t>
            </a:r>
            <a:r>
              <a:rPr lang="en-US" altLang="zh-CN" sz="1200" b="0" i="0" u="none" strike="noStrike" kern="1200" baseline="0" dirty="0" smtClean="0">
                <a:solidFill>
                  <a:schemeClr val="tx1"/>
                </a:solidFill>
                <a:latin typeface="Times New Roman" pitchFamily="18" charset="0"/>
                <a:ea typeface="+mn-ea"/>
                <a:cs typeface="+mn-cs"/>
              </a:rPr>
              <a:t>, class </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will then be guaranteed to receive a fraction of service equal to </a:t>
            </a:r>
            <a:r>
              <a:rPr lang="en-US" altLang="zh-CN" sz="1200" b="0" i="0" u="none" strike="noStrike" kern="1200" baseline="0" dirty="0" err="1" smtClean="0">
                <a:solidFill>
                  <a:schemeClr val="tx1"/>
                </a:solidFill>
                <a:latin typeface="Times New Roman" pitchFamily="18" charset="0"/>
                <a:ea typeface="+mn-ea"/>
                <a:cs typeface="+mn-cs"/>
              </a:rPr>
              <a:t>w</a:t>
            </a:r>
            <a:r>
              <a:rPr lang="en-US" altLang="zh-CN" sz="1200" b="0" i="0" u="none" strike="noStrike" kern="1200" baseline="-2500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a:t>
            </a:r>
            <a:r>
              <a:rPr lang="el-GR" altLang="zh-CN" sz="1200" b="0" i="0" u="none" strike="noStrike" kern="1200" baseline="0" dirty="0" smtClean="0">
                <a:solidFill>
                  <a:schemeClr val="tx1"/>
                </a:solidFill>
                <a:latin typeface="Times New Roman" pitchFamily="18" charset="0"/>
                <a:ea typeface="+mn-ea"/>
                <a:cs typeface="+mn-cs"/>
              </a:rPr>
              <a:t>Σ</a:t>
            </a:r>
            <a:r>
              <a:rPr lang="en-US" altLang="zh-CN" sz="1200" b="0" i="0" u="none" strike="noStrike" kern="1200" baseline="0" dirty="0" err="1" smtClean="0">
                <a:solidFill>
                  <a:schemeClr val="tx1"/>
                </a:solidFill>
                <a:latin typeface="Times New Roman" pitchFamily="18" charset="0"/>
                <a:ea typeface="+mn-ea"/>
                <a:cs typeface="+mn-cs"/>
              </a:rPr>
              <a:t>w</a:t>
            </a:r>
            <a:r>
              <a:rPr lang="en-US" altLang="zh-CN" sz="1200" b="0" i="0" u="none" strike="noStrike" kern="1200" baseline="-25000" dirty="0" err="1" smtClean="0">
                <a:solidFill>
                  <a:schemeClr val="tx1"/>
                </a:solidFill>
                <a:latin typeface="Times New Roman" pitchFamily="18" charset="0"/>
                <a:ea typeface="+mn-ea"/>
                <a:cs typeface="+mn-cs"/>
              </a:rPr>
              <a:t>j</a:t>
            </a:r>
            <a:r>
              <a:rPr lang="en-US" altLang="zh-CN" sz="1200" b="0" i="0" u="none" strike="noStrike" kern="1200" baseline="0" dirty="0" smtClean="0">
                <a:solidFill>
                  <a:schemeClr val="tx1"/>
                </a:solidFill>
                <a:latin typeface="Times New Roman" pitchFamily="18" charset="0"/>
                <a:ea typeface="+mn-ea"/>
                <a:cs typeface="+mn-cs"/>
              </a:rPr>
              <a:t>), where the sum in the denominator is taken over all classes </a:t>
            </a:r>
            <a:r>
              <a:rPr lang="en-US" altLang="zh-CN" sz="1200" b="0" i="0" u="sng" strike="noStrike" kern="1200" baseline="0" dirty="0" smtClean="0">
                <a:solidFill>
                  <a:schemeClr val="tx1"/>
                </a:solidFill>
                <a:latin typeface="Times New Roman" pitchFamily="18" charset="0"/>
                <a:ea typeface="+mn-ea"/>
                <a:cs typeface="+mn-cs"/>
              </a:rPr>
              <a:t>that also have packets </a:t>
            </a:r>
            <a:r>
              <a:rPr lang="en-US" altLang="zh-CN" sz="1200" b="1" i="0" u="sng" strike="noStrike" kern="1200" baseline="0" dirty="0" smtClean="0">
                <a:solidFill>
                  <a:schemeClr val="tx1"/>
                </a:solidFill>
                <a:latin typeface="Times New Roman" pitchFamily="18" charset="0"/>
                <a:ea typeface="+mn-ea"/>
                <a:cs typeface="+mn-cs"/>
              </a:rPr>
              <a:t>queued</a:t>
            </a:r>
            <a:r>
              <a:rPr lang="en-US" altLang="zh-CN" sz="1200" b="0" i="0" u="sng" strike="noStrike" kern="1200" baseline="0" dirty="0" smtClean="0">
                <a:solidFill>
                  <a:schemeClr val="tx1"/>
                </a:solidFill>
                <a:latin typeface="Times New Roman" pitchFamily="18" charset="0"/>
                <a:ea typeface="+mn-ea"/>
                <a:cs typeface="+mn-cs"/>
              </a:rPr>
              <a:t> for transmission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the worst case, even if all classes have queued packets, class </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will still be guaranteed to receive a fraction of the bandwidth, where in this worst case the sum </a:t>
            </a:r>
            <a:r>
              <a:rPr lang="en-US" altLang="zh-CN" sz="1200" b="0" i="0" u="sng" strike="noStrike" kern="1200" baseline="0" dirty="0" smtClean="0">
                <a:solidFill>
                  <a:schemeClr val="tx1"/>
                </a:solidFill>
                <a:latin typeface="Times New Roman" pitchFamily="18" charset="0"/>
                <a:ea typeface="+mn-ea"/>
                <a:cs typeface="+mn-cs"/>
              </a:rPr>
              <a:t>in the denominator</a:t>
            </a:r>
            <a:r>
              <a:rPr lang="en-US" altLang="zh-CN" sz="1200" b="0" i="0" u="none" strike="noStrike" kern="1200" baseline="0" dirty="0" smtClean="0">
                <a:solidFill>
                  <a:schemeClr val="tx1"/>
                </a:solidFill>
                <a:latin typeface="Times New Roman" pitchFamily="18" charset="0"/>
                <a:ea typeface="+mn-ea"/>
                <a:cs typeface="+mn-cs"/>
              </a:rPr>
              <a:t> is over all classes. </a:t>
            </a:r>
          </a:p>
          <a:p>
            <a:r>
              <a:rPr lang="en-US" altLang="zh-CN" sz="1200" b="0" i="0" u="none" strike="noStrike" kern="1200" baseline="0" dirty="0" smtClean="0">
                <a:solidFill>
                  <a:schemeClr val="tx1"/>
                </a:solidFill>
                <a:latin typeface="Times New Roman" pitchFamily="18" charset="0"/>
                <a:ea typeface="+mn-ea"/>
                <a:cs typeface="+mn-cs"/>
              </a:rPr>
              <a:t>    Thus, for a link with transmission rate R, class </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will always achieve a throughput of at least </a:t>
            </a:r>
            <a:r>
              <a:rPr lang="en-US" altLang="zh-CN" sz="1200" b="0" i="0" u="none" strike="noStrike" kern="1200" baseline="0" dirty="0" err="1" smtClean="0">
                <a:solidFill>
                  <a:schemeClr val="tx1"/>
                </a:solidFill>
                <a:latin typeface="Times New Roman" pitchFamily="18" charset="0"/>
                <a:ea typeface="+mn-ea"/>
                <a:cs typeface="+mn-cs"/>
              </a:rPr>
              <a:t>R⋅w</a:t>
            </a:r>
            <a:r>
              <a:rPr lang="en-US" altLang="zh-CN" sz="1200" b="0" i="0" u="none" strike="noStrike" kern="1200" baseline="-2500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a:t>
            </a:r>
            <a:r>
              <a:rPr lang="el-GR" altLang="zh-CN" sz="1200" b="0" i="0" u="none" strike="noStrike" kern="1200" baseline="0" dirty="0" smtClean="0">
                <a:solidFill>
                  <a:schemeClr val="tx1"/>
                </a:solidFill>
                <a:latin typeface="Times New Roman" pitchFamily="18" charset="0"/>
                <a:ea typeface="+mn-ea"/>
                <a:cs typeface="+mn-cs"/>
              </a:rPr>
              <a:t>Σ</a:t>
            </a:r>
            <a:r>
              <a:rPr lang="en-US" altLang="zh-CN" sz="1200" b="0" i="0" u="none" strike="noStrike" kern="1200" baseline="0" dirty="0" err="1" smtClean="0">
                <a:solidFill>
                  <a:schemeClr val="tx1"/>
                </a:solidFill>
                <a:latin typeface="Times New Roman" pitchFamily="18" charset="0"/>
                <a:ea typeface="+mn-ea"/>
                <a:cs typeface="+mn-cs"/>
              </a:rPr>
              <a:t>w</a:t>
            </a:r>
            <a:r>
              <a:rPr lang="en-US" altLang="zh-CN" sz="1200" b="0" i="0" u="none" strike="noStrike" kern="1200" baseline="-25000" dirty="0" err="1" smtClean="0">
                <a:solidFill>
                  <a:schemeClr val="tx1"/>
                </a:solidFill>
                <a:latin typeface="Times New Roman" pitchFamily="18" charset="0"/>
                <a:ea typeface="+mn-ea"/>
                <a:cs typeface="+mn-cs"/>
              </a:rPr>
              <a:t>j</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Our description of WFQ has been idealized,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we have not considered the fact that packets are discrete and a packet’s transmission will not be interrupted to begin transmission of another packet; [Demers 1990; Parekh 1993] discuss this packetization issue. </a:t>
            </a:r>
            <a:endParaRPr lang="zh-CN" altLang="zh-CN" b="0" i="0" dirty="0"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4067906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56</a:t>
            </a:fld>
            <a:endParaRPr lang="en-US" altLang="zh-CN"/>
          </a:p>
        </p:txBody>
      </p:sp>
    </p:spTree>
    <p:extLst>
      <p:ext uri="{BB962C8B-B14F-4D97-AF65-F5344CB8AC3E}">
        <p14:creationId xmlns:p14="http://schemas.microsoft.com/office/powerpoint/2010/main" val="3266080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715DE56-50A8-4037-B259-675E2F3D4AD0}" type="slidenum">
              <a:rPr lang="en-US" altLang="zh-CN" smtClean="0"/>
              <a:pPr>
                <a:spcBef>
                  <a:spcPct val="0"/>
                </a:spcBef>
              </a:pPr>
              <a:t>57</a:t>
            </a:fld>
            <a:endParaRPr lang="en-US" altLang="zh-CN"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Our study of the network layer thus far in Chapter 4</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the notion of the data and control plane component of the network layer, our distinction </a:t>
            </a:r>
            <a:r>
              <a:rPr lang="en-US" altLang="zh-CN" sz="1200" b="1" i="0" u="none" strike="noStrike" kern="1200" baseline="0" dirty="0" smtClean="0">
                <a:solidFill>
                  <a:schemeClr val="tx1"/>
                </a:solidFill>
                <a:latin typeface="Times New Roman" pitchFamily="18" charset="0"/>
                <a:ea typeface="+mn-ea"/>
                <a:cs typeface="+mn-cs"/>
              </a:rPr>
              <a:t>between</a:t>
            </a:r>
            <a:r>
              <a:rPr lang="en-US" altLang="zh-CN" sz="1200" b="0" i="0" u="none" strike="noStrike" kern="1200" baseline="0" dirty="0" smtClean="0">
                <a:solidFill>
                  <a:schemeClr val="tx1"/>
                </a:solidFill>
                <a:latin typeface="Times New Roman" pitchFamily="18" charset="0"/>
                <a:ea typeface="+mn-ea"/>
                <a:cs typeface="+mn-cs"/>
              </a:rPr>
              <a:t> forwarding and routing, the identification of various network service models, </a:t>
            </a:r>
            <a:r>
              <a:rPr lang="en-US" altLang="zh-CN" sz="1200" b="1" i="0" u="none" strike="noStrike" kern="1200" baseline="0" dirty="0" smtClean="0">
                <a:solidFill>
                  <a:schemeClr val="tx1"/>
                </a:solidFill>
                <a:latin typeface="Times New Roman" pitchFamily="18" charset="0"/>
                <a:ea typeface="+mn-ea"/>
                <a:cs typeface="+mn-cs"/>
              </a:rPr>
              <a:t>and</a:t>
            </a:r>
            <a:r>
              <a:rPr lang="en-US" altLang="zh-CN" sz="1200" b="0" i="0" u="none" strike="noStrike" kern="1200" baseline="0" dirty="0" smtClean="0">
                <a:solidFill>
                  <a:schemeClr val="tx1"/>
                </a:solidFill>
                <a:latin typeface="Times New Roman" pitchFamily="18" charset="0"/>
                <a:ea typeface="+mn-ea"/>
                <a:cs typeface="+mn-cs"/>
              </a:rPr>
              <a:t> our look inside a router — have often been without reference to any specific computer network architecture or protocol. </a:t>
            </a:r>
          </a:p>
          <a:p>
            <a:r>
              <a:rPr lang="en-US" altLang="zh-CN" sz="1200" b="0" i="0" u="none" strike="noStrike" kern="1200" baseline="0" dirty="0" smtClean="0">
                <a:solidFill>
                  <a:schemeClr val="tx1"/>
                </a:solidFill>
                <a:latin typeface="Times New Roman" pitchFamily="18" charset="0"/>
                <a:ea typeface="+mn-ea"/>
                <a:cs typeface="+mn-cs"/>
              </a:rPr>
              <a:t>    In this section we’ll focus on key aspects of the network layer on today’s Internet and the celebrated Internet Protocol (IP).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There are two versions of IP in use today. </a:t>
            </a:r>
          </a:p>
          <a:p>
            <a:r>
              <a:rPr lang="en-US" altLang="zh-CN" sz="1200" b="0" i="0" u="none" strike="noStrike" kern="1200" baseline="0" dirty="0" smtClean="0">
                <a:solidFill>
                  <a:schemeClr val="tx1"/>
                </a:solidFill>
                <a:latin typeface="Times New Roman" pitchFamily="18" charset="0"/>
                <a:ea typeface="+mn-ea"/>
                <a:cs typeface="+mn-cs"/>
              </a:rPr>
              <a:t>    We’ll first examine the widely deployed IP protocol version 4, which is usually referred to simply as IPv4 [RFC 791] </a:t>
            </a:r>
            <a:r>
              <a:rPr lang="en-US" altLang="zh-CN" sz="1200" b="0" i="0" u="none" strike="noStrike" baseline="0" dirty="0" smtClean="0">
                <a:solidFill>
                  <a:srgbClr val="333333"/>
                </a:solidFill>
                <a:latin typeface="ArialMT"/>
              </a:rPr>
              <a:t>in </a:t>
            </a:r>
            <a:r>
              <a:rPr lang="en-US" altLang="zh-CN" sz="1200" b="0" i="0" u="none" strike="noStrike" baseline="0" dirty="0" smtClean="0">
                <a:solidFill>
                  <a:srgbClr val="1E7ABA"/>
                </a:solidFill>
                <a:latin typeface="Arial-BoldMT"/>
              </a:rPr>
              <a:t>Section 4.3.1</a:t>
            </a:r>
            <a:r>
              <a:rPr lang="en-US" altLang="zh-CN" sz="1200" b="0" i="0" u="none" strike="noStrike" baseline="0" dirty="0" smtClean="0">
                <a:solidFill>
                  <a:srgbClr val="333333"/>
                </a:solidFill>
                <a:latin typeface="ArialMT"/>
              </a:rPr>
              <a:t>. </a:t>
            </a:r>
          </a:p>
          <a:p>
            <a:r>
              <a:rPr lang="en-US" altLang="zh-CN" sz="1200" b="0" i="0" u="none" strike="noStrike" baseline="0" dirty="0" smtClean="0">
                <a:solidFill>
                  <a:srgbClr val="333333"/>
                </a:solidFill>
                <a:latin typeface="ArialMT"/>
              </a:rPr>
              <a:t>    We’ll examine IP version 6 </a:t>
            </a:r>
            <a:r>
              <a:rPr lang="en-US" altLang="zh-CN" sz="1200" b="0" i="0" u="none" strike="noStrike" baseline="0" dirty="0" smtClean="0">
                <a:solidFill>
                  <a:srgbClr val="1E7ABA"/>
                </a:solidFill>
                <a:latin typeface="Arial-BoldMT"/>
              </a:rPr>
              <a:t>[RFC 2460</a:t>
            </a:r>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1E7ABA"/>
                </a:solidFill>
                <a:latin typeface="Arial-BoldMT"/>
              </a:rPr>
              <a:t>RFC 4291]</a:t>
            </a:r>
            <a:r>
              <a:rPr lang="en-US" altLang="zh-CN" sz="1200" b="0" i="0" u="none" strike="noStrike" baseline="0" dirty="0" smtClean="0">
                <a:solidFill>
                  <a:srgbClr val="333333"/>
                </a:solidFill>
                <a:latin typeface="ArialMT"/>
              </a:rPr>
              <a:t>, which has been proposed to replace IPv4, in </a:t>
            </a:r>
            <a:r>
              <a:rPr lang="en-US" altLang="zh-CN" sz="1200" b="0" i="0" u="none" strike="noStrike" baseline="0" dirty="0" smtClean="0">
                <a:solidFill>
                  <a:srgbClr val="1E7ABA"/>
                </a:solidFill>
                <a:latin typeface="Arial-BoldMT"/>
              </a:rPr>
              <a:t>Section 4.3.5</a:t>
            </a:r>
            <a:r>
              <a:rPr lang="en-US" altLang="zh-CN" sz="1200" b="0" i="0" u="none" strike="noStrike" baseline="0" dirty="0" smtClean="0">
                <a:solidFill>
                  <a:srgbClr val="333333"/>
                </a:solidFill>
                <a:latin typeface="ArialMT"/>
              </a:rPr>
              <a:t>. </a:t>
            </a:r>
          </a:p>
          <a:p>
            <a:r>
              <a:rPr lang="en-US" altLang="zh-CN" sz="1200" b="0" i="0" u="none" strike="noStrike" baseline="0" dirty="0" smtClean="0">
                <a:solidFill>
                  <a:srgbClr val="333333"/>
                </a:solidFill>
                <a:latin typeface="ArialMT"/>
              </a:rPr>
              <a:t>    In between, we’ll primarily cover Internet addressing — a topic that might seem rather dry and detail-oriented but we’ll see is crucial to understanding how the Internet’s network layer works. </a:t>
            </a:r>
          </a:p>
          <a:p>
            <a:r>
              <a:rPr lang="en-US" altLang="zh-CN" sz="1200" b="0" i="0" u="none" strike="noStrike" baseline="0" dirty="0" smtClean="0">
                <a:solidFill>
                  <a:srgbClr val="333333"/>
                </a:solidFill>
                <a:latin typeface="ArialMT"/>
              </a:rPr>
              <a:t>    To master IP addressing is to master the Internet’s network layer itself!</a:t>
            </a:r>
            <a:endParaRPr lang="zh-CN" altLang="zh-CN" dirty="0" smtClean="0"/>
          </a:p>
        </p:txBody>
      </p:sp>
    </p:spTree>
    <p:extLst>
      <p:ext uri="{BB962C8B-B14F-4D97-AF65-F5344CB8AC3E}">
        <p14:creationId xmlns:p14="http://schemas.microsoft.com/office/powerpoint/2010/main" val="2998302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B6C7E01F-8755-4305-AD98-F11B20C6538E}" type="slidenum">
              <a:rPr lang="zh-CN" altLang="en-US"/>
              <a:pPr/>
              <a:t>58</a:t>
            </a:fld>
            <a:endParaRPr lang="en-US" altLang="zh-CN"/>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Recall that a network-layer packet is referred to as a datagram. </a:t>
            </a:r>
          </a:p>
          <a:p>
            <a:r>
              <a:rPr lang="en-US" altLang="zh-CN" sz="1200" b="0" i="0" u="none" strike="noStrike" kern="1200" baseline="0" dirty="0" smtClean="0">
                <a:solidFill>
                  <a:schemeClr val="tx1"/>
                </a:solidFill>
                <a:latin typeface="Times New Roman" pitchFamily="18" charset="0"/>
                <a:ea typeface="+mn-ea"/>
                <a:cs typeface="+mn-cs"/>
              </a:rPr>
              <a:t>    We begin our study of IP with an overview of the syntax and semantics of the IPv4 datagram.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You might be thinking </a:t>
            </a:r>
            <a:r>
              <a:rPr lang="en-US" altLang="zh-CN" sz="1200" b="0" i="0" u="none" strike="noStrike" kern="1200" baseline="0" dirty="0" smtClean="0">
                <a:solidFill>
                  <a:schemeClr val="tx1"/>
                </a:solidFill>
                <a:latin typeface="Times New Roman" pitchFamily="18" charset="0"/>
                <a:ea typeface="+mn-ea"/>
                <a:cs typeface="+mn-cs"/>
              </a:rPr>
              <a:t>that nothing could be drier than the syntax and semantics of a packet’s bits. </a:t>
            </a:r>
          </a:p>
          <a:p>
            <a:r>
              <a:rPr lang="en-US" altLang="zh-CN" sz="1200" b="0" i="0" u="none" strike="noStrike" kern="1200" baseline="0" dirty="0" smtClean="0">
                <a:solidFill>
                  <a:schemeClr val="tx1"/>
                </a:solidFill>
                <a:latin typeface="Times New Roman" pitchFamily="18" charset="0"/>
                <a:ea typeface="+mn-ea"/>
                <a:cs typeface="+mn-cs"/>
              </a:rPr>
              <a:t>    Nevertheless, the datagram plays a central role in the Internet — every networking student and professional needs to see it, absorb it, and master it. </a:t>
            </a:r>
          </a:p>
          <a:p>
            <a:r>
              <a:rPr lang="en-US" altLang="zh-CN" sz="1200" b="0" i="0" u="none" strike="noStrike" kern="1200" baseline="0" dirty="0" smtClean="0">
                <a:solidFill>
                  <a:schemeClr val="tx1"/>
                </a:solidFill>
                <a:latin typeface="Times New Roman" pitchFamily="18" charset="0"/>
                <a:ea typeface="+mn-ea"/>
                <a:cs typeface="+mn-cs"/>
              </a:rPr>
              <a:t>    The</a:t>
            </a:r>
            <a:r>
              <a:rPr lang="zh-CN" altLang="en-US" sz="1000" i="0" dirty="0" smtClean="0"/>
              <a:t> </a:t>
            </a:r>
            <a:r>
              <a:rPr lang="en-US" altLang="zh-CN" sz="1200" b="0" i="0" u="none" strike="noStrike" kern="1200" baseline="0" dirty="0" smtClean="0">
                <a:solidFill>
                  <a:schemeClr val="tx1"/>
                </a:solidFill>
                <a:latin typeface="Times New Roman" pitchFamily="18" charset="0"/>
                <a:ea typeface="+mn-ea"/>
                <a:cs typeface="+mn-cs"/>
              </a:rPr>
              <a:t>IPv4 datagram format is shown in Figure 4.16. </a:t>
            </a:r>
          </a:p>
          <a:p>
            <a:r>
              <a:rPr lang="en-US" altLang="zh-CN" sz="1200" b="0" i="0" u="none" strike="noStrike" kern="1200" baseline="0" dirty="0" smtClean="0">
                <a:solidFill>
                  <a:schemeClr val="tx1"/>
                </a:solidFill>
                <a:latin typeface="Times New Roman" pitchFamily="18" charset="0"/>
                <a:ea typeface="+mn-ea"/>
                <a:cs typeface="+mn-cs"/>
              </a:rPr>
              <a:t>    The key fields in the IPv4 datagram are the following:</a:t>
            </a:r>
            <a:r>
              <a:rPr lang="zh-CN" altLang="en-US" sz="1000" i="0" dirty="0" smtClean="0"/>
              <a:t>  </a:t>
            </a:r>
            <a:endParaRPr lang="en-US" altLang="zh-CN" sz="1000" i="0" dirty="0" smtClean="0"/>
          </a:p>
          <a:p>
            <a:endParaRPr lang="en-US" altLang="zh-CN" sz="1000" i="0" dirty="0" smtClean="0"/>
          </a:p>
          <a:p>
            <a:r>
              <a:rPr lang="en-US" altLang="zh-CN" sz="1200" b="0" i="0" u="none" strike="noStrike" kern="1200" baseline="0" dirty="0" smtClean="0">
                <a:solidFill>
                  <a:schemeClr val="tx1"/>
                </a:solidFill>
                <a:latin typeface="Times New Roman" pitchFamily="18" charset="0"/>
                <a:ea typeface="+mn-ea"/>
                <a:cs typeface="+mn-cs"/>
              </a:rPr>
              <a:t>    • Version number</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These 4 bits specify the IP protocol version of the datagram.</a:t>
            </a:r>
          </a:p>
          <a:p>
            <a:r>
              <a:rPr lang="en-US" altLang="zh-CN" sz="1200" b="0" i="0" u="none" strike="noStrike" kern="1200" baseline="0" dirty="0" smtClean="0">
                <a:solidFill>
                  <a:schemeClr val="tx1"/>
                </a:solidFill>
                <a:latin typeface="Times New Roman" pitchFamily="18" charset="0"/>
                <a:ea typeface="+mn-ea"/>
                <a:cs typeface="+mn-cs"/>
              </a:rPr>
              <a:t>    By looking at the version number, the router can determine how to interpret the remainder of the IP datagram.</a:t>
            </a:r>
          </a:p>
          <a:p>
            <a:r>
              <a:rPr lang="en-US" altLang="zh-CN" sz="1200" b="0" i="0" u="none" strike="noStrike" kern="1200" baseline="0" dirty="0" smtClean="0">
                <a:solidFill>
                  <a:schemeClr val="tx1"/>
                </a:solidFill>
                <a:latin typeface="Times New Roman" pitchFamily="18" charset="0"/>
                <a:ea typeface="+mn-ea"/>
                <a:cs typeface="+mn-cs"/>
              </a:rPr>
              <a:t>    Different versions of IP use different datagram formats. </a:t>
            </a:r>
          </a:p>
          <a:p>
            <a:r>
              <a:rPr lang="en-US" altLang="zh-CN" sz="1200" b="0" i="0" u="none" strike="noStrike" kern="1200" baseline="0" dirty="0" smtClean="0">
                <a:solidFill>
                  <a:schemeClr val="tx1"/>
                </a:solidFill>
                <a:latin typeface="Times New Roman" pitchFamily="18" charset="0"/>
                <a:ea typeface="+mn-ea"/>
                <a:cs typeface="+mn-cs"/>
              </a:rPr>
              <a:t>    The datagram format for the current version of IP, IPv4, is shown in Figure 4.16. </a:t>
            </a:r>
          </a:p>
          <a:p>
            <a:r>
              <a:rPr lang="en-US" altLang="zh-CN" sz="1200" b="0" i="0" u="none" strike="noStrike" kern="1200" baseline="0" dirty="0" smtClean="0">
                <a:solidFill>
                  <a:schemeClr val="tx1"/>
                </a:solidFill>
                <a:latin typeface="Times New Roman" pitchFamily="18" charset="0"/>
                <a:ea typeface="+mn-ea"/>
                <a:cs typeface="+mn-cs"/>
              </a:rPr>
              <a:t>    The datagram format for the new version of IP (IPv6) is discussed at the end of this section.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Header length. Because an IPv4 datagram can contain a variable number of options (which are included in the IPv4 datagram header), these 4 bits are needed to determine where in the IP datagram the data actually begins.</a:t>
            </a:r>
          </a:p>
          <a:p>
            <a:r>
              <a:rPr lang="en-US" altLang="zh-CN" sz="1200" b="0" i="0" u="none" strike="noStrike" kern="1200" baseline="0" dirty="0" smtClean="0">
                <a:solidFill>
                  <a:schemeClr val="tx1"/>
                </a:solidFill>
                <a:latin typeface="Times New Roman" pitchFamily="18" charset="0"/>
                <a:ea typeface="+mn-ea"/>
                <a:cs typeface="+mn-cs"/>
              </a:rPr>
              <a:t>    Most IP datagrams do not contain options, so the typical IP datagram has a 20-byte header.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Type of service. The type of service (TOS) bits were included in the IPv4 header to allow different types of IP datagrams (for example, datagrams particularly requiring low delay, high throughput, or reliability) to be distinguished from each other. </a:t>
            </a:r>
          </a:p>
          <a:p>
            <a:r>
              <a:rPr lang="en-US" altLang="zh-CN" sz="1200" b="0" i="0" u="none" strike="noStrike" kern="1200" baseline="0" dirty="0" smtClean="0">
                <a:solidFill>
                  <a:schemeClr val="tx1"/>
                </a:solidFill>
                <a:latin typeface="Times New Roman" pitchFamily="18" charset="0"/>
                <a:ea typeface="+mn-ea"/>
                <a:cs typeface="+mn-cs"/>
              </a:rPr>
              <a:t>    For example, it might be useful to distinguish real-time datagrams (such as those used by an IP telephony application) from non-real-time traffic (for example, FTP). </a:t>
            </a:r>
          </a:p>
          <a:p>
            <a:r>
              <a:rPr lang="en-US" altLang="zh-CN" sz="1200" b="0" i="0" u="none" strike="noStrike" kern="1200" baseline="0" dirty="0" smtClean="0">
                <a:solidFill>
                  <a:schemeClr val="tx1"/>
                </a:solidFill>
                <a:latin typeface="Times New Roman" pitchFamily="18" charset="0"/>
                <a:ea typeface="+mn-ea"/>
                <a:cs typeface="+mn-cs"/>
              </a:rPr>
              <a:t>    The specific level of service to be provided is a policy issue determined by the router’s administrator. </a:t>
            </a:r>
          </a:p>
          <a:p>
            <a:r>
              <a:rPr lang="en-US" altLang="zh-CN" sz="1200" b="0" i="0" u="none" strike="noStrike" kern="1200" baseline="0" dirty="0" smtClean="0">
                <a:solidFill>
                  <a:schemeClr val="tx1"/>
                </a:solidFill>
                <a:latin typeface="Times New Roman" pitchFamily="18" charset="0"/>
                <a:ea typeface="+mn-ea"/>
                <a:cs typeface="+mn-cs"/>
              </a:rPr>
              <a:t>    We’ll explore the topic of differentiated service in Chapter 7.</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Datagram length. This is the total length of the IP datagram (header plus data), measured in bytes. </a:t>
            </a:r>
          </a:p>
          <a:p>
            <a:r>
              <a:rPr lang="en-US" altLang="zh-CN" sz="1200" b="0" i="0" u="none" strike="noStrike" kern="1200" baseline="0" dirty="0" smtClean="0">
                <a:solidFill>
                  <a:schemeClr val="tx1"/>
                </a:solidFill>
                <a:latin typeface="Times New Roman" pitchFamily="18" charset="0"/>
                <a:ea typeface="+mn-ea"/>
                <a:cs typeface="+mn-cs"/>
              </a:rPr>
              <a:t>    Since this field is 16 bits long, the theoretical maximum size of the IP datagram is 65,535 bytes. </a:t>
            </a:r>
          </a:p>
          <a:p>
            <a:r>
              <a:rPr lang="en-US" altLang="zh-CN" sz="1200" b="0" i="0" u="none" strike="noStrike" kern="1200" baseline="0" dirty="0" smtClean="0">
                <a:solidFill>
                  <a:schemeClr val="tx1"/>
                </a:solidFill>
                <a:latin typeface="Times New Roman" pitchFamily="18" charset="0"/>
                <a:ea typeface="+mn-ea"/>
                <a:cs typeface="+mn-cs"/>
              </a:rPr>
              <a:t>    However, datagrams are rarely larger than 1,500 bytes.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Identifier, flags, fragmentation offset. These three fields have to do with so-called IP fragmentation, a topic we will consider in depth shortly. </a:t>
            </a:r>
          </a:p>
          <a:p>
            <a:r>
              <a:rPr lang="en-US" altLang="zh-CN" sz="1200" b="0" i="0" u="none" strike="noStrike" kern="1200" baseline="0" dirty="0" smtClean="0">
                <a:solidFill>
                  <a:schemeClr val="tx1"/>
                </a:solidFill>
                <a:latin typeface="Times New Roman" pitchFamily="18" charset="0"/>
                <a:ea typeface="+mn-ea"/>
                <a:cs typeface="+mn-cs"/>
              </a:rPr>
              <a:t>    Interestingly, the new version of IP, IPv6, does not allow for fragmentation at routers.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Time-to-live. The time-to-live (TTL) field is included to ensure that datagrams do not circulate forever (due to, for example, a long-lived routing loop) in the network. </a:t>
            </a:r>
          </a:p>
          <a:p>
            <a:r>
              <a:rPr lang="en-US" altLang="zh-CN" sz="1200" b="0" i="0" u="none" strike="noStrike" kern="1200" baseline="0" dirty="0" smtClean="0">
                <a:solidFill>
                  <a:schemeClr val="tx1"/>
                </a:solidFill>
                <a:latin typeface="Times New Roman" pitchFamily="18" charset="0"/>
                <a:ea typeface="+mn-ea"/>
                <a:cs typeface="+mn-cs"/>
              </a:rPr>
              <a:t>   This field is decremented by one </a:t>
            </a:r>
            <a:r>
              <a:rPr lang="en-US" altLang="zh-CN" sz="1200" b="0" i="0" u="sng" strike="noStrike" kern="1200" baseline="0" dirty="0" smtClean="0">
                <a:solidFill>
                  <a:schemeClr val="tx1"/>
                </a:solidFill>
                <a:latin typeface="Times New Roman" pitchFamily="18" charset="0"/>
                <a:ea typeface="+mn-ea"/>
                <a:cs typeface="+mn-cs"/>
              </a:rPr>
              <a:t>each time </a:t>
            </a:r>
            <a:r>
              <a:rPr lang="en-US" altLang="zh-CN" sz="1200" b="0" i="0" u="none" strike="noStrike" kern="1200" baseline="0" dirty="0" smtClean="0">
                <a:solidFill>
                  <a:schemeClr val="tx1"/>
                </a:solidFill>
                <a:latin typeface="Times New Roman" pitchFamily="18" charset="0"/>
                <a:ea typeface="+mn-ea"/>
                <a:cs typeface="+mn-cs"/>
              </a:rPr>
              <a:t>the datagram is processed by a router. </a:t>
            </a:r>
          </a:p>
          <a:p>
            <a:r>
              <a:rPr lang="en-US" altLang="zh-CN" sz="1200" b="0" i="0" u="none" strike="noStrike" kern="1200" baseline="0" dirty="0" smtClean="0">
                <a:solidFill>
                  <a:schemeClr val="tx1"/>
                </a:solidFill>
                <a:latin typeface="Times New Roman" pitchFamily="18" charset="0"/>
                <a:ea typeface="+mn-ea"/>
                <a:cs typeface="+mn-cs"/>
              </a:rPr>
              <a:t>   If the TTL field reaches 0, the datagram must be dropped.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Protocol. This field is used </a:t>
            </a:r>
            <a:r>
              <a:rPr lang="en-US" altLang="zh-CN" sz="1200" b="0" i="0" u="sng" strike="noStrike" kern="1200" baseline="0" dirty="0" smtClean="0">
                <a:solidFill>
                  <a:schemeClr val="tx1"/>
                </a:solidFill>
                <a:latin typeface="Times New Roman" pitchFamily="18" charset="0"/>
                <a:ea typeface="+mn-ea"/>
                <a:cs typeface="+mn-cs"/>
              </a:rPr>
              <a:t>only when an IP datagram reaches its final destination.</a:t>
            </a:r>
          </a:p>
          <a:p>
            <a:r>
              <a:rPr lang="en-US" altLang="zh-CN" sz="1200" b="0" i="0" u="none" strike="noStrike" kern="1200" baseline="0" dirty="0" smtClean="0">
                <a:solidFill>
                  <a:schemeClr val="tx1"/>
                </a:solidFill>
                <a:latin typeface="Times New Roman" pitchFamily="18" charset="0"/>
                <a:ea typeface="+mn-ea"/>
                <a:cs typeface="+mn-cs"/>
              </a:rPr>
              <a:t>    The value of this field indicates the specific transport-layer protocol to which the data portion of this IP datagram should be passed.</a:t>
            </a:r>
          </a:p>
          <a:p>
            <a:r>
              <a:rPr lang="en-US" altLang="zh-CN" sz="1200" b="0" i="0" u="none" strike="noStrike" kern="1200" baseline="0" dirty="0" smtClean="0">
                <a:solidFill>
                  <a:schemeClr val="tx1"/>
                </a:solidFill>
                <a:latin typeface="Times New Roman" pitchFamily="18" charset="0"/>
                <a:ea typeface="+mn-ea"/>
                <a:cs typeface="+mn-cs"/>
              </a:rPr>
              <a:t>    For example, a value of 6 indicates that the data portion is passed to TCP, while a value of 17 indicates that the data is passed to UDP. </a:t>
            </a:r>
          </a:p>
          <a:p>
            <a:r>
              <a:rPr lang="en-US" altLang="zh-CN" sz="1200" b="0" i="0" u="none" strike="noStrike" kern="1200" baseline="0" dirty="0" smtClean="0">
                <a:solidFill>
                  <a:schemeClr val="tx1"/>
                </a:solidFill>
                <a:latin typeface="Times New Roman" pitchFamily="18" charset="0"/>
                <a:ea typeface="+mn-ea"/>
                <a:cs typeface="+mn-cs"/>
              </a:rPr>
              <a:t>    For a list of all possible values, see [IANA Protocol Numbers 2012]. </a:t>
            </a:r>
          </a:p>
          <a:p>
            <a:r>
              <a:rPr lang="en-US" altLang="zh-CN" sz="1200" b="0" i="0" u="none" strike="noStrike" kern="1200" baseline="0" dirty="0" smtClean="0">
                <a:solidFill>
                  <a:schemeClr val="tx1"/>
                </a:solidFill>
                <a:latin typeface="Times New Roman" pitchFamily="18" charset="0"/>
                <a:ea typeface="+mn-ea"/>
                <a:cs typeface="+mn-cs"/>
              </a:rPr>
              <a:t>    Note that the protocol number in the IP datagram has a role that is analogous to the role of the port number field in the transport layer segment. </a:t>
            </a:r>
          </a:p>
          <a:p>
            <a:r>
              <a:rPr lang="en-US" altLang="zh-CN" sz="1200" b="0" i="0" u="none" strike="noStrike" kern="1200" baseline="0" dirty="0" smtClean="0">
                <a:solidFill>
                  <a:schemeClr val="tx1"/>
                </a:solidFill>
                <a:latin typeface="Times New Roman" pitchFamily="18" charset="0"/>
                <a:ea typeface="+mn-ea"/>
                <a:cs typeface="+mn-cs"/>
              </a:rPr>
              <a:t>    The protocol number is the glue that binds the network and transport layers together, whereas the port number is the glue that binds the transport and application layers together. </a:t>
            </a:r>
          </a:p>
          <a:p>
            <a:r>
              <a:rPr lang="en-US" altLang="zh-CN" sz="1200" b="0" i="0" u="none" strike="noStrike" kern="1200" baseline="0" dirty="0" smtClean="0">
                <a:solidFill>
                  <a:schemeClr val="tx1"/>
                </a:solidFill>
                <a:latin typeface="Times New Roman" pitchFamily="18" charset="0"/>
                <a:ea typeface="+mn-ea"/>
                <a:cs typeface="+mn-cs"/>
              </a:rPr>
              <a:t>    We’ll see in Chapter 5 that the link-layer frame also has a special field that binds the link layer to the network layer.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Header checksum. The header checksum </a:t>
            </a:r>
            <a:r>
              <a:rPr lang="en-US" altLang="zh-CN" sz="1200" b="0" i="0" u="sng" strike="noStrike" kern="1200" baseline="0" dirty="0" smtClean="0">
                <a:solidFill>
                  <a:schemeClr val="tx1"/>
                </a:solidFill>
                <a:latin typeface="Times New Roman" pitchFamily="18" charset="0"/>
                <a:ea typeface="+mn-ea"/>
                <a:cs typeface="+mn-cs"/>
              </a:rPr>
              <a:t>aids</a:t>
            </a:r>
            <a:r>
              <a:rPr lang="en-US" altLang="zh-CN" sz="1200" b="0" i="0" u="none" strike="noStrike" kern="1200" baseline="0" dirty="0" smtClean="0">
                <a:solidFill>
                  <a:schemeClr val="tx1"/>
                </a:solidFill>
                <a:latin typeface="Times New Roman" pitchFamily="18" charset="0"/>
                <a:ea typeface="+mn-ea"/>
                <a:cs typeface="+mn-cs"/>
              </a:rPr>
              <a:t> a router </a:t>
            </a:r>
            <a:r>
              <a:rPr lang="en-US" altLang="zh-CN" sz="1200" b="0" i="0" u="sng" strike="noStrike" kern="1200" baseline="0" dirty="0" smtClean="0">
                <a:solidFill>
                  <a:schemeClr val="tx1"/>
                </a:solidFill>
                <a:latin typeface="Times New Roman" pitchFamily="18" charset="0"/>
                <a:ea typeface="+mn-ea"/>
                <a:cs typeface="+mn-cs"/>
              </a:rPr>
              <a:t>in</a:t>
            </a:r>
            <a:r>
              <a:rPr lang="en-US" altLang="zh-CN" sz="1200" b="0" i="0" u="none" strike="noStrike" kern="1200" baseline="0" dirty="0" smtClean="0">
                <a:solidFill>
                  <a:schemeClr val="tx1"/>
                </a:solidFill>
                <a:latin typeface="Times New Roman" pitchFamily="18" charset="0"/>
                <a:ea typeface="+mn-ea"/>
                <a:cs typeface="+mn-cs"/>
              </a:rPr>
              <a:t> detecting bit errors in a received IP datagram. </a:t>
            </a:r>
          </a:p>
          <a:p>
            <a:r>
              <a:rPr lang="en-US" altLang="zh-CN" sz="1200" b="0" i="0" u="none" strike="noStrike" kern="1200" baseline="0" dirty="0" smtClean="0">
                <a:solidFill>
                  <a:schemeClr val="tx1"/>
                </a:solidFill>
                <a:latin typeface="Times New Roman" pitchFamily="18" charset="0"/>
                <a:ea typeface="+mn-ea"/>
                <a:cs typeface="+mn-cs"/>
              </a:rPr>
              <a:t>    The header checksum is computed by </a:t>
            </a:r>
            <a:r>
              <a:rPr lang="en-US" altLang="zh-CN" sz="1200" b="0" i="0" u="sng" strike="noStrike" kern="1200" baseline="0" dirty="0" smtClean="0">
                <a:solidFill>
                  <a:schemeClr val="tx1"/>
                </a:solidFill>
                <a:latin typeface="Times New Roman" pitchFamily="18" charset="0"/>
                <a:ea typeface="+mn-ea"/>
                <a:cs typeface="+mn-cs"/>
              </a:rPr>
              <a:t>treating</a:t>
            </a:r>
            <a:r>
              <a:rPr lang="en-US" altLang="zh-CN" sz="1200" b="0" i="0" u="none" strike="noStrike" kern="1200" baseline="0" dirty="0" smtClean="0">
                <a:solidFill>
                  <a:schemeClr val="tx1"/>
                </a:solidFill>
                <a:latin typeface="Times New Roman" pitchFamily="18" charset="0"/>
                <a:ea typeface="+mn-ea"/>
                <a:cs typeface="+mn-cs"/>
              </a:rPr>
              <a:t> each 2 bytes in the header </a:t>
            </a:r>
            <a:r>
              <a:rPr lang="en-US" altLang="zh-CN" sz="1200" b="0" i="0" u="sng"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a number and summing these numbers using 1s complement arithmetic. </a:t>
            </a:r>
          </a:p>
          <a:p>
            <a:r>
              <a:rPr lang="en-US" altLang="zh-CN" sz="1200" b="0" i="0" u="none" strike="noStrike" kern="1200" baseline="0" dirty="0" smtClean="0">
                <a:solidFill>
                  <a:schemeClr val="tx1"/>
                </a:solidFill>
                <a:latin typeface="Times New Roman" pitchFamily="18" charset="0"/>
                <a:ea typeface="+mn-ea"/>
                <a:cs typeface="+mn-cs"/>
              </a:rPr>
              <a:t>    As discussed in Section 3.3, the 1s complement of this sum, known as the Internet checksum, is stored in the checksum field.    </a:t>
            </a:r>
          </a:p>
          <a:p>
            <a:r>
              <a:rPr lang="en-US" altLang="zh-CN" sz="1200" b="0" i="0" u="none" strike="noStrike" kern="1200" baseline="0" dirty="0" smtClean="0">
                <a:solidFill>
                  <a:schemeClr val="tx1"/>
                </a:solidFill>
                <a:latin typeface="Times New Roman" pitchFamily="18" charset="0"/>
                <a:ea typeface="+mn-ea"/>
                <a:cs typeface="+mn-cs"/>
              </a:rPr>
              <a:t>    A router computes the header checksum for each received IP datagram and detects an error condition if the checksum carried in the datagram header does not equal the computed checksum. </a:t>
            </a:r>
          </a:p>
          <a:p>
            <a:r>
              <a:rPr lang="en-US" altLang="zh-CN" sz="1200" b="0" i="0" u="none" strike="noStrike" kern="1200" baseline="0" dirty="0" smtClean="0">
                <a:solidFill>
                  <a:schemeClr val="tx1"/>
                </a:solidFill>
                <a:latin typeface="Times New Roman" pitchFamily="18" charset="0"/>
                <a:ea typeface="+mn-ea"/>
                <a:cs typeface="+mn-cs"/>
              </a:rPr>
              <a:t>    Routers typically discard datagrams for which an error has been detected.</a:t>
            </a:r>
          </a:p>
          <a:p>
            <a:r>
              <a:rPr lang="en-US" altLang="zh-CN" sz="1200" b="0" i="0" u="none" strike="noStrike" kern="1200" baseline="0" dirty="0" smtClean="0">
                <a:solidFill>
                  <a:schemeClr val="tx1"/>
                </a:solidFill>
                <a:latin typeface="Times New Roman" pitchFamily="18" charset="0"/>
                <a:ea typeface="+mn-ea"/>
                <a:cs typeface="+mn-cs"/>
              </a:rPr>
              <a:t>    Note that the checksum must be recomputed and stored again at each router, as the TTL field, and possibly the options field as well, may change. </a:t>
            </a:r>
          </a:p>
          <a:p>
            <a:r>
              <a:rPr lang="en-US" altLang="zh-CN" sz="1200" b="0" i="0" u="none" strike="noStrike" kern="1200" baseline="0" dirty="0" smtClean="0">
                <a:solidFill>
                  <a:schemeClr val="tx1"/>
                </a:solidFill>
                <a:latin typeface="Times New Roman" pitchFamily="18" charset="0"/>
                <a:ea typeface="+mn-ea"/>
                <a:cs typeface="+mn-cs"/>
              </a:rPr>
              <a:t>    An interesting discussion of fast algorithms for computing the Internet checksum is [RFC 1071]. </a:t>
            </a:r>
          </a:p>
          <a:p>
            <a:r>
              <a:rPr lang="en-US" altLang="zh-CN" sz="1200" b="0" i="0" u="none" strike="noStrike" kern="1200" baseline="0" dirty="0" smtClean="0">
                <a:solidFill>
                  <a:schemeClr val="tx1"/>
                </a:solidFill>
                <a:latin typeface="Times New Roman" pitchFamily="18" charset="0"/>
                <a:ea typeface="+mn-ea"/>
                <a:cs typeface="+mn-cs"/>
              </a:rPr>
              <a:t>    A question often asked at this point is, why does TCP/IP perform error checking at both the transport and network layers? </a:t>
            </a:r>
          </a:p>
          <a:p>
            <a:r>
              <a:rPr lang="en-US" altLang="zh-CN" sz="1200" b="0" i="0" u="none" strike="noStrike" kern="1200" baseline="0" dirty="0" smtClean="0">
                <a:solidFill>
                  <a:schemeClr val="tx1"/>
                </a:solidFill>
                <a:latin typeface="Times New Roman" pitchFamily="18" charset="0"/>
                <a:ea typeface="+mn-ea"/>
                <a:cs typeface="+mn-cs"/>
              </a:rPr>
              <a:t>    There are several reasons for this repetition. </a:t>
            </a:r>
          </a:p>
          <a:p>
            <a:r>
              <a:rPr lang="en-US" altLang="zh-CN" sz="1200" b="0" i="0" u="none" strike="noStrike" kern="1200" baseline="0" dirty="0" smtClean="0">
                <a:solidFill>
                  <a:schemeClr val="tx1"/>
                </a:solidFill>
                <a:latin typeface="Times New Roman" pitchFamily="18" charset="0"/>
                <a:ea typeface="+mn-ea"/>
                <a:cs typeface="+mn-cs"/>
              </a:rPr>
              <a:t>    First, note that only the IP header is checksummed at the IP layer, while the TCP/UDP checksum is computed over the entire TCP/UDP segment.</a:t>
            </a:r>
          </a:p>
          <a:p>
            <a:r>
              <a:rPr lang="en-US" altLang="zh-CN" sz="1200" b="0" i="0" u="none" strike="noStrike" kern="1200" baseline="0" dirty="0" smtClean="0">
                <a:solidFill>
                  <a:schemeClr val="tx1"/>
                </a:solidFill>
                <a:latin typeface="Times New Roman" pitchFamily="18" charset="0"/>
                <a:ea typeface="+mn-ea"/>
                <a:cs typeface="+mn-cs"/>
              </a:rPr>
              <a:t>    Second, TCP/UDP and IP </a:t>
            </a:r>
            <a:r>
              <a:rPr lang="en-US" altLang="zh-CN" sz="1200" b="0" i="0" u="sng" strike="noStrike" kern="1200" baseline="0" dirty="0" smtClean="0">
                <a:solidFill>
                  <a:schemeClr val="tx1"/>
                </a:solidFill>
                <a:latin typeface="Times New Roman" pitchFamily="18" charset="0"/>
                <a:ea typeface="+mn-ea"/>
                <a:cs typeface="+mn-cs"/>
              </a:rPr>
              <a:t>do not necessarily </a:t>
            </a:r>
            <a:r>
              <a:rPr lang="en-US" altLang="zh-CN" sz="1200" b="0" i="0" u="none" strike="noStrike" kern="1200" baseline="0" dirty="0" smtClean="0">
                <a:solidFill>
                  <a:schemeClr val="tx1"/>
                </a:solidFill>
                <a:latin typeface="Times New Roman" pitchFamily="18" charset="0"/>
                <a:ea typeface="+mn-ea"/>
                <a:cs typeface="+mn-cs"/>
              </a:rPr>
              <a:t>both have to belong to the same protocol stack.</a:t>
            </a:r>
          </a:p>
          <a:p>
            <a:r>
              <a:rPr lang="en-US" altLang="zh-CN" sz="1200" b="0" i="0" u="none" strike="noStrike" kern="1200" baseline="0" dirty="0" smtClean="0">
                <a:solidFill>
                  <a:schemeClr val="tx1"/>
                </a:solidFill>
                <a:latin typeface="Times New Roman" pitchFamily="18" charset="0"/>
                <a:ea typeface="+mn-ea"/>
                <a:cs typeface="+mn-cs"/>
              </a:rPr>
              <a:t>    TCP can, in principle, run over a different protocol (for example, ATM) and IP can carry data that will not be passed to TCP/UDP.</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Source and destination IP addresses. When a source creates a datagram, it inserts its IP address into the source IP address field and inserts the address of the ultimate destination into the destination IP address field. </a:t>
            </a:r>
          </a:p>
          <a:p>
            <a:r>
              <a:rPr lang="en-US" altLang="zh-CN" sz="1200" b="0" i="0" u="none" strike="noStrike" kern="1200" baseline="0" dirty="0" smtClean="0">
                <a:solidFill>
                  <a:schemeClr val="tx1"/>
                </a:solidFill>
                <a:latin typeface="Times New Roman" pitchFamily="18" charset="0"/>
                <a:ea typeface="+mn-ea"/>
                <a:cs typeface="+mn-cs"/>
              </a:rPr>
              <a:t>   Often the source host determines the destination address via a DNS lookup, as discussed in Chapter 2.</a:t>
            </a:r>
          </a:p>
          <a:p>
            <a:r>
              <a:rPr lang="en-US" altLang="zh-CN" sz="1200" b="0" i="0" u="none" strike="noStrike" kern="1200" baseline="0" dirty="0" smtClean="0">
                <a:solidFill>
                  <a:schemeClr val="tx1"/>
                </a:solidFill>
                <a:latin typeface="Times New Roman" pitchFamily="18" charset="0"/>
                <a:ea typeface="+mn-ea"/>
                <a:cs typeface="+mn-cs"/>
              </a:rPr>
              <a:t>   We’ll discuss IP addressing in detail in Section 4.4.2.</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Options. The options fields allow an IP header to be extended. </a:t>
            </a:r>
          </a:p>
          <a:p>
            <a:r>
              <a:rPr lang="en-US" altLang="zh-CN" sz="1200" b="0" i="0" u="none" strike="noStrike" kern="1200" baseline="0" dirty="0" smtClean="0">
                <a:solidFill>
                  <a:schemeClr val="tx1"/>
                </a:solidFill>
                <a:latin typeface="Times New Roman" pitchFamily="18" charset="0"/>
                <a:ea typeface="+mn-ea"/>
                <a:cs typeface="+mn-cs"/>
              </a:rPr>
              <a:t>    Header options were meant to be used rarely — hence the decision to save overhead by not including the information in options fields in every datagram header. </a:t>
            </a:r>
          </a:p>
          <a:p>
            <a:r>
              <a:rPr lang="en-US" altLang="zh-CN" sz="1200" b="0" i="0" u="none" strike="noStrike" kern="1200" baseline="0" dirty="0" smtClean="0">
                <a:solidFill>
                  <a:schemeClr val="tx1"/>
                </a:solidFill>
                <a:latin typeface="Times New Roman" pitchFamily="18" charset="0"/>
                <a:ea typeface="+mn-ea"/>
                <a:cs typeface="+mn-cs"/>
              </a:rPr>
              <a:t>    However, the mere existence of options does complicate matters — since datagram headers can be of variable length, one cannot determine </a:t>
            </a:r>
            <a:r>
              <a:rPr lang="en-US" altLang="zh-CN" sz="1200" b="0" i="0" u="sng" strike="noStrike" kern="1200" baseline="0" dirty="0" smtClean="0">
                <a:solidFill>
                  <a:schemeClr val="tx1"/>
                </a:solidFill>
                <a:latin typeface="Times New Roman" pitchFamily="18" charset="0"/>
                <a:ea typeface="+mn-ea"/>
                <a:cs typeface="+mn-cs"/>
              </a:rPr>
              <a:t>a priori </a:t>
            </a:r>
            <a:r>
              <a:rPr lang="en-US" altLang="zh-CN" sz="1200" b="0" i="0" u="none" strike="noStrike" kern="1200" baseline="0" dirty="0" smtClean="0">
                <a:solidFill>
                  <a:schemeClr val="tx1"/>
                </a:solidFill>
                <a:latin typeface="Times New Roman" pitchFamily="18" charset="0"/>
                <a:ea typeface="+mn-ea"/>
                <a:cs typeface="+mn-cs"/>
              </a:rPr>
              <a:t>where the data field will start. </a:t>
            </a:r>
          </a:p>
          <a:p>
            <a:r>
              <a:rPr lang="en-US" altLang="zh-CN" sz="1200" b="0" i="0" u="none" strike="noStrike" kern="1200" baseline="0" dirty="0" smtClean="0">
                <a:solidFill>
                  <a:schemeClr val="tx1"/>
                </a:solidFill>
                <a:latin typeface="Times New Roman" pitchFamily="18" charset="0"/>
                <a:ea typeface="+mn-ea"/>
                <a:cs typeface="+mn-cs"/>
              </a:rPr>
              <a:t>    Also, since some datagrams may require options processing and others may not, the amount of time needed to process an IP datagram at a router can vary greatly. </a:t>
            </a:r>
          </a:p>
          <a:p>
            <a:r>
              <a:rPr lang="en-US" altLang="zh-CN" sz="1200" b="0" i="0" u="none" strike="noStrike" kern="1200" baseline="0" dirty="0" smtClean="0">
                <a:solidFill>
                  <a:schemeClr val="tx1"/>
                </a:solidFill>
                <a:latin typeface="Times New Roman" pitchFamily="18" charset="0"/>
                <a:ea typeface="+mn-ea"/>
                <a:cs typeface="+mn-cs"/>
              </a:rPr>
              <a:t>    These considerations become particularly important for IP processing in high-performance routers and hosts. </a:t>
            </a:r>
          </a:p>
          <a:p>
            <a:r>
              <a:rPr lang="en-US" altLang="zh-CN" sz="1200" b="0" i="0" u="none" strike="noStrike" kern="1200" baseline="0" dirty="0" smtClean="0">
                <a:solidFill>
                  <a:schemeClr val="tx1"/>
                </a:solidFill>
                <a:latin typeface="Times New Roman" pitchFamily="18" charset="0"/>
                <a:ea typeface="+mn-ea"/>
                <a:cs typeface="+mn-cs"/>
              </a:rPr>
              <a:t>    For these reasons and others, IP options were dropped in the IPv6 header, as discussed in Section 4.4.4.</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Data (payload). Finally, we come to the last and most important field — the raison d’être for the datagram in the first place! </a:t>
            </a:r>
          </a:p>
          <a:p>
            <a:r>
              <a:rPr lang="en-US" altLang="zh-CN" sz="1200" b="0" i="0" u="none" strike="noStrike" kern="1200" baseline="0" dirty="0" smtClean="0">
                <a:solidFill>
                  <a:schemeClr val="tx1"/>
                </a:solidFill>
                <a:latin typeface="Times New Roman" pitchFamily="18" charset="0"/>
                <a:ea typeface="+mn-ea"/>
                <a:cs typeface="+mn-cs"/>
              </a:rPr>
              <a:t>    In most circumstances, the data field of the IP datagram contains the transport-layer segment (TCP or UDP) to be delivered to the destination. </a:t>
            </a:r>
          </a:p>
          <a:p>
            <a:r>
              <a:rPr lang="en-US" altLang="zh-CN" sz="1200" b="0" i="0" u="none" strike="noStrike" kern="1200" baseline="0" dirty="0" smtClean="0">
                <a:solidFill>
                  <a:schemeClr val="tx1"/>
                </a:solidFill>
                <a:latin typeface="Times New Roman" pitchFamily="18" charset="0"/>
                <a:ea typeface="+mn-ea"/>
                <a:cs typeface="+mn-cs"/>
              </a:rPr>
              <a:t>    However, the data field can carry other types of data, such as ICMP messages (discussed in Section 4.4.3).</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Note that an IP datagram has a total of 20 bytes of header (assuming no options).</a:t>
            </a:r>
          </a:p>
          <a:p>
            <a:r>
              <a:rPr lang="en-US" altLang="zh-CN" sz="1200" b="0" i="0" u="none" strike="noStrike" kern="1200" baseline="0" dirty="0" smtClean="0">
                <a:solidFill>
                  <a:schemeClr val="tx1"/>
                </a:solidFill>
                <a:latin typeface="Times New Roman" pitchFamily="18" charset="0"/>
                <a:ea typeface="+mn-ea"/>
                <a:cs typeface="+mn-cs"/>
              </a:rPr>
              <a:t>    If the datagram carries a TCP segment, then each (non-fragmented) datagram carries a total of 40 bytes of header (20 bytes of IP header plus 20 bytes of TCP header) along with the application-layer message.</a:t>
            </a:r>
            <a:endParaRPr lang="zh-CN" altLang="en-US" sz="1000" i="0" dirty="0" smtClean="0"/>
          </a:p>
        </p:txBody>
      </p:sp>
    </p:spTree>
    <p:extLst>
      <p:ext uri="{BB962C8B-B14F-4D97-AF65-F5344CB8AC3E}">
        <p14:creationId xmlns:p14="http://schemas.microsoft.com/office/powerpoint/2010/main" val="1881140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89362F82-335F-4A02-AEF1-C256D4CE46F1}" type="slidenum">
              <a:rPr lang="en-US" altLang="zh-CN">
                <a:latin typeface="Arial" panose="020B0604020202020204" pitchFamily="34" charset="0"/>
              </a:rPr>
              <a:pPr/>
              <a:t>59</a:t>
            </a:fld>
            <a:endParaRPr lang="en-US" altLang="zh-CN" dirty="0">
              <a:latin typeface="Arial" panose="020B0604020202020204" pitchFamily="34" charset="0"/>
            </a:endParaRPr>
          </a:p>
        </p:txBody>
      </p:sp>
      <p:sp>
        <p:nvSpPr>
          <p:cNvPr id="432131" name="Rectangle 2"/>
          <p:cNvSpPr>
            <a:spLocks noGrp="1" noRot="1" noChangeAspect="1" noChangeArrowheads="1" noTextEdit="1"/>
          </p:cNvSpPr>
          <p:nvPr>
            <p:ph type="sldImg"/>
          </p:nvPr>
        </p:nvSpPr>
        <p:spPr/>
      </p:sp>
      <p:sp>
        <p:nvSpPr>
          <p:cNvPr id="432132"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Common part/optional</a:t>
            </a:r>
            <a:r>
              <a:rPr lang="en-US" altLang="zh-CN" baseline="0" dirty="0">
                <a:latin typeface="Arial" panose="020B0604020202020204" pitchFamily="34" charset="0"/>
              </a:rPr>
              <a:t> part </a:t>
            </a:r>
            <a:endParaRPr lang="zh-CN" altLang="zh-CN" dirty="0">
              <a:latin typeface="Arial" panose="020B0604020202020204" pitchFamily="34" charset="0"/>
            </a:endParaRPr>
          </a:p>
        </p:txBody>
      </p:sp>
    </p:spTree>
    <p:extLst>
      <p:ext uri="{BB962C8B-B14F-4D97-AF65-F5344CB8AC3E}">
        <p14:creationId xmlns:p14="http://schemas.microsoft.com/office/powerpoint/2010/main" val="2959936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349AA8A9-C4E0-4A37-97AC-64DE33930DCD}" type="slidenum">
              <a:rPr lang="en-US" altLang="zh-CN">
                <a:latin typeface="Arial" panose="020B0604020202020204" pitchFamily="34" charset="0"/>
              </a:rPr>
              <a:pPr/>
              <a:t>60</a:t>
            </a:fld>
            <a:endParaRPr lang="en-US" altLang="zh-CN" dirty="0">
              <a:latin typeface="Arial" panose="020B0604020202020204" pitchFamily="34" charset="0"/>
            </a:endParaRPr>
          </a:p>
        </p:txBody>
      </p:sp>
      <p:sp>
        <p:nvSpPr>
          <p:cNvPr id="433155" name="Rectangle 2"/>
          <p:cNvSpPr>
            <a:spLocks noGrp="1" noRot="1" noChangeAspect="1" noChangeArrowheads="1" noTextEdit="1"/>
          </p:cNvSpPr>
          <p:nvPr>
            <p:ph type="sldImg"/>
          </p:nvPr>
        </p:nvSpPr>
        <p:spPr/>
      </p:sp>
      <p:sp>
        <p:nvSpPr>
          <p:cNvPr id="4331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35309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fld id="{A782A6B0-352C-4332-A134-28725BB7CA19}" type="slidenum">
              <a:rPr lang="en-US" altLang="zh-CN">
                <a:latin typeface="Arial" panose="020B0604020202020204" pitchFamily="34" charset="0"/>
              </a:rPr>
              <a:pPr/>
              <a:t>61</a:t>
            </a:fld>
            <a:endParaRPr lang="en-US" altLang="zh-CN" dirty="0">
              <a:latin typeface="Arial" panose="020B0604020202020204" pitchFamily="34" charset="0"/>
            </a:endParaRPr>
          </a:p>
        </p:txBody>
      </p:sp>
      <p:sp>
        <p:nvSpPr>
          <p:cNvPr id="434179" name="Rectangle 2"/>
          <p:cNvSpPr>
            <a:spLocks noGrp="1" noRot="1" noChangeAspect="1" noChangeArrowheads="1" noTextEdit="1"/>
          </p:cNvSpPr>
          <p:nvPr>
            <p:ph type="sldImg"/>
          </p:nvPr>
        </p:nvSpPr>
        <p:spPr/>
      </p:sp>
      <p:sp>
        <p:nvSpPr>
          <p:cNvPr id="434180"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variable</a:t>
            </a:r>
            <a:r>
              <a:rPr lang="en-US" altLang="zh-CN" baseline="0" dirty="0">
                <a:latin typeface="Arial" panose="020B0604020202020204" pitchFamily="34" charset="0"/>
              </a:rPr>
              <a:t> part </a:t>
            </a:r>
            <a:endParaRPr lang="zh-CN" altLang="zh-CN" dirty="0">
              <a:latin typeface="Arial" panose="020B0604020202020204" pitchFamily="34" charset="0"/>
            </a:endParaRPr>
          </a:p>
        </p:txBody>
      </p:sp>
    </p:spTree>
    <p:extLst>
      <p:ext uri="{BB962C8B-B14F-4D97-AF65-F5344CB8AC3E}">
        <p14:creationId xmlns:p14="http://schemas.microsoft.com/office/powerpoint/2010/main" val="1302715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a:noFill/>
        </p:spPr>
        <p:txBody>
          <a:bodyPr/>
          <a:lstStyle/>
          <a:p>
            <a:fld id="{6E01B4F7-D0E4-408F-8571-26C446DC9263}" type="slidenum">
              <a:rPr lang="en-US" altLang="zh-CN">
                <a:latin typeface="Arial" panose="020B0604020202020204" pitchFamily="34" charset="0"/>
              </a:rPr>
              <a:pPr/>
              <a:t>62</a:t>
            </a:fld>
            <a:endParaRPr lang="en-US" altLang="zh-CN" dirty="0">
              <a:latin typeface="Arial" panose="020B0604020202020204" pitchFamily="34" charset="0"/>
            </a:endParaRPr>
          </a:p>
        </p:txBody>
      </p:sp>
      <p:sp>
        <p:nvSpPr>
          <p:cNvPr id="435203" name="Rectangle 2"/>
          <p:cNvSpPr>
            <a:spLocks noGrp="1" noRot="1" noChangeAspect="1" noChangeArrowheads="1" noTextEdit="1"/>
          </p:cNvSpPr>
          <p:nvPr>
            <p:ph type="sldImg"/>
          </p:nvPr>
        </p:nvSpPr>
        <p:spPr/>
      </p:sp>
      <p:sp>
        <p:nvSpPr>
          <p:cNvPr id="4352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100119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p:cNvSpPr>
            <a:spLocks noGrp="1" noChangeArrowheads="1"/>
          </p:cNvSpPr>
          <p:nvPr>
            <p:ph type="sldNum" sz="quarter" idx="5"/>
          </p:nvPr>
        </p:nvSpPr>
        <p:spPr>
          <a:noFill/>
        </p:spPr>
        <p:txBody>
          <a:bodyPr/>
          <a:lstStyle/>
          <a:p>
            <a:fld id="{78F42828-74CE-4D99-84C1-B1F941201CE9}" type="slidenum">
              <a:rPr lang="en-US" altLang="zh-CN">
                <a:latin typeface="Arial" panose="020B0604020202020204" pitchFamily="34" charset="0"/>
              </a:rPr>
              <a:pPr/>
              <a:t>63</a:t>
            </a:fld>
            <a:endParaRPr lang="en-US" altLang="zh-CN" dirty="0">
              <a:latin typeface="Arial" panose="020B0604020202020204" pitchFamily="34" charset="0"/>
            </a:endParaRPr>
          </a:p>
        </p:txBody>
      </p:sp>
      <p:sp>
        <p:nvSpPr>
          <p:cNvPr id="436227" name="Rectangle 2"/>
          <p:cNvSpPr>
            <a:spLocks noGrp="1" noRot="1" noChangeAspect="1" noChangeArrowheads="1" noTextEdit="1"/>
          </p:cNvSpPr>
          <p:nvPr>
            <p:ph type="sldImg"/>
          </p:nvPr>
        </p:nvSpPr>
        <p:spPr/>
      </p:sp>
      <p:sp>
        <p:nvSpPr>
          <p:cNvPr id="4362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113383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p>
            <a:fld id="{5F268E76-A03A-40B4-A2D6-A23B9356E62C}" type="slidenum">
              <a:rPr lang="en-US" altLang="zh-CN">
                <a:latin typeface="Arial" panose="020B0604020202020204" pitchFamily="34" charset="0"/>
              </a:rPr>
              <a:pPr/>
              <a:t>64</a:t>
            </a:fld>
            <a:endParaRPr lang="en-US" altLang="zh-CN" dirty="0">
              <a:latin typeface="Arial" panose="020B0604020202020204" pitchFamily="34" charset="0"/>
            </a:endParaRPr>
          </a:p>
        </p:txBody>
      </p:sp>
      <p:sp>
        <p:nvSpPr>
          <p:cNvPr id="437251" name="Rectangle 2"/>
          <p:cNvSpPr>
            <a:spLocks noGrp="1" noRot="1" noChangeAspect="1" noChangeArrowheads="1" noTextEdit="1"/>
          </p:cNvSpPr>
          <p:nvPr>
            <p:ph type="sldImg"/>
          </p:nvPr>
        </p:nvSpPr>
        <p:spPr/>
      </p:sp>
      <p:sp>
        <p:nvSpPr>
          <p:cNvPr id="4372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35442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 key element in every network router is its forwarding table.</a:t>
            </a:r>
          </a:p>
          <a:p>
            <a:r>
              <a:rPr lang="en-US" altLang="zh-CN" sz="1200" b="0" i="0" u="none" strike="noStrike" kern="1200" baseline="0" dirty="0" smtClean="0">
                <a:solidFill>
                  <a:schemeClr val="tx1"/>
                </a:solidFill>
                <a:latin typeface="Times New Roman" pitchFamily="18" charset="0"/>
                <a:ea typeface="+mn-ea"/>
                <a:cs typeface="+mn-cs"/>
              </a:rPr>
              <a:t>    A router forwards a packet by examining the value of one or more fields in the arriving packet’s header, and then using these header values to index into its forwarding table. </a:t>
            </a:r>
          </a:p>
          <a:p>
            <a:r>
              <a:rPr lang="en-US" altLang="zh-CN" sz="1200" b="0" i="0" u="none" strike="noStrike" kern="1200" baseline="0" dirty="0" smtClean="0">
                <a:solidFill>
                  <a:schemeClr val="tx1"/>
                </a:solidFill>
                <a:latin typeface="Times New Roman" pitchFamily="18" charset="0"/>
                <a:ea typeface="+mn-ea"/>
                <a:cs typeface="+mn-cs"/>
              </a:rPr>
              <a:t>    The value </a:t>
            </a:r>
            <a:r>
              <a:rPr lang="en-US" altLang="zh-CN" sz="1200" b="0" i="0" u="sng" strike="noStrike" kern="1200" baseline="0" dirty="0" smtClean="0">
                <a:solidFill>
                  <a:schemeClr val="tx1"/>
                </a:solidFill>
                <a:latin typeface="Times New Roman" pitchFamily="18" charset="0"/>
                <a:ea typeface="+mn-ea"/>
                <a:cs typeface="+mn-cs"/>
              </a:rPr>
              <a:t>stored in the forwarding table entry for those values</a:t>
            </a:r>
            <a:r>
              <a:rPr lang="en-US" altLang="zh-CN" sz="1200" b="0" i="0" u="none" strike="noStrike" kern="1200" baseline="0" dirty="0" smtClean="0">
                <a:solidFill>
                  <a:schemeClr val="tx1"/>
                </a:solidFill>
                <a:latin typeface="Times New Roman" pitchFamily="18" charset="0"/>
                <a:ea typeface="+mn-ea"/>
                <a:cs typeface="+mn-cs"/>
              </a:rPr>
              <a:t> indicates the outgoing link interface at that router to which that packet is to be forwarded. </a:t>
            </a:r>
          </a:p>
          <a:p>
            <a:r>
              <a:rPr lang="en-US" altLang="zh-CN" sz="1200" b="0" i="0" u="none" strike="noStrike" kern="1200" baseline="0" dirty="0" smtClean="0">
                <a:solidFill>
                  <a:schemeClr val="tx1"/>
                </a:solidFill>
                <a:latin typeface="Times New Roman" pitchFamily="18" charset="0"/>
                <a:ea typeface="+mn-ea"/>
                <a:cs typeface="+mn-cs"/>
              </a:rPr>
              <a:t>    For example, in Figure 4.2, a packet with header field value of 0110 arrives to a router. </a:t>
            </a:r>
          </a:p>
          <a:p>
            <a:r>
              <a:rPr lang="en-US" altLang="zh-CN" sz="1200" b="0" i="0" u="none" strike="noStrike" kern="1200" baseline="0" dirty="0" smtClean="0">
                <a:solidFill>
                  <a:schemeClr val="tx1"/>
                </a:solidFill>
                <a:latin typeface="Times New Roman" pitchFamily="18" charset="0"/>
                <a:ea typeface="+mn-ea"/>
                <a:cs typeface="+mn-cs"/>
              </a:rPr>
              <a:t>    The router indexes into its forwarding table and determines that the output link interface for this packet is interface 2. </a:t>
            </a:r>
          </a:p>
          <a:p>
            <a:r>
              <a:rPr lang="en-US" altLang="zh-CN" sz="1200" b="0" i="0" u="none" strike="noStrike" kern="1200" baseline="0" dirty="0" smtClean="0">
                <a:solidFill>
                  <a:schemeClr val="tx1"/>
                </a:solidFill>
                <a:latin typeface="Times New Roman" pitchFamily="18" charset="0"/>
                <a:ea typeface="+mn-ea"/>
                <a:cs typeface="+mn-cs"/>
              </a:rPr>
              <a:t>    The router then internally forwards the packet to interface 2. </a:t>
            </a:r>
          </a:p>
          <a:p>
            <a:r>
              <a:rPr lang="en-US" altLang="zh-CN" sz="1200" b="0" i="0" u="none" strike="noStrike" kern="1200" baseline="0" dirty="0" smtClean="0">
                <a:solidFill>
                  <a:schemeClr val="tx1"/>
                </a:solidFill>
                <a:latin typeface="Times New Roman" pitchFamily="18" charset="0"/>
                <a:ea typeface="+mn-ea"/>
                <a:cs typeface="+mn-cs"/>
              </a:rPr>
              <a:t>    In Section 4.2, we’ll look inside a router and examine the forwarding function in much greater detail.   </a:t>
            </a:r>
          </a:p>
          <a:p>
            <a:r>
              <a:rPr lang="en-US" altLang="zh-CN" sz="1200" b="0" i="0" u="none" strike="noStrike" kern="1200" baseline="0" dirty="0" smtClean="0">
                <a:solidFill>
                  <a:schemeClr val="tx1"/>
                </a:solidFill>
                <a:latin typeface="Times New Roman" pitchFamily="18" charset="0"/>
                <a:ea typeface="+mn-ea"/>
                <a:cs typeface="+mn-cs"/>
              </a:rPr>
              <a:t>    Forwarding is the key function performed by the data-plane functionality of the network layer.</a:t>
            </a:r>
            <a:endParaRPr lang="en-US" altLang="zh-CN" b="0" i="0" dirty="0" smtClean="0"/>
          </a:p>
          <a:p>
            <a:pPr algn="l"/>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b="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11</a:t>
            </a:fld>
            <a:endParaRPr lang="en-US" altLang="zh-CN"/>
          </a:p>
        </p:txBody>
      </p:sp>
    </p:spTree>
    <p:extLst>
      <p:ext uri="{BB962C8B-B14F-4D97-AF65-F5344CB8AC3E}">
        <p14:creationId xmlns:p14="http://schemas.microsoft.com/office/powerpoint/2010/main" val="30779656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16AA85E2-7CC6-4299-B6D6-84CA37DFE0CD}" type="slidenum">
              <a:rPr lang="en-US" altLang="zh-CN">
                <a:latin typeface="Arial" panose="020B0604020202020204" pitchFamily="34" charset="0"/>
              </a:rPr>
              <a:pPr/>
              <a:t>65</a:t>
            </a:fld>
            <a:endParaRPr lang="en-US" altLang="zh-CN" dirty="0">
              <a:latin typeface="Arial" panose="020B0604020202020204" pitchFamily="34" charset="0"/>
            </a:endParaRPr>
          </a:p>
        </p:txBody>
      </p:sp>
      <p:sp>
        <p:nvSpPr>
          <p:cNvPr id="438275" name="Rectangle 2"/>
          <p:cNvSpPr>
            <a:spLocks noGrp="1" noRot="1" noChangeAspect="1" noChangeArrowheads="1" noTextEdit="1"/>
          </p:cNvSpPr>
          <p:nvPr>
            <p:ph type="sldImg"/>
          </p:nvPr>
        </p:nvSpPr>
        <p:spPr/>
      </p:sp>
      <p:sp>
        <p:nvSpPr>
          <p:cNvPr id="4382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378579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D0FC8AE9-0CF7-4660-98A2-1C75BDF6F795}" type="slidenum">
              <a:rPr lang="zh-CN" altLang="en-US"/>
              <a:pPr/>
              <a:t>66</a:t>
            </a:fld>
            <a:endParaRPr lang="en-US" altLang="zh-CN" dirty="0"/>
          </a:p>
        </p:txBody>
      </p:sp>
      <p:sp>
        <p:nvSpPr>
          <p:cNvPr id="344067" name="Rectangle 2"/>
          <p:cNvSpPr>
            <a:spLocks noGrp="1" noRot="1" noChangeAspect="1" noChangeArrowheads="1" noTextEdit="1"/>
          </p:cNvSpPr>
          <p:nvPr>
            <p:ph type="sldImg"/>
          </p:nvPr>
        </p:nvSpPr>
        <p:spPr/>
      </p:sp>
      <p:sp>
        <p:nvSpPr>
          <p:cNvPr id="344068" name="Rectangle 3"/>
          <p:cNvSpPr>
            <a:spLocks noGrp="1" noChangeArrowheads="1"/>
          </p:cNvSpPr>
          <p:nvPr>
            <p:ph type="body" idx="1"/>
          </p:nvPr>
        </p:nvSpPr>
        <p:spPr>
          <a:xfrm>
            <a:off x="731838" y="4560888"/>
            <a:ext cx="5851525" cy="4319587"/>
          </a:xfrm>
          <a:noFill/>
        </p:spPr>
        <p:txBody>
          <a:bodyPr/>
          <a:lstStyle/>
          <a:p>
            <a:pPr algn="ctr">
              <a:buClr>
                <a:schemeClr val="hlink"/>
              </a:buClr>
              <a:buFont typeface="Wingdings" panose="05000000000000000000" pitchFamily="2" charset="2"/>
              <a:buNone/>
            </a:pPr>
            <a:r>
              <a:rPr lang="en-US" altLang="zh-CN" b="1" dirty="0"/>
              <a:t>From data communications and </a:t>
            </a:r>
            <a:r>
              <a:rPr lang="en-US" altLang="zh-CN" b="1" dirty="0" smtClean="0"/>
              <a:t>networking</a:t>
            </a:r>
          </a:p>
          <a:p>
            <a:pPr algn="ctr">
              <a:buClr>
                <a:schemeClr val="hlink"/>
              </a:buClr>
              <a:buFont typeface="Wingdings" panose="05000000000000000000" pitchFamily="2" charset="2"/>
              <a:buNone/>
            </a:pPr>
            <a:endParaRPr lang="en-US" altLang="zh-CN" b="1" dirty="0"/>
          </a:p>
          <a:p>
            <a:pPr>
              <a:buClr>
                <a:schemeClr val="hlink"/>
              </a:buClr>
              <a:buFont typeface="Wingdings" panose="05000000000000000000" pitchFamily="2" charset="2"/>
              <a:buNone/>
            </a:pPr>
            <a:r>
              <a:rPr lang="en-US" altLang="zh-CN" dirty="0"/>
              <a:t>  This field, previously called </a:t>
            </a:r>
            <a:r>
              <a:rPr lang="en-US" altLang="zh-CN" dirty="0">
                <a:solidFill>
                  <a:schemeClr val="folHlink"/>
                </a:solidFill>
              </a:rPr>
              <a:t>service type</a:t>
            </a:r>
            <a:r>
              <a:rPr lang="en-US" altLang="zh-CN" dirty="0"/>
              <a:t>, is now called </a:t>
            </a:r>
            <a:r>
              <a:rPr lang="en-US" altLang="zh-CN" dirty="0">
                <a:solidFill>
                  <a:schemeClr val="folHlink"/>
                </a:solidFill>
              </a:rPr>
              <a:t>differentiated services</a:t>
            </a:r>
            <a:r>
              <a:rPr lang="en-US" altLang="zh-CN" dirty="0"/>
              <a:t>. </a:t>
            </a:r>
          </a:p>
          <a:p>
            <a:pPr>
              <a:buClr>
                <a:schemeClr val="hlink"/>
              </a:buClr>
              <a:buFont typeface="Wingdings" panose="05000000000000000000" pitchFamily="2" charset="2"/>
              <a:buNone/>
            </a:pPr>
            <a:r>
              <a:rPr lang="en-US" altLang="zh-CN" b="1" dirty="0"/>
              <a:t>(1) Service Type</a:t>
            </a:r>
          </a:p>
          <a:p>
            <a:pPr>
              <a:buClr>
                <a:schemeClr val="hlink"/>
              </a:buClr>
              <a:buFont typeface="Wingdings" panose="05000000000000000000" pitchFamily="2" charset="2"/>
              <a:buNone/>
            </a:pPr>
            <a:r>
              <a:rPr lang="en-US" altLang="zh-CN" dirty="0"/>
              <a:t>   In this interpretation, the first 3 bits are called </a:t>
            </a:r>
            <a:r>
              <a:rPr lang="en-US" altLang="zh-CN" b="1" dirty="0">
                <a:solidFill>
                  <a:schemeClr val="hlink"/>
                </a:solidFill>
              </a:rPr>
              <a:t>precedence</a:t>
            </a:r>
            <a:r>
              <a:rPr lang="en-US" altLang="zh-CN" dirty="0"/>
              <a:t> bits. </a:t>
            </a:r>
          </a:p>
          <a:p>
            <a:pPr>
              <a:buClr>
                <a:schemeClr val="hlink"/>
              </a:buClr>
              <a:buFont typeface="Wingdings" panose="05000000000000000000" pitchFamily="2" charset="2"/>
              <a:buNone/>
            </a:pPr>
            <a:r>
              <a:rPr lang="en-US" altLang="zh-CN" dirty="0"/>
              <a:t>   The next 4 bits are called </a:t>
            </a:r>
            <a:r>
              <a:rPr lang="en-US" altLang="zh-CN" dirty="0">
                <a:solidFill>
                  <a:schemeClr val="hlink"/>
                </a:solidFill>
              </a:rPr>
              <a:t>type of service</a:t>
            </a:r>
            <a:r>
              <a:rPr lang="en-US" altLang="zh-CN" dirty="0"/>
              <a:t> (</a:t>
            </a:r>
            <a:r>
              <a:rPr lang="en-US" altLang="zh-CN" b="1" dirty="0"/>
              <a:t>TOS</a:t>
            </a:r>
            <a:r>
              <a:rPr lang="en-US" altLang="zh-CN" dirty="0"/>
              <a:t>) bits, and the last bit is </a:t>
            </a:r>
            <a:r>
              <a:rPr lang="en-US" altLang="zh-CN" dirty="0">
                <a:solidFill>
                  <a:schemeClr val="hlink"/>
                </a:solidFill>
              </a:rPr>
              <a:t>not used</a:t>
            </a:r>
            <a:r>
              <a:rPr lang="en-US" altLang="zh-CN" dirty="0"/>
              <a:t>.</a:t>
            </a:r>
          </a:p>
          <a:p>
            <a:pPr>
              <a:buClr>
                <a:schemeClr val="hlink"/>
              </a:buClr>
              <a:buFont typeface="Wingdings" panose="05000000000000000000" pitchFamily="2" charset="2"/>
              <a:buNone/>
            </a:pPr>
            <a:r>
              <a:rPr lang="en-US" altLang="zh-CN" sz="1300" dirty="0"/>
              <a:t>   The precedence defines the priority of the datagram in issues</a:t>
            </a:r>
            <a:r>
              <a:rPr lang="en-US" altLang="zh-CN" sz="1300" dirty="0">
                <a:solidFill>
                  <a:schemeClr val="folHlink"/>
                </a:solidFill>
              </a:rPr>
              <a:t> such as congestion.</a:t>
            </a:r>
            <a:r>
              <a:rPr lang="en-US" altLang="zh-CN" dirty="0">
                <a:solidFill>
                  <a:schemeClr val="folHlink"/>
                </a:solidFill>
              </a:rPr>
              <a:t> </a:t>
            </a:r>
          </a:p>
          <a:p>
            <a:pPr>
              <a:buClr>
                <a:schemeClr val="hlink"/>
              </a:buClr>
              <a:buFont typeface="Wingdings" panose="05000000000000000000" pitchFamily="2" charset="2"/>
              <a:buNone/>
            </a:pPr>
            <a:endParaRPr lang="en-US" altLang="zh-CN" b="1" dirty="0"/>
          </a:p>
          <a:p>
            <a:pPr>
              <a:buClr>
                <a:schemeClr val="hlink"/>
              </a:buClr>
              <a:buFont typeface="Wingdings" panose="05000000000000000000" pitchFamily="2" charset="2"/>
              <a:buNone/>
            </a:pPr>
            <a:r>
              <a:rPr lang="en-US" altLang="zh-CN" b="1" dirty="0"/>
              <a:t>(2) Differentiated Service</a:t>
            </a:r>
          </a:p>
          <a:p>
            <a:pPr>
              <a:buClr>
                <a:schemeClr val="hlink"/>
              </a:buClr>
            </a:pPr>
            <a:r>
              <a:rPr lang="en-US" altLang="zh-CN" dirty="0"/>
              <a:t>    In this interpretation, the first 6 bits make up the code</a:t>
            </a:r>
            <a:r>
              <a:rPr lang="en-US" altLang="zh-CN" baseline="0" dirty="0"/>
              <a:t> </a:t>
            </a:r>
            <a:r>
              <a:rPr lang="en-US" altLang="zh-CN" dirty="0"/>
              <a:t>point subfield, and the last 2 bits are not used. </a:t>
            </a:r>
          </a:p>
          <a:p>
            <a:pPr>
              <a:buClr>
                <a:schemeClr val="hlink"/>
              </a:buClr>
            </a:pPr>
            <a:r>
              <a:rPr lang="en-US" altLang="zh-CN" dirty="0"/>
              <a:t>    The code point subfield can be used </a:t>
            </a:r>
            <a:r>
              <a:rPr lang="en-US" altLang="zh-CN" dirty="0">
                <a:solidFill>
                  <a:schemeClr val="hlink"/>
                </a:solidFill>
              </a:rPr>
              <a:t>in two different ways</a:t>
            </a:r>
            <a:r>
              <a:rPr lang="en-US" altLang="zh-CN" dirty="0"/>
              <a:t>.  </a:t>
            </a:r>
          </a:p>
          <a:p>
            <a:pPr>
              <a:buClr>
                <a:schemeClr val="hlink"/>
              </a:buClr>
              <a:buFont typeface="Wingdings" panose="05000000000000000000" pitchFamily="2" charset="2"/>
              <a:buNone/>
            </a:pPr>
            <a:r>
              <a:rPr lang="en-US" altLang="zh-CN" b="1" dirty="0"/>
              <a:t>   (a) </a:t>
            </a:r>
            <a:r>
              <a:rPr lang="en-US" altLang="zh-CN" dirty="0">
                <a:solidFill>
                  <a:schemeClr val="hlink"/>
                </a:solidFill>
              </a:rPr>
              <a:t>When the 3 rightmost bits are 0s</a:t>
            </a:r>
            <a:r>
              <a:rPr lang="en-US" altLang="zh-CN" dirty="0"/>
              <a:t>, the 3 leftmost bits are interpreted </a:t>
            </a:r>
            <a:r>
              <a:rPr lang="en-US" altLang="zh-CN" b="1" u="none" dirty="0"/>
              <a:t>the same </a:t>
            </a:r>
            <a:r>
              <a:rPr lang="en-US" altLang="zh-CN" u="sng" dirty="0"/>
              <a:t>as</a:t>
            </a:r>
            <a:r>
              <a:rPr lang="en-US" altLang="zh-CN" u="none" dirty="0"/>
              <a:t> </a:t>
            </a:r>
            <a:r>
              <a:rPr lang="en-US" altLang="zh-CN" dirty="0"/>
              <a:t>the </a:t>
            </a:r>
            <a:r>
              <a:rPr lang="en-US" altLang="zh-CN" dirty="0">
                <a:solidFill>
                  <a:schemeClr val="hlink"/>
                </a:solidFill>
              </a:rPr>
              <a:t>precedence</a:t>
            </a:r>
            <a:r>
              <a:rPr lang="en-US" altLang="zh-CN" dirty="0"/>
              <a:t> bits in the service type interpretation. </a:t>
            </a:r>
          </a:p>
          <a:p>
            <a:pPr>
              <a:buClr>
                <a:schemeClr val="hlink"/>
              </a:buClr>
              <a:buFont typeface="Wingdings" panose="05000000000000000000" pitchFamily="2" charset="2"/>
              <a:buNone/>
            </a:pPr>
            <a:r>
              <a:rPr lang="en-US" altLang="zh-CN" dirty="0"/>
              <a:t>    </a:t>
            </a:r>
            <a:r>
              <a:rPr lang="en-US" altLang="zh-CN" sz="1400" dirty="0"/>
              <a:t>In other words, it is compatible with the old interpretation.</a:t>
            </a:r>
          </a:p>
          <a:p>
            <a:pPr>
              <a:buClr>
                <a:schemeClr val="hlink"/>
              </a:buClr>
              <a:buFont typeface="Wingdings" panose="05000000000000000000" pitchFamily="2" charset="2"/>
              <a:buNone/>
            </a:pPr>
            <a:r>
              <a:rPr lang="en-US" altLang="zh-CN" b="1" dirty="0"/>
              <a:t>   </a:t>
            </a:r>
          </a:p>
          <a:p>
            <a:pPr>
              <a:buClr>
                <a:schemeClr val="hlink"/>
              </a:buClr>
              <a:buFont typeface="Wingdings" panose="05000000000000000000" pitchFamily="2" charset="2"/>
              <a:buNone/>
            </a:pPr>
            <a:r>
              <a:rPr lang="en-US" altLang="zh-CN" b="1" dirty="0"/>
              <a:t>   (b) </a:t>
            </a:r>
            <a:r>
              <a:rPr lang="en-US" altLang="zh-CN" dirty="0">
                <a:solidFill>
                  <a:schemeClr val="hlink"/>
                </a:solidFill>
              </a:rPr>
              <a:t>When the 3 rightmost bits are not all 0s</a:t>
            </a:r>
            <a:r>
              <a:rPr lang="en-US" altLang="zh-CN" dirty="0"/>
              <a:t>, the 6 bits define 63 services based on the </a:t>
            </a:r>
            <a:r>
              <a:rPr lang="en-US" altLang="zh-CN" u="none" dirty="0">
                <a:solidFill>
                  <a:schemeClr val="folHlink"/>
                </a:solidFill>
              </a:rPr>
              <a:t>priority assignment</a:t>
            </a:r>
            <a:r>
              <a:rPr lang="en-US" altLang="zh-CN" u="none" dirty="0"/>
              <a:t> </a:t>
            </a:r>
            <a:r>
              <a:rPr lang="en-US" altLang="zh-CN" dirty="0"/>
              <a:t>by the Internet or local authorities.【000001 </a:t>
            </a:r>
            <a:r>
              <a:rPr lang="zh-CN" altLang="en-US" dirty="0"/>
              <a:t>～ </a:t>
            </a:r>
            <a:r>
              <a:rPr lang="en-US" altLang="zh-CN" dirty="0"/>
              <a:t>111110】</a:t>
            </a:r>
          </a:p>
          <a:p>
            <a:r>
              <a:rPr lang="en-US" altLang="zh-CN" sz="1000" dirty="0"/>
              <a:t>  Category	Codepoint	Assigning authority</a:t>
            </a:r>
          </a:p>
          <a:p>
            <a:r>
              <a:rPr lang="en-US" altLang="zh-CN" sz="1000" dirty="0"/>
              <a:t>     1	   XXXXX0	     Internet   (inclusive of part a)</a:t>
            </a:r>
          </a:p>
          <a:p>
            <a:r>
              <a:rPr lang="en-US" altLang="zh-CN" sz="1000" dirty="0"/>
              <a:t>     2	   XXXX11	     Local</a:t>
            </a:r>
          </a:p>
          <a:p>
            <a:r>
              <a:rPr lang="en-US" altLang="zh-CN" sz="1000" dirty="0"/>
              <a:t>     3	   XXXX01	     Temporary or experimental</a:t>
            </a:r>
            <a:endParaRPr lang="en-US" altLang="zh-CN" dirty="0"/>
          </a:p>
          <a:p>
            <a:pPr>
              <a:buClr>
                <a:schemeClr val="hlink"/>
              </a:buClr>
              <a:buFont typeface="Wingdings" panose="05000000000000000000" pitchFamily="2" charset="2"/>
              <a:buNone/>
            </a:pPr>
            <a:endParaRPr lang="en-US" altLang="zh-CN" dirty="0"/>
          </a:p>
          <a:p>
            <a:pPr lvl="1">
              <a:buClr>
                <a:schemeClr val="folHlink"/>
              </a:buClr>
              <a:buSzPct val="60000"/>
              <a:buFont typeface="Wingdings" panose="05000000000000000000" pitchFamily="2" charset="2"/>
              <a:buNone/>
            </a:pPr>
            <a:endParaRPr lang="en-US" altLang="zh-CN" dirty="0">
              <a:solidFill>
                <a:schemeClr val="folHlink"/>
              </a:solidFill>
            </a:endParaRPr>
          </a:p>
          <a:p>
            <a:pPr>
              <a:buClr>
                <a:schemeClr val="hlink"/>
              </a:buClr>
              <a:buFont typeface="Wingdings" panose="05000000000000000000" pitchFamily="2" charset="2"/>
              <a:buNone/>
            </a:pPr>
            <a:endParaRPr lang="en-US" altLang="zh-CN" dirty="0"/>
          </a:p>
          <a:p>
            <a:pPr>
              <a:buClr>
                <a:schemeClr val="hlink"/>
              </a:buClr>
              <a:buFont typeface="Wingdings" panose="05000000000000000000" pitchFamily="2" charset="2"/>
              <a:buNone/>
            </a:pPr>
            <a:endParaRPr lang="en-US" altLang="zh-CN" dirty="0"/>
          </a:p>
          <a:p>
            <a:endParaRPr lang="zh-CN" altLang="en-US" dirty="0"/>
          </a:p>
        </p:txBody>
      </p:sp>
    </p:spTree>
    <p:extLst>
      <p:ext uri="{BB962C8B-B14F-4D97-AF65-F5344CB8AC3E}">
        <p14:creationId xmlns:p14="http://schemas.microsoft.com/office/powerpoint/2010/main" val="1306843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p:spPr>
        <p:txBody>
          <a:bodyPr/>
          <a:lstStyle/>
          <a:p>
            <a:fld id="{F36FC346-C78A-46ED-864D-AD19753FBD42}" type="slidenum">
              <a:rPr lang="en-US" altLang="zh-CN">
                <a:latin typeface="Arial" panose="020B0604020202020204" pitchFamily="34" charset="0"/>
              </a:rPr>
              <a:pPr/>
              <a:t>67</a:t>
            </a:fld>
            <a:endParaRPr lang="en-US" altLang="zh-CN" dirty="0">
              <a:latin typeface="Arial" panose="020B0604020202020204" pitchFamily="34" charset="0"/>
            </a:endParaRPr>
          </a:p>
        </p:txBody>
      </p:sp>
      <p:sp>
        <p:nvSpPr>
          <p:cNvPr id="439299" name="Rectangle 2"/>
          <p:cNvSpPr>
            <a:spLocks noGrp="1" noRot="1" noChangeAspect="1" noChangeArrowheads="1" noTextEdit="1"/>
          </p:cNvSpPr>
          <p:nvPr>
            <p:ph type="sldImg"/>
          </p:nvPr>
        </p:nvSpPr>
        <p:spPr/>
      </p:sp>
      <p:sp>
        <p:nvSpPr>
          <p:cNvPr id="4393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098468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7"/>
          <p:cNvSpPr>
            <a:spLocks noGrp="1" noChangeArrowheads="1"/>
          </p:cNvSpPr>
          <p:nvPr>
            <p:ph type="sldNum" sz="quarter" idx="5"/>
          </p:nvPr>
        </p:nvSpPr>
        <p:spPr>
          <a:noFill/>
        </p:spPr>
        <p:txBody>
          <a:bodyPr/>
          <a:lstStyle/>
          <a:p>
            <a:fld id="{FCD4D5C2-43E3-4A68-9A68-4642ADD08A1D}" type="slidenum">
              <a:rPr lang="en-US" altLang="zh-CN">
                <a:latin typeface="Arial" panose="020B0604020202020204" pitchFamily="34" charset="0"/>
              </a:rPr>
              <a:pPr/>
              <a:t>68</a:t>
            </a:fld>
            <a:endParaRPr lang="en-US" altLang="zh-CN" dirty="0">
              <a:latin typeface="Arial" panose="020B0604020202020204" pitchFamily="34" charset="0"/>
            </a:endParaRPr>
          </a:p>
        </p:txBody>
      </p:sp>
      <p:sp>
        <p:nvSpPr>
          <p:cNvPr id="440323" name="Rectangle 2"/>
          <p:cNvSpPr>
            <a:spLocks noGrp="1" noRot="1" noChangeAspect="1" noChangeArrowheads="1" noTextEdit="1"/>
          </p:cNvSpPr>
          <p:nvPr>
            <p:ph type="sldImg"/>
          </p:nvPr>
        </p:nvSpPr>
        <p:spPr/>
      </p:sp>
      <p:sp>
        <p:nvSpPr>
          <p:cNvPr id="44032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205719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a:spLocks noGrp="1" noChangeArrowheads="1"/>
          </p:cNvSpPr>
          <p:nvPr>
            <p:ph type="sldNum" sz="quarter" idx="5"/>
          </p:nvPr>
        </p:nvSpPr>
        <p:spPr>
          <a:noFill/>
        </p:spPr>
        <p:txBody>
          <a:bodyPr/>
          <a:lstStyle/>
          <a:p>
            <a:fld id="{03DE9154-E392-49AA-9FB4-82A4DD0CBACE}" type="slidenum">
              <a:rPr lang="en-US" altLang="zh-CN">
                <a:latin typeface="Arial" panose="020B0604020202020204" pitchFamily="34" charset="0"/>
              </a:rPr>
              <a:pPr/>
              <a:t>69</a:t>
            </a:fld>
            <a:endParaRPr lang="en-US" altLang="zh-CN" dirty="0">
              <a:latin typeface="Arial" panose="020B0604020202020204" pitchFamily="34" charset="0"/>
            </a:endParaRPr>
          </a:p>
        </p:txBody>
      </p:sp>
      <p:sp>
        <p:nvSpPr>
          <p:cNvPr id="441347" name="Rectangle 2"/>
          <p:cNvSpPr>
            <a:spLocks noGrp="1" noRot="1" noChangeAspect="1" noChangeArrowheads="1" noTextEdit="1"/>
          </p:cNvSpPr>
          <p:nvPr>
            <p:ph type="sldImg"/>
          </p:nvPr>
        </p:nvSpPr>
        <p:spPr/>
      </p:sp>
      <p:sp>
        <p:nvSpPr>
          <p:cNvPr id="4413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1385049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D6A3E7B8-B459-48B7-91B4-888A01085A01}" type="slidenum">
              <a:rPr lang="en-US" altLang="zh-CN">
                <a:latin typeface="Arial" panose="020B0604020202020204" pitchFamily="34" charset="0"/>
              </a:rPr>
              <a:pPr/>
              <a:t>70</a:t>
            </a:fld>
            <a:endParaRPr lang="en-US" altLang="zh-CN" dirty="0">
              <a:latin typeface="Arial" panose="020B0604020202020204" pitchFamily="34" charset="0"/>
            </a:endParaRPr>
          </a:p>
        </p:txBody>
      </p:sp>
      <p:sp>
        <p:nvSpPr>
          <p:cNvPr id="442371" name="Rectangle 2"/>
          <p:cNvSpPr>
            <a:spLocks noGrp="1" noRot="1" noChangeAspect="1" noChangeArrowheads="1" noTextEdit="1"/>
          </p:cNvSpPr>
          <p:nvPr>
            <p:ph type="sldImg"/>
          </p:nvPr>
        </p:nvSpPr>
        <p:spPr/>
      </p:sp>
      <p:sp>
        <p:nvSpPr>
          <p:cNvPr id="44237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951552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3C33D34B-0232-49FA-A359-21DCA478E5E6}" type="slidenum">
              <a:rPr lang="en-US" altLang="zh-CN">
                <a:latin typeface="Arial" panose="020B0604020202020204" pitchFamily="34" charset="0"/>
              </a:rPr>
              <a:pPr/>
              <a:t>72</a:t>
            </a:fld>
            <a:endParaRPr lang="en-US" altLang="zh-CN" dirty="0">
              <a:latin typeface="Arial" panose="020B0604020202020204" pitchFamily="34" charset="0"/>
            </a:endParaRPr>
          </a:p>
        </p:txBody>
      </p:sp>
      <p:sp>
        <p:nvSpPr>
          <p:cNvPr id="443395" name="Rectangle 2"/>
          <p:cNvSpPr>
            <a:spLocks noGrp="1" noRot="1" noChangeAspect="1" noChangeArrowheads="1" noTextEdit="1"/>
          </p:cNvSpPr>
          <p:nvPr>
            <p:ph type="sldImg"/>
          </p:nvPr>
        </p:nvSpPr>
        <p:spPr/>
      </p:sp>
      <p:sp>
        <p:nvSpPr>
          <p:cNvPr id="443396"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Greedy</a:t>
            </a:r>
            <a:r>
              <a:rPr lang="en-US" altLang="zh-CN" baseline="0" dirty="0">
                <a:latin typeface="Arial" panose="020B0604020202020204" pitchFamily="34" charset="0"/>
              </a:rPr>
              <a:t> algorithm</a:t>
            </a:r>
            <a:endParaRPr lang="zh-CN" altLang="zh-CN" dirty="0">
              <a:latin typeface="Arial" panose="020B0604020202020204" pitchFamily="34" charset="0"/>
            </a:endParaRPr>
          </a:p>
        </p:txBody>
      </p:sp>
    </p:spTree>
    <p:extLst>
      <p:ext uri="{BB962C8B-B14F-4D97-AF65-F5344CB8AC3E}">
        <p14:creationId xmlns:p14="http://schemas.microsoft.com/office/powerpoint/2010/main" val="2656773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p:cNvSpPr>
            <a:spLocks noGrp="1" noChangeArrowheads="1"/>
          </p:cNvSpPr>
          <p:nvPr>
            <p:ph type="sldNum" sz="quarter" idx="5"/>
          </p:nvPr>
        </p:nvSpPr>
        <p:spPr>
          <a:noFill/>
        </p:spPr>
        <p:txBody>
          <a:bodyPr/>
          <a:lstStyle/>
          <a:p>
            <a:fld id="{F6A72002-53EF-4A09-B475-69997AB162A7}" type="slidenum">
              <a:rPr lang="en-US" altLang="zh-CN">
                <a:latin typeface="Arial" panose="020B0604020202020204" pitchFamily="34" charset="0"/>
              </a:rPr>
              <a:pPr/>
              <a:t>73</a:t>
            </a:fld>
            <a:endParaRPr lang="en-US" altLang="zh-CN" dirty="0">
              <a:latin typeface="Arial" panose="020B0604020202020204" pitchFamily="34" charset="0"/>
            </a:endParaRPr>
          </a:p>
        </p:txBody>
      </p:sp>
      <p:sp>
        <p:nvSpPr>
          <p:cNvPr id="444419" name="Rectangle 2"/>
          <p:cNvSpPr>
            <a:spLocks noGrp="1" noRot="1" noChangeAspect="1" noChangeArrowheads="1" noTextEdit="1"/>
          </p:cNvSpPr>
          <p:nvPr>
            <p:ph type="sldImg"/>
          </p:nvPr>
        </p:nvSpPr>
        <p:spPr/>
      </p:sp>
      <p:sp>
        <p:nvSpPr>
          <p:cNvPr id="444420"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original</a:t>
            </a:r>
            <a:r>
              <a:rPr lang="en-US" altLang="zh-CN" baseline="0" dirty="0">
                <a:latin typeface="Arial" panose="020B0604020202020204" pitchFamily="34" charset="0"/>
              </a:rPr>
              <a:t> datagram </a:t>
            </a:r>
            <a:endParaRPr lang="zh-CN" altLang="zh-CN" dirty="0">
              <a:latin typeface="Arial" panose="020B0604020202020204" pitchFamily="34" charset="0"/>
            </a:endParaRPr>
          </a:p>
        </p:txBody>
      </p:sp>
    </p:spTree>
    <p:extLst>
      <p:ext uri="{BB962C8B-B14F-4D97-AF65-F5344CB8AC3E}">
        <p14:creationId xmlns:p14="http://schemas.microsoft.com/office/powerpoint/2010/main" val="2066831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7"/>
          <p:cNvSpPr>
            <a:spLocks noGrp="1" noChangeArrowheads="1"/>
          </p:cNvSpPr>
          <p:nvPr>
            <p:ph type="sldNum" sz="quarter" idx="5"/>
          </p:nvPr>
        </p:nvSpPr>
        <p:spPr>
          <a:noFill/>
        </p:spPr>
        <p:txBody>
          <a:bodyPr/>
          <a:lstStyle/>
          <a:p>
            <a:fld id="{4DB87619-4AE8-4BF3-BC3F-6117395E4871}" type="slidenum">
              <a:rPr lang="en-US" altLang="zh-CN">
                <a:latin typeface="Arial" panose="020B0604020202020204" pitchFamily="34" charset="0"/>
              </a:rPr>
              <a:pPr/>
              <a:t>74</a:t>
            </a:fld>
            <a:endParaRPr lang="en-US" altLang="zh-CN" dirty="0">
              <a:latin typeface="Arial" panose="020B0604020202020204" pitchFamily="34" charset="0"/>
            </a:endParaRPr>
          </a:p>
        </p:txBody>
      </p:sp>
      <p:sp>
        <p:nvSpPr>
          <p:cNvPr id="445443" name="Rectangle 2"/>
          <p:cNvSpPr>
            <a:spLocks noGrp="1" noRot="1" noChangeAspect="1" noChangeArrowheads="1" noTextEdit="1"/>
          </p:cNvSpPr>
          <p:nvPr>
            <p:ph type="sldImg"/>
          </p:nvPr>
        </p:nvSpPr>
        <p:spPr/>
      </p:sp>
      <p:sp>
        <p:nvSpPr>
          <p:cNvPr id="44544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45330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7"/>
          <p:cNvSpPr>
            <a:spLocks noGrp="1" noChangeArrowheads="1"/>
          </p:cNvSpPr>
          <p:nvPr>
            <p:ph type="sldNum" sz="quarter" idx="5"/>
          </p:nvPr>
        </p:nvSpPr>
        <p:spPr>
          <a:noFill/>
        </p:spPr>
        <p:txBody>
          <a:bodyPr/>
          <a:lstStyle/>
          <a:p>
            <a:fld id="{9A7DAFF6-A192-46C5-AEAC-C5EE772CAE0E}" type="slidenum">
              <a:rPr lang="en-US" altLang="zh-CN">
                <a:latin typeface="Arial" panose="020B0604020202020204" pitchFamily="34" charset="0"/>
              </a:rPr>
              <a:pPr/>
              <a:t>75</a:t>
            </a:fld>
            <a:endParaRPr lang="en-US" altLang="zh-CN" dirty="0">
              <a:latin typeface="Arial" panose="020B0604020202020204" pitchFamily="34" charset="0"/>
            </a:endParaRPr>
          </a:p>
        </p:txBody>
      </p:sp>
      <p:sp>
        <p:nvSpPr>
          <p:cNvPr id="446467" name="Rectangle 2"/>
          <p:cNvSpPr>
            <a:spLocks noGrp="1" noRot="1" noChangeAspect="1" noChangeArrowheads="1" noTextEdit="1"/>
          </p:cNvSpPr>
          <p:nvPr>
            <p:ph type="sldImg"/>
          </p:nvPr>
        </p:nvSpPr>
        <p:spPr/>
      </p:sp>
      <p:sp>
        <p:nvSpPr>
          <p:cNvPr id="4464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50333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1" i="0" u="none" strike="noStrike" kern="1200" baseline="0" dirty="0" smtClean="0">
                <a:solidFill>
                  <a:schemeClr val="tx1"/>
                </a:solidFill>
                <a:latin typeface="Times New Roman" pitchFamily="18" charset="0"/>
                <a:ea typeface="+mn-ea"/>
                <a:cs typeface="+mn-cs"/>
              </a:rPr>
              <a:t>Control Plane: The Traditional Approach</a:t>
            </a:r>
          </a:p>
          <a:p>
            <a:r>
              <a:rPr lang="en-US" altLang="zh-CN" sz="1200" b="0" i="0" u="none" strike="noStrike" kern="1200" baseline="0" dirty="0" smtClean="0">
                <a:solidFill>
                  <a:schemeClr val="tx1"/>
                </a:solidFill>
                <a:latin typeface="Times New Roman" pitchFamily="18" charset="0"/>
                <a:ea typeface="+mn-ea"/>
                <a:cs typeface="+mn-cs"/>
              </a:rPr>
              <a:t>    But now you are undoubtedly wondering how a router’s forwarding tables are configured in the first place. </a:t>
            </a:r>
          </a:p>
          <a:p>
            <a:r>
              <a:rPr lang="en-US" altLang="zh-CN" sz="1200" b="0" i="0" u="none" strike="noStrike" kern="1200" baseline="0" dirty="0" smtClean="0">
                <a:solidFill>
                  <a:schemeClr val="tx1"/>
                </a:solidFill>
                <a:latin typeface="Times New Roman" pitchFamily="18" charset="0"/>
                <a:ea typeface="+mn-ea"/>
                <a:cs typeface="+mn-cs"/>
              </a:rPr>
              <a:t>    This is a crucial issue, one that exposes the important interplay between forwarding (in data plane) and routing (in control plane). </a:t>
            </a:r>
          </a:p>
          <a:p>
            <a:r>
              <a:rPr lang="en-US" altLang="zh-CN" sz="1200" b="0" i="0" u="none" strike="noStrike" kern="1200" baseline="0" dirty="0" smtClean="0">
                <a:solidFill>
                  <a:schemeClr val="tx1"/>
                </a:solidFill>
                <a:latin typeface="Times New Roman" pitchFamily="18" charset="0"/>
                <a:ea typeface="+mn-ea"/>
                <a:cs typeface="+mn-cs"/>
              </a:rPr>
              <a:t>    As shown in Figure 4.2, the routing algorithm determines the contents of the routers’ forwarding tables. </a:t>
            </a:r>
          </a:p>
          <a:p>
            <a:r>
              <a:rPr lang="en-US" altLang="zh-CN" sz="1200" b="0" i="0" u="none" strike="noStrike" kern="1200" baseline="0" dirty="0" smtClean="0">
                <a:solidFill>
                  <a:schemeClr val="tx1"/>
                </a:solidFill>
                <a:latin typeface="Times New Roman" pitchFamily="18" charset="0"/>
                <a:ea typeface="+mn-ea"/>
                <a:cs typeface="+mn-cs"/>
              </a:rPr>
              <a:t>    In this example, a routing algorithm runs </a:t>
            </a:r>
            <a:r>
              <a:rPr lang="en-US" altLang="zh-CN" sz="1200" b="0" i="0" u="sng" strike="noStrike" kern="1200" baseline="0" dirty="0" smtClean="0">
                <a:solidFill>
                  <a:schemeClr val="tx1"/>
                </a:solidFill>
                <a:latin typeface="Times New Roman" pitchFamily="18" charset="0"/>
                <a:ea typeface="+mn-ea"/>
                <a:cs typeface="+mn-cs"/>
              </a:rPr>
              <a:t>in each and every router</a:t>
            </a:r>
            <a:r>
              <a:rPr lang="en-US" altLang="zh-CN" sz="1200" b="0" i="0" u="none" strike="noStrike" kern="1200" baseline="0" dirty="0" smtClean="0">
                <a:solidFill>
                  <a:schemeClr val="tx1"/>
                </a:solidFill>
                <a:latin typeface="Times New Roman" pitchFamily="18" charset="0"/>
                <a:ea typeface="+mn-ea"/>
                <a:cs typeface="+mn-cs"/>
              </a:rPr>
              <a:t> and both forwarding and routing functions are contained within a router. </a:t>
            </a:r>
          </a:p>
          <a:p>
            <a:r>
              <a:rPr lang="en-US" altLang="zh-CN" sz="1200" b="0" i="0" u="none" strike="noStrike" kern="1200" baseline="0" dirty="0" smtClean="0">
                <a:solidFill>
                  <a:schemeClr val="tx1"/>
                </a:solidFill>
                <a:latin typeface="Times New Roman" pitchFamily="18" charset="0"/>
                <a:ea typeface="+mn-ea"/>
                <a:cs typeface="+mn-cs"/>
              </a:rPr>
              <a:t>    As we’ll see in Sections 5.3 and 5.4, the routing algorithm function in one router communicates with the routing algorithm function in other routers to compute the values for its forwarding table. </a:t>
            </a:r>
          </a:p>
          <a:p>
            <a:r>
              <a:rPr lang="en-US" altLang="zh-CN" sz="1200" b="0" i="0" u="none" strike="noStrike" kern="1200" baseline="0" dirty="0" smtClean="0">
                <a:solidFill>
                  <a:schemeClr val="tx1"/>
                </a:solidFill>
                <a:latin typeface="Times New Roman" pitchFamily="18" charset="0"/>
                <a:ea typeface="+mn-ea"/>
                <a:cs typeface="+mn-cs"/>
              </a:rPr>
              <a:t>    How is this communication performed? </a:t>
            </a:r>
          </a:p>
          <a:p>
            <a:r>
              <a:rPr lang="en-US" altLang="zh-CN" sz="1200" b="0" i="0" u="none" strike="noStrike" kern="1200" baseline="0" dirty="0" smtClean="0">
                <a:solidFill>
                  <a:schemeClr val="tx1"/>
                </a:solidFill>
                <a:latin typeface="Times New Roman" pitchFamily="18" charset="0"/>
                <a:ea typeface="+mn-ea"/>
                <a:cs typeface="+mn-cs"/>
              </a:rPr>
              <a:t>    By exchanging routing messages </a:t>
            </a:r>
            <a:r>
              <a:rPr lang="en-US" altLang="zh-CN" sz="1200" b="0" i="0" u="sng" strike="noStrike" kern="1200" baseline="0" dirty="0" smtClean="0">
                <a:solidFill>
                  <a:schemeClr val="tx1"/>
                </a:solidFill>
                <a:latin typeface="Times New Roman" pitchFamily="18" charset="0"/>
                <a:ea typeface="+mn-ea"/>
                <a:cs typeface="+mn-cs"/>
              </a:rPr>
              <a:t>containing routing information</a:t>
            </a:r>
            <a:r>
              <a:rPr lang="en-US" altLang="zh-CN" sz="1200" b="0" i="0" u="none" strike="noStrike" kern="1200" baseline="0" dirty="0" smtClean="0">
                <a:solidFill>
                  <a:schemeClr val="tx1"/>
                </a:solidFill>
                <a:latin typeface="Times New Roman" pitchFamily="18" charset="0"/>
                <a:ea typeface="+mn-ea"/>
                <a:cs typeface="+mn-cs"/>
              </a:rPr>
              <a:t> according to a routing protocol! </a:t>
            </a:r>
          </a:p>
          <a:p>
            <a:r>
              <a:rPr lang="en-US" altLang="zh-CN" sz="1200" b="0" i="0" u="none" strike="noStrike" kern="1200" baseline="0" dirty="0" smtClean="0">
                <a:solidFill>
                  <a:schemeClr val="tx1"/>
                </a:solidFill>
                <a:latin typeface="Times New Roman" pitchFamily="18" charset="0"/>
                <a:ea typeface="+mn-ea"/>
                <a:cs typeface="+mn-cs"/>
              </a:rPr>
              <a:t>    We’ll cover routing algorithms and protocols in Sections 5.2 through 5.4.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distinct and different purposes of the forwarding and routing functions can be further illustrated by considering the </a:t>
            </a:r>
            <a:r>
              <a:rPr lang="en-US" altLang="zh-CN" sz="1200" b="1" i="0" u="none" strike="noStrike" kern="1200" baseline="0" dirty="0" smtClean="0">
                <a:solidFill>
                  <a:schemeClr val="tx1"/>
                </a:solidFill>
                <a:latin typeface="Times New Roman" pitchFamily="18" charset="0"/>
                <a:ea typeface="+mn-ea"/>
                <a:cs typeface="+mn-cs"/>
              </a:rPr>
              <a:t>hypothetical</a:t>
            </a:r>
            <a:r>
              <a:rPr lang="en-US" altLang="zh-CN" sz="1200" b="0" i="0" u="none" strike="noStrike" kern="1200" baseline="0" dirty="0" smtClean="0">
                <a:solidFill>
                  <a:schemeClr val="tx1"/>
                </a:solidFill>
                <a:latin typeface="Times New Roman" pitchFamily="18" charset="0"/>
                <a:ea typeface="+mn-ea"/>
                <a:cs typeface="+mn-cs"/>
              </a:rPr>
              <a:t> (and unrealistic, but technically feasible) case of a network in which all forwarding tables are configured directly by human network operators physically present at the routers.</a:t>
            </a:r>
          </a:p>
          <a:p>
            <a:r>
              <a:rPr lang="en-US" altLang="zh-CN" sz="1200" b="0" i="0" u="none" strike="noStrike" kern="1200" baseline="0" dirty="0" smtClean="0">
                <a:solidFill>
                  <a:schemeClr val="tx1"/>
                </a:solidFill>
                <a:latin typeface="Times New Roman" pitchFamily="18" charset="0"/>
                <a:ea typeface="+mn-ea"/>
                <a:cs typeface="+mn-cs"/>
              </a:rPr>
              <a:t>    In this case, no routing protocols would be required! </a:t>
            </a:r>
          </a:p>
          <a:p>
            <a:r>
              <a:rPr lang="en-US" altLang="zh-CN" sz="1200" b="0" i="0" u="none" strike="noStrike" kern="1200" baseline="0" dirty="0" smtClean="0">
                <a:solidFill>
                  <a:schemeClr val="tx1"/>
                </a:solidFill>
                <a:latin typeface="Times New Roman" pitchFamily="18" charset="0"/>
                <a:ea typeface="+mn-ea"/>
                <a:cs typeface="+mn-cs"/>
              </a:rPr>
              <a:t>    Of course, the human operators would need to interact with each other to ensure that the forwarding tables were configured in such a way that packets reached their intended destinations. </a:t>
            </a:r>
          </a:p>
          <a:p>
            <a:r>
              <a:rPr lang="en-US" altLang="zh-CN" sz="1200" b="0" i="0" u="none" strike="noStrike" kern="1200" baseline="0" dirty="0" smtClean="0">
                <a:solidFill>
                  <a:schemeClr val="tx1"/>
                </a:solidFill>
                <a:latin typeface="Times New Roman" pitchFamily="18" charset="0"/>
                <a:ea typeface="+mn-ea"/>
                <a:cs typeface="+mn-cs"/>
              </a:rPr>
              <a:t>    It’s also likely that human configuration would be more error-prone and much slower to respond to changes in the network topology than a routing protocol. </a:t>
            </a:r>
          </a:p>
          <a:p>
            <a:r>
              <a:rPr lang="en-US" altLang="zh-CN" sz="1200" b="0" i="0" u="none" strike="noStrike" kern="1200" baseline="0" dirty="0" smtClean="0">
                <a:solidFill>
                  <a:schemeClr val="tx1"/>
                </a:solidFill>
                <a:latin typeface="Times New Roman" pitchFamily="18" charset="0"/>
                <a:ea typeface="+mn-ea"/>
                <a:cs typeface="+mn-cs"/>
              </a:rPr>
              <a:t>    We’re thus fortunate that all networks have both a forwarding and a routing function! </a:t>
            </a:r>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12</a:t>
            </a:fld>
            <a:endParaRPr lang="en-US" altLang="zh-CN"/>
          </a:p>
        </p:txBody>
      </p:sp>
    </p:spTree>
    <p:extLst>
      <p:ext uri="{BB962C8B-B14F-4D97-AF65-F5344CB8AC3E}">
        <p14:creationId xmlns:p14="http://schemas.microsoft.com/office/powerpoint/2010/main" val="839925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663351D3-83A6-4A33-BE74-8C3FA9D1F6E7}" type="slidenum">
              <a:rPr lang="en-US" altLang="zh-CN">
                <a:latin typeface="Arial" panose="020B0604020202020204" pitchFamily="34" charset="0"/>
              </a:rPr>
              <a:pPr/>
              <a:t>76</a:t>
            </a:fld>
            <a:endParaRPr lang="en-US" altLang="zh-CN" dirty="0">
              <a:latin typeface="Arial" panose="020B0604020202020204" pitchFamily="34" charset="0"/>
            </a:endParaRPr>
          </a:p>
        </p:txBody>
      </p:sp>
      <p:sp>
        <p:nvSpPr>
          <p:cNvPr id="447491" name="Rectangle 2"/>
          <p:cNvSpPr>
            <a:spLocks noGrp="1" noRot="1" noChangeAspect="1" noChangeArrowheads="1" noTextEdit="1"/>
          </p:cNvSpPr>
          <p:nvPr>
            <p:ph type="sldImg"/>
          </p:nvPr>
        </p:nvSpPr>
        <p:spPr/>
      </p:sp>
      <p:sp>
        <p:nvSpPr>
          <p:cNvPr id="44749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481329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36442EA6-D7FE-4042-B711-604584F9BF5E}" type="slidenum">
              <a:rPr lang="zh-CN" altLang="en-US"/>
              <a:pPr/>
              <a:t>77</a:t>
            </a:fld>
            <a:endParaRPr lang="en-US" altLang="zh-CN"/>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xfrm>
            <a:off x="731838" y="4560888"/>
            <a:ext cx="5851525" cy="4319587"/>
          </a:xfrm>
          <a:noFill/>
          <a:ln/>
        </p:spPr>
        <p:txBody>
          <a:bodyPr/>
          <a:lstStyle/>
          <a:p>
            <a:endParaRPr lang="en-US" altLang="zh-CN" smtClean="0"/>
          </a:p>
        </p:txBody>
      </p:sp>
    </p:spTree>
    <p:extLst>
      <p:ext uri="{BB962C8B-B14F-4D97-AF65-F5344CB8AC3E}">
        <p14:creationId xmlns:p14="http://schemas.microsoft.com/office/powerpoint/2010/main" val="982681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p:cNvSpPr>
            <a:spLocks noGrp="1" noChangeArrowheads="1"/>
          </p:cNvSpPr>
          <p:nvPr>
            <p:ph type="sldNum" sz="quarter" idx="5"/>
          </p:nvPr>
        </p:nvSpPr>
        <p:spPr>
          <a:noFill/>
        </p:spPr>
        <p:txBody>
          <a:bodyPr/>
          <a:lstStyle/>
          <a:p>
            <a:fld id="{D9B6B8C9-DD8C-4368-907E-683765AED21B}" type="slidenum">
              <a:rPr lang="en-US" altLang="zh-CN">
                <a:latin typeface="Arial" panose="020B0604020202020204" pitchFamily="34" charset="0"/>
              </a:rPr>
              <a:pPr/>
              <a:t>78</a:t>
            </a:fld>
            <a:endParaRPr lang="en-US" altLang="zh-CN" dirty="0">
              <a:latin typeface="Arial" panose="020B0604020202020204" pitchFamily="34" charset="0"/>
            </a:endParaRPr>
          </a:p>
        </p:txBody>
      </p:sp>
      <p:sp>
        <p:nvSpPr>
          <p:cNvPr id="448515" name="Rectangle 2"/>
          <p:cNvSpPr>
            <a:spLocks noGrp="1" noRot="1" noChangeAspect="1" noChangeArrowheads="1" noTextEdit="1"/>
          </p:cNvSpPr>
          <p:nvPr>
            <p:ph type="sldImg"/>
          </p:nvPr>
        </p:nvSpPr>
        <p:spPr/>
      </p:sp>
      <p:sp>
        <p:nvSpPr>
          <p:cNvPr id="4485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2676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9BC9FA1F-9DB3-435E-A799-12DF3DA49EF5}" type="slidenum">
              <a:rPr lang="en-US" altLang="zh-CN">
                <a:latin typeface="Arial" panose="020B0604020202020204" pitchFamily="34" charset="0"/>
              </a:rPr>
              <a:pPr/>
              <a:t>79</a:t>
            </a:fld>
            <a:endParaRPr lang="en-US" altLang="zh-CN" dirty="0">
              <a:latin typeface="Arial" panose="020B0604020202020204" pitchFamily="34" charset="0"/>
            </a:endParaRPr>
          </a:p>
        </p:txBody>
      </p:sp>
      <p:sp>
        <p:nvSpPr>
          <p:cNvPr id="449539" name="Rectangle 2"/>
          <p:cNvSpPr>
            <a:spLocks noGrp="1" noRot="1" noChangeAspect="1" noChangeArrowheads="1" noTextEdit="1"/>
          </p:cNvSpPr>
          <p:nvPr>
            <p:ph type="sldImg"/>
          </p:nvPr>
        </p:nvSpPr>
        <p:spPr/>
      </p:sp>
      <p:sp>
        <p:nvSpPr>
          <p:cNvPr id="4495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071085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7"/>
          <p:cNvSpPr>
            <a:spLocks noGrp="1" noChangeArrowheads="1"/>
          </p:cNvSpPr>
          <p:nvPr>
            <p:ph type="sldNum" sz="quarter" idx="5"/>
          </p:nvPr>
        </p:nvSpPr>
        <p:spPr>
          <a:noFill/>
        </p:spPr>
        <p:txBody>
          <a:bodyPr/>
          <a:lstStyle/>
          <a:p>
            <a:fld id="{38D58689-2699-41EC-8272-C59E77912BB6}" type="slidenum">
              <a:rPr lang="en-US" altLang="zh-CN">
                <a:latin typeface="Arial" panose="020B0604020202020204" pitchFamily="34" charset="0"/>
              </a:rPr>
              <a:pPr/>
              <a:t>82</a:t>
            </a:fld>
            <a:endParaRPr lang="en-US" altLang="zh-CN" dirty="0">
              <a:latin typeface="Arial" panose="020B0604020202020204" pitchFamily="34" charset="0"/>
            </a:endParaRPr>
          </a:p>
        </p:txBody>
      </p:sp>
      <p:sp>
        <p:nvSpPr>
          <p:cNvPr id="450563" name="Rectangle 2"/>
          <p:cNvSpPr>
            <a:spLocks noGrp="1" noRot="1" noChangeAspect="1" noChangeArrowheads="1" noTextEdit="1"/>
          </p:cNvSpPr>
          <p:nvPr>
            <p:ph type="sldImg"/>
          </p:nvPr>
        </p:nvSpPr>
        <p:spPr/>
      </p:sp>
      <p:sp>
        <p:nvSpPr>
          <p:cNvPr id="4505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6799623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83</a:t>
            </a:fld>
            <a:endParaRPr lang="en-US" altLang="zh-CN"/>
          </a:p>
        </p:txBody>
      </p:sp>
    </p:spTree>
    <p:extLst>
      <p:ext uri="{BB962C8B-B14F-4D97-AF65-F5344CB8AC3E}">
        <p14:creationId xmlns:p14="http://schemas.microsoft.com/office/powerpoint/2010/main" val="7410106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E5F3353-2CAE-44A2-B7A7-4DA6E47FFBE6}" type="slidenum">
              <a:rPr lang="en-US" altLang="zh-CN" smtClean="0"/>
              <a:pPr>
                <a:spcBef>
                  <a:spcPct val="0"/>
                </a:spcBef>
              </a:pPr>
              <a:t>84</a:t>
            </a:fld>
            <a:endParaRPr lang="en-US" altLang="zh-CN"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We’ll see in Chapter 6 that not all link-layer protocols can carry network-layer packets of the same size. </a:t>
            </a:r>
          </a:p>
          <a:p>
            <a:r>
              <a:rPr lang="en-US" altLang="zh-CN" sz="1200" b="0" i="0" u="none" strike="noStrike" kern="1200" baseline="0" dirty="0" smtClean="0">
                <a:solidFill>
                  <a:schemeClr val="tx1"/>
                </a:solidFill>
                <a:latin typeface="Times New Roman" pitchFamily="18" charset="0"/>
                <a:ea typeface="+mn-ea"/>
                <a:cs typeface="+mn-cs"/>
              </a:rPr>
              <a:t>    Some protocols can carry big datagrams, whereas other protocols can carry </a:t>
            </a:r>
            <a:r>
              <a:rPr lang="en-US" altLang="zh-CN" sz="1200" b="1" i="0" u="none" strike="noStrike" kern="1200" baseline="0" dirty="0" smtClean="0">
                <a:solidFill>
                  <a:schemeClr val="tx1"/>
                </a:solidFill>
                <a:latin typeface="Times New Roman" pitchFamily="18" charset="0"/>
                <a:ea typeface="+mn-ea"/>
                <a:cs typeface="+mn-cs"/>
              </a:rPr>
              <a:t>only</a:t>
            </a:r>
            <a:r>
              <a:rPr lang="en-US" altLang="zh-CN" sz="1200" b="0" i="0" u="none" strike="noStrike" kern="1200" baseline="0" dirty="0" smtClean="0">
                <a:solidFill>
                  <a:schemeClr val="tx1"/>
                </a:solidFill>
                <a:latin typeface="Times New Roman" pitchFamily="18" charset="0"/>
                <a:ea typeface="+mn-ea"/>
                <a:cs typeface="+mn-cs"/>
              </a:rPr>
              <a:t> little packets.</a:t>
            </a:r>
          </a:p>
          <a:p>
            <a:r>
              <a:rPr lang="en-US" altLang="zh-CN" sz="1200" b="0" i="0" u="none" strike="noStrike" kern="1200" baseline="0" dirty="0" smtClean="0">
                <a:solidFill>
                  <a:schemeClr val="tx1"/>
                </a:solidFill>
                <a:latin typeface="Times New Roman" pitchFamily="18" charset="0"/>
                <a:ea typeface="+mn-ea"/>
                <a:cs typeface="+mn-cs"/>
              </a:rPr>
              <a:t>    For example, Ethernet frames can carry up to 1,500 bytes of data, whereas frames for some wide-area links can carry no more than 576 bytes. </a:t>
            </a:r>
          </a:p>
          <a:p>
            <a:r>
              <a:rPr lang="en-US" altLang="zh-CN" sz="1200" b="0" i="0" u="none" strike="noStrike" kern="1200" baseline="0" dirty="0" smtClean="0">
                <a:solidFill>
                  <a:schemeClr val="tx1"/>
                </a:solidFill>
                <a:latin typeface="Times New Roman" pitchFamily="18" charset="0"/>
                <a:ea typeface="+mn-ea"/>
                <a:cs typeface="+mn-cs"/>
              </a:rPr>
              <a:t>    The maximum amount of data that a link-layer frame can carry is called the maximum transmission unit (MTU). </a:t>
            </a:r>
          </a:p>
          <a:p>
            <a:r>
              <a:rPr lang="en-US" altLang="zh-CN" sz="1200" b="0" i="0" u="none" strike="noStrike" kern="1200" baseline="0" dirty="0" smtClean="0">
                <a:solidFill>
                  <a:schemeClr val="tx1"/>
                </a:solidFill>
                <a:latin typeface="Times New Roman" pitchFamily="18" charset="0"/>
                <a:ea typeface="+mn-ea"/>
                <a:cs typeface="+mn-cs"/>
              </a:rPr>
              <a:t>    Because each IP datagram is encapsulated </a:t>
            </a:r>
            <a:r>
              <a:rPr lang="en-US" altLang="zh-CN" sz="1200" b="1" i="0" u="none" strike="noStrike" kern="1200" baseline="0" dirty="0" smtClean="0">
                <a:solidFill>
                  <a:schemeClr val="tx1"/>
                </a:solidFill>
                <a:latin typeface="Times New Roman" pitchFamily="18" charset="0"/>
                <a:ea typeface="+mn-ea"/>
                <a:cs typeface="+mn-cs"/>
              </a:rPr>
              <a:t>within</a:t>
            </a:r>
            <a:r>
              <a:rPr lang="en-US" altLang="zh-CN" sz="1200" b="0" i="0" u="none" strike="noStrike" kern="1200" baseline="0" dirty="0" smtClean="0">
                <a:solidFill>
                  <a:schemeClr val="tx1"/>
                </a:solidFill>
                <a:latin typeface="Times New Roman" pitchFamily="18" charset="0"/>
                <a:ea typeface="+mn-ea"/>
                <a:cs typeface="+mn-cs"/>
              </a:rPr>
              <a:t> the link-layer frame for transport </a:t>
            </a:r>
            <a:r>
              <a:rPr lang="en-US" altLang="zh-CN" sz="1200" b="1" i="0" u="none"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one router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next router, the MTU of the link-layer protocol </a:t>
            </a:r>
            <a:r>
              <a:rPr lang="en-US" altLang="zh-CN" sz="1200" b="1" i="0" u="none" strike="noStrike" kern="1200" baseline="0" dirty="0" smtClean="0">
                <a:solidFill>
                  <a:schemeClr val="tx1"/>
                </a:solidFill>
                <a:latin typeface="Times New Roman" pitchFamily="18" charset="0"/>
                <a:ea typeface="+mn-ea"/>
                <a:cs typeface="+mn-cs"/>
              </a:rPr>
              <a:t>places a hard limit on </a:t>
            </a:r>
            <a:r>
              <a:rPr lang="en-US" altLang="zh-CN" sz="1200" b="0" i="0" u="none" strike="noStrike" kern="1200" baseline="0" dirty="0" smtClean="0">
                <a:solidFill>
                  <a:schemeClr val="tx1"/>
                </a:solidFill>
                <a:latin typeface="Times New Roman" pitchFamily="18" charset="0"/>
                <a:ea typeface="+mn-ea"/>
                <a:cs typeface="+mn-cs"/>
              </a:rPr>
              <a:t>the length of an IP datagram. </a:t>
            </a:r>
          </a:p>
          <a:p>
            <a:r>
              <a:rPr lang="en-US" altLang="zh-CN" sz="1200" b="0" i="0" u="none" strike="noStrike" kern="1200" baseline="0" dirty="0" smtClean="0">
                <a:solidFill>
                  <a:schemeClr val="tx1"/>
                </a:solidFill>
                <a:latin typeface="Times New Roman" pitchFamily="18" charset="0"/>
                <a:ea typeface="+mn-ea"/>
                <a:cs typeface="+mn-cs"/>
              </a:rPr>
              <a:t>    Having a hard limit on the size of an IP datagram is not much of a problem</a:t>
            </a:r>
            <a:r>
              <a:rPr lang="en-US" altLang="zh-CN" sz="1200" b="0" i="0" u="sng" strike="noStrike" kern="1200" baseline="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What is a problem is that each of the links along the route between sender and destination can use different link-layer protocols, and each of these protocols can have different MTUs.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To understand the forwarding issue better, imagine that you are a router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interconnects several links, each running different link-layer protocols with different MTUs. </a:t>
            </a:r>
          </a:p>
          <a:p>
            <a:r>
              <a:rPr lang="en-US" altLang="zh-CN" sz="1200" b="0" i="0" u="none" strike="noStrike" kern="1200" baseline="0" dirty="0" smtClean="0">
                <a:solidFill>
                  <a:schemeClr val="tx1"/>
                </a:solidFill>
                <a:latin typeface="Times New Roman" pitchFamily="18" charset="0"/>
                <a:ea typeface="+mn-ea"/>
                <a:cs typeface="+mn-cs"/>
              </a:rPr>
              <a:t>    Suppose you receive an IP datagram from one link. </a:t>
            </a:r>
          </a:p>
          <a:p>
            <a:r>
              <a:rPr lang="en-US" altLang="zh-CN" sz="1200" b="0" i="0" u="none" strike="noStrike" kern="1200" baseline="0" dirty="0" smtClean="0">
                <a:solidFill>
                  <a:schemeClr val="tx1"/>
                </a:solidFill>
                <a:latin typeface="Times New Roman" pitchFamily="18" charset="0"/>
                <a:ea typeface="+mn-ea"/>
                <a:cs typeface="+mn-cs"/>
              </a:rPr>
              <a:t>    You check your forwarding table to determine the outgoing link, and this outgoing link has an MTU that is smaller than the length of the IP datagram. </a:t>
            </a:r>
          </a:p>
          <a:p>
            <a:r>
              <a:rPr lang="en-US" altLang="zh-CN" sz="1200" b="0" i="0" u="none" strike="noStrike" kern="1200" baseline="0" dirty="0" smtClean="0">
                <a:solidFill>
                  <a:schemeClr val="tx1"/>
                </a:solidFill>
                <a:latin typeface="Times New Roman" pitchFamily="18" charset="0"/>
                <a:ea typeface="+mn-ea"/>
                <a:cs typeface="+mn-cs"/>
              </a:rPr>
              <a:t>    Time to panic — how are you going to </a:t>
            </a:r>
            <a:r>
              <a:rPr lang="en-US" altLang="zh-CN" sz="1200" b="0" i="0" u="sng" strike="noStrike" kern="1200" baseline="0" dirty="0" smtClean="0">
                <a:solidFill>
                  <a:schemeClr val="tx1"/>
                </a:solidFill>
                <a:latin typeface="Times New Roman" pitchFamily="18" charset="0"/>
                <a:ea typeface="+mn-ea"/>
                <a:cs typeface="+mn-cs"/>
              </a:rPr>
              <a:t>squeeze</a:t>
            </a:r>
            <a:r>
              <a:rPr lang="en-US" altLang="zh-CN" sz="1200" b="0" i="0" u="none" strike="noStrike" kern="1200" baseline="0" dirty="0" smtClean="0">
                <a:solidFill>
                  <a:schemeClr val="tx1"/>
                </a:solidFill>
                <a:latin typeface="Times New Roman" pitchFamily="18" charset="0"/>
                <a:ea typeface="+mn-ea"/>
                <a:cs typeface="+mn-cs"/>
              </a:rPr>
              <a:t> this oversized IP datagram </a:t>
            </a:r>
            <a:r>
              <a:rPr lang="en-US" altLang="zh-CN" sz="1200" b="0" i="0" u="sng"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payload field of the link-layer frame?</a:t>
            </a:r>
          </a:p>
          <a:p>
            <a:r>
              <a:rPr lang="en-US" altLang="zh-CN" sz="1200" b="0" i="0" u="none" strike="noStrike" kern="1200" baseline="0" dirty="0" smtClean="0">
                <a:solidFill>
                  <a:schemeClr val="tx1"/>
                </a:solidFill>
                <a:latin typeface="Times New Roman" pitchFamily="18" charset="0"/>
                <a:ea typeface="+mn-ea"/>
                <a:cs typeface="+mn-cs"/>
              </a:rPr>
              <a:t>    The solution is to </a:t>
            </a:r>
            <a:r>
              <a:rPr lang="en-US" altLang="zh-CN" sz="1200" b="0" i="0" u="sng" strike="noStrike" kern="1200" baseline="0" dirty="0" smtClean="0">
                <a:solidFill>
                  <a:schemeClr val="tx1"/>
                </a:solidFill>
                <a:latin typeface="Times New Roman" pitchFamily="18" charset="0"/>
                <a:ea typeface="+mn-ea"/>
                <a:cs typeface="+mn-cs"/>
              </a:rPr>
              <a:t>fragment the data</a:t>
            </a:r>
            <a:r>
              <a:rPr lang="en-US" altLang="zh-CN" sz="1200" b="0" i="0" u="none" strike="noStrike" kern="1200" baseline="0" dirty="0" smtClean="0">
                <a:solidFill>
                  <a:schemeClr val="tx1"/>
                </a:solidFill>
                <a:latin typeface="Times New Roman" pitchFamily="18" charset="0"/>
                <a:ea typeface="+mn-ea"/>
                <a:cs typeface="+mn-cs"/>
              </a:rPr>
              <a:t> in the IP datagram </a:t>
            </a:r>
            <a:r>
              <a:rPr lang="en-US" altLang="zh-CN" sz="1200" b="0" i="0" u="sng"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two or more smaller IP datagrams, encapsulate each of these smaller IP datagrams in a separate link-layer frame; and send these frames over the outgoing link. </a:t>
            </a:r>
          </a:p>
          <a:p>
            <a:r>
              <a:rPr lang="en-US" altLang="zh-CN" sz="1200" b="0" i="0" u="none" strike="noStrike" kern="1200" baseline="0" dirty="0" smtClean="0">
                <a:solidFill>
                  <a:schemeClr val="tx1"/>
                </a:solidFill>
                <a:latin typeface="Times New Roman" pitchFamily="18" charset="0"/>
                <a:ea typeface="+mn-ea"/>
                <a:cs typeface="+mn-cs"/>
              </a:rPr>
              <a:t>    Each of these smaller datagrams is referred to as a </a:t>
            </a:r>
            <a:r>
              <a:rPr lang="en-US" altLang="zh-CN" sz="1200" b="1" i="0" u="none" strike="noStrike" kern="1200" baseline="0" dirty="0" smtClean="0">
                <a:solidFill>
                  <a:schemeClr val="tx1"/>
                </a:solidFill>
                <a:latin typeface="Times New Roman" pitchFamily="18" charset="0"/>
                <a:ea typeface="+mn-ea"/>
                <a:cs typeface="+mn-cs"/>
              </a:rPr>
              <a:t>fragment</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Fragments need to be reassembled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they reach the transport layer at the destination.</a:t>
            </a:r>
          </a:p>
          <a:p>
            <a:r>
              <a:rPr lang="en-US" altLang="zh-CN" sz="1200" b="0" i="0" u="none" strike="noStrike" kern="1200" baseline="0" dirty="0" smtClean="0">
                <a:solidFill>
                  <a:schemeClr val="tx1"/>
                </a:solidFill>
                <a:latin typeface="Times New Roman" pitchFamily="18" charset="0"/>
                <a:ea typeface="+mn-ea"/>
                <a:cs typeface="+mn-cs"/>
              </a:rPr>
              <a:t>    Indeed, both TCP and UDP are expecting to receive complete, unfragmented segments from the network layer. </a:t>
            </a:r>
          </a:p>
          <a:p>
            <a:r>
              <a:rPr lang="en-US" altLang="zh-CN" sz="1200" b="0" i="0" u="none" strike="noStrike" kern="1200" baseline="0" dirty="0" smtClean="0">
                <a:solidFill>
                  <a:schemeClr val="tx1"/>
                </a:solidFill>
                <a:latin typeface="Times New Roman" pitchFamily="18" charset="0"/>
                <a:ea typeface="+mn-ea"/>
                <a:cs typeface="+mn-cs"/>
              </a:rPr>
              <a:t>    The designers of IPv4 felt that reassembling datagrams in the routers would introduce significant complication into the protocol and </a:t>
            </a:r>
            <a:r>
              <a:rPr lang="en-US" altLang="zh-CN" sz="1200" b="0" i="0" u="sng" strike="noStrike" kern="1200" baseline="0" dirty="0" smtClean="0">
                <a:solidFill>
                  <a:schemeClr val="tx1"/>
                </a:solidFill>
                <a:latin typeface="Times New Roman" pitchFamily="18" charset="0"/>
                <a:ea typeface="+mn-ea"/>
                <a:cs typeface="+mn-cs"/>
              </a:rPr>
              <a:t>put a damper on</a:t>
            </a:r>
            <a:r>
              <a:rPr lang="en-US" altLang="zh-CN" sz="1200" b="0" i="0" u="none" strike="noStrike" kern="1200" baseline="0" dirty="0" smtClean="0">
                <a:solidFill>
                  <a:schemeClr val="tx1"/>
                </a:solidFill>
                <a:latin typeface="Times New Roman" pitchFamily="18" charset="0"/>
                <a:ea typeface="+mn-ea"/>
                <a:cs typeface="+mn-cs"/>
              </a:rPr>
              <a:t> router performance. </a:t>
            </a:r>
          </a:p>
          <a:p>
            <a:r>
              <a:rPr lang="en-US" altLang="zh-CN" sz="1200" b="0" i="0" u="none" strike="noStrike" kern="1200" baseline="0" dirty="0" smtClean="0">
                <a:solidFill>
                  <a:schemeClr val="tx1"/>
                </a:solidFill>
                <a:latin typeface="Times New Roman" pitchFamily="18" charset="0"/>
                <a:ea typeface="+mn-ea"/>
                <a:cs typeface="+mn-cs"/>
              </a:rPr>
              <a:t>    (If you were a router, would you want to be reassembling fragments </a:t>
            </a:r>
            <a:r>
              <a:rPr lang="en-US" altLang="zh-CN" sz="1200" b="0" i="0" u="sng" strike="noStrike" kern="1200" baseline="0" dirty="0" smtClean="0">
                <a:solidFill>
                  <a:schemeClr val="tx1"/>
                </a:solidFill>
                <a:latin typeface="Times New Roman" pitchFamily="18" charset="0"/>
                <a:ea typeface="+mn-ea"/>
                <a:cs typeface="+mn-cs"/>
              </a:rPr>
              <a:t>on top of everything else</a:t>
            </a:r>
            <a:r>
              <a:rPr lang="en-US" altLang="zh-CN" sz="1200" b="0" i="0" u="none" strike="noStrike" kern="1200" baseline="0" dirty="0" smtClean="0">
                <a:solidFill>
                  <a:schemeClr val="tx1"/>
                </a:solidFill>
                <a:latin typeface="Times New Roman" pitchFamily="18" charset="0"/>
                <a:ea typeface="+mn-ea"/>
                <a:cs typeface="+mn-cs"/>
              </a:rPr>
              <a:t> you had to do?) </a:t>
            </a:r>
          </a:p>
          <a:p>
            <a:r>
              <a:rPr lang="en-US" altLang="zh-CN" sz="1200" b="0" i="0" u="none" strike="noStrike" kern="1200" baseline="0" dirty="0" smtClean="0">
                <a:solidFill>
                  <a:schemeClr val="tx1"/>
                </a:solidFill>
                <a:latin typeface="Times New Roman" pitchFamily="18" charset="0"/>
                <a:ea typeface="+mn-ea"/>
                <a:cs typeface="+mn-cs"/>
              </a:rPr>
              <a:t>    Sticking to the principle of keeping the network core simple, the designers of IPv4 decided to put the job of datagram reassembly in the end systems rather than in network routers.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a destination host receives a series of datagrams from the same source, it needs to determine </a:t>
            </a:r>
            <a:r>
              <a:rPr lang="en-US" altLang="zh-CN" sz="1200" b="1" i="0" u="none" strike="noStrike" kern="1200" baseline="0" dirty="0" smtClean="0">
                <a:solidFill>
                  <a:schemeClr val="tx1"/>
                </a:solidFill>
                <a:latin typeface="Times New Roman" pitchFamily="18" charset="0"/>
                <a:ea typeface="+mn-ea"/>
                <a:cs typeface="+mn-cs"/>
              </a:rPr>
              <a:t>whether</a:t>
            </a:r>
            <a:r>
              <a:rPr lang="en-US" altLang="zh-CN" sz="1200" b="0" i="0" u="none" strike="noStrike" kern="1200" baseline="0" dirty="0" smtClean="0">
                <a:solidFill>
                  <a:schemeClr val="tx1"/>
                </a:solidFill>
                <a:latin typeface="Times New Roman" pitchFamily="18" charset="0"/>
                <a:ea typeface="+mn-ea"/>
                <a:cs typeface="+mn-cs"/>
              </a:rPr>
              <a:t> any of these datagrams are fragments of some original, larger datagram. </a:t>
            </a:r>
          </a:p>
          <a:p>
            <a:r>
              <a:rPr lang="en-US" altLang="zh-CN" sz="1200" b="0" i="0" u="none" strike="noStrike" kern="1200" baseline="0" dirty="0" smtClean="0">
                <a:solidFill>
                  <a:schemeClr val="tx1"/>
                </a:solidFill>
                <a:latin typeface="Times New Roman" pitchFamily="18" charset="0"/>
                <a:ea typeface="+mn-ea"/>
                <a:cs typeface="+mn-cs"/>
              </a:rPr>
              <a:t>    If some datagrams are fragments, it must further determine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it has received the last fragment and how the fragments it has received should be pieced back together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form the original datagram. </a:t>
            </a:r>
          </a:p>
          <a:p>
            <a:r>
              <a:rPr lang="en-US" altLang="zh-CN" sz="1200" b="0" i="0" u="none" strike="noStrike" kern="1200" baseline="0" dirty="0" smtClean="0">
                <a:solidFill>
                  <a:schemeClr val="tx1"/>
                </a:solidFill>
                <a:latin typeface="Times New Roman" pitchFamily="18" charset="0"/>
                <a:ea typeface="+mn-ea"/>
                <a:cs typeface="+mn-cs"/>
              </a:rPr>
              <a:t>    To allow the destination host to perform these reassembly tasks, the designers of IP (version 4) put identification, flag, and fragmentation offset fields in the IP datagram header. </a:t>
            </a:r>
          </a:p>
          <a:p>
            <a:r>
              <a:rPr lang="en-US" altLang="zh-CN" sz="1200" b="0" i="0" u="none" strike="noStrike" kern="1200" baseline="0" dirty="0" smtClean="0">
                <a:solidFill>
                  <a:schemeClr val="tx1"/>
                </a:solidFill>
                <a:latin typeface="Times New Roman" pitchFamily="18" charset="0"/>
                <a:ea typeface="+mn-ea"/>
                <a:cs typeface="+mn-cs"/>
              </a:rPr>
              <a:t>    When a datagram is created, the sending host stamps the datagram with an identification number as well as source and destination addresses.</a:t>
            </a:r>
          </a:p>
          <a:p>
            <a:r>
              <a:rPr lang="en-US" altLang="zh-CN" sz="1200" b="0" i="0" u="none" strike="noStrike" kern="1200" baseline="0" dirty="0" smtClean="0">
                <a:solidFill>
                  <a:schemeClr val="tx1"/>
                </a:solidFill>
                <a:latin typeface="Times New Roman" pitchFamily="18" charset="0"/>
                <a:ea typeface="+mn-ea"/>
                <a:cs typeface="+mn-cs"/>
              </a:rPr>
              <a:t>    Typically, the sending host increments the identification number for each datagram it sends.</a:t>
            </a:r>
          </a:p>
          <a:p>
            <a:r>
              <a:rPr lang="en-US" altLang="zh-CN" sz="1200" b="0" i="0" u="none" strike="noStrike" kern="1200" baseline="0" dirty="0" smtClean="0">
                <a:solidFill>
                  <a:schemeClr val="tx1"/>
                </a:solidFill>
                <a:latin typeface="Times New Roman" pitchFamily="18" charset="0"/>
                <a:ea typeface="+mn-ea"/>
                <a:cs typeface="+mn-cs"/>
              </a:rPr>
              <a:t>    When a router needs to fragment a datagram, each resulting datagram (that is, fragment) is stamped with the source address, destination address, and identification number of the original datagram. </a:t>
            </a:r>
          </a:p>
          <a:p>
            <a:r>
              <a:rPr lang="en-US" altLang="zh-CN" sz="1200" b="0" i="0" u="none" strike="noStrike" kern="1200" baseline="0" dirty="0" smtClean="0">
                <a:solidFill>
                  <a:schemeClr val="tx1"/>
                </a:solidFill>
                <a:latin typeface="Times New Roman" pitchFamily="18" charset="0"/>
                <a:ea typeface="+mn-ea"/>
                <a:cs typeface="+mn-cs"/>
              </a:rPr>
              <a:t>    When the destination receives a series of datagrams from the same sending host, it can examine the identification numbers of the datagrams to determine which of the datagrams are actually fragments of the same larger datagram. </a:t>
            </a:r>
          </a:p>
          <a:p>
            <a:r>
              <a:rPr lang="en-US" altLang="zh-CN" sz="1200" b="0" i="0" u="none" strike="noStrike" kern="1200" baseline="0" dirty="0" smtClean="0">
                <a:solidFill>
                  <a:schemeClr val="tx1"/>
                </a:solidFill>
                <a:latin typeface="Times New Roman" pitchFamily="18" charset="0"/>
                <a:ea typeface="+mn-ea"/>
                <a:cs typeface="+mn-cs"/>
              </a:rPr>
              <a:t>    Because IP is an unreliable service, one or more of the fragments may never arrive at the destination. </a:t>
            </a:r>
          </a:p>
          <a:p>
            <a:r>
              <a:rPr lang="en-US" altLang="zh-CN" sz="1200" b="0" i="0" u="none" strike="noStrike" kern="1200" baseline="0" dirty="0" smtClean="0">
                <a:solidFill>
                  <a:schemeClr val="tx1"/>
                </a:solidFill>
                <a:latin typeface="Times New Roman" pitchFamily="18" charset="0"/>
                <a:ea typeface="+mn-ea"/>
                <a:cs typeface="+mn-cs"/>
              </a:rPr>
              <a:t>    For this reason, in order for the destination host to be absolutely sure it has received the last fragment of the original datagram, the last fragment has a flag bit set to 0, whereas all the other fragments have this flag bit set to 1. </a:t>
            </a:r>
          </a:p>
          <a:p>
            <a:r>
              <a:rPr lang="en-US" altLang="zh-CN" sz="1200" b="0" i="0" u="none" strike="noStrike" kern="1200" baseline="0" dirty="0" smtClean="0">
                <a:solidFill>
                  <a:schemeClr val="tx1"/>
                </a:solidFill>
                <a:latin typeface="Times New Roman" pitchFamily="18" charset="0"/>
                <a:ea typeface="+mn-ea"/>
                <a:cs typeface="+mn-cs"/>
              </a:rPr>
              <a:t>    Also, in order for the destination host to determine whether a fragment is missing (and also to be able to reassemble the fragments in their proper order), the offset field is used to specify where the fragment fits within the original IP datagram. </a:t>
            </a: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zh-CN" b="0" i="0" dirty="0" smtClean="0"/>
          </a:p>
        </p:txBody>
      </p:sp>
    </p:spTree>
    <p:extLst>
      <p:ext uri="{BB962C8B-B14F-4D97-AF65-F5344CB8AC3E}">
        <p14:creationId xmlns:p14="http://schemas.microsoft.com/office/powerpoint/2010/main" val="1288609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When a destination host receives a series of datagrams from the same source, it needs to determine whether any of these datagrams are fragments of some original, larger datagram. </a:t>
            </a:r>
          </a:p>
          <a:p>
            <a:r>
              <a:rPr lang="en-US" altLang="zh-CN" sz="1200" b="0" i="0" u="none" strike="noStrike" kern="1200" baseline="0" dirty="0" smtClean="0">
                <a:solidFill>
                  <a:schemeClr val="tx1"/>
                </a:solidFill>
                <a:latin typeface="Times New Roman" pitchFamily="18" charset="0"/>
                <a:ea typeface="+mn-ea"/>
                <a:cs typeface="+mn-cs"/>
              </a:rPr>
              <a:t>    If some datagrams are fragments, it must further determine when it has received the last fragment and how the fragments it has received should be pieced back together to form the original datagram. </a:t>
            </a:r>
          </a:p>
          <a:p>
            <a:r>
              <a:rPr lang="en-US" altLang="zh-CN" sz="1200" b="0" i="0" u="none" strike="noStrike" kern="1200" baseline="0" dirty="0" smtClean="0">
                <a:solidFill>
                  <a:schemeClr val="tx1"/>
                </a:solidFill>
                <a:latin typeface="Times New Roman" pitchFamily="18" charset="0"/>
                <a:ea typeface="+mn-ea"/>
                <a:cs typeface="+mn-cs"/>
              </a:rPr>
              <a:t>    To allow the destination host to perform these reassembly tasks, the designers of IP (version 4) put identification, flag, and fragmentation offset fields in the IP datagram header. </a:t>
            </a:r>
          </a:p>
          <a:p>
            <a:r>
              <a:rPr lang="en-US" altLang="zh-CN" sz="1200" b="0" i="0" u="none" strike="noStrike" kern="1200" baseline="0" dirty="0" smtClean="0">
                <a:solidFill>
                  <a:schemeClr val="tx1"/>
                </a:solidFill>
                <a:latin typeface="Times New Roman" pitchFamily="18" charset="0"/>
                <a:ea typeface="+mn-ea"/>
                <a:cs typeface="+mn-cs"/>
              </a:rPr>
              <a:t>   When a datagram is created, the sending host </a:t>
            </a:r>
            <a:r>
              <a:rPr lang="en-US" altLang="zh-CN" sz="1200" b="1" i="0" u="sng" strike="noStrike" kern="1200" baseline="0" dirty="0" smtClean="0">
                <a:solidFill>
                  <a:schemeClr val="tx1"/>
                </a:solidFill>
                <a:latin typeface="Times New Roman" pitchFamily="18" charset="0"/>
                <a:ea typeface="+mn-ea"/>
                <a:cs typeface="+mn-cs"/>
              </a:rPr>
              <a:t>stamps</a:t>
            </a:r>
            <a:r>
              <a:rPr lang="en-US" altLang="zh-CN" sz="1200" b="0" i="0" u="none" strike="noStrike" kern="1200" baseline="0" dirty="0" smtClean="0">
                <a:solidFill>
                  <a:schemeClr val="tx1"/>
                </a:solidFill>
                <a:latin typeface="Times New Roman" pitchFamily="18" charset="0"/>
                <a:ea typeface="+mn-ea"/>
                <a:cs typeface="+mn-cs"/>
              </a:rPr>
              <a:t> the datagram with an identification number as well as source and destination addresses.</a:t>
            </a:r>
          </a:p>
          <a:p>
            <a:r>
              <a:rPr lang="en-US" altLang="zh-CN" sz="1200" b="0" i="0" u="none" strike="noStrike" kern="1200" baseline="0" dirty="0" smtClean="0">
                <a:solidFill>
                  <a:schemeClr val="tx1"/>
                </a:solidFill>
                <a:latin typeface="Times New Roman" pitchFamily="18" charset="0"/>
                <a:ea typeface="+mn-ea"/>
                <a:cs typeface="+mn-cs"/>
              </a:rPr>
              <a:t>    Typically, the sending host increments the identification number for each datagram it sends. </a:t>
            </a:r>
          </a:p>
          <a:p>
            <a:r>
              <a:rPr lang="en-US" altLang="zh-CN" sz="1200" b="0" i="0" u="none" strike="noStrike" kern="1200" baseline="0" dirty="0" smtClean="0">
                <a:solidFill>
                  <a:schemeClr val="tx1"/>
                </a:solidFill>
                <a:latin typeface="Times New Roman" pitchFamily="18" charset="0"/>
                <a:ea typeface="+mn-ea"/>
                <a:cs typeface="+mn-cs"/>
              </a:rPr>
              <a:t>    When a router needs to fragment a datagram, each resulting datagram (that is, fragment) is stamped with the source address, destination address, and identification number of the original datagram.</a:t>
            </a:r>
          </a:p>
          <a:p>
            <a:r>
              <a:rPr lang="en-US" altLang="zh-CN" sz="1200" b="0" i="0" u="none" strike="noStrike" kern="1200" baseline="0" dirty="0" smtClean="0">
                <a:solidFill>
                  <a:schemeClr val="tx1"/>
                </a:solidFill>
                <a:latin typeface="Times New Roman" pitchFamily="18" charset="0"/>
                <a:ea typeface="+mn-ea"/>
                <a:cs typeface="+mn-cs"/>
              </a:rPr>
              <a:t>    When the destination receives a series of datagrams from the same sending host, it can examine the identification numbers of the datagrams to determine which of the datagrams are actually fragments of the same larger datagram. </a:t>
            </a:r>
          </a:p>
          <a:p>
            <a:r>
              <a:rPr lang="en-US" altLang="zh-CN" sz="1200" b="0" i="0" u="none" strike="noStrike" kern="1200" baseline="0" dirty="0" smtClean="0">
                <a:solidFill>
                  <a:schemeClr val="tx1"/>
                </a:solidFill>
                <a:latin typeface="Times New Roman" pitchFamily="18" charset="0"/>
                <a:ea typeface="+mn-ea"/>
                <a:cs typeface="+mn-cs"/>
              </a:rPr>
              <a:t>    Because IP is an unreliable service, one or more of the fragments may never arrive at the destination.</a:t>
            </a:r>
          </a:p>
          <a:p>
            <a:r>
              <a:rPr lang="en-US" altLang="zh-CN" sz="1200" b="0" i="0" u="none" strike="noStrike" kern="1200" baseline="0" dirty="0" smtClean="0">
                <a:solidFill>
                  <a:schemeClr val="tx1"/>
                </a:solidFill>
                <a:latin typeface="Times New Roman" pitchFamily="18" charset="0"/>
                <a:ea typeface="+mn-ea"/>
                <a:cs typeface="+mn-cs"/>
              </a:rPr>
              <a:t>    For this reason, in order for the destination host to be absolutely sure it has received the last fragment of the original datagram, the last fragment has a flag bit set to 0, whereas all the other fragments have this flag bit set to 1. </a:t>
            </a:r>
          </a:p>
          <a:p>
            <a:r>
              <a:rPr lang="en-US" altLang="zh-CN" sz="1200" b="0" i="0" u="none" strike="noStrike" kern="1200" baseline="0" dirty="0" smtClean="0">
                <a:solidFill>
                  <a:schemeClr val="tx1"/>
                </a:solidFill>
                <a:latin typeface="Times New Roman" pitchFamily="18" charset="0"/>
                <a:ea typeface="+mn-ea"/>
                <a:cs typeface="+mn-cs"/>
              </a:rPr>
              <a:t>    Also, in order for the destination host to determine whether a fragment is missing (and also to be able to reassemble the fragments in their proper order), the offset field is used to specify where the fragment fits within the original IP datagram.</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85</a:t>
            </a:fld>
            <a:endParaRPr lang="en-US" altLang="zh-CN"/>
          </a:p>
        </p:txBody>
      </p:sp>
    </p:spTree>
    <p:extLst>
      <p:ext uri="{BB962C8B-B14F-4D97-AF65-F5344CB8AC3E}">
        <p14:creationId xmlns:p14="http://schemas.microsoft.com/office/powerpoint/2010/main" val="11366300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6F0AC6A8-69A8-48FF-93CC-0329EA08A4DF}" type="slidenum">
              <a:rPr lang="zh-CN" altLang="en-US"/>
              <a:pPr/>
              <a:t>86</a:t>
            </a:fld>
            <a:endParaRPr lang="en-US" altLang="zh-CN"/>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xfrm>
            <a:off x="731838" y="4560888"/>
            <a:ext cx="5851525" cy="4319587"/>
          </a:xfrm>
          <a:noFill/>
          <a:ln/>
        </p:spPr>
        <p:txBody>
          <a:bodyPr/>
          <a:lstStyle/>
          <a:p>
            <a:pPr algn="ctr"/>
            <a:r>
              <a:rPr lang="en-US" altLang="zh-CN" b="1" dirty="0" smtClean="0"/>
              <a:t>From Computer networks a systems approach   </a:t>
            </a:r>
          </a:p>
          <a:p>
            <a:pPr algn="ctr"/>
            <a:r>
              <a:rPr lang="en-US" altLang="zh-CN" b="1" dirty="0" smtClean="0"/>
              <a:t> </a:t>
            </a:r>
          </a:p>
          <a:p>
            <a:r>
              <a:rPr lang="en-US" altLang="zh-CN" dirty="0" smtClean="0"/>
              <a:t>   </a:t>
            </a:r>
            <a:r>
              <a:rPr lang="en-US" altLang="zh-CN" baseline="0" dirty="0" smtClean="0"/>
              <a:t> </a:t>
            </a:r>
            <a:r>
              <a:rPr lang="en-US" altLang="zh-CN" dirty="0" smtClean="0"/>
              <a:t>This 13-bit field shows the </a:t>
            </a:r>
            <a:r>
              <a:rPr lang="en-US" altLang="zh-CN" dirty="0" smtClean="0">
                <a:solidFill>
                  <a:schemeClr val="hlink"/>
                </a:solidFill>
              </a:rPr>
              <a:t>relative</a:t>
            </a:r>
            <a:r>
              <a:rPr lang="en-US" altLang="zh-CN" dirty="0" smtClean="0"/>
              <a:t> position of this fragment </a:t>
            </a:r>
            <a:r>
              <a:rPr lang="en-US" altLang="zh-CN" dirty="0" smtClean="0">
                <a:solidFill>
                  <a:schemeClr val="hlink"/>
                </a:solidFill>
              </a:rPr>
              <a:t>with respect to</a:t>
            </a:r>
            <a:r>
              <a:rPr lang="en-US" altLang="zh-CN" dirty="0" smtClean="0"/>
              <a:t> the whole datagram. </a:t>
            </a:r>
          </a:p>
          <a:p>
            <a:r>
              <a:rPr lang="en-US" altLang="zh-CN" dirty="0" smtClean="0"/>
              <a:t>    It is the offset of the data in the original datagram measured in units of 8 bytes. </a:t>
            </a:r>
          </a:p>
          <a:p>
            <a:r>
              <a:rPr lang="en-US" altLang="zh-CN" dirty="0" smtClean="0"/>
              <a:t>    Figure shows a datagram with </a:t>
            </a:r>
            <a:r>
              <a:rPr lang="en-US" altLang="zh-CN" dirty="0" smtClean="0">
                <a:solidFill>
                  <a:schemeClr val="hlink"/>
                </a:solidFill>
              </a:rPr>
              <a:t>a data size of 4000 bytes</a:t>
            </a:r>
            <a:r>
              <a:rPr lang="en-US" altLang="zh-CN" dirty="0" smtClean="0"/>
              <a:t> fragmented into three fragments.</a:t>
            </a:r>
          </a:p>
          <a:p>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smtClean="0"/>
          </a:p>
        </p:txBody>
      </p:sp>
    </p:spTree>
    <p:extLst>
      <p:ext uri="{BB962C8B-B14F-4D97-AF65-F5344CB8AC3E}">
        <p14:creationId xmlns:p14="http://schemas.microsoft.com/office/powerpoint/2010/main" val="26128997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8CBEB655-F48F-4583-9BDA-446ED2C858EA}" type="slidenum">
              <a:rPr lang="zh-CN" altLang="en-US"/>
              <a:pPr/>
              <a:t>87</a:t>
            </a:fld>
            <a:endParaRPr lang="en-US" altLang="zh-CN"/>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solidFill>
                  <a:schemeClr val="hlink"/>
                </a:solidFill>
                <a:latin typeface="Gill Sans MT" panose="020B0502020104020203" pitchFamily="34" charset="0"/>
              </a:rPr>
              <a:t>It is obvious</a:t>
            </a:r>
            <a:r>
              <a:rPr lang="en-US" altLang="zh-CN" dirty="0" smtClean="0">
                <a:latin typeface="Gill Sans MT" panose="020B0502020104020203" pitchFamily="34" charset="0"/>
              </a:rPr>
              <a:t> that even if each fragment follows a different path and arrives out of order, the final destination host can reassemble the original datagram from the fragments received </a:t>
            </a:r>
            <a:r>
              <a:rPr lang="en-US" altLang="zh-CN" sz="1200" dirty="0" smtClean="0">
                <a:latin typeface="Gill Sans MT" panose="020B0502020104020203" pitchFamily="34" charset="0"/>
              </a:rPr>
              <a:t>(if none of them is lost)</a:t>
            </a:r>
            <a:r>
              <a:rPr lang="en-US" altLang="zh-CN" dirty="0" smtClean="0">
                <a:latin typeface="Gill Sans MT" panose="020B0502020104020203" pitchFamily="34" charset="0"/>
              </a:rPr>
              <a:t> by using the following strategy: </a:t>
            </a:r>
          </a:p>
          <a:p>
            <a:pPr eaLnBrk="1" hangingPunct="1"/>
            <a:endParaRPr lang="en-US" altLang="zh-CN" b="1" dirty="0" smtClean="0">
              <a:latin typeface="Gill Sans MT" panose="020B0502020104020203" pitchFamily="34" charset="0"/>
            </a:endParaRPr>
          </a:p>
          <a:p>
            <a:pPr eaLnBrk="1" hangingPunct="1">
              <a:buFontTx/>
              <a:buNone/>
            </a:pPr>
            <a:r>
              <a:rPr lang="en-US" altLang="zh-CN" b="1" dirty="0" smtClean="0">
                <a:latin typeface="Gill Sans MT" panose="020B0502020104020203" pitchFamily="34" charset="0"/>
              </a:rPr>
              <a:t>1.</a:t>
            </a:r>
            <a:r>
              <a:rPr lang="en-US" altLang="zh-CN" dirty="0" smtClean="0">
                <a:latin typeface="Gill Sans MT" panose="020B0502020104020203" pitchFamily="34" charset="0"/>
              </a:rPr>
              <a:t> The first fragment has an offset field value of zero.</a:t>
            </a:r>
            <a:endParaRPr lang="en-US" altLang="zh-CN" b="1" dirty="0" smtClean="0">
              <a:latin typeface="Gill Sans MT" panose="020B0502020104020203" pitchFamily="34" charset="0"/>
            </a:endParaRPr>
          </a:p>
          <a:p>
            <a:pPr eaLnBrk="1" hangingPunct="1">
              <a:buFontTx/>
              <a:buNone/>
            </a:pPr>
            <a:endParaRPr lang="en-US" altLang="zh-CN" b="1" dirty="0" smtClean="0">
              <a:latin typeface="Gill Sans MT" panose="020B0502020104020203" pitchFamily="34" charset="0"/>
            </a:endParaRPr>
          </a:p>
          <a:p>
            <a:pPr eaLnBrk="1" hangingPunct="1">
              <a:buFontTx/>
              <a:buNone/>
            </a:pPr>
            <a:r>
              <a:rPr lang="en-US" altLang="zh-CN" b="1" dirty="0" smtClean="0">
                <a:latin typeface="Gill Sans MT" panose="020B0502020104020203" pitchFamily="34" charset="0"/>
              </a:rPr>
              <a:t>2.</a:t>
            </a:r>
            <a:r>
              <a:rPr lang="en-US" altLang="zh-CN" dirty="0" smtClean="0">
                <a:latin typeface="Gill Sans MT" panose="020B0502020104020203" pitchFamily="34" charset="0"/>
              </a:rPr>
              <a:t> Divide the length of the first </a:t>
            </a:r>
            <a:r>
              <a:rPr lang="en-US" altLang="zh-CN" dirty="0" smtClean="0">
                <a:solidFill>
                  <a:srgbClr val="FF0000"/>
                </a:solidFill>
                <a:latin typeface="Gill Sans MT" panose="020B0502020104020203" pitchFamily="34" charset="0"/>
              </a:rPr>
              <a:t>fragment</a:t>
            </a:r>
            <a:r>
              <a:rPr lang="en-US" altLang="zh-CN" dirty="0" smtClean="0">
                <a:latin typeface="Gill Sans MT" panose="020B0502020104020203" pitchFamily="34" charset="0"/>
              </a:rPr>
              <a:t> by 8. </a:t>
            </a:r>
          </a:p>
          <a:p>
            <a:pPr eaLnBrk="1" hangingPunct="1"/>
            <a:r>
              <a:rPr lang="en-US" altLang="zh-CN" dirty="0" smtClean="0">
                <a:latin typeface="Gill Sans MT" panose="020B0502020104020203" pitchFamily="34" charset="0"/>
              </a:rPr>
              <a:t>The second fragment has an offset value equal to that result. </a:t>
            </a:r>
          </a:p>
          <a:p>
            <a:pPr eaLnBrk="1" hangingPunct="1">
              <a:buFontTx/>
              <a:buNone/>
            </a:pPr>
            <a:endParaRPr lang="en-US" altLang="zh-CN" b="1" dirty="0" smtClean="0">
              <a:latin typeface="Gill Sans MT" panose="020B0502020104020203" pitchFamily="34" charset="0"/>
            </a:endParaRPr>
          </a:p>
          <a:p>
            <a:pPr eaLnBrk="1" hangingPunct="1">
              <a:buFontTx/>
              <a:buNone/>
            </a:pPr>
            <a:r>
              <a:rPr lang="en-US" altLang="zh-CN" b="1" dirty="0" smtClean="0">
                <a:latin typeface="Gill Sans MT" panose="020B0502020104020203" pitchFamily="34" charset="0"/>
              </a:rPr>
              <a:t>3.</a:t>
            </a:r>
            <a:r>
              <a:rPr lang="en-US" altLang="zh-CN" dirty="0" smtClean="0">
                <a:latin typeface="Gill Sans MT" panose="020B0502020104020203" pitchFamily="34" charset="0"/>
              </a:rPr>
              <a:t> Divide the total length of the first and second fragments by 8. </a:t>
            </a:r>
          </a:p>
          <a:p>
            <a:pPr eaLnBrk="1" hangingPunct="1"/>
            <a:r>
              <a:rPr lang="en-US" altLang="zh-CN" dirty="0" smtClean="0">
                <a:latin typeface="Gill Sans MT" panose="020B0502020104020203" pitchFamily="34" charset="0"/>
              </a:rPr>
              <a:t>The third fragment has an offset value equal to that result. </a:t>
            </a:r>
            <a:endParaRPr lang="en-US" altLang="zh-CN" b="1" dirty="0" smtClean="0">
              <a:latin typeface="Gill Sans MT" panose="020B0502020104020203" pitchFamily="34" charset="0"/>
            </a:endParaRPr>
          </a:p>
          <a:p>
            <a:pPr eaLnBrk="1" hangingPunct="1">
              <a:buFontTx/>
              <a:buNone/>
            </a:pPr>
            <a:endParaRPr lang="en-US" altLang="zh-CN" b="1" dirty="0" smtClean="0">
              <a:latin typeface="Gill Sans MT" panose="020B0502020104020203" pitchFamily="34" charset="0"/>
            </a:endParaRPr>
          </a:p>
          <a:p>
            <a:pPr eaLnBrk="1" hangingPunct="1">
              <a:buFontTx/>
              <a:buNone/>
            </a:pPr>
            <a:r>
              <a:rPr lang="en-US" altLang="zh-CN" b="1" dirty="0" smtClean="0">
                <a:latin typeface="Gill Sans MT" panose="020B0502020104020203" pitchFamily="34" charset="0"/>
              </a:rPr>
              <a:t>4.</a:t>
            </a:r>
            <a:r>
              <a:rPr lang="en-US" altLang="zh-CN" dirty="0" smtClean="0">
                <a:latin typeface="Gill Sans MT" panose="020B0502020104020203" pitchFamily="34" charset="0"/>
              </a:rPr>
              <a:t> Continue the process. </a:t>
            </a:r>
          </a:p>
          <a:p>
            <a:pPr eaLnBrk="1" hangingPunct="1"/>
            <a:r>
              <a:rPr lang="en-US" altLang="zh-CN" dirty="0" smtClean="0">
                <a:latin typeface="Gill Sans MT" panose="020B0502020104020203" pitchFamily="34" charset="0"/>
              </a:rPr>
              <a:t>The last fragment has a more bit value of 0. </a:t>
            </a:r>
          </a:p>
          <a:p>
            <a:pPr eaLnBrk="1" hangingPunct="1"/>
            <a:endParaRPr lang="en-US" altLang="zh-CN" dirty="0" smtClean="0">
              <a:latin typeface="Gill Sans MT" panose="020B0502020104020203" pitchFamily="34" charset="0"/>
            </a:endParaRPr>
          </a:p>
          <a:p>
            <a:endParaRPr lang="zh-CN" altLang="en-US" dirty="0" smtClean="0"/>
          </a:p>
        </p:txBody>
      </p:sp>
    </p:spTree>
    <p:extLst>
      <p:ext uri="{BB962C8B-B14F-4D97-AF65-F5344CB8AC3E}">
        <p14:creationId xmlns:p14="http://schemas.microsoft.com/office/powerpoint/2010/main" val="3730877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1" i="0" u="none" strike="noStrike" kern="1200" baseline="0" dirty="0" smtClean="0">
                <a:solidFill>
                  <a:schemeClr val="tx1"/>
                </a:solidFill>
                <a:latin typeface="Times New Roman" pitchFamily="18" charset="0"/>
                <a:ea typeface="+mn-ea"/>
                <a:cs typeface="+mn-cs"/>
              </a:rPr>
              <a:t>Control Plane: The SDN Approach</a:t>
            </a:r>
          </a:p>
          <a:p>
            <a:pPr algn="l"/>
            <a:r>
              <a:rPr lang="en-US" altLang="zh-CN" sz="1200" b="0" i="0" u="none" strike="noStrike" baseline="0" dirty="0" smtClean="0">
                <a:solidFill>
                  <a:srgbClr val="333333"/>
                </a:solidFill>
                <a:latin typeface="ArialMT"/>
              </a:rPr>
              <a:t>    The approach to implementing routing functionality shown in </a:t>
            </a:r>
            <a:r>
              <a:rPr lang="en-US" altLang="zh-CN" sz="1200" b="0" i="0" u="none" strike="noStrike" baseline="0" dirty="0" smtClean="0">
                <a:solidFill>
                  <a:srgbClr val="1E7ABA"/>
                </a:solidFill>
                <a:latin typeface="Arial-BoldMT"/>
              </a:rPr>
              <a:t>Figure 4.2 </a:t>
            </a:r>
            <a:r>
              <a:rPr lang="en-US" altLang="zh-CN" sz="1200" b="0" i="0" u="none" strike="noStrike" baseline="0" dirty="0" smtClean="0">
                <a:solidFill>
                  <a:srgbClr val="333333"/>
                </a:solidFill>
                <a:latin typeface="ArialMT"/>
              </a:rPr>
              <a:t>— with each router having a routing component that communicates with the routing component of other routers — has been the traditional approach adopted by routing vendors in their products, at least until recently. </a:t>
            </a:r>
          </a:p>
          <a:p>
            <a:pPr algn="l"/>
            <a:r>
              <a:rPr lang="en-US" altLang="zh-CN" sz="1200" b="0" i="0" u="none" strike="noStrike" baseline="0" dirty="0" smtClean="0">
                <a:solidFill>
                  <a:srgbClr val="333333"/>
                </a:solidFill>
                <a:latin typeface="ArialMT"/>
              </a:rPr>
              <a:t>    Our observation </a:t>
            </a:r>
            <a:r>
              <a:rPr lang="en-US" altLang="zh-CN" sz="1200" b="0" i="0" u="sng" strike="noStrike" baseline="0" dirty="0" smtClean="0">
                <a:solidFill>
                  <a:srgbClr val="333333"/>
                </a:solidFill>
                <a:latin typeface="ArialMT"/>
              </a:rPr>
              <a:t>that humans could manually configure forwarding tables</a:t>
            </a:r>
            <a:r>
              <a:rPr lang="en-US" altLang="zh-CN" sz="1200" b="0" i="0" u="none" strike="noStrike" baseline="0" dirty="0" smtClean="0">
                <a:solidFill>
                  <a:srgbClr val="333333"/>
                </a:solidFill>
                <a:latin typeface="ArialMT"/>
              </a:rPr>
              <a:t> does suggest, however,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there may be other ways </a:t>
            </a:r>
            <a:r>
              <a:rPr lang="en-US" altLang="zh-CN" sz="1200" b="1" i="0" u="none" strike="noStrike" baseline="0" dirty="0" smtClean="0">
                <a:solidFill>
                  <a:srgbClr val="333333"/>
                </a:solidFill>
                <a:latin typeface="ArialMT"/>
              </a:rPr>
              <a:t>for</a:t>
            </a:r>
            <a:r>
              <a:rPr lang="en-US" altLang="zh-CN" sz="1200" b="0" i="0" u="none" strike="noStrike" baseline="0" dirty="0" smtClean="0">
                <a:solidFill>
                  <a:srgbClr val="333333"/>
                </a:solidFill>
                <a:latin typeface="ArialMT"/>
              </a:rPr>
              <a:t> control-plane functionality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determine the contents of the data-plane forwarding tables.</a:t>
            </a:r>
          </a:p>
          <a:p>
            <a:pPr algn="l"/>
            <a:r>
              <a:rPr lang="en-US" altLang="zh-CN" sz="1200" b="0" i="0" u="none" strike="noStrike" baseline="0" dirty="0" smtClean="0">
                <a:solidFill>
                  <a:srgbClr val="1E7ABA"/>
                </a:solidFill>
                <a:latin typeface="Arial-BoldMT"/>
              </a:rPr>
              <a:t>    Figure 4.3 </a:t>
            </a:r>
            <a:r>
              <a:rPr lang="en-US" altLang="zh-CN" sz="1200" b="0" i="0" u="none" strike="noStrike" baseline="0" dirty="0" smtClean="0">
                <a:solidFill>
                  <a:srgbClr val="333333"/>
                </a:solidFill>
                <a:latin typeface="ArialMT"/>
              </a:rPr>
              <a:t>shows an alternate approach in which a physically separate (from the routers), remote controller </a:t>
            </a:r>
            <a:r>
              <a:rPr lang="en-US" altLang="zh-CN" sz="1200" b="1" i="0" u="none" strike="noStrike" baseline="0" dirty="0" smtClean="0">
                <a:solidFill>
                  <a:srgbClr val="333333"/>
                </a:solidFill>
                <a:latin typeface="ArialMT"/>
              </a:rPr>
              <a:t>computes</a:t>
            </a:r>
            <a:r>
              <a:rPr lang="en-US" altLang="zh-CN" sz="1200" b="0" i="0" u="none" strike="noStrike" baseline="0" dirty="0" smtClean="0">
                <a:solidFill>
                  <a:srgbClr val="333333"/>
                </a:solidFill>
                <a:latin typeface="ArialMT"/>
              </a:rPr>
              <a:t> and </a:t>
            </a:r>
            <a:r>
              <a:rPr lang="en-US" altLang="zh-CN" sz="1200" b="1" i="0" u="none" strike="noStrike" baseline="0" dirty="0" smtClean="0">
                <a:solidFill>
                  <a:srgbClr val="333333"/>
                </a:solidFill>
                <a:latin typeface="ArialMT"/>
              </a:rPr>
              <a:t>distributes</a:t>
            </a:r>
            <a:r>
              <a:rPr lang="en-US" altLang="zh-CN" sz="1200" b="0" i="0" u="none" strike="noStrike" baseline="0" dirty="0" smtClean="0">
                <a:solidFill>
                  <a:srgbClr val="333333"/>
                </a:solidFill>
                <a:latin typeface="ArialMT"/>
              </a:rPr>
              <a:t> the forwarding tables to be used by each and every router. </a:t>
            </a:r>
          </a:p>
          <a:p>
            <a:pPr algn="l"/>
            <a:r>
              <a:rPr lang="en-US" altLang="zh-CN" sz="1200" b="0" i="0" u="none" strike="noStrike" baseline="0" dirty="0" smtClean="0">
                <a:solidFill>
                  <a:srgbClr val="333333"/>
                </a:solidFill>
                <a:latin typeface="ArialMT"/>
              </a:rPr>
              <a:t>    Note that the data plane components of </a:t>
            </a:r>
            <a:r>
              <a:rPr lang="en-US" altLang="zh-CN" sz="1200" b="0" i="0" u="none" strike="noStrike" baseline="0" dirty="0" smtClean="0">
                <a:solidFill>
                  <a:srgbClr val="1E7ABA"/>
                </a:solidFill>
                <a:latin typeface="Arial-BoldMT"/>
              </a:rPr>
              <a:t>Figures 4.2 </a:t>
            </a:r>
            <a:r>
              <a:rPr lang="en-US" altLang="zh-CN" sz="1200" b="0" i="0" u="none" strike="noStrike" baseline="0" dirty="0" smtClean="0">
                <a:solidFill>
                  <a:srgbClr val="333333"/>
                </a:solidFill>
                <a:latin typeface="ArialMT"/>
              </a:rPr>
              <a:t>and </a:t>
            </a:r>
            <a:r>
              <a:rPr lang="en-US" altLang="zh-CN" sz="1200" b="0" i="0" u="none" strike="noStrike" baseline="0" dirty="0" smtClean="0">
                <a:solidFill>
                  <a:srgbClr val="1E7ABA"/>
                </a:solidFill>
                <a:latin typeface="Arial-BoldMT"/>
              </a:rPr>
              <a:t>4.3 </a:t>
            </a:r>
            <a:r>
              <a:rPr lang="en-US" altLang="zh-CN" sz="1200" b="0" i="0" u="none" strike="noStrike" baseline="0" dirty="0" smtClean="0">
                <a:solidFill>
                  <a:srgbClr val="333333"/>
                </a:solidFill>
                <a:latin typeface="ArialMT"/>
              </a:rPr>
              <a:t>are identical.</a:t>
            </a:r>
          </a:p>
          <a:p>
            <a:pPr algn="l"/>
            <a:r>
              <a:rPr lang="en-US" altLang="zh-CN" sz="1200" b="0" i="0" u="none" strike="noStrike" baseline="0" dirty="0" smtClean="0">
                <a:solidFill>
                  <a:srgbClr val="333333"/>
                </a:solidFill>
                <a:latin typeface="ArialMT"/>
              </a:rPr>
              <a:t>    In </a:t>
            </a:r>
            <a:r>
              <a:rPr lang="en-US" altLang="zh-CN" sz="1200" b="0" i="0" u="none" strike="noStrike" baseline="0" dirty="0" smtClean="0">
                <a:solidFill>
                  <a:srgbClr val="1E7ABA"/>
                </a:solidFill>
                <a:latin typeface="Arial-BoldMT"/>
              </a:rPr>
              <a:t>Figure 4.3</a:t>
            </a:r>
            <a:r>
              <a:rPr lang="en-US" altLang="zh-CN" sz="1200" b="0" i="0" u="none" strike="noStrike" baseline="0" dirty="0" smtClean="0">
                <a:solidFill>
                  <a:srgbClr val="333333"/>
                </a:solidFill>
                <a:latin typeface="ArialMT"/>
              </a:rPr>
              <a:t>, however, control-plane routing functionality is separated from the physical router — the routing device performs forwarding only, while the remote controller computes and distributes forwarding tables. </a:t>
            </a:r>
          </a:p>
          <a:p>
            <a:pPr algn="l"/>
            <a:r>
              <a:rPr lang="en-US" altLang="zh-CN" sz="1200" b="0" i="0" u="none" strike="noStrike" baseline="0" dirty="0" smtClean="0">
                <a:solidFill>
                  <a:srgbClr val="333333"/>
                </a:solidFill>
                <a:latin typeface="ArialMT"/>
              </a:rPr>
              <a:t>    </a:t>
            </a:r>
            <a:r>
              <a:rPr lang="en-US" altLang="zh-CN" sz="1200" b="0" i="0" u="sng" strike="noStrike" baseline="0" dirty="0" smtClean="0">
                <a:solidFill>
                  <a:srgbClr val="333333"/>
                </a:solidFill>
                <a:latin typeface="ArialMT"/>
              </a:rPr>
              <a:t>The remote controller might be implemented in a remote data center with high reliability and redundancy, and might be managed by the ISP or some third party</a:t>
            </a:r>
            <a:r>
              <a:rPr lang="en-US" altLang="zh-CN" sz="1200" b="0" i="0" u="none" strike="noStrike" baseline="0" dirty="0" smtClean="0">
                <a:solidFill>
                  <a:srgbClr val="333333"/>
                </a:solidFill>
                <a:latin typeface="ArialMT"/>
              </a:rPr>
              <a:t>.</a:t>
            </a:r>
          </a:p>
          <a:p>
            <a:pPr algn="l"/>
            <a:r>
              <a:rPr lang="en-US" altLang="zh-CN" sz="1200" b="0" i="0" u="none" strike="noStrike" baseline="0" dirty="0" smtClean="0">
                <a:solidFill>
                  <a:srgbClr val="333333"/>
                </a:solidFill>
                <a:latin typeface="ArialMT"/>
              </a:rPr>
              <a:t>    How might the routers and the remote controller communicate? </a:t>
            </a:r>
          </a:p>
          <a:p>
            <a:pPr algn="l"/>
            <a:r>
              <a:rPr lang="en-US" altLang="zh-CN" sz="1200" b="0" i="0" u="none" strike="noStrike" baseline="0" dirty="0" smtClean="0">
                <a:solidFill>
                  <a:srgbClr val="333333"/>
                </a:solidFill>
                <a:latin typeface="ArialMT"/>
              </a:rPr>
              <a:t>    By exchanging messages containing forwarding tables and other pieces of routing information. </a:t>
            </a:r>
          </a:p>
          <a:p>
            <a:pPr algn="l"/>
            <a:r>
              <a:rPr lang="en-US" altLang="zh-CN" sz="1200" b="0" i="0" u="none" strike="noStrike" baseline="0" dirty="0" smtClean="0">
                <a:solidFill>
                  <a:srgbClr val="333333"/>
                </a:solidFill>
                <a:latin typeface="ArialMT"/>
              </a:rPr>
              <a:t>    The control-plane approach shown in </a:t>
            </a:r>
            <a:r>
              <a:rPr lang="en-US" altLang="zh-CN" sz="1200" b="0" i="0" u="none" strike="noStrike" baseline="0" dirty="0" smtClean="0">
                <a:solidFill>
                  <a:srgbClr val="1E7ABA"/>
                </a:solidFill>
                <a:latin typeface="Arial-BoldMT"/>
              </a:rPr>
              <a:t>Figure 4.3 </a:t>
            </a:r>
            <a:r>
              <a:rPr lang="en-US" altLang="zh-CN" sz="1200" b="0" i="0" u="none" strike="noStrike" baseline="0" dirty="0" smtClean="0">
                <a:solidFill>
                  <a:srgbClr val="333333"/>
                </a:solidFill>
                <a:latin typeface="ArialMT"/>
              </a:rPr>
              <a:t>is at the heart of </a:t>
            </a:r>
            <a:r>
              <a:rPr lang="en-US" altLang="zh-CN" sz="1200" b="0" i="0" u="none" strike="noStrike" baseline="0" dirty="0" smtClean="0">
                <a:solidFill>
                  <a:srgbClr val="1E7ABA"/>
                </a:solidFill>
                <a:latin typeface="Arial-BoldMT"/>
              </a:rPr>
              <a:t>software-defined networking (SDN)</a:t>
            </a:r>
            <a:r>
              <a:rPr lang="en-US" altLang="zh-CN" sz="1200" b="0" i="0" u="none" strike="noStrike" baseline="0" dirty="0" smtClean="0">
                <a:solidFill>
                  <a:srgbClr val="333333"/>
                </a:solidFill>
                <a:latin typeface="ArialMT"/>
              </a:rPr>
              <a:t>, where the network is “software-defined” </a:t>
            </a:r>
            <a:r>
              <a:rPr lang="en-US" altLang="zh-CN" sz="1200" b="1" i="0" u="none" strike="noStrike" baseline="0" dirty="0" smtClean="0">
                <a:solidFill>
                  <a:srgbClr val="333333"/>
                </a:solidFill>
                <a:latin typeface="ArialMT"/>
              </a:rPr>
              <a:t>because</a:t>
            </a:r>
            <a:r>
              <a:rPr lang="en-US" altLang="zh-CN" sz="1200" b="0" i="0" u="none" strike="noStrike" baseline="0" dirty="0" smtClean="0">
                <a:solidFill>
                  <a:srgbClr val="333333"/>
                </a:solidFill>
                <a:latin typeface="ArialMT"/>
              </a:rPr>
              <a:t> the controller </a:t>
            </a:r>
            <a:r>
              <a:rPr lang="en-US" altLang="zh-CN" sz="1200" b="0" i="0" u="sng" strike="noStrike" baseline="0" dirty="0" smtClean="0">
                <a:solidFill>
                  <a:srgbClr val="333333"/>
                </a:solidFill>
                <a:latin typeface="ArialMT"/>
              </a:rPr>
              <a:t>that computes forwarding tables and interacts with routers</a:t>
            </a:r>
            <a:r>
              <a:rPr lang="en-US" altLang="zh-CN" sz="1200" b="0" i="0" u="none" strike="noStrike" baseline="0" dirty="0" smtClean="0">
                <a:solidFill>
                  <a:srgbClr val="333333"/>
                </a:solidFill>
                <a:latin typeface="ArialMT"/>
              </a:rPr>
              <a:t> is implemented in software. </a:t>
            </a:r>
          </a:p>
          <a:p>
            <a:pPr algn="l"/>
            <a:r>
              <a:rPr lang="en-US" altLang="zh-CN" sz="1200" b="0" i="0" u="none" strike="noStrike" baseline="0" dirty="0" smtClean="0">
                <a:solidFill>
                  <a:srgbClr val="333333"/>
                </a:solidFill>
                <a:latin typeface="ArialMT"/>
              </a:rPr>
              <a:t>    Increasingly, these software implementations are also open, i.e., similar to Linux OS code, the code is publically available, allowing ISPs (and networking researchers and students!) to </a:t>
            </a:r>
            <a:r>
              <a:rPr lang="en-US" altLang="zh-CN" sz="1200" b="1" i="0" u="none" strike="noStrike" baseline="0" dirty="0" smtClean="0">
                <a:solidFill>
                  <a:srgbClr val="333333"/>
                </a:solidFill>
                <a:latin typeface="ArialMT"/>
              </a:rPr>
              <a:t>innovate</a:t>
            </a:r>
            <a:r>
              <a:rPr lang="en-US" altLang="zh-CN" sz="1200" b="0" i="0" u="none" strike="noStrike" baseline="0" dirty="0" smtClean="0">
                <a:solidFill>
                  <a:srgbClr val="333333"/>
                </a:solidFill>
                <a:latin typeface="ArialMT"/>
              </a:rPr>
              <a:t> and </a:t>
            </a:r>
            <a:r>
              <a:rPr lang="en-US" altLang="zh-CN" sz="1200" b="1" i="0" u="none" strike="noStrike" baseline="0" dirty="0" smtClean="0">
                <a:solidFill>
                  <a:srgbClr val="333333"/>
                </a:solidFill>
                <a:latin typeface="ArialMT"/>
              </a:rPr>
              <a:t>propose</a:t>
            </a:r>
            <a:r>
              <a:rPr lang="en-US" altLang="zh-CN" sz="1200" b="0" i="0" u="none" strike="noStrike" baseline="0" dirty="0" smtClean="0">
                <a:solidFill>
                  <a:srgbClr val="333333"/>
                </a:solidFill>
                <a:latin typeface="ArialMT"/>
              </a:rPr>
              <a:t> changes to the software that controls network-layer functionality. </a:t>
            </a:r>
          </a:p>
          <a:p>
            <a:pPr algn="l"/>
            <a:r>
              <a:rPr lang="en-US" altLang="zh-CN" sz="1200" b="0" i="0" u="none" strike="noStrike" baseline="0" dirty="0" smtClean="0">
                <a:solidFill>
                  <a:srgbClr val="333333"/>
                </a:solidFill>
                <a:latin typeface="ArialMT"/>
              </a:rPr>
              <a:t>    We will cover the SDN control plane in </a:t>
            </a:r>
            <a:r>
              <a:rPr lang="en-US" altLang="zh-CN" sz="1200" b="0" i="0" u="none" strike="noStrike" baseline="0" dirty="0" smtClean="0">
                <a:solidFill>
                  <a:srgbClr val="1E7ABA"/>
                </a:solidFill>
                <a:latin typeface="Arial-BoldMT"/>
              </a:rPr>
              <a:t>Section 5.5</a:t>
            </a:r>
            <a:r>
              <a:rPr lang="en-US" altLang="zh-CN" sz="1200" b="0" i="0" u="none" strike="noStrike" baseline="0" dirty="0" smtClean="0">
                <a:solidFill>
                  <a:srgbClr val="333333"/>
                </a:solidFill>
                <a:latin typeface="ArialMT"/>
              </a:rPr>
              <a:t>. </a:t>
            </a:r>
            <a:endParaRPr lang="zh-CN" altLang="en-US" b="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13</a:t>
            </a:fld>
            <a:endParaRPr lang="en-US" altLang="zh-CN"/>
          </a:p>
        </p:txBody>
      </p:sp>
    </p:spTree>
    <p:extLst>
      <p:ext uri="{BB962C8B-B14F-4D97-AF65-F5344CB8AC3E}">
        <p14:creationId xmlns:p14="http://schemas.microsoft.com/office/powerpoint/2010/main" val="14559539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0D06E67-AF47-462A-9702-0F68DFB25ECF}" type="slidenum">
              <a:rPr lang="en-US" altLang="zh-CN" smtClean="0"/>
              <a:pPr>
                <a:spcBef>
                  <a:spcPct val="0"/>
                </a:spcBef>
              </a:pPr>
              <a:t>88</a:t>
            </a:fld>
            <a:endParaRPr lang="en-US" altLang="zh-CN"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i="0" u="none" strike="noStrike" kern="1200" baseline="0" dirty="0" smtClean="0">
                <a:solidFill>
                  <a:schemeClr val="tx1"/>
                </a:solidFill>
                <a:latin typeface="Times New Roman" pitchFamily="18" charset="0"/>
                <a:ea typeface="+mn-ea"/>
                <a:cs typeface="+mn-cs"/>
              </a:rPr>
              <a:t>From Computer networking a top down approach 6</a:t>
            </a:r>
            <a:r>
              <a:rPr lang="en-US" altLang="zh-CN" sz="1200" b="1" i="0" u="none" strike="noStrike" kern="1200" baseline="30000" dirty="0" smtClean="0">
                <a:solidFill>
                  <a:schemeClr val="tx1"/>
                </a:solidFill>
                <a:latin typeface="Times New Roman" pitchFamily="18" charset="0"/>
                <a:ea typeface="+mn-ea"/>
                <a:cs typeface="+mn-cs"/>
              </a:rPr>
              <a:t>th</a:t>
            </a:r>
            <a:r>
              <a:rPr lang="en-US" altLang="zh-CN" sz="1200" b="1" i="0" u="none" strike="noStrike" kern="1200" baseline="0" dirty="0" smtClean="0">
                <a:solidFill>
                  <a:schemeClr val="tx1"/>
                </a:solidFill>
                <a:latin typeface="Times New Roman" pitchFamily="18" charset="0"/>
                <a:ea typeface="+mn-ea"/>
                <a:cs typeface="+mn-cs"/>
              </a:rPr>
              <a:t> edition</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Figure 4.17 illustrates an example. </a:t>
            </a:r>
          </a:p>
          <a:p>
            <a:r>
              <a:rPr lang="en-US" altLang="zh-CN" sz="1200" b="0" i="0" u="none" strike="noStrike" kern="1200" baseline="0" dirty="0" smtClean="0">
                <a:solidFill>
                  <a:schemeClr val="tx1"/>
                </a:solidFill>
                <a:latin typeface="Times New Roman" pitchFamily="18" charset="0"/>
                <a:ea typeface="+mn-ea"/>
                <a:cs typeface="+mn-cs"/>
              </a:rPr>
              <a:t>    A datagram of 4,000 bytes (20 bytes of IP header plus 3,980 bytes of IP payload) arrives at a router and must be forwarded to a link with an MTU of 1,500 bytes.  [</a:t>
            </a:r>
            <a:r>
              <a:rPr lang="en-US" altLang="zh-CN" sz="1200" b="0" i="0" u="sng" strike="noStrike" kern="1200" baseline="0" dirty="0" smtClean="0">
                <a:solidFill>
                  <a:schemeClr val="tx1"/>
                </a:solidFill>
                <a:latin typeface="Times New Roman" pitchFamily="18" charset="0"/>
                <a:ea typeface="+mn-ea"/>
                <a:cs typeface="+mn-cs"/>
              </a:rPr>
              <a:t>3980 = 1480 + 1480 + 1020</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This implies that the 3,980 data bytes in the original datagram must be allocated to three separate fragments (each of which is also an IP datagram). </a:t>
            </a:r>
          </a:p>
          <a:p>
            <a:r>
              <a:rPr lang="en-US" altLang="zh-CN" sz="1200" b="0" i="0" u="none" strike="noStrike" kern="1200" baseline="0" dirty="0" smtClean="0">
                <a:solidFill>
                  <a:schemeClr val="tx1"/>
                </a:solidFill>
                <a:latin typeface="Times New Roman" pitchFamily="18" charset="0"/>
                <a:ea typeface="+mn-ea"/>
                <a:cs typeface="+mn-cs"/>
              </a:rPr>
              <a:t>    Suppose that the original datagram is stamped with an identification number of 777. </a:t>
            </a:r>
          </a:p>
          <a:p>
            <a:r>
              <a:rPr lang="en-US" altLang="zh-CN" sz="1200" b="0" i="0" u="none" strike="noStrike" kern="1200" baseline="0" dirty="0" smtClean="0">
                <a:solidFill>
                  <a:schemeClr val="tx1"/>
                </a:solidFill>
                <a:latin typeface="Times New Roman" pitchFamily="18" charset="0"/>
                <a:ea typeface="+mn-ea"/>
                <a:cs typeface="+mn-cs"/>
              </a:rPr>
              <a:t>    The characteristics of the three fragments are shown in Table 4.2. </a:t>
            </a:r>
          </a:p>
          <a:p>
            <a:r>
              <a:rPr lang="en-US" altLang="zh-CN" sz="1200" b="0" i="0" u="none" strike="noStrike" kern="1200" baseline="0" dirty="0" smtClean="0">
                <a:solidFill>
                  <a:schemeClr val="tx1"/>
                </a:solidFill>
                <a:latin typeface="Times New Roman" pitchFamily="18" charset="0"/>
                <a:ea typeface="+mn-ea"/>
                <a:cs typeface="+mn-cs"/>
              </a:rPr>
              <a:t>    The values in Table 4.2 reflect the requirement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amount of original payload data </a:t>
            </a:r>
            <a:r>
              <a:rPr lang="en-US" altLang="zh-CN" sz="1200" b="0" i="0" u="sng" strike="noStrike" kern="1200" baseline="0" dirty="0" smtClean="0">
                <a:solidFill>
                  <a:schemeClr val="tx1"/>
                </a:solidFill>
                <a:latin typeface="Times New Roman" pitchFamily="18" charset="0"/>
                <a:ea typeface="+mn-ea"/>
                <a:cs typeface="+mn-cs"/>
              </a:rPr>
              <a:t>in all but the last fragment</a:t>
            </a:r>
            <a:r>
              <a:rPr lang="en-US" altLang="zh-CN" sz="1200" b="0" i="0" u="none" strike="noStrike" kern="1200" baseline="0" dirty="0" smtClean="0">
                <a:solidFill>
                  <a:schemeClr val="tx1"/>
                </a:solidFill>
                <a:latin typeface="Times New Roman" pitchFamily="18" charset="0"/>
                <a:ea typeface="+mn-ea"/>
                <a:cs typeface="+mn-cs"/>
              </a:rPr>
              <a:t> be a multiple of 8 bytes, and that the offset value be specified in units of 8-byte chunks.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the destination, the payload of the datagram is passed to the transport layer only after the IP layer has fully reconstructed the original IP datagram. </a:t>
            </a:r>
          </a:p>
          <a:p>
            <a:r>
              <a:rPr lang="en-US" altLang="zh-CN" sz="1200" b="0" i="0" u="none" strike="noStrike" kern="1200" baseline="0" dirty="0" smtClean="0">
                <a:solidFill>
                  <a:schemeClr val="tx1"/>
                </a:solidFill>
                <a:latin typeface="Times New Roman" pitchFamily="18" charset="0"/>
                <a:ea typeface="+mn-ea"/>
                <a:cs typeface="+mn-cs"/>
              </a:rPr>
              <a:t>    If one or more of the fragments does not arrive at the destination, the incomplete datagram is discarded and not passed to the transport layer. </a:t>
            </a:r>
          </a:p>
          <a:p>
            <a:r>
              <a:rPr lang="en-US" altLang="zh-CN" sz="1200" b="0" i="0" u="none" strike="noStrike" kern="1200" baseline="0" dirty="0" smtClean="0">
                <a:solidFill>
                  <a:schemeClr val="tx1"/>
                </a:solidFill>
                <a:latin typeface="Times New Roman" pitchFamily="18" charset="0"/>
                <a:ea typeface="+mn-ea"/>
                <a:cs typeface="+mn-cs"/>
              </a:rPr>
              <a:t>    But, as we learned in the previous chapter, if TCP is being used at the transport layer, then TCP will recover from this loss by having the source retransmit the data in the original datagram.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 have just learned that IP fragmentation plays an important role in </a:t>
            </a:r>
            <a:r>
              <a:rPr lang="en-US" altLang="zh-CN" sz="1200" b="0" i="0" u="sng" strike="noStrike" kern="1200" baseline="0" dirty="0" smtClean="0">
                <a:solidFill>
                  <a:schemeClr val="tx1"/>
                </a:solidFill>
                <a:latin typeface="Times New Roman" pitchFamily="18" charset="0"/>
                <a:ea typeface="+mn-ea"/>
                <a:cs typeface="+mn-cs"/>
              </a:rPr>
              <a:t>gluing together</a:t>
            </a:r>
            <a:r>
              <a:rPr lang="en-US" altLang="zh-CN" sz="1200" b="0" i="0" u="none" strike="noStrike" kern="1200" baseline="0" dirty="0" smtClean="0">
                <a:solidFill>
                  <a:schemeClr val="tx1"/>
                </a:solidFill>
                <a:latin typeface="Times New Roman" pitchFamily="18" charset="0"/>
                <a:ea typeface="+mn-ea"/>
                <a:cs typeface="+mn-cs"/>
              </a:rPr>
              <a:t> the many disparate link-layer technologies. </a:t>
            </a:r>
          </a:p>
          <a:p>
            <a:r>
              <a:rPr lang="en-US" altLang="zh-CN" sz="1200" b="0" i="0" u="none" strike="noStrike" kern="1200" baseline="0" dirty="0" smtClean="0">
                <a:solidFill>
                  <a:schemeClr val="tx1"/>
                </a:solidFill>
                <a:latin typeface="Times New Roman" pitchFamily="18" charset="0"/>
                <a:ea typeface="+mn-ea"/>
                <a:cs typeface="+mn-cs"/>
              </a:rPr>
              <a:t>    But fragmentation also has its costs. </a:t>
            </a:r>
          </a:p>
          <a:p>
            <a:r>
              <a:rPr lang="en-US" altLang="zh-CN" sz="1200" b="0" i="0" u="none" strike="noStrike" kern="1200" baseline="0" dirty="0" smtClean="0">
                <a:solidFill>
                  <a:schemeClr val="tx1"/>
                </a:solidFill>
                <a:latin typeface="Times New Roman" pitchFamily="18" charset="0"/>
                <a:ea typeface="+mn-ea"/>
                <a:cs typeface="+mn-cs"/>
              </a:rPr>
              <a:t>    First, it complicates routers and end systems, which need to be designed to accommodate datagram fragmentation and reassembly. </a:t>
            </a:r>
          </a:p>
          <a:p>
            <a:r>
              <a:rPr lang="en-US" altLang="zh-CN" sz="1200" b="0" i="0" u="none" strike="noStrike" kern="1200" baseline="0" dirty="0" smtClean="0">
                <a:solidFill>
                  <a:schemeClr val="tx1"/>
                </a:solidFill>
                <a:latin typeface="Times New Roman" pitchFamily="18" charset="0"/>
                <a:ea typeface="+mn-ea"/>
                <a:cs typeface="+mn-cs"/>
              </a:rPr>
              <a:t>    Second, fragmentation can be used to create lethal </a:t>
            </a:r>
            <a:r>
              <a:rPr lang="en-US" altLang="zh-CN" sz="1200" b="0" i="0" u="none" strike="noStrike" kern="1200" baseline="0" dirty="0" err="1" smtClean="0">
                <a:solidFill>
                  <a:schemeClr val="tx1"/>
                </a:solidFill>
                <a:latin typeface="Times New Roman" pitchFamily="18" charset="0"/>
                <a:ea typeface="+mn-ea"/>
                <a:cs typeface="+mn-cs"/>
              </a:rPr>
              <a:t>DoS</a:t>
            </a:r>
            <a:r>
              <a:rPr lang="en-US" altLang="zh-CN" sz="1200" b="0" i="0" u="none" strike="noStrike" kern="1200" baseline="0" dirty="0" smtClean="0">
                <a:solidFill>
                  <a:schemeClr val="tx1"/>
                </a:solidFill>
                <a:latin typeface="Times New Roman" pitchFamily="18" charset="0"/>
                <a:ea typeface="+mn-ea"/>
                <a:cs typeface="+mn-cs"/>
              </a:rPr>
              <a:t> attacks, whereby the attacker sends a series of </a:t>
            </a:r>
            <a:r>
              <a:rPr lang="en-US" altLang="zh-CN" sz="1200" b="0" i="0" u="sng" strike="noStrike" kern="1200" baseline="0" dirty="0" smtClean="0">
                <a:solidFill>
                  <a:schemeClr val="tx1"/>
                </a:solidFill>
                <a:latin typeface="Times New Roman" pitchFamily="18" charset="0"/>
                <a:ea typeface="+mn-ea"/>
                <a:cs typeface="+mn-cs"/>
              </a:rPr>
              <a:t>bizarre and unexpected</a:t>
            </a:r>
            <a:r>
              <a:rPr lang="en-US" altLang="zh-CN" sz="1200" b="0" i="0" u="none" strike="noStrike" kern="1200" baseline="0" dirty="0" smtClean="0">
                <a:solidFill>
                  <a:schemeClr val="tx1"/>
                </a:solidFill>
                <a:latin typeface="Times New Roman" pitchFamily="18" charset="0"/>
                <a:ea typeface="+mn-ea"/>
                <a:cs typeface="+mn-cs"/>
              </a:rPr>
              <a:t> fragments. </a:t>
            </a:r>
          </a:p>
          <a:p>
            <a:r>
              <a:rPr lang="en-US" altLang="zh-CN" sz="1200" b="0" i="0" u="none" strike="noStrike" kern="1200" baseline="0" dirty="0" smtClean="0">
                <a:solidFill>
                  <a:schemeClr val="tx1"/>
                </a:solidFill>
                <a:latin typeface="Times New Roman" pitchFamily="18" charset="0"/>
                <a:ea typeface="+mn-ea"/>
                <a:cs typeface="+mn-cs"/>
              </a:rPr>
              <a:t>    A classic example is the Jolt2 attack, </a:t>
            </a:r>
            <a:r>
              <a:rPr lang="en-US" altLang="zh-CN" sz="1200" b="1" i="0" u="none" strike="noStrike" kern="1200" baseline="0" dirty="0" smtClean="0">
                <a:solidFill>
                  <a:schemeClr val="tx1"/>
                </a:solidFill>
                <a:latin typeface="Times New Roman" pitchFamily="18" charset="0"/>
                <a:ea typeface="+mn-ea"/>
                <a:cs typeface="+mn-cs"/>
              </a:rPr>
              <a:t>where</a:t>
            </a:r>
            <a:r>
              <a:rPr lang="en-US" altLang="zh-CN" sz="1200" b="0" i="0" u="none" strike="noStrike" kern="1200" baseline="0" dirty="0" smtClean="0">
                <a:solidFill>
                  <a:schemeClr val="tx1"/>
                </a:solidFill>
                <a:latin typeface="Times New Roman" pitchFamily="18" charset="0"/>
                <a:ea typeface="+mn-ea"/>
                <a:cs typeface="+mn-cs"/>
              </a:rPr>
              <a:t> the attacker sends a stream of small fragments to the target host, none of which has an offset of zero. </a:t>
            </a:r>
          </a:p>
          <a:p>
            <a:r>
              <a:rPr lang="en-US" altLang="zh-CN" sz="1200" b="0" i="0" u="none" strike="noStrike" kern="1200" baseline="0" dirty="0" smtClean="0">
                <a:solidFill>
                  <a:schemeClr val="tx1"/>
                </a:solidFill>
                <a:latin typeface="Times New Roman" pitchFamily="18" charset="0"/>
                <a:ea typeface="+mn-ea"/>
                <a:cs typeface="+mn-cs"/>
              </a:rPr>
              <a:t>    The target can </a:t>
            </a:r>
            <a:r>
              <a:rPr lang="en-US" altLang="zh-CN" sz="1200" b="1" i="0" u="none" strike="noStrike" kern="1200" baseline="0" dirty="0" smtClean="0">
                <a:solidFill>
                  <a:schemeClr val="tx1"/>
                </a:solidFill>
                <a:latin typeface="Times New Roman" pitchFamily="18" charset="0"/>
                <a:ea typeface="+mn-ea"/>
                <a:cs typeface="+mn-cs"/>
              </a:rPr>
              <a:t>collapse</a:t>
            </a:r>
            <a:r>
              <a:rPr lang="en-US" altLang="zh-CN" sz="1200" b="0" i="0" u="none" strike="noStrike" kern="1200" baseline="0" dirty="0" smtClean="0">
                <a:solidFill>
                  <a:schemeClr val="tx1"/>
                </a:solidFill>
                <a:latin typeface="Times New Roman" pitchFamily="18" charset="0"/>
                <a:ea typeface="+mn-ea"/>
                <a:cs typeface="+mn-cs"/>
              </a:rPr>
              <a:t> as it attempts to rebuild datagrams out of the degenerate packets. </a:t>
            </a:r>
          </a:p>
          <a:p>
            <a:r>
              <a:rPr lang="en-US" altLang="zh-CN" sz="1200" b="0" i="0" u="none" strike="noStrike" kern="1200" baseline="0" dirty="0" smtClean="0">
                <a:solidFill>
                  <a:schemeClr val="tx1"/>
                </a:solidFill>
                <a:latin typeface="Times New Roman" pitchFamily="18" charset="0"/>
                <a:ea typeface="+mn-ea"/>
                <a:cs typeface="+mn-cs"/>
              </a:rPr>
              <a:t>    Another class of exploits [</a:t>
            </a:r>
            <a:r>
              <a:rPr lang="zh-CN" altLang="en-US" sz="1200" b="0" i="0" u="none" strike="noStrike" kern="1200" baseline="0" dirty="0" smtClean="0">
                <a:solidFill>
                  <a:schemeClr val="tx1"/>
                </a:solidFill>
                <a:latin typeface="Times New Roman" pitchFamily="18" charset="0"/>
                <a:ea typeface="+mn-ea"/>
                <a:cs typeface="+mn-cs"/>
              </a:rPr>
              <a:t>开发、利用</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sends</a:t>
            </a:r>
            <a:r>
              <a:rPr lang="en-US" altLang="zh-CN" sz="1200" b="0" i="0" u="none" strike="noStrike" kern="1200" baseline="0" dirty="0" smtClean="0">
                <a:solidFill>
                  <a:schemeClr val="tx1"/>
                </a:solidFill>
                <a:latin typeface="Times New Roman" pitchFamily="18" charset="0"/>
                <a:ea typeface="+mn-ea"/>
                <a:cs typeface="+mn-cs"/>
              </a:rPr>
              <a:t> overlapping IP fragments, that is, fragments </a:t>
            </a:r>
            <a:r>
              <a:rPr lang="en-US" altLang="zh-CN" sz="1200" b="0" i="0" u="sng" strike="noStrike" kern="1200" baseline="0" dirty="0" smtClean="0">
                <a:solidFill>
                  <a:schemeClr val="tx1"/>
                </a:solidFill>
                <a:latin typeface="Times New Roman" pitchFamily="18" charset="0"/>
                <a:ea typeface="+mn-ea"/>
                <a:cs typeface="+mn-cs"/>
              </a:rPr>
              <a:t>whose offset values are set so that the fragments do not align properly.</a:t>
            </a:r>
          </a:p>
          <a:p>
            <a:r>
              <a:rPr lang="en-US" altLang="zh-CN" sz="1200" b="0" i="0" u="none" strike="noStrike" kern="1200" baseline="0" dirty="0" smtClean="0">
                <a:solidFill>
                  <a:schemeClr val="tx1"/>
                </a:solidFill>
                <a:latin typeface="Times New Roman" pitchFamily="18" charset="0"/>
                <a:ea typeface="+mn-ea"/>
                <a:cs typeface="+mn-cs"/>
              </a:rPr>
              <a:t>    Vulnerable operating systems, not knowing what to do with overlapping fragments, can crash [Skoudis 2006]. </a:t>
            </a:r>
          </a:p>
          <a:p>
            <a:r>
              <a:rPr lang="en-US" altLang="zh-CN" sz="1200" b="0" i="0" u="none" strike="noStrike" kern="1200" baseline="0" dirty="0" smtClean="0">
                <a:solidFill>
                  <a:schemeClr val="tx1"/>
                </a:solidFill>
                <a:latin typeface="Times New Roman" pitchFamily="18" charset="0"/>
                <a:ea typeface="+mn-ea"/>
                <a:cs typeface="+mn-cs"/>
              </a:rPr>
              <a:t>    As we’ll see at the end of this section, a new version of the IP protocol, IPv6, </a:t>
            </a:r>
            <a:r>
              <a:rPr lang="en-US" altLang="zh-CN" sz="1200" b="0" i="0" u="sng" strike="noStrike" kern="1200" baseline="0" dirty="0" smtClean="0">
                <a:solidFill>
                  <a:schemeClr val="tx1"/>
                </a:solidFill>
                <a:latin typeface="Times New Roman" pitchFamily="18" charset="0"/>
                <a:ea typeface="+mn-ea"/>
                <a:cs typeface="+mn-cs"/>
              </a:rPr>
              <a:t>does away with</a:t>
            </a:r>
            <a:r>
              <a:rPr lang="en-US" altLang="zh-CN" sz="1200" b="0" i="0" u="none" strike="noStrike" kern="1200" baseline="0" dirty="0" smtClean="0">
                <a:solidFill>
                  <a:schemeClr val="tx1"/>
                </a:solidFill>
                <a:latin typeface="Times New Roman" pitchFamily="18" charset="0"/>
                <a:ea typeface="+mn-ea"/>
                <a:cs typeface="+mn-cs"/>
              </a:rPr>
              <a:t> fragmentation altogether, thereby streamlining IP packet processing and making IP less vulnerable to attack.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online material for this book, and the problems at the end of this chapter will allow you to explore</a:t>
            </a:r>
          </a:p>
          <a:p>
            <a:r>
              <a:rPr lang="en-US" altLang="zh-CN" sz="1200" b="0" i="0" u="none" strike="noStrike" kern="1200" baseline="0" dirty="0" smtClean="0">
                <a:solidFill>
                  <a:schemeClr val="tx1"/>
                </a:solidFill>
                <a:latin typeface="Times New Roman" pitchFamily="18" charset="0"/>
                <a:ea typeface="+mn-ea"/>
                <a:cs typeface="+mn-cs"/>
              </a:rPr>
              <a:t>fragmentation in more detail. </a:t>
            </a:r>
          </a:p>
          <a:p>
            <a:r>
              <a:rPr lang="en-US" altLang="zh-CN" sz="1200" b="0" i="0" u="none" strike="noStrike" kern="1200" baseline="0" dirty="0" smtClean="0">
                <a:solidFill>
                  <a:schemeClr val="tx1"/>
                </a:solidFill>
                <a:latin typeface="Times New Roman" pitchFamily="18" charset="0"/>
                <a:ea typeface="+mn-ea"/>
                <a:cs typeface="+mn-cs"/>
              </a:rPr>
              <a:t>    Also, on this book’s Web site, we provide a Java applet that generates fragments. </a:t>
            </a:r>
          </a:p>
          <a:p>
            <a:r>
              <a:rPr lang="en-US" altLang="zh-CN" sz="1200" b="0" i="0" u="none" strike="noStrike" kern="1200" baseline="0" dirty="0" smtClean="0">
                <a:solidFill>
                  <a:schemeClr val="tx1"/>
                </a:solidFill>
                <a:latin typeface="Times New Roman" pitchFamily="18" charset="0"/>
                <a:ea typeface="+mn-ea"/>
                <a:cs typeface="+mn-cs"/>
              </a:rPr>
              <a:t>    You provide the incoming datagram size, the MTU, and the incoming datagram identification.</a:t>
            </a:r>
          </a:p>
          <a:p>
            <a:r>
              <a:rPr lang="en-US" altLang="zh-CN" sz="1200" b="0" i="0" u="none" strike="noStrike" kern="1200" baseline="0" dirty="0" smtClean="0">
                <a:solidFill>
                  <a:schemeClr val="tx1"/>
                </a:solidFill>
                <a:latin typeface="Times New Roman" pitchFamily="18" charset="0"/>
                <a:ea typeface="+mn-ea"/>
                <a:cs typeface="+mn-cs"/>
              </a:rPr>
              <a:t>    The applet automatically generates the fragments for you.</a:t>
            </a:r>
          </a:p>
          <a:p>
            <a:r>
              <a:rPr lang="en-US" altLang="zh-CN" sz="1200" b="0" i="0" u="none" strike="noStrike" kern="1200" baseline="0" dirty="0" smtClean="0">
                <a:solidFill>
                  <a:schemeClr val="tx1"/>
                </a:solidFill>
                <a:latin typeface="Times New Roman" pitchFamily="18" charset="0"/>
                <a:ea typeface="+mn-ea"/>
                <a:cs typeface="+mn-cs"/>
              </a:rPr>
              <a:t>    See http://www.pearsonhighered.com/csresources/.</a:t>
            </a:r>
            <a:endParaRPr lang="zh-CN" altLang="en-US" b="0" dirty="0" smtClean="0"/>
          </a:p>
          <a:p>
            <a:endParaRPr lang="zh-CN" altLang="en-US" b="0" dirty="0" smtClean="0"/>
          </a:p>
          <a:p>
            <a:pPr eaLnBrk="1" hangingPunct="1"/>
            <a:endParaRPr lang="zh-CN" altLang="zh-CN" dirty="0" smtClean="0"/>
          </a:p>
        </p:txBody>
      </p:sp>
    </p:spTree>
    <p:extLst>
      <p:ext uri="{BB962C8B-B14F-4D97-AF65-F5344CB8AC3E}">
        <p14:creationId xmlns:p14="http://schemas.microsoft.com/office/powerpoint/2010/main" val="36303297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89</a:t>
            </a:fld>
            <a:endParaRPr lang="en-US" altLang="zh-CN"/>
          </a:p>
        </p:txBody>
      </p:sp>
    </p:spTree>
    <p:extLst>
      <p:ext uri="{BB962C8B-B14F-4D97-AF65-F5344CB8AC3E}">
        <p14:creationId xmlns:p14="http://schemas.microsoft.com/office/powerpoint/2010/main" val="38228033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AD39C70B-B609-43DE-82B5-C0357DCFD01E}" type="slidenum">
              <a:rPr lang="zh-CN" altLang="en-US"/>
              <a:pPr/>
              <a:t>90</a:t>
            </a:fld>
            <a:endParaRPr lang="en-US" altLang="zh-CN"/>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We now turn our attention to IPv4 addressing. </a:t>
            </a:r>
          </a:p>
          <a:p>
            <a:r>
              <a:rPr lang="en-US" altLang="zh-CN" sz="1200" b="0" i="0" u="none" strike="noStrike" kern="1200" baseline="0" dirty="0" smtClean="0">
                <a:solidFill>
                  <a:schemeClr val="tx1"/>
                </a:solidFill>
                <a:latin typeface="Times New Roman" pitchFamily="18" charset="0"/>
                <a:ea typeface="+mn-ea"/>
                <a:cs typeface="+mn-cs"/>
              </a:rPr>
              <a:t>    Although you may be thinking that addressing must be a straightforward topic, hopefully by the end of this chapter you’ll be convinced that Internet addressing is not only a juicy, subtle, and interesting topic but also one that is of central importance to the Internet.   </a:t>
            </a:r>
          </a:p>
          <a:p>
            <a:r>
              <a:rPr lang="en-US" altLang="zh-CN" sz="1200" b="0" i="0" u="none" strike="noStrike" kern="1200" baseline="0" dirty="0" smtClean="0">
                <a:solidFill>
                  <a:schemeClr val="tx1"/>
                </a:solidFill>
                <a:latin typeface="Times New Roman" pitchFamily="18" charset="0"/>
                <a:ea typeface="+mn-ea"/>
                <a:cs typeface="+mn-cs"/>
              </a:rPr>
              <a:t>    Excellent treatments of IPv4 addressing are [3Com Addressing 2012] and the first chapter in [Stewart 1999].</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Before discussing IP addressing, however, we’ll need to say a few words about how hosts and routers</a:t>
            </a:r>
          </a:p>
          <a:p>
            <a:r>
              <a:rPr lang="en-US" altLang="zh-CN" sz="1200" b="0" i="0" u="none" strike="noStrike" kern="1200" baseline="0" dirty="0" smtClean="0">
                <a:solidFill>
                  <a:schemeClr val="tx1"/>
                </a:solidFill>
                <a:latin typeface="Times New Roman" pitchFamily="18" charset="0"/>
                <a:ea typeface="+mn-ea"/>
                <a:cs typeface="+mn-cs"/>
              </a:rPr>
              <a:t>are connected into the Internet. </a:t>
            </a:r>
          </a:p>
          <a:p>
            <a:r>
              <a:rPr lang="en-US" altLang="zh-CN" sz="1200" b="0" i="0" u="none" strike="noStrike" kern="1200" baseline="0" dirty="0" smtClean="0">
                <a:solidFill>
                  <a:schemeClr val="tx1"/>
                </a:solidFill>
                <a:latin typeface="Times New Roman" pitchFamily="18" charset="0"/>
                <a:ea typeface="+mn-ea"/>
                <a:cs typeface="+mn-cs"/>
              </a:rPr>
              <a:t>    A host typically has only a single link into the network; when IP in the host wants to send a datagram, it does so over this link. </a:t>
            </a:r>
          </a:p>
          <a:p>
            <a:r>
              <a:rPr lang="en-US" altLang="zh-CN" sz="1200" b="0" i="0" u="none" strike="noStrike" kern="1200" baseline="0" dirty="0" smtClean="0">
                <a:solidFill>
                  <a:schemeClr val="tx1"/>
                </a:solidFill>
                <a:latin typeface="Times New Roman" pitchFamily="18" charset="0"/>
                <a:ea typeface="+mn-ea"/>
                <a:cs typeface="+mn-cs"/>
              </a:rPr>
              <a:t>    The boundary between the host and the physical link is called an </a:t>
            </a:r>
            <a:r>
              <a:rPr lang="en-US" altLang="zh-CN" sz="1200" b="1" i="0" u="none" strike="noStrike" kern="1200" baseline="0" dirty="0" smtClean="0">
                <a:solidFill>
                  <a:schemeClr val="tx1"/>
                </a:solidFill>
                <a:latin typeface="Times New Roman" pitchFamily="18" charset="0"/>
                <a:ea typeface="+mn-ea"/>
                <a:cs typeface="+mn-cs"/>
              </a:rPr>
              <a:t>interface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Now consider a router and its interfaces. </a:t>
            </a:r>
          </a:p>
          <a:p>
            <a:r>
              <a:rPr lang="en-US" altLang="zh-CN" sz="1200" b="0" i="0" u="none" strike="noStrike" kern="1200" baseline="0" dirty="0" smtClean="0">
                <a:solidFill>
                  <a:schemeClr val="tx1"/>
                </a:solidFill>
                <a:latin typeface="Times New Roman" pitchFamily="18" charset="0"/>
                <a:ea typeface="+mn-ea"/>
                <a:cs typeface="+mn-cs"/>
              </a:rPr>
              <a:t>    Because a router’s job is to receive a datagram on one link and forward the datagram on some other link, a router necessarily has two or more links to which it is connected. </a:t>
            </a:r>
          </a:p>
          <a:p>
            <a:r>
              <a:rPr lang="en-US" altLang="zh-CN" sz="1200" b="0" i="0" u="none" strike="noStrike" kern="1200" baseline="0" dirty="0" smtClean="0">
                <a:solidFill>
                  <a:schemeClr val="tx1"/>
                </a:solidFill>
                <a:latin typeface="Times New Roman" pitchFamily="18" charset="0"/>
                <a:ea typeface="+mn-ea"/>
                <a:cs typeface="+mn-cs"/>
              </a:rPr>
              <a:t>    The boundary between the router and any one of its links is also called an interface. </a:t>
            </a:r>
          </a:p>
          <a:p>
            <a:r>
              <a:rPr lang="en-US" altLang="zh-CN" sz="1200" b="0" i="0" u="none" strike="noStrike" kern="1200" baseline="0" dirty="0" smtClean="0">
                <a:solidFill>
                  <a:schemeClr val="tx1"/>
                </a:solidFill>
                <a:latin typeface="Times New Roman" pitchFamily="18" charset="0"/>
                <a:ea typeface="+mn-ea"/>
                <a:cs typeface="+mn-cs"/>
              </a:rPr>
              <a:t>    A router thus has multiple interfaces, one for each of its links. </a:t>
            </a:r>
          </a:p>
          <a:p>
            <a:r>
              <a:rPr lang="en-US" altLang="zh-CN" sz="1200" b="0" i="0" u="none" strike="noStrike" kern="1200" baseline="0" dirty="0" smtClean="0">
                <a:solidFill>
                  <a:schemeClr val="tx1"/>
                </a:solidFill>
                <a:latin typeface="Times New Roman" pitchFamily="18" charset="0"/>
                <a:ea typeface="+mn-ea"/>
                <a:cs typeface="+mn-cs"/>
              </a:rPr>
              <a:t>    Because every host and router is capable of sending and receiving IP datagrams, IP requires each host and router interface to have its own IP address. </a:t>
            </a:r>
          </a:p>
          <a:p>
            <a:r>
              <a:rPr lang="en-US" altLang="zh-CN" sz="1200" b="0" i="0" u="none" strike="noStrike" kern="1200" baseline="0" dirty="0" smtClean="0">
                <a:solidFill>
                  <a:schemeClr val="tx1"/>
                </a:solidFill>
                <a:latin typeface="Times New Roman" pitchFamily="18" charset="0"/>
                <a:ea typeface="+mn-ea"/>
                <a:cs typeface="+mn-cs"/>
              </a:rPr>
              <a:t>    Thus, an IP address is technically associated with an interface, rather than with the host or router containing that interface.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Each IP address is 32 bits long (equivalently, 4 bytes), and there are thus a total of 2</a:t>
            </a:r>
            <a:r>
              <a:rPr lang="en-US" altLang="zh-CN" sz="1200" b="0" i="0" u="none" strike="noStrike" kern="1200" baseline="30000" dirty="0" smtClean="0">
                <a:solidFill>
                  <a:schemeClr val="tx1"/>
                </a:solidFill>
                <a:latin typeface="Times New Roman" pitchFamily="18" charset="0"/>
                <a:ea typeface="+mn-ea"/>
                <a:cs typeface="+mn-cs"/>
              </a:rPr>
              <a:t>32</a:t>
            </a:r>
            <a:r>
              <a:rPr lang="en-US" altLang="zh-CN" sz="1200" b="0" i="0" u="none" strike="noStrike" kern="1200" baseline="0" dirty="0" smtClean="0">
                <a:solidFill>
                  <a:schemeClr val="tx1"/>
                </a:solidFill>
                <a:latin typeface="Times New Roman" pitchFamily="18" charset="0"/>
                <a:ea typeface="+mn-ea"/>
                <a:cs typeface="+mn-cs"/>
              </a:rPr>
              <a:t> (or approximately 4 billion) possible IP addresses. </a:t>
            </a:r>
          </a:p>
          <a:p>
            <a:r>
              <a:rPr lang="en-US" altLang="zh-CN" sz="1200" b="0" i="0" u="none" strike="noStrike" kern="1200" baseline="0" dirty="0" smtClean="0">
                <a:solidFill>
                  <a:schemeClr val="tx1"/>
                </a:solidFill>
                <a:latin typeface="Times New Roman" pitchFamily="18" charset="0"/>
                <a:ea typeface="+mn-ea"/>
                <a:cs typeface="+mn-cs"/>
              </a:rPr>
              <a:t>   These addresses are typically written in so-called </a:t>
            </a:r>
            <a:r>
              <a:rPr lang="en-US" altLang="zh-CN" sz="1200" b="1" i="0" u="none" strike="noStrike" kern="1200" baseline="0" dirty="0" smtClean="0">
                <a:solidFill>
                  <a:schemeClr val="tx1"/>
                </a:solidFill>
                <a:latin typeface="Times New Roman" pitchFamily="18" charset="0"/>
                <a:ea typeface="+mn-ea"/>
                <a:cs typeface="+mn-cs"/>
              </a:rPr>
              <a:t>dotted-decimal notation</a:t>
            </a:r>
            <a:r>
              <a:rPr lang="en-US" altLang="zh-CN" sz="1200" b="0" i="0" u="none" strike="noStrike" kern="1200" baseline="0" dirty="0" smtClean="0">
                <a:solidFill>
                  <a:schemeClr val="tx1"/>
                </a:solidFill>
                <a:latin typeface="Times New Roman" pitchFamily="18" charset="0"/>
                <a:ea typeface="+mn-ea"/>
                <a:cs typeface="+mn-cs"/>
              </a:rPr>
              <a:t>, in which each byte of the address is written in its decimal form and is separated by a period (dot) from other bytes in the address. </a:t>
            </a:r>
          </a:p>
          <a:p>
            <a:r>
              <a:rPr lang="en-US" altLang="zh-CN" sz="1200" b="0" i="0" u="none" strike="noStrike" kern="1200" baseline="0" dirty="0" smtClean="0">
                <a:solidFill>
                  <a:schemeClr val="tx1"/>
                </a:solidFill>
                <a:latin typeface="Times New Roman" pitchFamily="18" charset="0"/>
                <a:ea typeface="+mn-ea"/>
                <a:cs typeface="+mn-cs"/>
              </a:rPr>
              <a:t>    For example, consider the IP address 193.32.216.9. </a:t>
            </a:r>
          </a:p>
          <a:p>
            <a:r>
              <a:rPr lang="en-US" altLang="zh-CN" sz="1200" b="0" i="0" u="none" strike="noStrike" kern="1200" baseline="0" dirty="0" smtClean="0">
                <a:solidFill>
                  <a:schemeClr val="tx1"/>
                </a:solidFill>
                <a:latin typeface="Times New Roman" pitchFamily="18" charset="0"/>
                <a:ea typeface="+mn-ea"/>
                <a:cs typeface="+mn-cs"/>
              </a:rPr>
              <a:t>    The 193 is the decimal equivalent of the first 8 bits of the address; the 32 is the decimal equivalent of the second 8 bits of the address, and so on. </a:t>
            </a:r>
          </a:p>
          <a:p>
            <a:r>
              <a:rPr lang="en-US" altLang="zh-CN" sz="1200" b="0" i="0" u="none" strike="noStrike" kern="1200" baseline="0" dirty="0" smtClean="0">
                <a:solidFill>
                  <a:schemeClr val="tx1"/>
                </a:solidFill>
                <a:latin typeface="Times New Roman" pitchFamily="18" charset="0"/>
                <a:ea typeface="+mn-ea"/>
                <a:cs typeface="+mn-cs"/>
              </a:rPr>
              <a:t>    Thus, the address 193.32.216.9 in binary notation is 11000001 00100000 11011000 00001001.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Each interface on every host and router in the global Internet must have an IP address that is globally unique (except for interfaces behind NATs, as discussed in Section 4.3.4). </a:t>
            </a:r>
          </a:p>
          <a:p>
            <a:r>
              <a:rPr lang="en-US" altLang="zh-CN" sz="1200" b="0" i="0" u="none" strike="noStrike" kern="1200" baseline="0" dirty="0" smtClean="0">
                <a:solidFill>
                  <a:schemeClr val="tx1"/>
                </a:solidFill>
                <a:latin typeface="Times New Roman" pitchFamily="18" charset="0"/>
                <a:ea typeface="+mn-ea"/>
                <a:cs typeface="+mn-cs"/>
              </a:rPr>
              <a:t>    These addresses cannot be chosen </a:t>
            </a:r>
            <a:r>
              <a:rPr lang="en-US" altLang="zh-CN" sz="1200" b="1" i="0" u="none" strike="noStrike" kern="1200" baseline="0" dirty="0" smtClean="0">
                <a:solidFill>
                  <a:schemeClr val="tx1"/>
                </a:solidFill>
                <a:latin typeface="Times New Roman" pitchFamily="18" charset="0"/>
                <a:ea typeface="+mn-ea"/>
                <a:cs typeface="+mn-cs"/>
              </a:rPr>
              <a:t>in a willy-nilly manner</a:t>
            </a:r>
            <a:r>
              <a:rPr lang="en-US" altLang="zh-CN" sz="1200" b="0" i="0" u="none" strike="noStrike" kern="1200" baseline="0" dirty="0" smtClean="0">
                <a:solidFill>
                  <a:schemeClr val="tx1"/>
                </a:solidFill>
                <a:latin typeface="Times New Roman" pitchFamily="18" charset="0"/>
                <a:ea typeface="+mn-ea"/>
                <a:cs typeface="+mn-cs"/>
              </a:rPr>
              <a:t>, however. </a:t>
            </a:r>
          </a:p>
          <a:p>
            <a:r>
              <a:rPr lang="en-US" altLang="zh-CN" sz="1200" b="0" i="0" u="none" strike="noStrike" kern="1200" baseline="0" dirty="0" smtClean="0">
                <a:solidFill>
                  <a:schemeClr val="tx1"/>
                </a:solidFill>
                <a:latin typeface="Times New Roman" pitchFamily="18" charset="0"/>
                <a:ea typeface="+mn-ea"/>
                <a:cs typeface="+mn-cs"/>
              </a:rPr>
              <a:t>    A portion of an interface’s IP address will be determined by the subnet to which it is connected. </a:t>
            </a:r>
          </a:p>
          <a:p>
            <a:endParaRPr lang="en-US" altLang="zh-CN" sz="1200" b="0" i="0" u="none" strike="noStrike" kern="1200" baseline="0" dirty="0" smtClean="0">
              <a:solidFill>
                <a:schemeClr val="tx1"/>
              </a:solidFill>
              <a:latin typeface="Times New Roman" pitchFamily="18" charset="0"/>
              <a:ea typeface="+mn-ea"/>
              <a:cs typeface="+mn-cs"/>
            </a:endParaRPr>
          </a:p>
          <a:p>
            <a:pPr algn="l"/>
            <a:r>
              <a:rPr lang="en-US" altLang="zh-CN" sz="1200" b="0" i="0" u="none" strike="noStrike" baseline="0" dirty="0" smtClean="0">
                <a:solidFill>
                  <a:srgbClr val="1E7ABA"/>
                </a:solidFill>
                <a:latin typeface="Arial-BoldMT"/>
              </a:rPr>
              <a:t>    </a:t>
            </a:r>
            <a:endParaRPr lang="en-US" altLang="zh-CN" dirty="0" smtClean="0">
              <a:cs typeface="Times New Roman" pitchFamily="18" charset="0"/>
            </a:endParaRPr>
          </a:p>
        </p:txBody>
      </p:sp>
    </p:spTree>
    <p:extLst>
      <p:ext uri="{BB962C8B-B14F-4D97-AF65-F5344CB8AC3E}">
        <p14:creationId xmlns:p14="http://schemas.microsoft.com/office/powerpoint/2010/main" val="31642151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1E7ABA"/>
                </a:solidFill>
                <a:latin typeface="Arial-BoldMT"/>
              </a:rPr>
              <a:t>    Figure 4.18 </a:t>
            </a:r>
            <a:r>
              <a:rPr lang="en-US" altLang="zh-CN" sz="1200" b="0" i="0" u="none" strike="noStrike" baseline="0" dirty="0" smtClean="0">
                <a:solidFill>
                  <a:srgbClr val="333333"/>
                </a:solidFill>
                <a:latin typeface="ArialMT"/>
              </a:rPr>
              <a:t>provides an example of IP addressing and interfaces. </a:t>
            </a:r>
          </a:p>
          <a:p>
            <a:pPr algn="l"/>
            <a:r>
              <a:rPr lang="en-US" altLang="zh-CN" sz="1200" b="0" i="0" u="none" strike="noStrike" baseline="0" dirty="0" smtClean="0">
                <a:solidFill>
                  <a:srgbClr val="333333"/>
                </a:solidFill>
                <a:latin typeface="ArialMT"/>
              </a:rPr>
              <a:t>    In this figure, one router (with three interfaces) is used to interconnect seven hosts. </a:t>
            </a:r>
          </a:p>
          <a:p>
            <a:pPr algn="l"/>
            <a:r>
              <a:rPr lang="en-US" altLang="zh-CN" sz="1200" b="0" i="0" u="none" strike="noStrike" baseline="0" dirty="0" smtClean="0">
                <a:solidFill>
                  <a:srgbClr val="333333"/>
                </a:solidFill>
                <a:latin typeface="ArialMT"/>
              </a:rPr>
              <a:t>    Take a close look at the IP addresses assigned to </a:t>
            </a:r>
            <a:r>
              <a:rPr lang="en-US" altLang="zh-CN" sz="1200" b="1" i="0" u="none" strike="noStrike" baseline="0" dirty="0" smtClean="0">
                <a:solidFill>
                  <a:srgbClr val="333333"/>
                </a:solidFill>
                <a:latin typeface="ArialMT"/>
              </a:rPr>
              <a:t>the host and router </a:t>
            </a:r>
            <a:r>
              <a:rPr lang="en-US" altLang="zh-CN" sz="1200" b="0" i="0" u="none" strike="noStrike" baseline="0" dirty="0" smtClean="0">
                <a:solidFill>
                  <a:srgbClr val="333333"/>
                </a:solidFill>
                <a:latin typeface="ArialMT"/>
              </a:rPr>
              <a:t>interfaces, </a:t>
            </a:r>
            <a:r>
              <a:rPr lang="en-US" altLang="zh-CN" sz="1200" b="1" i="0" u="none" strike="noStrike" baseline="0" dirty="0" smtClean="0">
                <a:solidFill>
                  <a:srgbClr val="333333"/>
                </a:solidFill>
                <a:latin typeface="ArialMT"/>
              </a:rPr>
              <a:t>as</a:t>
            </a:r>
            <a:r>
              <a:rPr lang="en-US" altLang="zh-CN" sz="1200" b="0" i="0" u="none" strike="noStrike" baseline="0" dirty="0" smtClean="0">
                <a:solidFill>
                  <a:srgbClr val="333333"/>
                </a:solidFill>
                <a:latin typeface="ArialMT"/>
              </a:rPr>
              <a:t> there are several things to notice. </a:t>
            </a:r>
          </a:p>
          <a:p>
            <a:pPr algn="l"/>
            <a:r>
              <a:rPr lang="en-US" altLang="zh-CN" sz="1200" b="0" i="0" u="none" strike="noStrike" baseline="0" dirty="0" smtClean="0">
                <a:solidFill>
                  <a:srgbClr val="333333"/>
                </a:solidFill>
                <a:latin typeface="ArialMT"/>
              </a:rPr>
              <a:t>    The three hosts in the upper-left portion of </a:t>
            </a:r>
            <a:r>
              <a:rPr lang="en-US" altLang="zh-CN" sz="1200" b="0" i="0" u="none" strike="noStrike" baseline="0" dirty="0" smtClean="0">
                <a:solidFill>
                  <a:srgbClr val="1E7ABA"/>
                </a:solidFill>
                <a:latin typeface="Arial-BoldMT"/>
              </a:rPr>
              <a:t>Figure 4.18</a:t>
            </a:r>
            <a:r>
              <a:rPr lang="en-US" altLang="zh-CN" sz="1200" b="0" i="0" u="none" strike="noStrike" baseline="0" dirty="0" smtClean="0">
                <a:solidFill>
                  <a:srgbClr val="333333"/>
                </a:solidFill>
                <a:latin typeface="ArialMT"/>
              </a:rPr>
              <a:t>, and the router interface to which they are connected, all have an IP address of the form</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baseline="0" dirty="0" smtClean="0">
                <a:solidFill>
                  <a:srgbClr val="333333"/>
                </a:solidFill>
                <a:latin typeface="ArialMT"/>
              </a:rPr>
              <a:t>223.1.1.xxx. </a:t>
            </a:r>
          </a:p>
          <a:p>
            <a:pPr algn="l"/>
            <a:r>
              <a:rPr lang="en-US" altLang="zh-CN" sz="1200" b="0" i="0" u="none" strike="noStrike" baseline="0" dirty="0" smtClean="0">
                <a:solidFill>
                  <a:srgbClr val="333333"/>
                </a:solidFill>
                <a:latin typeface="ArialMT"/>
              </a:rPr>
              <a:t>    That is, they all have the same leftmost 24 bits in their IP address. </a:t>
            </a:r>
          </a:p>
          <a:p>
            <a:pPr algn="l"/>
            <a:r>
              <a:rPr lang="en-US" altLang="zh-CN" sz="1200" b="0" i="0" u="none" strike="noStrike" baseline="0" dirty="0" smtClean="0">
                <a:solidFill>
                  <a:srgbClr val="333333"/>
                </a:solidFill>
                <a:latin typeface="ArialMT"/>
              </a:rPr>
              <a:t>    </a:t>
            </a:r>
            <a:r>
              <a:rPr lang="en-US" altLang="zh-CN" sz="1200" b="0" i="0" u="sng" strike="noStrike" baseline="0" dirty="0" smtClean="0">
                <a:solidFill>
                  <a:srgbClr val="333333"/>
                </a:solidFill>
                <a:latin typeface="ArialMT"/>
              </a:rPr>
              <a:t>These four interfaces are also interconnected to each other by a network </a:t>
            </a:r>
            <a:r>
              <a:rPr lang="en-US" altLang="zh-CN" sz="1200" b="0" i="0" u="sng" strike="noStrike" baseline="0" dirty="0" smtClean="0">
                <a:solidFill>
                  <a:srgbClr val="333333"/>
                </a:solidFill>
                <a:latin typeface="Arial-ItalicMT"/>
              </a:rPr>
              <a:t>that contains no routers</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This network </a:t>
            </a:r>
            <a:r>
              <a:rPr lang="en-US" altLang="zh-CN" sz="1200" b="1" i="0" u="none" strike="noStrike" baseline="0" dirty="0" smtClean="0">
                <a:solidFill>
                  <a:srgbClr val="333333"/>
                </a:solidFill>
                <a:latin typeface="ArialMT"/>
              </a:rPr>
              <a:t>could be </a:t>
            </a:r>
            <a:r>
              <a:rPr lang="en-US" altLang="zh-CN" sz="1200" b="0" i="0" u="none" strike="noStrike" baseline="0" dirty="0" smtClean="0">
                <a:solidFill>
                  <a:srgbClr val="333333"/>
                </a:solidFill>
                <a:latin typeface="ArialMT"/>
              </a:rPr>
              <a:t>interconnected by an Ethernet LAN, in which case the interfaces would be interconnected by an Ethernet switch (as we’ll discuss in </a:t>
            </a:r>
            <a:r>
              <a:rPr lang="en-US" altLang="zh-CN" sz="1200" b="0" i="0" u="none" strike="noStrike" baseline="0" dirty="0" smtClean="0">
                <a:solidFill>
                  <a:srgbClr val="1E7ABA"/>
                </a:solidFill>
                <a:latin typeface="Arial-BoldMT"/>
              </a:rPr>
              <a:t>Chapter 6</a:t>
            </a:r>
            <a:r>
              <a:rPr lang="en-US" altLang="zh-CN" sz="1200" b="0" i="0" u="none" strike="noStrike" baseline="0" dirty="0" smtClean="0">
                <a:solidFill>
                  <a:srgbClr val="333333"/>
                </a:solidFill>
                <a:latin typeface="ArialMT"/>
              </a:rPr>
              <a:t>), or by a wireless access point (as we’ll discuss in </a:t>
            </a:r>
            <a:r>
              <a:rPr lang="en-US" altLang="zh-CN" sz="1200" b="0" i="0" u="none" strike="noStrike" baseline="0" dirty="0" smtClean="0">
                <a:solidFill>
                  <a:srgbClr val="1E7ABA"/>
                </a:solidFill>
                <a:latin typeface="Arial-BoldMT"/>
              </a:rPr>
              <a:t>Chapter 7</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We’ll represent this routerless network connecting these hosts as a cloud for now, and dive into the internals of such networks in </a:t>
            </a:r>
            <a:r>
              <a:rPr lang="en-US" altLang="zh-CN" sz="1200" b="0" i="0" u="none" strike="noStrike" baseline="0" dirty="0" smtClean="0">
                <a:solidFill>
                  <a:srgbClr val="1E7ABA"/>
                </a:solidFill>
                <a:latin typeface="Arial-BoldMT"/>
              </a:rPr>
              <a:t>Chapters 6 </a:t>
            </a:r>
            <a:r>
              <a:rPr lang="en-US" altLang="zh-CN" sz="1200" b="0" i="0" u="none" strike="noStrike" baseline="0" dirty="0" smtClean="0">
                <a:solidFill>
                  <a:srgbClr val="333333"/>
                </a:solidFill>
                <a:latin typeface="ArialMT"/>
              </a:rPr>
              <a:t>and </a:t>
            </a:r>
            <a:r>
              <a:rPr lang="en-US" altLang="zh-CN" sz="1200" b="0" i="0" u="none" strike="noStrike" baseline="0" dirty="0" smtClean="0">
                <a:solidFill>
                  <a:srgbClr val="1E7ABA"/>
                </a:solidFill>
                <a:latin typeface="Arial-BoldMT"/>
              </a:rPr>
              <a:t>7</a:t>
            </a:r>
            <a:r>
              <a:rPr lang="en-US" altLang="zh-CN" sz="1200" b="0" i="0" u="none" strike="noStrike" baseline="0" dirty="0" smtClean="0">
                <a:solidFill>
                  <a:srgbClr val="333333"/>
                </a:solidFill>
                <a:latin typeface="ArialMT"/>
              </a:rPr>
              <a:t>.</a:t>
            </a:r>
          </a:p>
          <a:p>
            <a:pPr algn="l"/>
            <a:endParaRPr lang="en-US" altLang="zh-CN" sz="1200" b="0" i="0" u="none" strike="noStrike" kern="1200" baseline="0" dirty="0" smtClean="0">
              <a:solidFill>
                <a:srgbClr val="333333"/>
              </a:solidFill>
              <a:latin typeface="ArialMT"/>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91</a:t>
            </a:fld>
            <a:endParaRPr lang="en-US" altLang="zh-CN"/>
          </a:p>
        </p:txBody>
      </p:sp>
    </p:spTree>
    <p:extLst>
      <p:ext uri="{BB962C8B-B14F-4D97-AF65-F5344CB8AC3E}">
        <p14:creationId xmlns:p14="http://schemas.microsoft.com/office/powerpoint/2010/main" val="29598591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F8523B2A-1899-41BF-9437-824CC06C1D7A}" type="slidenum">
              <a:rPr lang="zh-CN" altLang="en-US"/>
              <a:pPr/>
              <a:t>92</a:t>
            </a:fld>
            <a:endParaRPr lang="en-US" altLang="zh-CN"/>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a:ln/>
        </p:spPr>
        <p:txBody>
          <a:bodyPr/>
          <a:lstStyle/>
          <a:p>
            <a:r>
              <a:rPr lang="zh-CN" altLang="en-US" dirty="0" smtClean="0"/>
              <a:t>    将网络中所有</a:t>
            </a:r>
            <a:r>
              <a:rPr lang="en-US" altLang="zh-CN" dirty="0" smtClean="0"/>
              <a:t>Host </a:t>
            </a:r>
            <a:r>
              <a:rPr lang="zh-CN" altLang="en-US" dirty="0" smtClean="0"/>
              <a:t>和路由器的接口拆下后所形成的一个一个孤立的网络就叫子网。</a:t>
            </a:r>
            <a:endParaRPr lang="en-US" altLang="zh-CN" dirty="0" smtClean="0"/>
          </a:p>
          <a:p>
            <a:r>
              <a:rPr lang="zh-CN" altLang="en-US" dirty="0" smtClean="0"/>
              <a:t>    子网的表示方法：</a:t>
            </a:r>
          </a:p>
          <a:p>
            <a:r>
              <a:rPr lang="en-US" altLang="zh-CN" dirty="0" smtClean="0"/>
              <a:t>    1</a:t>
            </a:r>
            <a:r>
              <a:rPr lang="zh-CN" altLang="en-US" dirty="0" smtClean="0"/>
              <a:t>、子网掩码：用从最高位开始的连续</a:t>
            </a:r>
            <a:r>
              <a:rPr lang="en-US" altLang="zh-CN" dirty="0" smtClean="0"/>
              <a:t>1</a:t>
            </a:r>
            <a:r>
              <a:rPr lang="zh-CN" altLang="en-US" dirty="0" smtClean="0"/>
              <a:t>表示</a:t>
            </a:r>
            <a:r>
              <a:rPr lang="en-US" altLang="zh-CN" dirty="0" smtClean="0"/>
              <a:t>IP</a:t>
            </a:r>
            <a:r>
              <a:rPr lang="zh-CN" altLang="en-US" dirty="0" smtClean="0"/>
              <a:t>地址中的子网号部分。</a:t>
            </a:r>
          </a:p>
          <a:p>
            <a:r>
              <a:rPr lang="en-US" altLang="zh-CN" dirty="0" smtClean="0"/>
              <a:t>    2</a:t>
            </a:r>
            <a:r>
              <a:rPr lang="zh-CN" altLang="en-US" dirty="0" smtClean="0"/>
              <a:t>、前缀</a:t>
            </a:r>
            <a:r>
              <a:rPr lang="en-US" altLang="zh-CN" dirty="0" smtClean="0"/>
              <a:t>/</a:t>
            </a:r>
            <a:r>
              <a:rPr lang="zh-CN" altLang="en-US" dirty="0" smtClean="0"/>
              <a:t>长度：</a:t>
            </a:r>
            <a:r>
              <a:rPr lang="en-US" altLang="zh-CN" dirty="0" smtClean="0"/>
              <a:t>223.1.1.0/24</a:t>
            </a:r>
            <a:r>
              <a:rPr lang="zh-CN" altLang="en-US" dirty="0" smtClean="0"/>
              <a:t>，表示前</a:t>
            </a:r>
            <a:r>
              <a:rPr lang="en-US" altLang="zh-CN" dirty="0" smtClean="0"/>
              <a:t>24</a:t>
            </a:r>
            <a:r>
              <a:rPr lang="zh-CN" altLang="en-US" dirty="0" smtClean="0"/>
              <a:t>位为子网号部分。</a:t>
            </a:r>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In IP terms, this network interconnecting three host interfaces and one router interface forms a subnet</a:t>
            </a:r>
          </a:p>
          <a:p>
            <a:r>
              <a:rPr lang="en-US" altLang="zh-CN" sz="1200" b="0" i="0" u="none" strike="noStrike" kern="1200" baseline="0" dirty="0" smtClean="0">
                <a:solidFill>
                  <a:schemeClr val="tx1"/>
                </a:solidFill>
                <a:latin typeface="Times New Roman" pitchFamily="18" charset="0"/>
                <a:ea typeface="+mn-ea"/>
                <a:cs typeface="+mn-cs"/>
              </a:rPr>
              <a:t>[RFC 950]. </a:t>
            </a:r>
          </a:p>
          <a:p>
            <a:r>
              <a:rPr lang="en-US" altLang="zh-CN" sz="1200" b="0" i="0" u="none" strike="noStrike" kern="1200" baseline="0" dirty="0" smtClean="0">
                <a:solidFill>
                  <a:schemeClr val="tx1"/>
                </a:solidFill>
                <a:latin typeface="Times New Roman" pitchFamily="18" charset="0"/>
                <a:ea typeface="+mn-ea"/>
                <a:cs typeface="+mn-cs"/>
              </a:rPr>
              <a:t>     (A subnet is also called an IP network or simply a network in the Internet literature.) </a:t>
            </a:r>
          </a:p>
          <a:p>
            <a:r>
              <a:rPr lang="en-US" altLang="zh-CN" sz="1200" b="0" i="0" u="none" strike="noStrike" kern="1200" baseline="0" dirty="0" smtClean="0">
                <a:solidFill>
                  <a:schemeClr val="tx1"/>
                </a:solidFill>
                <a:latin typeface="Times New Roman" pitchFamily="18" charset="0"/>
                <a:ea typeface="+mn-ea"/>
                <a:cs typeface="+mn-cs"/>
              </a:rPr>
              <a:t>    IP addressing assigns an address to this subnet: 223.1.1.0/24, where the /24 (“slash-24”) notation, sometimes known as a subnet mask, indicates that the leftmost 24 bits of the 32-bit quantity define the subnet address. </a:t>
            </a:r>
          </a:p>
          <a:p>
            <a:r>
              <a:rPr lang="en-US" altLang="zh-CN" sz="1200" b="0" i="0" u="none" strike="noStrike" kern="1200" baseline="0" dirty="0" smtClean="0">
                <a:solidFill>
                  <a:schemeClr val="tx1"/>
                </a:solidFill>
                <a:latin typeface="Times New Roman" pitchFamily="18" charset="0"/>
                <a:ea typeface="+mn-ea"/>
                <a:cs typeface="+mn-cs"/>
              </a:rPr>
              <a:t>    The 223.1.1.0/24 subnet thus consists of the three host interfaces (223.1.1.1, 223.1.1.2, and 223.1.1.3) and one router interface (223.1.1.4). </a:t>
            </a:r>
          </a:p>
          <a:p>
            <a:r>
              <a:rPr lang="en-US" altLang="zh-CN" sz="1200" b="0" i="0" u="none" strike="noStrike" kern="1200" baseline="0" dirty="0" smtClean="0">
                <a:solidFill>
                  <a:schemeClr val="tx1"/>
                </a:solidFill>
                <a:latin typeface="Times New Roman" pitchFamily="18" charset="0"/>
                <a:ea typeface="+mn-ea"/>
                <a:cs typeface="+mn-cs"/>
              </a:rPr>
              <a:t>    Any additional hosts attached to the 223.1.1.0/24 subnet would be required to have an address of the form 223.1.1.xxx.</a:t>
            </a:r>
          </a:p>
          <a:p>
            <a:r>
              <a:rPr lang="en-US" altLang="zh-CN" sz="1200" b="0" i="0" u="none" strike="noStrike" kern="1200" baseline="0" dirty="0" smtClean="0">
                <a:solidFill>
                  <a:schemeClr val="tx1"/>
                </a:solidFill>
                <a:latin typeface="Times New Roman" pitchFamily="18" charset="0"/>
                <a:ea typeface="+mn-ea"/>
                <a:cs typeface="+mn-cs"/>
              </a:rPr>
              <a:t>    There are two additional subnets shown in Figure 4.18: the 223.1.2.0/24 network and the 223.1.3.0/24 subnet. </a:t>
            </a:r>
          </a:p>
          <a:p>
            <a:r>
              <a:rPr lang="en-US" altLang="zh-CN" sz="1200" b="0" i="0" u="none" strike="noStrike" kern="1200" baseline="0" dirty="0" smtClean="0">
                <a:solidFill>
                  <a:schemeClr val="tx1"/>
                </a:solidFill>
                <a:latin typeface="Times New Roman" pitchFamily="18" charset="0"/>
                <a:ea typeface="+mn-ea"/>
                <a:cs typeface="+mn-cs"/>
              </a:rPr>
              <a:t>    Figure 4.19 illustrates the three IP subnets present in Figure 4.18. </a:t>
            </a:r>
          </a:p>
          <a:p>
            <a:endParaRPr lang="en-US" altLang="zh-CN" sz="1200" b="0" i="0" u="none" strike="noStrike" kern="1200" baseline="0" dirty="0" smtClean="0">
              <a:solidFill>
                <a:schemeClr val="tx1"/>
              </a:solidFill>
              <a:latin typeface="Times New Roman" pitchFamily="18" charset="0"/>
              <a:ea typeface="+mn-ea"/>
              <a:cs typeface="+mn-cs"/>
            </a:endParaRPr>
          </a:p>
          <a:p>
            <a:endParaRPr lang="zh-CN" altLang="en-US" dirty="0" smtClean="0"/>
          </a:p>
          <a:p>
            <a:endParaRPr lang="en-US" altLang="zh-CN" dirty="0" smtClean="0"/>
          </a:p>
          <a:p>
            <a:r>
              <a:rPr lang="en-US" altLang="zh-CN" dirty="0" smtClean="0"/>
              <a:t>    </a:t>
            </a:r>
          </a:p>
          <a:p>
            <a:r>
              <a:rPr lang="en-US" altLang="zh-CN" dirty="0" smtClean="0"/>
              <a:t>     </a:t>
            </a:r>
          </a:p>
        </p:txBody>
      </p:sp>
    </p:spTree>
    <p:extLst>
      <p:ext uri="{BB962C8B-B14F-4D97-AF65-F5344CB8AC3E}">
        <p14:creationId xmlns:p14="http://schemas.microsoft.com/office/powerpoint/2010/main" val="20248779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a:t>
            </a:r>
          </a:p>
          <a:p>
            <a:pPr algn="l"/>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93</a:t>
            </a:fld>
            <a:endParaRPr lang="en-US" altLang="zh-CN"/>
          </a:p>
        </p:txBody>
      </p:sp>
    </p:spTree>
    <p:extLst>
      <p:ext uri="{BB962C8B-B14F-4D97-AF65-F5344CB8AC3E}">
        <p14:creationId xmlns:p14="http://schemas.microsoft.com/office/powerpoint/2010/main" val="1943523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The IP definition of a subnet </a:t>
            </a:r>
            <a:r>
              <a:rPr lang="en-US" altLang="zh-CN" sz="1200" b="0" i="0" u="sng" strike="noStrike" baseline="0" dirty="0" smtClean="0">
                <a:solidFill>
                  <a:srgbClr val="333333"/>
                </a:solidFill>
                <a:latin typeface="ArialMT"/>
              </a:rPr>
              <a:t>is not restricted to</a:t>
            </a:r>
            <a:r>
              <a:rPr lang="en-US" altLang="zh-CN" sz="1200" b="0" i="0" u="none" strike="noStrike" baseline="0" dirty="0" smtClean="0">
                <a:solidFill>
                  <a:srgbClr val="333333"/>
                </a:solidFill>
                <a:latin typeface="ArialMT"/>
              </a:rPr>
              <a:t> Ethernet segments that connect multiple hosts to a</a:t>
            </a:r>
          </a:p>
          <a:p>
            <a:pPr algn="l"/>
            <a:r>
              <a:rPr lang="en-US" altLang="zh-CN" sz="1200" b="0" i="0" u="none" strike="noStrike" baseline="0" dirty="0" smtClean="0">
                <a:solidFill>
                  <a:srgbClr val="333333"/>
                </a:solidFill>
                <a:latin typeface="ArialMT"/>
              </a:rPr>
              <a:t>router interface. </a:t>
            </a:r>
          </a:p>
          <a:p>
            <a:pPr algn="l"/>
            <a:r>
              <a:rPr lang="en-US" altLang="zh-CN" sz="1200" b="0" i="0" u="none" strike="noStrike" baseline="0" dirty="0" smtClean="0">
                <a:solidFill>
                  <a:srgbClr val="333333"/>
                </a:solidFill>
                <a:latin typeface="ArialMT"/>
              </a:rPr>
              <a:t>    To get some insight here, consider </a:t>
            </a:r>
            <a:r>
              <a:rPr lang="en-US" altLang="zh-CN" sz="1200" b="0" i="0" u="none" strike="noStrike" baseline="0" dirty="0" smtClean="0">
                <a:solidFill>
                  <a:srgbClr val="1E7ABA"/>
                </a:solidFill>
                <a:latin typeface="Arial-BoldMT"/>
              </a:rPr>
              <a:t>Figure 4.20</a:t>
            </a:r>
            <a:r>
              <a:rPr lang="en-US" altLang="zh-CN" sz="1200" b="0" i="0" u="none" strike="noStrike" baseline="0" dirty="0" smtClean="0">
                <a:solidFill>
                  <a:srgbClr val="333333"/>
                </a:solidFill>
                <a:latin typeface="ArialMT"/>
              </a:rPr>
              <a:t>, which shows three routers that are interconnected with each other by point-to-point links. </a:t>
            </a:r>
          </a:p>
          <a:p>
            <a:pPr algn="l"/>
            <a:r>
              <a:rPr lang="en-US" altLang="zh-CN" sz="1200" b="0" i="0" u="none" strike="noStrike" baseline="0" dirty="0" smtClean="0">
                <a:solidFill>
                  <a:srgbClr val="333333"/>
                </a:solidFill>
                <a:latin typeface="ArialMT"/>
              </a:rPr>
              <a:t>    Each router has three interfaces, </a:t>
            </a:r>
            <a:r>
              <a:rPr lang="en-US" altLang="zh-CN" sz="1200" b="1" i="0" u="none" strike="noStrike" baseline="0" dirty="0" smtClean="0">
                <a:solidFill>
                  <a:srgbClr val="333333"/>
                </a:solidFill>
                <a:latin typeface="ArialMT"/>
              </a:rPr>
              <a:t>one</a:t>
            </a:r>
            <a:r>
              <a:rPr lang="en-US" altLang="zh-CN" sz="1200" b="0" i="0" u="none" strike="noStrike" baseline="0" dirty="0" smtClean="0">
                <a:solidFill>
                  <a:srgbClr val="333333"/>
                </a:solidFill>
                <a:latin typeface="ArialMT"/>
              </a:rPr>
              <a:t> for each point-to-point link and one for the broadcast link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directly connects the router to a pair of hosts. </a:t>
            </a:r>
          </a:p>
          <a:p>
            <a:pPr algn="l"/>
            <a:r>
              <a:rPr lang="en-US" altLang="zh-CN" sz="1200" b="0" i="0" u="none" strike="noStrike" baseline="0" dirty="0" smtClean="0">
                <a:solidFill>
                  <a:srgbClr val="333333"/>
                </a:solidFill>
                <a:latin typeface="ArialMT"/>
              </a:rPr>
              <a:t>    What subnets are present here? </a:t>
            </a:r>
          </a:p>
          <a:p>
            <a:pPr algn="l"/>
            <a:r>
              <a:rPr lang="en-US" altLang="zh-CN" sz="1200" b="0" i="0" u="none" strike="noStrike" baseline="0" dirty="0" smtClean="0">
                <a:solidFill>
                  <a:srgbClr val="333333"/>
                </a:solidFill>
                <a:latin typeface="ArialMT"/>
              </a:rPr>
              <a:t>    Three subnets, 223.1.1.0/24, 223.1.2.0/24, and 223.1.3.0/24, are similar to the subnets we encountered in </a:t>
            </a:r>
            <a:r>
              <a:rPr lang="en-US" altLang="zh-CN" sz="1200" b="0" i="0" u="none" strike="noStrike" baseline="0" dirty="0" smtClean="0">
                <a:solidFill>
                  <a:srgbClr val="1E7ABA"/>
                </a:solidFill>
                <a:latin typeface="Arial-BoldMT"/>
              </a:rPr>
              <a:t>Figure 4.18</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But note that there are three additional subnets in this example as well: one subnet, 223.1.9.0/24, for the interfaces that connect routers R1 and R2; another subnet, 223.1.8.0/24, for the interfaces that connect routers R2 and R3; and a third subnet, 223.1.7.0/24, for the interfaces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connect routers R3 and R1. </a:t>
            </a:r>
          </a:p>
          <a:p>
            <a:pPr algn="l"/>
            <a:r>
              <a:rPr lang="en-US" altLang="zh-CN" sz="1200" b="0" i="0" u="none" strike="noStrike" baseline="0" dirty="0" smtClean="0">
                <a:solidFill>
                  <a:srgbClr val="333333"/>
                </a:solidFill>
                <a:latin typeface="ArialMT"/>
              </a:rPr>
              <a:t>    For a general interconnected system of routers and hosts, we can use the following </a:t>
            </a:r>
            <a:r>
              <a:rPr lang="en-US" altLang="zh-CN" sz="1200" b="1" i="0" u="none" strike="noStrike" baseline="0" dirty="0" smtClean="0">
                <a:solidFill>
                  <a:srgbClr val="333333"/>
                </a:solidFill>
                <a:latin typeface="ArialMT"/>
              </a:rPr>
              <a:t>recipe</a:t>
            </a:r>
            <a:r>
              <a:rPr lang="en-US" altLang="zh-CN" sz="1200" b="0" i="0" u="none" strike="noStrike" baseline="0" dirty="0" smtClean="0">
                <a:solidFill>
                  <a:srgbClr val="333333"/>
                </a:solidFill>
                <a:latin typeface="ArialMT"/>
              </a:rPr>
              <a:t> to define the subnets in the system: </a:t>
            </a:r>
          </a:p>
          <a:p>
            <a:pPr algn="l"/>
            <a:r>
              <a:rPr lang="en-US" altLang="zh-CN" sz="1200" b="0" i="0" u="none" strike="noStrike" baseline="0" dirty="0" smtClean="0">
                <a:solidFill>
                  <a:srgbClr val="333333"/>
                </a:solidFill>
                <a:latin typeface="ArialMT"/>
              </a:rPr>
              <a:t>    </a:t>
            </a:r>
            <a:r>
              <a:rPr lang="en-US" altLang="zh-CN" sz="1200" b="0" i="0" u="none" strike="noStrike" baseline="0" dirty="0" smtClean="0">
                <a:solidFill>
                  <a:srgbClr val="333333"/>
                </a:solidFill>
                <a:latin typeface="Arial-ItalicMT"/>
              </a:rPr>
              <a:t>To determine the subnets, </a:t>
            </a:r>
            <a:r>
              <a:rPr lang="en-US" altLang="zh-CN" sz="1200" b="1" i="0" u="none" strike="noStrike" baseline="0" dirty="0" smtClean="0">
                <a:solidFill>
                  <a:srgbClr val="333333"/>
                </a:solidFill>
                <a:latin typeface="Arial-ItalicMT"/>
              </a:rPr>
              <a:t>detach</a:t>
            </a:r>
            <a:r>
              <a:rPr lang="en-US" altLang="zh-CN" sz="1200" b="0" i="0" u="none" strike="noStrike" baseline="0" dirty="0" smtClean="0">
                <a:solidFill>
                  <a:srgbClr val="333333"/>
                </a:solidFill>
                <a:latin typeface="Arial-ItalicMT"/>
              </a:rPr>
              <a:t> each interface from its host or router, creating islands of isolated networks, </a:t>
            </a:r>
            <a:r>
              <a:rPr lang="en-US" altLang="zh-CN" sz="1200" b="1" i="0" u="none" strike="noStrike" baseline="0" dirty="0" smtClean="0">
                <a:solidFill>
                  <a:srgbClr val="333333"/>
                </a:solidFill>
                <a:latin typeface="Arial-ItalicMT"/>
              </a:rPr>
              <a:t>with</a:t>
            </a:r>
            <a:r>
              <a:rPr lang="en-US" altLang="zh-CN" sz="1200" b="0" i="0" u="none" strike="noStrike" baseline="0" dirty="0" smtClean="0">
                <a:solidFill>
                  <a:srgbClr val="333333"/>
                </a:solidFill>
                <a:latin typeface="Arial-ItalicMT"/>
              </a:rPr>
              <a:t> interfaces terminating the end points of the isolated networks. </a:t>
            </a:r>
          </a:p>
          <a:p>
            <a:pPr algn="l"/>
            <a:r>
              <a:rPr lang="en-US" altLang="zh-CN" sz="1200" b="0" i="0" u="none" strike="noStrike" baseline="0" dirty="0" smtClean="0">
                <a:solidFill>
                  <a:srgbClr val="333333"/>
                </a:solidFill>
                <a:latin typeface="Arial-ItalicMT"/>
              </a:rPr>
              <a:t>    Each of these isolated networks is called a </a:t>
            </a:r>
            <a:r>
              <a:rPr lang="en-US" altLang="zh-CN" sz="1200" b="0" i="0" u="none" strike="noStrike" baseline="0" dirty="0" smtClean="0">
                <a:solidFill>
                  <a:srgbClr val="1E7ABA"/>
                </a:solidFill>
                <a:latin typeface="Arial-BoldItalicMT"/>
              </a:rPr>
              <a:t>subnet</a:t>
            </a:r>
            <a:r>
              <a:rPr lang="en-US" altLang="zh-CN" sz="1200" b="0" i="0" u="none" strike="noStrike" baseline="0" dirty="0" smtClean="0">
                <a:solidFill>
                  <a:srgbClr val="333333"/>
                </a:solidFill>
                <a:latin typeface="ArialMT"/>
              </a:rPr>
              <a:t>.</a:t>
            </a:r>
          </a:p>
          <a:p>
            <a:pPr algn="l"/>
            <a:endParaRPr lang="en-US" altLang="zh-CN" sz="1200" b="0" i="0" u="none" strike="noStrike" baseline="0" dirty="0" smtClean="0">
              <a:solidFill>
                <a:srgbClr val="333333"/>
              </a:solidFill>
              <a:latin typeface="ArialMT"/>
            </a:endParaRPr>
          </a:p>
          <a:p>
            <a:pPr algn="l"/>
            <a:r>
              <a:rPr lang="en-US" altLang="zh-CN" sz="1200" b="0" i="0" u="none" strike="noStrike" baseline="0" dirty="0" smtClean="0">
                <a:solidFill>
                  <a:srgbClr val="333333"/>
                </a:solidFill>
                <a:latin typeface="ArialMT"/>
              </a:rPr>
              <a:t>    If we apply this procedure to the interconnected system in </a:t>
            </a:r>
            <a:r>
              <a:rPr lang="en-US" altLang="zh-CN" sz="1200" b="0" i="0" u="none" strike="noStrike" baseline="0" dirty="0" smtClean="0">
                <a:solidFill>
                  <a:srgbClr val="1E7ABA"/>
                </a:solidFill>
                <a:latin typeface="Arial-BoldMT"/>
              </a:rPr>
              <a:t>Figure 4.20</a:t>
            </a:r>
            <a:r>
              <a:rPr lang="en-US" altLang="zh-CN" sz="1200" b="0" i="0" u="none" strike="noStrike" baseline="0" dirty="0" smtClean="0">
                <a:solidFill>
                  <a:srgbClr val="333333"/>
                </a:solidFill>
                <a:latin typeface="ArialMT"/>
              </a:rPr>
              <a:t>, we get six islands or subnets.</a:t>
            </a:r>
          </a:p>
          <a:p>
            <a:pPr algn="l"/>
            <a:endParaRPr lang="en-US" altLang="zh-CN" sz="1200" b="0" i="0" u="none" strike="noStrike" baseline="0" dirty="0" smtClean="0">
              <a:solidFill>
                <a:srgbClr val="333333"/>
              </a:solidFill>
              <a:latin typeface="ArialMT"/>
            </a:endParaRPr>
          </a:p>
          <a:p>
            <a:endParaRPr lang="en-US" altLang="zh-CN" sz="1200" b="0" i="0" u="none" strike="noStrike" kern="1200" baseline="0" dirty="0" smtClean="0">
              <a:solidFill>
                <a:srgbClr val="333333"/>
              </a:solidFill>
              <a:latin typeface="ArialMT"/>
              <a:ea typeface="+mn-ea"/>
              <a:cs typeface="+mn-cs"/>
            </a:endParaRPr>
          </a:p>
          <a:p>
            <a:r>
              <a:rPr lang="en-US" altLang="zh-CN" sz="1200" b="0" i="0" u="none" strike="noStrike" kern="1200" baseline="0" dirty="0" smtClean="0">
                <a:solidFill>
                  <a:srgbClr val="333333"/>
                </a:solidFill>
                <a:latin typeface="ArialMT"/>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From the discussion above, it’s clear that an organization (such as a company or academic institution) with multiple Ethernet segments and point-to-point links will have multiple subnets, with all of the devices </a:t>
            </a:r>
            <a:r>
              <a:rPr lang="en-US" altLang="zh-CN" sz="1200" b="1" i="0" u="none" strike="noStrike" kern="1200" baseline="0" dirty="0" smtClean="0">
                <a:solidFill>
                  <a:schemeClr val="tx1"/>
                </a:solidFill>
                <a:latin typeface="Times New Roman" pitchFamily="18" charset="0"/>
                <a:ea typeface="+mn-ea"/>
                <a:cs typeface="+mn-cs"/>
              </a:rPr>
              <a:t>on</a:t>
            </a:r>
            <a:r>
              <a:rPr lang="en-US" altLang="zh-CN" sz="1200" b="0" i="0" u="none" strike="noStrike" kern="1200" baseline="0" dirty="0" smtClean="0">
                <a:solidFill>
                  <a:schemeClr val="tx1"/>
                </a:solidFill>
                <a:latin typeface="Times New Roman" pitchFamily="18" charset="0"/>
                <a:ea typeface="+mn-ea"/>
                <a:cs typeface="+mn-cs"/>
              </a:rPr>
              <a:t> a given subnet having the same subnet address. </a:t>
            </a:r>
          </a:p>
          <a:p>
            <a:r>
              <a:rPr lang="en-US" altLang="zh-CN" sz="1200" b="0" i="0" u="none" strike="noStrike" kern="1200" baseline="0" dirty="0" smtClean="0">
                <a:solidFill>
                  <a:schemeClr val="tx1"/>
                </a:solidFill>
                <a:latin typeface="Times New Roman" pitchFamily="18" charset="0"/>
                <a:ea typeface="+mn-ea"/>
                <a:cs typeface="+mn-cs"/>
              </a:rPr>
              <a:t>    In principle, the different subnets could have quite different subnet addresses. </a:t>
            </a:r>
          </a:p>
          <a:p>
            <a:r>
              <a:rPr lang="en-US" altLang="zh-CN" sz="1200" b="0" i="0" u="none" strike="noStrike" kern="1200" baseline="0" dirty="0" smtClean="0">
                <a:solidFill>
                  <a:schemeClr val="tx1"/>
                </a:solidFill>
                <a:latin typeface="Times New Roman" pitchFamily="18" charset="0"/>
                <a:ea typeface="+mn-ea"/>
                <a:cs typeface="+mn-cs"/>
              </a:rPr>
              <a:t>    In practice, however, their subnet addresses often have much in common. </a:t>
            </a:r>
          </a:p>
          <a:p>
            <a:r>
              <a:rPr lang="en-US" altLang="zh-CN" sz="1200" b="0" i="0" u="none" strike="noStrike" kern="1200" baseline="0" dirty="0" smtClean="0">
                <a:solidFill>
                  <a:schemeClr val="tx1"/>
                </a:solidFill>
                <a:latin typeface="Times New Roman" pitchFamily="18" charset="0"/>
                <a:ea typeface="+mn-ea"/>
                <a:cs typeface="+mn-cs"/>
              </a:rPr>
              <a:t>    To understand why, let’s next turn our attention to how addressing is handled in the global Internet.</a:t>
            </a:r>
          </a:p>
          <a:p>
            <a:endParaRPr lang="en-US" altLang="zh-CN" sz="1200" b="0" i="0" u="none" strike="noStrike" kern="1200" baseline="0" dirty="0" smtClean="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94</a:t>
            </a:fld>
            <a:endParaRPr lang="en-US" altLang="zh-CN"/>
          </a:p>
        </p:txBody>
      </p:sp>
    </p:spTree>
    <p:extLst>
      <p:ext uri="{BB962C8B-B14F-4D97-AF65-F5344CB8AC3E}">
        <p14:creationId xmlns:p14="http://schemas.microsoft.com/office/powerpoint/2010/main" val="18349026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3A945AD5-3476-44B1-A905-D4D99348F31F}" type="slidenum">
              <a:rPr lang="zh-CN" altLang="en-US"/>
              <a:pPr/>
              <a:t>95</a:t>
            </a:fld>
            <a:endParaRPr lang="en-US" altLang="zh-CN"/>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xfrm>
            <a:off x="731838" y="4560888"/>
            <a:ext cx="5851525" cy="4319587"/>
          </a:xfrm>
          <a:noFill/>
          <a:ln/>
        </p:spPr>
        <p:txBody>
          <a:bodyPr/>
          <a:lstStyle/>
          <a:p>
            <a:r>
              <a:rPr lang="zh-CN" altLang="en-US" b="1" dirty="0" smtClean="0"/>
              <a:t>   </a:t>
            </a:r>
            <a:r>
              <a:rPr lang="zh-CN" altLang="en-US" dirty="0" smtClean="0"/>
              <a:t>在</a:t>
            </a:r>
            <a:r>
              <a:rPr lang="en-US" altLang="zh-CN" dirty="0" smtClean="0"/>
              <a:t>CIDR</a:t>
            </a:r>
            <a:r>
              <a:rPr lang="zh-CN" altLang="en-US" dirty="0" smtClean="0"/>
              <a:t>采用之前，</a:t>
            </a:r>
            <a:r>
              <a:rPr lang="en-US" altLang="zh-CN" dirty="0" smtClean="0"/>
              <a:t>IP</a:t>
            </a:r>
            <a:r>
              <a:rPr lang="zh-CN" altLang="en-US" dirty="0" smtClean="0"/>
              <a:t>地址的分配策略叫做</a:t>
            </a:r>
            <a:r>
              <a:rPr lang="en-US" altLang="zh-CN" dirty="0" smtClean="0"/>
              <a:t>Classful addressing</a:t>
            </a:r>
            <a:r>
              <a:rPr lang="zh-CN" altLang="en-US" b="1" dirty="0" smtClean="0"/>
              <a:t>，</a:t>
            </a:r>
            <a:r>
              <a:rPr lang="zh-CN" altLang="en-US" dirty="0" smtClean="0"/>
              <a:t>即将</a:t>
            </a:r>
            <a:r>
              <a:rPr lang="en-US" altLang="zh-CN" dirty="0" smtClean="0"/>
              <a:t>IP</a:t>
            </a:r>
            <a:r>
              <a:rPr lang="zh-CN" altLang="en-US" dirty="0" smtClean="0"/>
              <a:t>地址分为不同的类别。</a:t>
            </a:r>
          </a:p>
          <a:p>
            <a:r>
              <a:rPr lang="zh-CN" altLang="en-US" dirty="0" smtClean="0"/>
              <a:t>   比如，</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。基于分类的</a:t>
            </a:r>
            <a:r>
              <a:rPr lang="en-US" altLang="zh-CN" dirty="0" smtClean="0"/>
              <a:t>IP</a:t>
            </a:r>
            <a:r>
              <a:rPr lang="zh-CN" altLang="en-US" dirty="0" smtClean="0"/>
              <a:t>地址分配策略最大的问题是</a:t>
            </a:r>
            <a:r>
              <a:rPr lang="en-US" altLang="zh-CN" dirty="0" smtClean="0"/>
              <a:t>IP</a:t>
            </a:r>
            <a:r>
              <a:rPr lang="zh-CN" altLang="en-US" dirty="0" smtClean="0"/>
              <a:t>地址的利用效率，特别是在当前</a:t>
            </a:r>
            <a:r>
              <a:rPr lang="en-US" altLang="zh-CN" dirty="0" smtClean="0"/>
              <a:t>IPv4</a:t>
            </a:r>
            <a:r>
              <a:rPr lang="zh-CN" altLang="en-US" dirty="0" smtClean="0"/>
              <a:t>地址越来越匮乏的现在。</a:t>
            </a:r>
          </a:p>
          <a:p>
            <a:r>
              <a:rPr lang="zh-CN" altLang="en-US" dirty="0" smtClean="0"/>
              <a:t>    </a:t>
            </a:r>
            <a:r>
              <a:rPr lang="en-US" altLang="zh-CN" dirty="0" smtClean="0"/>
              <a:t>1</a:t>
            </a:r>
            <a:r>
              <a:rPr lang="zh-CN" altLang="en-US" dirty="0" smtClean="0"/>
              <a:t>、</a:t>
            </a:r>
            <a:r>
              <a:rPr lang="en-US" altLang="zh-CN" dirty="0" smtClean="0"/>
              <a:t>A</a:t>
            </a:r>
            <a:r>
              <a:rPr lang="zh-CN" altLang="en-US" dirty="0" smtClean="0"/>
              <a:t>类：网络号部分为高</a:t>
            </a:r>
            <a:r>
              <a:rPr lang="en-US" altLang="zh-CN" dirty="0" smtClean="0"/>
              <a:t>8</a:t>
            </a:r>
            <a:r>
              <a:rPr lang="zh-CN" altLang="en-US" dirty="0" smtClean="0"/>
              <a:t>位：</a:t>
            </a:r>
            <a:r>
              <a:rPr lang="en-US" altLang="zh-CN" dirty="0" smtClean="0"/>
              <a:t>0.0.0.0 Reserved for default route; 127. Reserved for loopback</a:t>
            </a:r>
          </a:p>
          <a:p>
            <a:r>
              <a:rPr lang="zh-CN" altLang="en-US" dirty="0" smtClean="0"/>
              <a:t>    </a:t>
            </a:r>
            <a:r>
              <a:rPr lang="en-US" altLang="zh-CN" dirty="0" smtClean="0"/>
              <a:t>2</a:t>
            </a:r>
            <a:r>
              <a:rPr lang="zh-CN" altLang="en-US" dirty="0" smtClean="0"/>
              <a:t>、</a:t>
            </a:r>
            <a:r>
              <a:rPr lang="en-US" altLang="zh-CN" dirty="0" smtClean="0"/>
              <a:t>B</a:t>
            </a:r>
            <a:r>
              <a:rPr lang="zh-CN" altLang="en-US" dirty="0" smtClean="0"/>
              <a:t>类：网络号部分为高</a:t>
            </a:r>
            <a:r>
              <a:rPr lang="en-US" altLang="zh-CN" dirty="0" smtClean="0"/>
              <a:t>16</a:t>
            </a:r>
            <a:r>
              <a:rPr lang="zh-CN" altLang="en-US" dirty="0" smtClean="0"/>
              <a:t>位</a:t>
            </a:r>
          </a:p>
          <a:p>
            <a:r>
              <a:rPr lang="zh-CN" altLang="en-US" dirty="0" smtClean="0"/>
              <a:t>    </a:t>
            </a:r>
            <a:r>
              <a:rPr lang="en-US" altLang="zh-CN" dirty="0" smtClean="0"/>
              <a:t>3</a:t>
            </a:r>
            <a:r>
              <a:rPr lang="zh-CN" altLang="en-US" dirty="0" smtClean="0"/>
              <a:t>、</a:t>
            </a:r>
            <a:r>
              <a:rPr lang="en-US" altLang="zh-CN" dirty="0" smtClean="0"/>
              <a:t>C</a:t>
            </a:r>
            <a:r>
              <a:rPr lang="zh-CN" altLang="en-US" dirty="0" smtClean="0"/>
              <a:t>类：网络号部分部分为高</a:t>
            </a:r>
            <a:r>
              <a:rPr lang="en-US" altLang="zh-CN" dirty="0" smtClean="0"/>
              <a:t>24</a:t>
            </a:r>
            <a:r>
              <a:rPr lang="zh-CN" altLang="en-US" dirty="0" smtClean="0"/>
              <a:t>位</a:t>
            </a:r>
          </a:p>
          <a:p>
            <a:r>
              <a:rPr lang="en-US" altLang="zh-CN" dirty="0" smtClean="0"/>
              <a:t>   Host Number</a:t>
            </a:r>
            <a:r>
              <a:rPr lang="zh-CN" altLang="en-US" dirty="0" smtClean="0"/>
              <a:t>部分全为</a:t>
            </a:r>
            <a:r>
              <a:rPr lang="en-US" altLang="zh-CN" dirty="0" smtClean="0"/>
              <a:t>0</a:t>
            </a:r>
            <a:r>
              <a:rPr lang="zh-CN" altLang="en-US" dirty="0" smtClean="0"/>
              <a:t>，表示网络；全为</a:t>
            </a:r>
            <a:r>
              <a:rPr lang="en-US" altLang="zh-CN" dirty="0" smtClean="0"/>
              <a:t>1</a:t>
            </a:r>
            <a:r>
              <a:rPr lang="zh-CN" altLang="en-US" dirty="0" smtClean="0"/>
              <a:t>为本网络内的广播地址。</a:t>
            </a:r>
            <a:endParaRPr lang="en-US" altLang="zh-CN" dirty="0" smtClean="0"/>
          </a:p>
          <a:p>
            <a:endParaRPr lang="en-US" altLang="zh-CN" dirty="0" smtClean="0"/>
          </a:p>
          <a:p>
            <a:pPr eaLnBrk="1" hangingPunct="1">
              <a:lnSpc>
                <a:spcPct val="90000"/>
              </a:lnSpc>
            </a:pPr>
            <a:r>
              <a:rPr lang="en-US" altLang="zh-CN" baseline="0" dirty="0" smtClean="0">
                <a:latin typeface="Gill Sans MT" panose="020B0502020104020203" pitchFamily="34" charset="0"/>
              </a:rPr>
              <a:t>    </a:t>
            </a:r>
            <a:r>
              <a:rPr lang="en-US" altLang="zh-CN" dirty="0" smtClean="0">
                <a:latin typeface="Gill Sans MT" panose="020B0502020104020203" pitchFamily="34" charset="0"/>
              </a:rPr>
              <a:t>IPv4 addressing, </a:t>
            </a:r>
            <a:r>
              <a:rPr lang="en-US" altLang="zh-CN" dirty="0" smtClean="0">
                <a:solidFill>
                  <a:srgbClr val="FF0000"/>
                </a:solidFill>
                <a:latin typeface="Gill Sans MT" panose="020B0502020104020203" pitchFamily="34" charset="0"/>
              </a:rPr>
              <a:t>at its inception,</a:t>
            </a:r>
            <a:r>
              <a:rPr lang="en-US" altLang="zh-CN" dirty="0" smtClean="0">
                <a:latin typeface="Gill Sans MT" panose="020B0502020104020203" pitchFamily="34" charset="0"/>
              </a:rPr>
              <a:t> used the concept of classes. </a:t>
            </a:r>
          </a:p>
          <a:p>
            <a:pPr eaLnBrk="1" hangingPunct="1">
              <a:lnSpc>
                <a:spcPct val="90000"/>
              </a:lnSpc>
            </a:pPr>
            <a:r>
              <a:rPr lang="en-US" altLang="zh-CN" dirty="0" smtClean="0">
                <a:latin typeface="Gill Sans MT" panose="020B0502020104020203" pitchFamily="34" charset="0"/>
              </a:rPr>
              <a:t>   This architecture is called classful addressing. </a:t>
            </a:r>
          </a:p>
          <a:p>
            <a:pPr eaLnBrk="1" hangingPunct="1">
              <a:lnSpc>
                <a:spcPct val="90000"/>
              </a:lnSpc>
            </a:pPr>
            <a:r>
              <a:rPr lang="en-US" altLang="zh-CN" dirty="0" smtClean="0">
                <a:latin typeface="Gill Sans MT" panose="020B0502020104020203" pitchFamily="34" charset="0"/>
              </a:rPr>
              <a:t>   Although the scheme is becoming </a:t>
            </a:r>
            <a:r>
              <a:rPr lang="en-US" altLang="zh-CN" dirty="0" smtClean="0">
                <a:solidFill>
                  <a:srgbClr val="FF0000"/>
                </a:solidFill>
                <a:latin typeface="Gill Sans MT" panose="020B0502020104020203" pitchFamily="34" charset="0"/>
              </a:rPr>
              <a:t>obsolete</a:t>
            </a:r>
            <a:r>
              <a:rPr lang="en-US" altLang="zh-CN" dirty="0" smtClean="0">
                <a:latin typeface="Gill Sans MT" panose="020B0502020104020203" pitchFamily="34" charset="0"/>
              </a:rPr>
              <a:t>, we briefly discuss it here to show the </a:t>
            </a:r>
            <a:r>
              <a:rPr lang="en-US" altLang="zh-CN" dirty="0" smtClean="0">
                <a:solidFill>
                  <a:srgbClr val="FF0000"/>
                </a:solidFill>
                <a:latin typeface="Gill Sans MT" panose="020B0502020104020203" pitchFamily="34" charset="0"/>
              </a:rPr>
              <a:t>rationale</a:t>
            </a:r>
            <a:r>
              <a:rPr lang="en-US" altLang="zh-CN" dirty="0" smtClean="0">
                <a:latin typeface="Gill Sans MT" panose="020B0502020104020203" pitchFamily="34" charset="0"/>
              </a:rPr>
              <a:t> behind classless addressing. </a:t>
            </a:r>
          </a:p>
          <a:p>
            <a:pPr eaLnBrk="1" hangingPunct="1">
              <a:lnSpc>
                <a:spcPct val="90000"/>
              </a:lnSpc>
            </a:pPr>
            <a:r>
              <a:rPr lang="en-US" altLang="zh-CN" dirty="0" smtClean="0">
                <a:latin typeface="Gill Sans MT" panose="020B0502020104020203" pitchFamily="34" charset="0"/>
              </a:rPr>
              <a:t>   In classful addressing, the address space is divided into five classes: A, B, C, D, and E.</a:t>
            </a:r>
          </a:p>
          <a:p>
            <a:pPr eaLnBrk="1" hangingPunct="1">
              <a:lnSpc>
                <a:spcPct val="90000"/>
              </a:lnSpc>
            </a:pPr>
            <a:r>
              <a:rPr lang="en-US" altLang="zh-CN" dirty="0" smtClean="0">
                <a:latin typeface="Gill Sans MT" panose="020B0502020104020203" pitchFamily="34" charset="0"/>
              </a:rPr>
              <a:t>   Each class occupies some part of the address space .</a:t>
            </a:r>
            <a:r>
              <a:rPr lang="en-US" altLang="zh-CN" baseline="0" dirty="0" smtClean="0">
                <a:latin typeface="Gill Sans MT" panose="020B0502020104020203" pitchFamily="34" charset="0"/>
              </a:rPr>
              <a:t> </a:t>
            </a:r>
            <a:endParaRPr lang="en-US" altLang="zh-CN" dirty="0" smtClean="0">
              <a:latin typeface="Gill Sans MT" panose="020B0502020104020203" pitchFamily="34" charset="0"/>
            </a:endParaRPr>
          </a:p>
          <a:p>
            <a:endParaRPr lang="en-US" altLang="zh-CN" dirty="0" smtClean="0"/>
          </a:p>
          <a:p>
            <a:endParaRPr lang="zh-CN" altLang="en-US" dirty="0" smtClean="0"/>
          </a:p>
        </p:txBody>
      </p:sp>
    </p:spTree>
    <p:extLst>
      <p:ext uri="{BB962C8B-B14F-4D97-AF65-F5344CB8AC3E}">
        <p14:creationId xmlns:p14="http://schemas.microsoft.com/office/powerpoint/2010/main" val="40830578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p>
            <a:fld id="{4282AD6B-6DCB-4638-A9B7-B920AD75E69A}" type="slidenum">
              <a:rPr lang="zh-CN" altLang="en-US"/>
              <a:pPr/>
              <a:t>96</a:t>
            </a:fld>
            <a:endParaRPr lang="en-US" altLang="zh-CN"/>
          </a:p>
        </p:txBody>
      </p:sp>
      <p:sp>
        <p:nvSpPr>
          <p:cNvPr id="355331" name="Rectangle 2"/>
          <p:cNvSpPr>
            <a:spLocks noGrp="1" noRot="1" noChangeAspect="1" noChangeArrowheads="1" noTextEdit="1"/>
          </p:cNvSpPr>
          <p:nvPr>
            <p:ph type="sldImg"/>
          </p:nvPr>
        </p:nvSpPr>
        <p:spPr>
          <a:ln/>
        </p:spPr>
      </p:sp>
      <p:sp>
        <p:nvSpPr>
          <p:cNvPr id="755715" name="Rectangle 3"/>
          <p:cNvSpPr>
            <a:spLocks noGrp="1" noChangeArrowheads="1"/>
          </p:cNvSpPr>
          <p:nvPr>
            <p:ph type="body" idx="1"/>
          </p:nvPr>
        </p:nvSpPr>
        <p:spPr>
          <a:xfrm>
            <a:off x="731838" y="4560888"/>
            <a:ext cx="5851525" cy="4319587"/>
          </a:xfrm>
        </p:spPr>
        <p:txBody>
          <a:bodyPr/>
          <a:lstStyle/>
          <a:p>
            <a:pPr algn="ctr">
              <a:buClr>
                <a:schemeClr val="hlink"/>
              </a:buClr>
              <a:buFont typeface="Wingdings" pitchFamily="2" charset="2"/>
              <a:buNone/>
              <a:defRPr/>
            </a:pPr>
            <a:r>
              <a:rPr lang="en-US" altLang="zh-CN" b="1" dirty="0" smtClean="0"/>
              <a:t>From Data  Communications and Networking</a:t>
            </a:r>
          </a:p>
          <a:p>
            <a:pPr algn="ctr">
              <a:buClr>
                <a:schemeClr val="hlink"/>
              </a:buClr>
              <a:buFont typeface="Wingdings" pitchFamily="2" charset="2"/>
              <a:buNone/>
              <a:defRPr/>
            </a:pPr>
            <a:r>
              <a:rPr lang="en-US" altLang="zh-CN" b="1" dirty="0" smtClean="0"/>
              <a:t>   </a:t>
            </a:r>
          </a:p>
          <a:p>
            <a:pPr>
              <a:buClr>
                <a:schemeClr val="hlink"/>
              </a:buClr>
              <a:buFont typeface="Wingdings" pitchFamily="2" charset="2"/>
              <a:buNone/>
              <a:defRPr/>
            </a:pPr>
            <a:r>
              <a:rPr lang="en-US" altLang="zh-CN" dirty="0" smtClean="0"/>
              <a:t>    In classful addressing, an IP address in class A, B, or C is divided into </a:t>
            </a:r>
            <a:r>
              <a:rPr lang="en-US" altLang="zh-CN" dirty="0" smtClean="0">
                <a:solidFill>
                  <a:schemeClr val="hlink"/>
                </a:solidFill>
                <a:effectLst>
                  <a:outerShdw blurRad="38100" dist="38100" dir="2700000" algn="tl">
                    <a:srgbClr val="C0C0C0"/>
                  </a:outerShdw>
                </a:effectLst>
              </a:rPr>
              <a:t>netid</a:t>
            </a:r>
            <a:r>
              <a:rPr lang="en-US" altLang="zh-CN" dirty="0" smtClean="0"/>
              <a:t> and </a:t>
            </a:r>
            <a:r>
              <a:rPr lang="en-US" altLang="zh-CN" dirty="0" smtClean="0">
                <a:solidFill>
                  <a:schemeClr val="hlink"/>
                </a:solidFill>
              </a:rPr>
              <a:t>hostid</a:t>
            </a:r>
            <a:r>
              <a:rPr lang="en-US" altLang="zh-CN" dirty="0" smtClean="0"/>
              <a:t>.</a:t>
            </a:r>
          </a:p>
          <a:p>
            <a:pPr>
              <a:buClr>
                <a:schemeClr val="hlink"/>
              </a:buClr>
              <a:buFont typeface="Wingdings" pitchFamily="2" charset="2"/>
              <a:buNone/>
              <a:defRPr/>
            </a:pPr>
            <a:r>
              <a:rPr lang="en-US" altLang="zh-CN" dirty="0" smtClean="0"/>
              <a:t>   These parts are of varying lengths, depending on the class of the address. </a:t>
            </a:r>
          </a:p>
          <a:p>
            <a:pPr>
              <a:buClr>
                <a:schemeClr val="hlink"/>
              </a:buClr>
              <a:buFont typeface="Wingdings" pitchFamily="2" charset="2"/>
              <a:buNone/>
              <a:defRPr/>
            </a:pPr>
            <a:r>
              <a:rPr lang="en-US" altLang="zh-CN" dirty="0" smtClean="0"/>
              <a:t>   The Figure shows some netid and hostid bytes. </a:t>
            </a:r>
          </a:p>
          <a:p>
            <a:pPr>
              <a:buClr>
                <a:schemeClr val="hlink"/>
              </a:buClr>
              <a:buFont typeface="Wingdings" pitchFamily="2" charset="2"/>
              <a:buNone/>
              <a:defRPr/>
            </a:pPr>
            <a:r>
              <a:rPr lang="en-US" altLang="zh-CN" dirty="0" smtClean="0"/>
              <a:t>   The netid is in color, the hostid is in white. </a:t>
            </a:r>
          </a:p>
          <a:p>
            <a:pPr>
              <a:buClr>
                <a:schemeClr val="hlink"/>
              </a:buClr>
              <a:buFont typeface="Wingdings" pitchFamily="2" charset="2"/>
              <a:buNone/>
              <a:defRPr/>
            </a:pPr>
            <a:r>
              <a:rPr lang="en-US" altLang="zh-CN" dirty="0" smtClean="0"/>
              <a:t>   Note that the concept does not apply to classes D and E. </a:t>
            </a:r>
          </a:p>
          <a:p>
            <a:pPr>
              <a:buClr>
                <a:schemeClr val="hlink"/>
              </a:buClr>
              <a:buFont typeface="Wingdings" pitchFamily="2" charset="2"/>
              <a:buNone/>
              <a:defRPr/>
            </a:pPr>
            <a:r>
              <a:rPr lang="en-US" altLang="zh-CN" dirty="0" smtClean="0"/>
              <a:t>   In class A, one byte defines the netid and three bytes define the hostid. </a:t>
            </a:r>
          </a:p>
          <a:p>
            <a:pPr>
              <a:buClr>
                <a:schemeClr val="hlink"/>
              </a:buClr>
              <a:buFont typeface="Wingdings" pitchFamily="2" charset="2"/>
              <a:buNone/>
              <a:defRPr/>
            </a:pPr>
            <a:r>
              <a:rPr lang="en-US" altLang="zh-CN" dirty="0" smtClean="0"/>
              <a:t>   In class B, two bytes define the netid and two byte define the hostid. </a:t>
            </a:r>
          </a:p>
          <a:p>
            <a:pPr>
              <a:buClr>
                <a:schemeClr val="hlink"/>
              </a:buClr>
              <a:buFont typeface="Wingdings" pitchFamily="2" charset="2"/>
              <a:buNone/>
              <a:defRPr/>
            </a:pPr>
            <a:r>
              <a:rPr lang="en-US" altLang="zh-CN" dirty="0" smtClean="0"/>
              <a:t>   In class C, three bytes defines the netid and one byte defines the hostid. </a:t>
            </a:r>
          </a:p>
          <a:p>
            <a:pPr>
              <a:buClr>
                <a:schemeClr val="hlink"/>
              </a:buClr>
              <a:buFont typeface="Wingdings" pitchFamily="2" charset="2"/>
              <a:buNone/>
              <a:defRPr/>
            </a:pPr>
            <a:endParaRPr lang="en-US" altLang="zh-CN" dirty="0" smtClean="0"/>
          </a:p>
          <a:p>
            <a:pPr eaLnBrk="1" hangingPunct="1"/>
            <a:r>
              <a:rPr lang="en-US" altLang="zh-CN" dirty="0" smtClean="0">
                <a:latin typeface="Gill Sans MT" panose="020B0502020104020203" pitchFamily="34" charset="0"/>
              </a:rPr>
              <a:t>   In classful addressing, an IP address in class A, B, or C is divided into </a:t>
            </a:r>
            <a:r>
              <a:rPr lang="en-US" altLang="zh-CN" dirty="0" smtClean="0">
                <a:solidFill>
                  <a:schemeClr val="hlink"/>
                </a:solidFill>
                <a:latin typeface="Gill Sans MT" panose="020B0502020104020203" pitchFamily="34" charset="0"/>
              </a:rPr>
              <a:t>netid</a:t>
            </a:r>
            <a:r>
              <a:rPr lang="en-US" altLang="zh-CN" dirty="0" smtClean="0">
                <a:latin typeface="Gill Sans MT" panose="020B0502020104020203" pitchFamily="34" charset="0"/>
              </a:rPr>
              <a:t> and </a:t>
            </a:r>
            <a:r>
              <a:rPr lang="en-US" altLang="zh-CN" dirty="0" smtClean="0">
                <a:solidFill>
                  <a:schemeClr val="hlink"/>
                </a:solidFill>
                <a:latin typeface="Gill Sans MT" panose="020B0502020104020203" pitchFamily="34" charset="0"/>
              </a:rPr>
              <a:t>hostid</a:t>
            </a:r>
            <a:r>
              <a:rPr lang="en-US" altLang="zh-CN" dirty="0" smtClean="0">
                <a:latin typeface="Gill Sans MT" panose="020B0502020104020203" pitchFamily="34" charset="0"/>
              </a:rPr>
              <a:t>.</a:t>
            </a:r>
          </a:p>
          <a:p>
            <a:pPr eaLnBrk="1" hangingPunct="1"/>
            <a:r>
              <a:rPr lang="en-US" altLang="zh-CN" dirty="0" smtClean="0">
                <a:latin typeface="Gill Sans MT" panose="020B0502020104020203" pitchFamily="34" charset="0"/>
              </a:rPr>
              <a:t>   These parts are of varying lengths, depending on the class of the address. </a:t>
            </a:r>
          </a:p>
          <a:p>
            <a:pPr eaLnBrk="1" hangingPunct="1"/>
            <a:r>
              <a:rPr lang="en-US" altLang="zh-CN" dirty="0" smtClean="0">
                <a:latin typeface="Gill Sans MT" panose="020B0502020104020203" pitchFamily="34" charset="0"/>
              </a:rPr>
              <a:t>   The figure above shows some netid and hostid bytes. </a:t>
            </a:r>
          </a:p>
          <a:p>
            <a:pPr eaLnBrk="1" hangingPunct="1"/>
            <a:r>
              <a:rPr lang="en-US" altLang="zh-CN" dirty="0" smtClean="0">
                <a:latin typeface="Gill Sans MT" panose="020B0502020104020203" pitchFamily="34" charset="0"/>
              </a:rPr>
              <a:t>   </a:t>
            </a:r>
            <a:r>
              <a:rPr lang="en-US" altLang="zh-CN" b="1" dirty="0" smtClean="0">
                <a:latin typeface="Gill Sans MT" panose="020B0502020104020203" pitchFamily="34" charset="0"/>
              </a:rPr>
              <a:t>The netid is in color, the hostid is in white</a:t>
            </a:r>
            <a:r>
              <a:rPr lang="en-US" altLang="zh-CN" dirty="0" smtClean="0">
                <a:latin typeface="Gill Sans MT" panose="020B0502020104020203" pitchFamily="34" charset="0"/>
              </a:rPr>
              <a:t>. </a:t>
            </a:r>
          </a:p>
          <a:p>
            <a:pPr eaLnBrk="1" hangingPunct="1"/>
            <a:r>
              <a:rPr lang="en-US" altLang="zh-CN" dirty="0" smtClean="0">
                <a:latin typeface="Gill Sans MT" panose="020B0502020104020203" pitchFamily="34" charset="0"/>
              </a:rPr>
              <a:t>   Note that the concept</a:t>
            </a:r>
            <a:r>
              <a:rPr lang="en-US" altLang="zh-CN" dirty="0" smtClean="0">
                <a:solidFill>
                  <a:schemeClr val="hlink"/>
                </a:solidFill>
                <a:latin typeface="Gill Sans MT" panose="020B0502020104020203" pitchFamily="34" charset="0"/>
              </a:rPr>
              <a:t> does not apply to </a:t>
            </a:r>
            <a:r>
              <a:rPr lang="en-US" altLang="zh-CN" dirty="0" smtClean="0">
                <a:latin typeface="Gill Sans MT" panose="020B0502020104020203" pitchFamily="34" charset="0"/>
              </a:rPr>
              <a:t>classes D and E. </a:t>
            </a:r>
          </a:p>
          <a:p>
            <a:pPr eaLnBrk="1" hangingPunct="1"/>
            <a:endParaRPr lang="en-US" altLang="zh-CN" dirty="0" smtClean="0">
              <a:latin typeface="Gill Sans MT" panose="020B0502020104020203" pitchFamily="34" charset="0"/>
            </a:endParaRPr>
          </a:p>
          <a:p>
            <a:pPr>
              <a:buClr>
                <a:schemeClr val="hlink"/>
              </a:buClr>
              <a:buFont typeface="Wingdings" pitchFamily="2" charset="2"/>
              <a:buNone/>
              <a:defRPr/>
            </a:pPr>
            <a:endParaRPr lang="en-US" altLang="zh-CN" dirty="0" smtClean="0"/>
          </a:p>
          <a:p>
            <a:pPr>
              <a:defRPr/>
            </a:pPr>
            <a:endParaRPr lang="zh-CN" altLang="en-US" dirty="0" smtClean="0"/>
          </a:p>
        </p:txBody>
      </p:sp>
    </p:spTree>
    <p:extLst>
      <p:ext uri="{BB962C8B-B14F-4D97-AF65-F5344CB8AC3E}">
        <p14:creationId xmlns:p14="http://schemas.microsoft.com/office/powerpoint/2010/main" val="1421842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B024453D-AC15-4AB8-ACFE-C3D0C365D876}" type="slidenum">
              <a:rPr lang="zh-CN" altLang="en-US"/>
              <a:pPr/>
              <a:t>97</a:t>
            </a:fld>
            <a:endParaRPr lang="en-US" altLang="zh-CN"/>
          </a:p>
        </p:txBody>
      </p:sp>
      <p:sp>
        <p:nvSpPr>
          <p:cNvPr id="358403" name="Rectangle 2"/>
          <p:cNvSpPr>
            <a:spLocks noGrp="1" noRot="1" noChangeAspect="1" noChangeArrowheads="1" noTextEdit="1"/>
          </p:cNvSpPr>
          <p:nvPr>
            <p:ph type="sldImg"/>
          </p:nvPr>
        </p:nvSpPr>
        <p:spPr>
          <a:ln/>
        </p:spPr>
      </p:sp>
      <p:sp>
        <p:nvSpPr>
          <p:cNvPr id="358404"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296206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a:t>
            </a:fld>
            <a:endParaRPr lang="en-US" altLang="zh-CN"/>
          </a:p>
        </p:txBody>
      </p:sp>
    </p:spTree>
    <p:extLst>
      <p:ext uri="{BB962C8B-B14F-4D97-AF65-F5344CB8AC3E}">
        <p14:creationId xmlns:p14="http://schemas.microsoft.com/office/powerpoint/2010/main" val="25225414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69820DC2-23E5-4194-AD27-66F168C59E77}" type="slidenum">
              <a:rPr lang="en-US" altLang="zh-CN">
                <a:latin typeface="Arial" panose="020B0604020202020204" pitchFamily="34" charset="0"/>
              </a:rPr>
              <a:pPr/>
              <a:t>109</a:t>
            </a:fld>
            <a:endParaRPr lang="en-US" altLang="zh-CN" dirty="0">
              <a:latin typeface="Arial" panose="020B0604020202020204" pitchFamily="34" charset="0"/>
            </a:endParaRPr>
          </a:p>
        </p:txBody>
      </p:sp>
      <p:sp>
        <p:nvSpPr>
          <p:cNvPr id="397315" name="Rectangle 2"/>
          <p:cNvSpPr>
            <a:spLocks noGrp="1" noRot="1" noChangeAspect="1" noChangeArrowheads="1" noTextEdit="1"/>
          </p:cNvSpPr>
          <p:nvPr>
            <p:ph type="sldImg"/>
          </p:nvPr>
        </p:nvSpPr>
        <p:spPr/>
      </p:sp>
      <p:sp>
        <p:nvSpPr>
          <p:cNvPr id="3973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0805712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2B92E498-1344-4409-BADC-8711C0568194}" type="slidenum">
              <a:rPr lang="zh-CN" altLang="en-US"/>
              <a:pPr/>
              <a:t>110</a:t>
            </a:fld>
            <a:endParaRPr lang="en-US" altLang="zh-CN"/>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5213223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6B427E74-7AE3-4F29-A40A-2A9A6D16DF79}" type="slidenum">
              <a:rPr lang="zh-CN" altLang="en-US"/>
              <a:pPr/>
              <a:t>111</a:t>
            </a:fld>
            <a:endParaRPr lang="en-US" altLang="zh-CN"/>
          </a:p>
        </p:txBody>
      </p:sp>
      <p:sp>
        <p:nvSpPr>
          <p:cNvPr id="360451" name="Rectangle 2"/>
          <p:cNvSpPr>
            <a:spLocks noGrp="1" noRot="1" noChangeAspect="1" noChangeArrowheads="1" noTextEdit="1"/>
          </p:cNvSpPr>
          <p:nvPr>
            <p:ph type="sldImg"/>
          </p:nvPr>
        </p:nvSpPr>
        <p:spPr>
          <a:ln/>
        </p:spPr>
      </p:sp>
      <p:sp>
        <p:nvSpPr>
          <p:cNvPr id="360452"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latin typeface="Gill Sans MT" panose="020B0502020104020203" pitchFamily="34" charset="0"/>
              </a:rPr>
              <a:t>Although the length of the netid and hostid (in bits) is </a:t>
            </a:r>
            <a:r>
              <a:rPr lang="en-US" altLang="zh-CN" dirty="0" smtClean="0">
                <a:solidFill>
                  <a:srgbClr val="FF0000"/>
                </a:solidFill>
                <a:latin typeface="Gill Sans MT" panose="020B0502020104020203" pitchFamily="34" charset="0"/>
              </a:rPr>
              <a:t>predetermined</a:t>
            </a:r>
            <a:r>
              <a:rPr lang="en-US" altLang="zh-CN" dirty="0" smtClean="0">
                <a:latin typeface="Gill Sans MT" panose="020B0502020104020203" pitchFamily="34" charset="0"/>
              </a:rPr>
              <a:t> in classful addressing, we can also use a mask (also called the default mask), </a:t>
            </a:r>
            <a:r>
              <a:rPr lang="en-US" altLang="zh-CN" dirty="0" smtClean="0">
                <a:solidFill>
                  <a:srgbClr val="FF0000"/>
                </a:solidFill>
                <a:latin typeface="Gill Sans MT" panose="020B0502020104020203" pitchFamily="34" charset="0"/>
              </a:rPr>
              <a:t>a 32-bit number</a:t>
            </a:r>
            <a:r>
              <a:rPr lang="en-US" altLang="zh-CN" dirty="0" smtClean="0">
                <a:latin typeface="Gill Sans MT" panose="020B0502020104020203" pitchFamily="34" charset="0"/>
              </a:rPr>
              <a:t> made of </a:t>
            </a:r>
            <a:r>
              <a:rPr lang="en-US" altLang="zh-CN" dirty="0" smtClean="0">
                <a:solidFill>
                  <a:srgbClr val="FF0000"/>
                </a:solidFill>
                <a:latin typeface="Gill Sans MT" panose="020B0502020104020203" pitchFamily="34" charset="0"/>
              </a:rPr>
              <a:t>contiguous 1s</a:t>
            </a:r>
            <a:r>
              <a:rPr lang="en-US" altLang="zh-CN" dirty="0" smtClean="0">
                <a:latin typeface="Gill Sans MT" panose="020B0502020104020203" pitchFamily="34" charset="0"/>
              </a:rPr>
              <a:t> followed by </a:t>
            </a:r>
            <a:r>
              <a:rPr lang="en-US" altLang="zh-CN" dirty="0" smtClean="0">
                <a:solidFill>
                  <a:srgbClr val="FF0000"/>
                </a:solidFill>
                <a:latin typeface="Gill Sans MT" panose="020B0502020104020203" pitchFamily="34" charset="0"/>
              </a:rPr>
              <a:t>contiguous 0s. </a:t>
            </a:r>
          </a:p>
          <a:p>
            <a:pPr eaLnBrk="1" hangingPunct="1"/>
            <a:r>
              <a:rPr lang="en-US" altLang="zh-CN" dirty="0" smtClean="0">
                <a:latin typeface="Gill Sans MT" panose="020B0502020104020203" pitchFamily="34" charset="0"/>
              </a:rPr>
              <a:t>The masks for classes A, B, and C are shown in the following table. </a:t>
            </a:r>
          </a:p>
          <a:p>
            <a:pPr eaLnBrk="1" hangingPunct="1"/>
            <a:r>
              <a:rPr lang="en-US" altLang="zh-CN" dirty="0" smtClean="0">
                <a:latin typeface="Gill Sans MT" panose="020B0502020104020203" pitchFamily="34" charset="0"/>
              </a:rPr>
              <a:t>The concept does not apply to classes D and E. </a:t>
            </a:r>
          </a:p>
          <a:p>
            <a:endParaRPr lang="zh-CN" altLang="en-US" dirty="0" smtClean="0"/>
          </a:p>
        </p:txBody>
      </p:sp>
    </p:spTree>
    <p:extLst>
      <p:ext uri="{BB962C8B-B14F-4D97-AF65-F5344CB8AC3E}">
        <p14:creationId xmlns:p14="http://schemas.microsoft.com/office/powerpoint/2010/main" val="4229757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F39F5534-4E13-4AAF-B526-FE95243F365B}" type="slidenum">
              <a:rPr lang="zh-CN" altLang="en-US"/>
              <a:pPr/>
              <a:t>112</a:t>
            </a:fld>
            <a:endParaRPr lang="en-US" altLang="zh-CN"/>
          </a:p>
        </p:txBody>
      </p:sp>
      <p:sp>
        <p:nvSpPr>
          <p:cNvPr id="361475" name="Rectangle 2"/>
          <p:cNvSpPr>
            <a:spLocks noGrp="1" noRot="1" noChangeAspect="1" noChangeArrowheads="1" noTextEdit="1"/>
          </p:cNvSpPr>
          <p:nvPr>
            <p:ph type="sldImg"/>
          </p:nvPr>
        </p:nvSpPr>
        <p:spPr>
          <a:ln/>
        </p:spPr>
      </p:sp>
      <p:sp>
        <p:nvSpPr>
          <p:cNvPr id="361476"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1520703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104E5D98-72FF-4628-A2A6-162BBDAC2E62}" type="slidenum">
              <a:rPr lang="zh-CN" altLang="en-US"/>
              <a:pPr/>
              <a:t>113</a:t>
            </a:fld>
            <a:endParaRPr lang="en-US" altLang="zh-CN"/>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latin typeface="Gill Sans MT" panose="020B0502020104020203" pitchFamily="34" charset="0"/>
              </a:rPr>
              <a:t>The mask can help us to find the netid and the hostid.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For example, the mask for a class A has eight 1s, which means the first 8 bits of </a:t>
            </a:r>
            <a:r>
              <a:rPr lang="en-US" altLang="zh-CN" dirty="0" smtClean="0">
                <a:solidFill>
                  <a:srgbClr val="FF0000"/>
                </a:solidFill>
                <a:latin typeface="Gill Sans MT" panose="020B0502020104020203" pitchFamily="34" charset="0"/>
              </a:rPr>
              <a:t>any address in class A</a:t>
            </a:r>
            <a:r>
              <a:rPr lang="en-US" altLang="zh-CN" dirty="0" smtClean="0">
                <a:latin typeface="Gill Sans MT" panose="020B0502020104020203" pitchFamily="34" charset="0"/>
              </a:rPr>
              <a:t> define the netid; the next 24 bits define the hostid.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The last column of Table </a:t>
            </a:r>
            <a:r>
              <a:rPr lang="en-US" altLang="zh-CN" dirty="0" smtClean="0">
                <a:solidFill>
                  <a:schemeClr val="hlink"/>
                </a:solidFill>
                <a:latin typeface="Gill Sans MT" panose="020B0502020104020203" pitchFamily="34" charset="0"/>
              </a:rPr>
              <a:t>above</a:t>
            </a:r>
            <a:r>
              <a:rPr lang="en-US" altLang="zh-CN" dirty="0" smtClean="0">
                <a:latin typeface="Gill Sans MT" panose="020B0502020104020203" pitchFamily="34" charset="0"/>
              </a:rPr>
              <a:t> shows the mask in the form /n where n can be 8, 16 or 24 in classful addressing. </a:t>
            </a:r>
          </a:p>
          <a:p>
            <a:endParaRPr lang="zh-CN" altLang="en-US" dirty="0" smtClean="0"/>
          </a:p>
        </p:txBody>
      </p:sp>
    </p:spTree>
    <p:extLst>
      <p:ext uri="{BB962C8B-B14F-4D97-AF65-F5344CB8AC3E}">
        <p14:creationId xmlns:p14="http://schemas.microsoft.com/office/powerpoint/2010/main" val="3193954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115386CC-F728-4458-B4B9-C2E7503A5CED}" type="slidenum">
              <a:rPr lang="zh-CN" altLang="en-US"/>
              <a:pPr/>
              <a:t>114</a:t>
            </a:fld>
            <a:endParaRPr lang="en-US" altLang="zh-CN"/>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latin typeface="Gill Sans MT" panose="020B0502020104020203" pitchFamily="34" charset="0"/>
              </a:rPr>
              <a:t>This notation is also called </a:t>
            </a:r>
            <a:r>
              <a:rPr lang="en-US" altLang="zh-CN" dirty="0" smtClean="0">
                <a:solidFill>
                  <a:srgbClr val="FF0000"/>
                </a:solidFill>
                <a:latin typeface="Gill Sans MT" panose="020B0502020104020203" pitchFamily="34" charset="0"/>
              </a:rPr>
              <a:t>slash</a:t>
            </a:r>
            <a:r>
              <a:rPr lang="en-US" altLang="zh-CN" dirty="0" smtClean="0">
                <a:latin typeface="Gill Sans MT" panose="020B0502020104020203" pitchFamily="34" charset="0"/>
              </a:rPr>
              <a:t> notation or </a:t>
            </a:r>
            <a:r>
              <a:rPr lang="en-US" altLang="zh-CN" dirty="0" smtClean="0">
                <a:solidFill>
                  <a:srgbClr val="FF0000"/>
                </a:solidFill>
                <a:latin typeface="Gill Sans MT" panose="020B0502020104020203" pitchFamily="34" charset="0"/>
              </a:rPr>
              <a:t>Classless Interdomain Routing</a:t>
            </a:r>
            <a:r>
              <a:rPr lang="en-US" altLang="zh-CN" dirty="0" smtClean="0">
                <a:latin typeface="Gill Sans MT" panose="020B0502020104020203" pitchFamily="34" charset="0"/>
              </a:rPr>
              <a:t> (CIDR) notation.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This notation is used in classless addressing.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We introduce it here because it can also be applied to classful addressing. </a:t>
            </a:r>
          </a:p>
          <a:p>
            <a:endParaRPr lang="zh-CN" altLang="en-US" dirty="0" smtClean="0"/>
          </a:p>
        </p:txBody>
      </p:sp>
    </p:spTree>
    <p:extLst>
      <p:ext uri="{BB962C8B-B14F-4D97-AF65-F5344CB8AC3E}">
        <p14:creationId xmlns:p14="http://schemas.microsoft.com/office/powerpoint/2010/main" val="20801182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99196999-4475-4DCF-8E47-84DA730FBBD9}" type="slidenum">
              <a:rPr lang="zh-CN" altLang="en-US"/>
              <a:pPr/>
              <a:t>115</a:t>
            </a:fld>
            <a:endParaRPr lang="en-US" altLang="zh-CN"/>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xfrm>
            <a:off x="731838" y="4560888"/>
            <a:ext cx="5851525" cy="4319587"/>
          </a:xfrm>
          <a:noFill/>
          <a:ln/>
        </p:spPr>
        <p:txBody>
          <a:bodyPr/>
          <a:lstStyle/>
          <a:p>
            <a:pPr eaLnBrk="1" hangingPunct="1"/>
            <a:r>
              <a:rPr lang="en-US" altLang="zh-CN" dirty="0" smtClean="0">
                <a:latin typeface="Gill Sans MT" panose="020B0502020104020203" pitchFamily="34" charset="0"/>
              </a:rPr>
              <a:t>During the era of classful addressing, subnetting was introduced.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If an organization was </a:t>
            </a:r>
            <a:r>
              <a:rPr lang="en-US" altLang="zh-CN" dirty="0" smtClean="0">
                <a:solidFill>
                  <a:schemeClr val="hlink"/>
                </a:solidFill>
                <a:latin typeface="Gill Sans MT" panose="020B0502020104020203" pitchFamily="34" charset="0"/>
              </a:rPr>
              <a:t>granted</a:t>
            </a:r>
            <a:r>
              <a:rPr lang="en-US" altLang="zh-CN" dirty="0" smtClean="0">
                <a:latin typeface="Gill Sans MT" panose="020B0502020104020203" pitchFamily="34" charset="0"/>
              </a:rPr>
              <a:t> a large block in class A or B, it could</a:t>
            </a:r>
            <a:r>
              <a:rPr lang="en-US" altLang="zh-CN" dirty="0" smtClean="0">
                <a:solidFill>
                  <a:schemeClr val="hlink"/>
                </a:solidFill>
                <a:latin typeface="Gill Sans MT" panose="020B0502020104020203" pitchFamily="34" charset="0"/>
              </a:rPr>
              <a:t> </a:t>
            </a:r>
          </a:p>
          <a:p>
            <a:pPr marL="342000" indent="-342000" eaLnBrk="1" hangingPunct="1">
              <a:spcBef>
                <a:spcPts val="600"/>
              </a:spcBef>
              <a:buFont typeface="+mj-lt"/>
              <a:buAutoNum type="alphaLcParenR"/>
            </a:pPr>
            <a:r>
              <a:rPr lang="en-US" altLang="zh-CN" dirty="0" smtClean="0">
                <a:solidFill>
                  <a:srgbClr val="FF0000"/>
                </a:solidFill>
                <a:latin typeface="Gill Sans MT" panose="020B0502020104020203" pitchFamily="34" charset="0"/>
              </a:rPr>
              <a:t>divide</a:t>
            </a:r>
            <a:r>
              <a:rPr lang="en-US" altLang="zh-CN" dirty="0" smtClean="0">
                <a:latin typeface="Gill Sans MT" panose="020B0502020104020203" pitchFamily="34" charset="0"/>
              </a:rPr>
              <a:t> the addresses into several contiguous groups and </a:t>
            </a:r>
          </a:p>
          <a:p>
            <a:pPr marL="342000" indent="-342000" eaLnBrk="1" hangingPunct="1">
              <a:spcBef>
                <a:spcPts val="600"/>
              </a:spcBef>
              <a:buFont typeface="+mj-lt"/>
              <a:buAutoNum type="alphaLcParenR"/>
            </a:pPr>
            <a:r>
              <a:rPr lang="en-US" altLang="zh-CN" dirty="0" smtClean="0">
                <a:solidFill>
                  <a:srgbClr val="FF0000"/>
                </a:solidFill>
                <a:latin typeface="Gill Sans MT" panose="020B0502020104020203" pitchFamily="34" charset="0"/>
              </a:rPr>
              <a:t>assign</a:t>
            </a:r>
            <a:r>
              <a:rPr lang="en-US" altLang="zh-CN" dirty="0" smtClean="0">
                <a:latin typeface="Gill Sans MT" panose="020B0502020104020203" pitchFamily="34" charset="0"/>
              </a:rPr>
              <a:t> each group to smaller networks (subnets) or, in rare cases, </a:t>
            </a:r>
            <a:r>
              <a:rPr lang="en-US" altLang="zh-CN" dirty="0" smtClean="0">
                <a:solidFill>
                  <a:srgbClr val="FF0000"/>
                </a:solidFill>
                <a:latin typeface="Gill Sans MT" panose="020B0502020104020203" pitchFamily="34" charset="0"/>
              </a:rPr>
              <a:t>share</a:t>
            </a:r>
            <a:r>
              <a:rPr lang="en-US" altLang="zh-CN" dirty="0" smtClean="0">
                <a:latin typeface="Gill Sans MT" panose="020B0502020104020203" pitchFamily="34" charset="0"/>
              </a:rPr>
              <a:t> part of the addresses with neighbors.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Subnetting increases the number of 1s in the mask, as we will see later when we discuss classless addressing. </a:t>
            </a:r>
            <a:endParaRPr lang="zh-CN" altLang="en-US" dirty="0" smtClean="0">
              <a:latin typeface="Gill Sans MT" panose="020B0502020104020203" pitchFamily="34" charset="0"/>
            </a:endParaRPr>
          </a:p>
          <a:p>
            <a:endParaRPr lang="zh-CN" altLang="en-US" dirty="0" smtClean="0"/>
          </a:p>
        </p:txBody>
      </p:sp>
    </p:spTree>
    <p:extLst>
      <p:ext uri="{BB962C8B-B14F-4D97-AF65-F5344CB8AC3E}">
        <p14:creationId xmlns:p14="http://schemas.microsoft.com/office/powerpoint/2010/main" val="1737616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897423-168C-4009-BF89-CF6DCC5F7DFD}" type="slidenum">
              <a:rPr lang="en-US" altLang="zh-CN"/>
              <a:pPr/>
              <a:t>118</a:t>
            </a:fld>
            <a:endParaRPr lang="en-US" altLang="zh-CN"/>
          </a:p>
        </p:txBody>
      </p:sp>
      <p:sp>
        <p:nvSpPr>
          <p:cNvPr id="761858" name="Rectangle 2"/>
          <p:cNvSpPr>
            <a:spLocks noGrp="1" noRot="1" noChangeAspect="1" noChangeArrowheads="1" noTextEdit="1"/>
          </p:cNvSpPr>
          <p:nvPr>
            <p:ph type="sldImg"/>
          </p:nvPr>
        </p:nvSpPr>
        <p:spPr/>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05464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5AD318BA-9436-43FA-AC45-A8D6BE14A330}" type="slidenum">
              <a:rPr lang="en-US" altLang="zh-CN">
                <a:latin typeface="Arial" panose="020B0604020202020204" pitchFamily="34" charset="0"/>
              </a:rPr>
              <a:pPr/>
              <a:t>119</a:t>
            </a:fld>
            <a:endParaRPr lang="en-US" altLang="zh-CN" dirty="0">
              <a:latin typeface="Arial" panose="020B0604020202020204" pitchFamily="34" charset="0"/>
            </a:endParaRPr>
          </a:p>
        </p:txBody>
      </p:sp>
      <p:sp>
        <p:nvSpPr>
          <p:cNvPr id="465923" name="Rectangle 2"/>
          <p:cNvSpPr>
            <a:spLocks noGrp="1" noRot="1" noChangeAspect="1" noChangeArrowheads="1" noTextEdit="1"/>
          </p:cNvSpPr>
          <p:nvPr>
            <p:ph type="sldImg"/>
          </p:nvPr>
        </p:nvSpPr>
        <p:spPr/>
      </p:sp>
      <p:sp>
        <p:nvSpPr>
          <p:cNvPr id="4659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8052088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DB47E8B9-6B07-4A6C-97C2-46F308FD9CF1}" type="slidenum">
              <a:rPr lang="zh-CN" altLang="en-US"/>
              <a:pPr/>
              <a:t>122</a:t>
            </a:fld>
            <a:endParaRPr lang="en-US" altLang="zh-CN"/>
          </a:p>
        </p:txBody>
      </p:sp>
      <p:sp>
        <p:nvSpPr>
          <p:cNvPr id="367619"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a:xfrm>
            <a:off x="731838" y="4560888"/>
            <a:ext cx="5851525" cy="4319587"/>
          </a:xfrm>
        </p:spPr>
        <p:txBody>
          <a:bodyPr/>
          <a:lstStyle/>
          <a:p>
            <a:pPr>
              <a:defRPr/>
            </a:pPr>
            <a:r>
              <a:rPr lang="en-US" altLang="zh-CN" sz="1200" b="0" i="0" kern="1200" dirty="0" smtClean="0">
                <a:solidFill>
                  <a:schemeClr val="tx1"/>
                </a:solidFill>
                <a:effectLst/>
                <a:latin typeface="Times New Roman" pitchFamily="18" charset="0"/>
                <a:ea typeface="+mn-ea"/>
                <a:cs typeface="+mn-cs"/>
              </a:rPr>
              <a:t>The time came </a:t>
            </a:r>
            <a:r>
              <a:rPr lang="en-US" altLang="zh-CN" sz="1200" b="1" i="0" kern="1200" dirty="0" smtClean="0">
                <a:solidFill>
                  <a:schemeClr val="tx1"/>
                </a:solidFill>
                <a:effectLst/>
                <a:latin typeface="Times New Roman" pitchFamily="18" charset="0"/>
                <a:ea typeface="+mn-ea"/>
                <a:cs typeface="+mn-cs"/>
              </a:rPr>
              <a:t>when</a:t>
            </a:r>
            <a:r>
              <a:rPr lang="en-US" altLang="zh-CN" sz="1200" b="0" i="0" kern="1200" dirty="0" smtClean="0">
                <a:solidFill>
                  <a:schemeClr val="tx1"/>
                </a:solidFill>
                <a:effectLst/>
                <a:latin typeface="Times New Roman" pitchFamily="18" charset="0"/>
                <a:ea typeface="+mn-ea"/>
                <a:cs typeface="+mn-cs"/>
              </a:rPr>
              <a:t> most of the class A and class B addresses were depleted. </a:t>
            </a:r>
            <a:r>
              <a:rPr lang="en-US" altLang="zh-CN" dirty="0" smtClean="0"/>
              <a:t/>
            </a:r>
            <a:br>
              <a:rPr lang="en-US" altLang="zh-CN" dirty="0" smtClean="0"/>
            </a:br>
            <a:r>
              <a:rPr lang="en-US" altLang="zh-CN" dirty="0" smtClean="0"/>
              <a:t/>
            </a:r>
            <a:br>
              <a:rPr lang="en-US" altLang="zh-CN" dirty="0" smtClean="0"/>
            </a:br>
            <a:r>
              <a:rPr lang="en-US" altLang="zh-CN" sz="1200" b="0" i="0" kern="1200" dirty="0" smtClean="0">
                <a:solidFill>
                  <a:schemeClr val="tx1"/>
                </a:solidFill>
                <a:effectLst/>
                <a:latin typeface="Times New Roman" pitchFamily="18" charset="0"/>
                <a:ea typeface="+mn-ea"/>
                <a:cs typeface="+mn-cs"/>
              </a:rPr>
              <a:t>However, there was still a huge demand for midsize blocks. </a:t>
            </a:r>
            <a:r>
              <a:rPr lang="en-US" altLang="zh-CN" dirty="0" smtClean="0"/>
              <a:t/>
            </a:r>
            <a:br>
              <a:rPr lang="en-US" altLang="zh-CN" dirty="0" smtClean="0"/>
            </a:br>
            <a:r>
              <a:rPr lang="en-US" altLang="zh-CN" dirty="0" smtClean="0"/>
              <a:t/>
            </a:r>
            <a:br>
              <a:rPr lang="en-US" altLang="zh-CN" dirty="0" smtClean="0"/>
            </a:br>
            <a:r>
              <a:rPr lang="en-US" altLang="zh-CN" sz="1200" b="0" i="0" kern="1200" dirty="0" smtClean="0">
                <a:solidFill>
                  <a:schemeClr val="tx1"/>
                </a:solidFill>
                <a:effectLst/>
                <a:latin typeface="Times New Roman" pitchFamily="18" charset="0"/>
                <a:ea typeface="+mn-ea"/>
                <a:cs typeface="+mn-cs"/>
              </a:rPr>
              <a:t>The size of a class C block with a maximum number of 256 addresses did not satisfy the needs of most organizations. </a:t>
            </a:r>
            <a:r>
              <a:rPr lang="en-US" altLang="zh-CN" dirty="0" smtClean="0"/>
              <a:t/>
            </a:r>
            <a:br>
              <a:rPr lang="en-US" altLang="zh-CN" dirty="0" smtClean="0"/>
            </a:br>
            <a:r>
              <a:rPr lang="en-US" altLang="zh-CN" dirty="0" smtClean="0"/>
              <a:t/>
            </a:r>
            <a:br>
              <a:rPr lang="en-US" altLang="zh-CN" dirty="0" smtClean="0"/>
            </a:br>
            <a:r>
              <a:rPr lang="en-US" altLang="zh-CN" sz="1200" b="0" i="0" kern="1200" dirty="0" smtClean="0">
                <a:solidFill>
                  <a:schemeClr val="tx1"/>
                </a:solidFill>
                <a:effectLst/>
                <a:latin typeface="Times New Roman" pitchFamily="18" charset="0"/>
                <a:ea typeface="+mn-ea"/>
                <a:cs typeface="+mn-cs"/>
              </a:rPr>
              <a:t>Even a midsize organization needed more addresses.</a:t>
            </a:r>
            <a:endParaRPr lang="zh-CN" altLang="en-US" b="1" dirty="0" smtClean="0">
              <a:effectLst>
                <a:outerShdw blurRad="38100" dist="38100" dir="2700000" algn="tl">
                  <a:srgbClr val="C0C0C0"/>
                </a:outerShdw>
              </a:effectLst>
            </a:endParaRPr>
          </a:p>
        </p:txBody>
      </p:sp>
    </p:spTree>
    <p:extLst>
      <p:ext uri="{BB962C8B-B14F-4D97-AF65-F5344CB8AC3E}">
        <p14:creationId xmlns:p14="http://schemas.microsoft.com/office/powerpoint/2010/main" val="2580213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userDrawn="1"/>
        </p:nvGrpSpPr>
        <p:grpSpPr bwMode="auto">
          <a:xfrm>
            <a:off x="0" y="2438400"/>
            <a:ext cx="9009063" cy="1052513"/>
            <a:chOff x="0" y="1536"/>
            <a:chExt cx="5675" cy="663"/>
          </a:xfrm>
        </p:grpSpPr>
        <p:grpSp>
          <p:nvGrpSpPr>
            <p:cNvPr id="5" name="Group 3"/>
            <p:cNvGrpSpPr>
              <a:grpSpLocks/>
            </p:cNvGrpSpPr>
            <p:nvPr userDrawn="1"/>
          </p:nvGrpSpPr>
          <p:grpSpPr bwMode="auto">
            <a:xfrm>
              <a:off x="185" y="1604"/>
              <a:ext cx="449"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mn-ea"/>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grpSp>
          <p:nvGrpSpPr>
            <p:cNvPr id="6" name="Group 6"/>
            <p:cNvGrpSpPr>
              <a:grpSpLocks/>
            </p:cNvGrpSpPr>
            <p:nvPr userDrawn="1"/>
          </p:nvGrpSpPr>
          <p:grpSpPr bwMode="auto">
            <a:xfrm>
              <a:off x="263" y="1870"/>
              <a:ext cx="466"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mn-ea"/>
                </a:endParaRPr>
              </a:p>
            </p:txBody>
          </p:sp>
          <p:sp>
            <p:nvSpPr>
              <p:cNvPr id="11"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mn-ea"/>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mn-ea"/>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pic>
        <p:nvPicPr>
          <p:cNvPr id="14" name="Picture 14"/>
          <p:cNvPicPr>
            <a:picLocks noChangeAspect="1" noChangeArrowheads="1"/>
          </p:cNvPicPr>
          <p:nvPr userDrawn="1"/>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userDrawn="1"/>
        </p:nvSpPr>
        <p:spPr bwMode="auto">
          <a:xfrm>
            <a:off x="3200400" y="304800"/>
            <a:ext cx="4054475" cy="1066800"/>
          </a:xfrm>
          <a:prstGeom prst="rect">
            <a:avLst/>
          </a:prstGeom>
          <a:noFill/>
          <a:ln w="9525">
            <a:noFill/>
            <a:miter lim="800000"/>
            <a:headEnd/>
            <a:tailEnd/>
          </a:ln>
          <a:effectLst/>
        </p:spPr>
        <p:txBody>
          <a:bodyPr>
            <a:spAutoFit/>
          </a:bodyPr>
          <a:lstStyle/>
          <a:p>
            <a:pPr eaLnBrk="1" hangingPunct="1">
              <a:defRPr/>
            </a:pPr>
            <a:r>
              <a:rPr lang="zh-CN" altLang="en-US" sz="4400">
                <a:latin typeface="Tahoma" pitchFamily="34" charset="0"/>
                <a:ea typeface="方正舒体" pitchFamily="2" charset="-122"/>
              </a:rPr>
              <a:t>中国地质大学</a:t>
            </a:r>
          </a:p>
          <a:p>
            <a:pPr eaLnBrk="1" hangingPunct="1">
              <a:defRPr/>
            </a:pPr>
            <a:r>
              <a:rPr lang="en-US" altLang="zh-CN" sz="2000">
                <a:latin typeface="Tahoma" pitchFamily="34" charset="0"/>
              </a:rPr>
              <a:t>China University of Geosciences</a:t>
            </a:r>
            <a:r>
              <a:rPr lang="en-US" altLang="zh-CN">
                <a:latin typeface="Tahoma" pitchFamily="34" charset="0"/>
              </a:rPr>
              <a:t> </a:t>
            </a:r>
          </a:p>
        </p:txBody>
      </p:sp>
      <p:sp>
        <p:nvSpPr>
          <p:cNvPr id="649228"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649229"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2900" y="228600"/>
            <a:ext cx="2120900" cy="59324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5438" y="228600"/>
            <a:ext cx="6215062" cy="59324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8138" y="228600"/>
            <a:ext cx="8455025" cy="6397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5438" y="1042988"/>
            <a:ext cx="4167187" cy="5118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5025" y="1042988"/>
            <a:ext cx="4168775" cy="5118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41438"/>
            <a:ext cx="40386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341438"/>
            <a:ext cx="4038600" cy="2298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92538"/>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fld id="{9C1B46EF-EFED-4280-A286-00C727ABB289}" type="datetime2">
              <a:rPr lang="zh-CN" altLang="en-US"/>
              <a:pPr>
                <a:defRPr/>
              </a:pPr>
              <a:t>2020年11月4日</a:t>
            </a:fld>
            <a:endParaRPr lang="zh-CN" altLang="zh-CN"/>
          </a:p>
        </p:txBody>
      </p:sp>
      <p:sp>
        <p:nvSpPr>
          <p:cNvPr id="7" name="Rectangle 5"/>
          <p:cNvSpPr>
            <a:spLocks noGrp="1" noChangeArrowheads="1"/>
          </p:cNvSpPr>
          <p:nvPr>
            <p:ph type="ftr" sz="quarter" idx="11"/>
          </p:nvPr>
        </p:nvSpPr>
        <p:spPr>
          <a:xfrm>
            <a:off x="5795963" y="6237288"/>
            <a:ext cx="2895600" cy="457200"/>
          </a:xfrm>
          <a:prstGeom prst="rect">
            <a:avLst/>
          </a:prstGeom>
          <a:ln/>
        </p:spPr>
        <p:txBody>
          <a:bodyPr/>
          <a:lstStyle>
            <a:lvl1pPr>
              <a:defRPr/>
            </a:lvl1pPr>
          </a:lstStyle>
          <a:p>
            <a:pPr>
              <a:defRPr/>
            </a:pPr>
            <a:fld id="{217BEC32-E1D9-4B17-923E-5CDB902685D8}" type="slidenum">
              <a:rPr lang="en-US" altLang="zh-CN"/>
              <a:pPr>
                <a:defRPr/>
              </a:pPr>
              <a:t>‹#›</a:t>
            </a:fld>
            <a:endParaRPr lang="en-US" altLang="zh-CN"/>
          </a:p>
        </p:txBody>
      </p:sp>
    </p:spTree>
    <p:extLst>
      <p:ext uri="{BB962C8B-B14F-4D97-AF65-F5344CB8AC3E}">
        <p14:creationId xmlns:p14="http://schemas.microsoft.com/office/powerpoint/2010/main" val="244618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5438" y="1042988"/>
            <a:ext cx="4167187"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5025" y="1042988"/>
            <a:ext cx="41687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8194" name="Rectangle 2"/>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pPr eaLnBrk="1" hangingPunct="1">
              <a:defRPr/>
            </a:pPr>
            <a:r>
              <a:rPr lang="en-US" altLang="zh-CN" sz="1600">
                <a:solidFill>
                  <a:schemeClr val="bg2"/>
                </a:solidFill>
                <a:latin typeface="Tahoma" pitchFamily="34" charset="0"/>
              </a:rPr>
              <a:t>4.</a:t>
            </a:r>
            <a:fld id="{D66C5FFA-B331-4C51-84A4-26BBC9029D6D}" type="slidenum">
              <a:rPr lang="en-US" altLang="zh-CN" sz="1600">
                <a:solidFill>
                  <a:schemeClr val="bg2"/>
                </a:solidFill>
                <a:latin typeface="Tahoma" pitchFamily="34" charset="0"/>
              </a:rPr>
              <a:pPr eaLnBrk="1" hangingPunct="1">
                <a:defRPr/>
              </a:pPr>
              <a:t>‹#›</a:t>
            </a:fld>
            <a:endParaRPr lang="en-US" altLang="zh-CN" sz="1600">
              <a:solidFill>
                <a:schemeClr val="bg2"/>
              </a:solidFill>
              <a:latin typeface="Tahoma" pitchFamily="34" charset="0"/>
            </a:endParaRPr>
          </a:p>
        </p:txBody>
      </p:sp>
      <p:sp>
        <p:nvSpPr>
          <p:cNvPr id="648195" name="Rectangle 3"/>
          <p:cNvSpPr>
            <a:spLocks noChangeArrowheads="1"/>
          </p:cNvSpPr>
          <p:nvPr userDrawn="1"/>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a:solidFill>
                <a:srgbClr val="FF0000"/>
              </a:solidFill>
              <a:latin typeface="Arial" charset="0"/>
            </a:endParaRPr>
          </a:p>
        </p:txBody>
      </p:sp>
      <p:sp>
        <p:nvSpPr>
          <p:cNvPr id="648196" name="Line 4"/>
          <p:cNvSpPr>
            <a:spLocks noChangeShapeType="1"/>
          </p:cNvSpPr>
          <p:nvPr userDrawn="1"/>
        </p:nvSpPr>
        <p:spPr bwMode="auto">
          <a:xfrm>
            <a:off x="293688" y="6248400"/>
            <a:ext cx="8559800" cy="0"/>
          </a:xfrm>
          <a:prstGeom prst="line">
            <a:avLst/>
          </a:prstGeom>
          <a:noFill/>
          <a:ln w="19050">
            <a:solidFill>
              <a:srgbClr val="FF3300"/>
            </a:solidFill>
            <a:round/>
            <a:headEnd/>
            <a:tailEnd/>
          </a:ln>
          <a:effectLst/>
        </p:spPr>
        <p:txBody>
          <a:bodyPr/>
          <a:lstStyle/>
          <a:p>
            <a:pPr>
              <a:defRPr/>
            </a:pPr>
            <a:endParaRPr lang="zh-CN" altLang="en-US">
              <a:ea typeface="+mn-ea"/>
            </a:endParaRPr>
          </a:p>
        </p:txBody>
      </p:sp>
      <p:sp>
        <p:nvSpPr>
          <p:cNvPr id="648197" name="Rectangle 5"/>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lgn="ctr" eaLnBrk="1" hangingPunct="1">
              <a:defRPr/>
            </a:pPr>
            <a:r>
              <a:rPr lang="en-US" altLang="zh-CN" sz="1400">
                <a:latin typeface="Tahoma" pitchFamily="34" charset="0"/>
              </a:rPr>
              <a:t>Computer Networking A Top Down Approach</a:t>
            </a:r>
          </a:p>
        </p:txBody>
      </p:sp>
      <p:sp>
        <p:nvSpPr>
          <p:cNvPr id="26630" name="Rectangle 6"/>
          <p:cNvSpPr>
            <a:spLocks noGrp="1" noChangeArrowheads="1"/>
          </p:cNvSpPr>
          <p:nvPr>
            <p:ph type="title"/>
          </p:nvPr>
        </p:nvSpPr>
        <p:spPr bwMode="auto">
          <a:xfrm>
            <a:off x="338138" y="228600"/>
            <a:ext cx="8455025"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6631" name="Rectangle 7"/>
          <p:cNvSpPr>
            <a:spLocks noGrp="1" noChangeArrowheads="1"/>
          </p:cNvSpPr>
          <p:nvPr>
            <p:ph type="body" idx="1"/>
          </p:nvPr>
        </p:nvSpPr>
        <p:spPr bwMode="auto">
          <a:xfrm>
            <a:off x="325438" y="1042988"/>
            <a:ext cx="8488362" cy="5118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7" r:id="rId13"/>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1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43.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6.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8.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1166813" y="2414588"/>
            <a:ext cx="6781800" cy="719137"/>
          </a:xfrm>
        </p:spPr>
        <p:txBody>
          <a:bodyPr/>
          <a:lstStyle/>
          <a:p>
            <a:pPr eaLnBrk="1" hangingPunct="1"/>
            <a:r>
              <a:rPr lang="zh-CN" altLang="en-US" sz="3600" dirty="0" smtClean="0">
                <a:solidFill>
                  <a:schemeClr val="hlink"/>
                </a:solidFill>
                <a:latin typeface="Gill Sans MT" panose="020B0502020104020203" pitchFamily="34" charset="0"/>
              </a:rPr>
              <a:t>第</a:t>
            </a:r>
            <a:r>
              <a:rPr lang="en-US" altLang="zh-CN" sz="3600" dirty="0" smtClean="0">
                <a:solidFill>
                  <a:schemeClr val="hlink"/>
                </a:solidFill>
                <a:latin typeface="Gill Sans MT" panose="020B0502020104020203" pitchFamily="34" charset="0"/>
              </a:rPr>
              <a:t>4</a:t>
            </a:r>
            <a:r>
              <a:rPr lang="zh-CN" altLang="en-US" sz="3600" dirty="0" smtClean="0">
                <a:solidFill>
                  <a:schemeClr val="hlink"/>
                </a:solidFill>
                <a:latin typeface="Gill Sans MT" panose="020B0502020104020203" pitchFamily="34" charset="0"/>
              </a:rPr>
              <a:t>章 网络层：数据平面</a:t>
            </a:r>
            <a:endParaRPr lang="en-US" altLang="zh-CN" sz="3600" dirty="0" smtClean="0">
              <a:solidFill>
                <a:schemeClr val="hlink"/>
              </a:solidFill>
              <a:latin typeface="Gill Sans MT" panose="020B0502020104020203" pitchFamily="34" charset="0"/>
            </a:endParaRPr>
          </a:p>
        </p:txBody>
      </p:sp>
      <p:sp>
        <p:nvSpPr>
          <p:cNvPr id="28675" name="Rectangle 4"/>
          <p:cNvSpPr>
            <a:spLocks noGrp="1" noChangeArrowheads="1"/>
          </p:cNvSpPr>
          <p:nvPr>
            <p:ph type="subTitle" idx="1"/>
          </p:nvPr>
        </p:nvSpPr>
        <p:spPr>
          <a:xfrm>
            <a:off x="669925" y="3429000"/>
            <a:ext cx="7962900" cy="2819400"/>
          </a:xfrm>
        </p:spPr>
        <p:txBody>
          <a:bodyPr/>
          <a:lstStyle/>
          <a:p>
            <a:pPr algn="l">
              <a:spcBef>
                <a:spcPts val="600"/>
              </a:spcBef>
            </a:pPr>
            <a:r>
              <a:rPr lang="zh-CN" altLang="en-US" dirty="0"/>
              <a:t>我们了解到网络层涉及到网络中的每一台主机和</a:t>
            </a:r>
            <a:r>
              <a:rPr lang="zh-CN" altLang="en-US" dirty="0" smtClean="0"/>
              <a:t>路由器，因此</a:t>
            </a:r>
            <a:r>
              <a:rPr lang="zh-CN" altLang="en-US" dirty="0"/>
              <a:t>，网络层协议是协议栈中最具挑战性的协议之一</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dirty="0"/>
              <a:t>路由和转发之间的相互作用</a:t>
            </a:r>
            <a:endParaRPr lang="zh-CN" altLang="en-US" dirty="0">
              <a:latin typeface="Gill Sans MT" panose="020B0502020104020203" pitchFamily="34" charset="0"/>
            </a:endParaRPr>
          </a:p>
        </p:txBody>
      </p:sp>
      <p:sp>
        <p:nvSpPr>
          <p:cNvPr id="167" name="Freeform 4"/>
          <p:cNvSpPr>
            <a:spLocks/>
          </p:cNvSpPr>
          <p:nvPr/>
        </p:nvSpPr>
        <p:spPr bwMode="auto">
          <a:xfrm>
            <a:off x="3894138" y="4018535"/>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8" name="Freeform 5"/>
          <p:cNvSpPr>
            <a:spLocks/>
          </p:cNvSpPr>
          <p:nvPr/>
        </p:nvSpPr>
        <p:spPr bwMode="auto">
          <a:xfrm>
            <a:off x="2400300" y="3281935"/>
            <a:ext cx="2290763" cy="1295400"/>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Rectangle 6"/>
          <p:cNvSpPr>
            <a:spLocks noChangeArrowheads="1"/>
          </p:cNvSpPr>
          <p:nvPr/>
        </p:nvSpPr>
        <p:spPr bwMode="auto">
          <a:xfrm>
            <a:off x="2390775" y="956247"/>
            <a:ext cx="2317750" cy="2492375"/>
          </a:xfrm>
          <a:prstGeom prst="rect">
            <a:avLst/>
          </a:prstGeom>
          <a:solidFill>
            <a:schemeClr val="accent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70" name="Oval 7"/>
          <p:cNvSpPr>
            <a:spLocks noChangeArrowheads="1"/>
          </p:cNvSpPr>
          <p:nvPr/>
        </p:nvSpPr>
        <p:spPr bwMode="auto">
          <a:xfrm>
            <a:off x="2516188" y="1008635"/>
            <a:ext cx="2095500" cy="604837"/>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71" name="Freeform 8"/>
          <p:cNvSpPr>
            <a:spLocks/>
          </p:cNvSpPr>
          <p:nvPr/>
        </p:nvSpPr>
        <p:spPr bwMode="auto">
          <a:xfrm>
            <a:off x="4532313" y="4321747"/>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72" name="Group 9"/>
          <p:cNvGrpSpPr>
            <a:grpSpLocks/>
          </p:cNvGrpSpPr>
          <p:nvPr/>
        </p:nvGrpSpPr>
        <p:grpSpPr bwMode="auto">
          <a:xfrm>
            <a:off x="4038600" y="4496372"/>
            <a:ext cx="501650" cy="233363"/>
            <a:chOff x="3600" y="219"/>
            <a:chExt cx="360" cy="175"/>
          </a:xfrm>
        </p:grpSpPr>
        <p:sp>
          <p:nvSpPr>
            <p:cNvPr id="173"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74"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77"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78" name="Group 15"/>
            <p:cNvGrpSpPr>
              <a:grpSpLocks/>
            </p:cNvGrpSpPr>
            <p:nvPr/>
          </p:nvGrpSpPr>
          <p:grpSpPr bwMode="auto">
            <a:xfrm>
              <a:off x="3686" y="244"/>
              <a:ext cx="177" cy="66"/>
              <a:chOff x="2848" y="848"/>
              <a:chExt cx="140" cy="98"/>
            </a:xfrm>
          </p:grpSpPr>
          <p:sp>
            <p:nvSpPr>
              <p:cNvPr id="183"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9" name="Group 19"/>
            <p:cNvGrpSpPr>
              <a:grpSpLocks/>
            </p:cNvGrpSpPr>
            <p:nvPr/>
          </p:nvGrpSpPr>
          <p:grpSpPr bwMode="auto">
            <a:xfrm flipV="1">
              <a:off x="3686" y="243"/>
              <a:ext cx="177" cy="66"/>
              <a:chOff x="2848" y="848"/>
              <a:chExt cx="140" cy="98"/>
            </a:xfrm>
          </p:grpSpPr>
          <p:sp>
            <p:nvSpPr>
              <p:cNvPr id="180"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6" name="Group 23"/>
          <p:cNvGrpSpPr>
            <a:grpSpLocks/>
          </p:cNvGrpSpPr>
          <p:nvPr/>
        </p:nvGrpSpPr>
        <p:grpSpPr bwMode="auto">
          <a:xfrm>
            <a:off x="4391025" y="5134547"/>
            <a:ext cx="501650" cy="233363"/>
            <a:chOff x="3600" y="219"/>
            <a:chExt cx="360" cy="175"/>
          </a:xfrm>
        </p:grpSpPr>
        <p:sp>
          <p:nvSpPr>
            <p:cNvPr id="187" name="Oval 2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88" name="Line 2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 name="Line 2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Rectangle 2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91" name="Oval 2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92" name="Group 29"/>
            <p:cNvGrpSpPr>
              <a:grpSpLocks/>
            </p:cNvGrpSpPr>
            <p:nvPr/>
          </p:nvGrpSpPr>
          <p:grpSpPr bwMode="auto">
            <a:xfrm>
              <a:off x="3686" y="244"/>
              <a:ext cx="177" cy="66"/>
              <a:chOff x="2848" y="848"/>
              <a:chExt cx="140" cy="98"/>
            </a:xfrm>
          </p:grpSpPr>
          <p:sp>
            <p:nvSpPr>
              <p:cNvPr id="197"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3" name="Group 33"/>
            <p:cNvGrpSpPr>
              <a:grpSpLocks/>
            </p:cNvGrpSpPr>
            <p:nvPr/>
          </p:nvGrpSpPr>
          <p:grpSpPr bwMode="auto">
            <a:xfrm flipV="1">
              <a:off x="3686" y="243"/>
              <a:ext cx="177" cy="66"/>
              <a:chOff x="2848" y="848"/>
              <a:chExt cx="140" cy="98"/>
            </a:xfrm>
          </p:grpSpPr>
          <p:sp>
            <p:nvSpPr>
              <p:cNvPr id="194" name="Line 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Line 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00" name="Group 37"/>
          <p:cNvGrpSpPr>
            <a:grpSpLocks/>
          </p:cNvGrpSpPr>
          <p:nvPr/>
        </p:nvGrpSpPr>
        <p:grpSpPr bwMode="auto">
          <a:xfrm>
            <a:off x="5065713" y="4191572"/>
            <a:ext cx="501650" cy="233363"/>
            <a:chOff x="3600" y="219"/>
            <a:chExt cx="360" cy="175"/>
          </a:xfrm>
        </p:grpSpPr>
        <p:sp>
          <p:nvSpPr>
            <p:cNvPr id="201" name="Oval 3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02" name="Line 3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4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Rectangle 4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05" name="Oval 4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06" name="Group 43"/>
            <p:cNvGrpSpPr>
              <a:grpSpLocks/>
            </p:cNvGrpSpPr>
            <p:nvPr/>
          </p:nvGrpSpPr>
          <p:grpSpPr bwMode="auto">
            <a:xfrm>
              <a:off x="3686" y="244"/>
              <a:ext cx="177" cy="66"/>
              <a:chOff x="2848" y="848"/>
              <a:chExt cx="140" cy="98"/>
            </a:xfrm>
          </p:grpSpPr>
          <p:sp>
            <p:nvSpPr>
              <p:cNvPr id="211" name="Line 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 name="Line 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 name="Line 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 name="Group 47"/>
            <p:cNvGrpSpPr>
              <a:grpSpLocks/>
            </p:cNvGrpSpPr>
            <p:nvPr/>
          </p:nvGrpSpPr>
          <p:grpSpPr bwMode="auto">
            <a:xfrm flipV="1">
              <a:off x="3686" y="243"/>
              <a:ext cx="177" cy="66"/>
              <a:chOff x="2848" y="848"/>
              <a:chExt cx="140" cy="98"/>
            </a:xfrm>
          </p:grpSpPr>
          <p:sp>
            <p:nvSpPr>
              <p:cNvPr id="208" name="Line 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 name="Line 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 name="Line 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4" name="Group 51"/>
          <p:cNvGrpSpPr>
            <a:grpSpLocks/>
          </p:cNvGrpSpPr>
          <p:nvPr/>
        </p:nvGrpSpPr>
        <p:grpSpPr bwMode="auto">
          <a:xfrm>
            <a:off x="4987925" y="4856735"/>
            <a:ext cx="500063" cy="233362"/>
            <a:chOff x="3600" y="219"/>
            <a:chExt cx="360" cy="175"/>
          </a:xfrm>
        </p:grpSpPr>
        <p:sp>
          <p:nvSpPr>
            <p:cNvPr id="215" name="Oval 5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16" name="Line 5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 name="Line 5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 name="Rectangle 5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19" name="Oval 5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20" name="Group 57"/>
            <p:cNvGrpSpPr>
              <a:grpSpLocks/>
            </p:cNvGrpSpPr>
            <p:nvPr/>
          </p:nvGrpSpPr>
          <p:grpSpPr bwMode="auto">
            <a:xfrm>
              <a:off x="3686" y="244"/>
              <a:ext cx="177" cy="66"/>
              <a:chOff x="2848" y="848"/>
              <a:chExt cx="140" cy="98"/>
            </a:xfrm>
          </p:grpSpPr>
          <p:sp>
            <p:nvSpPr>
              <p:cNvPr id="225" name="Line 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 name="Line 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1" name="Group 61"/>
            <p:cNvGrpSpPr>
              <a:grpSpLocks/>
            </p:cNvGrpSpPr>
            <p:nvPr/>
          </p:nvGrpSpPr>
          <p:grpSpPr bwMode="auto">
            <a:xfrm flipV="1">
              <a:off x="3686" y="243"/>
              <a:ext cx="177" cy="66"/>
              <a:chOff x="2848" y="848"/>
              <a:chExt cx="140" cy="98"/>
            </a:xfrm>
          </p:grpSpPr>
          <p:sp>
            <p:nvSpPr>
              <p:cNvPr id="222" name="Line 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 name="Line 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 name="Line 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28" name="Group 65"/>
          <p:cNvGrpSpPr>
            <a:grpSpLocks/>
          </p:cNvGrpSpPr>
          <p:nvPr/>
        </p:nvGrpSpPr>
        <p:grpSpPr bwMode="auto">
          <a:xfrm>
            <a:off x="5622925" y="5153597"/>
            <a:ext cx="501650" cy="233363"/>
            <a:chOff x="3600" y="219"/>
            <a:chExt cx="360" cy="175"/>
          </a:xfrm>
        </p:grpSpPr>
        <p:sp>
          <p:nvSpPr>
            <p:cNvPr id="229" name="Oval 6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30" name="Line 6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1" name="Line 6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 name="Rectangle 6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33" name="Oval 7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34" name="Group 71"/>
            <p:cNvGrpSpPr>
              <a:grpSpLocks/>
            </p:cNvGrpSpPr>
            <p:nvPr/>
          </p:nvGrpSpPr>
          <p:grpSpPr bwMode="auto">
            <a:xfrm>
              <a:off x="3686" y="244"/>
              <a:ext cx="177" cy="66"/>
              <a:chOff x="2848" y="848"/>
              <a:chExt cx="140" cy="98"/>
            </a:xfrm>
          </p:grpSpPr>
          <p:sp>
            <p:nvSpPr>
              <p:cNvPr id="239" name="Line 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0" name="Line 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 name="Line 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5" name="Group 75"/>
            <p:cNvGrpSpPr>
              <a:grpSpLocks/>
            </p:cNvGrpSpPr>
            <p:nvPr/>
          </p:nvGrpSpPr>
          <p:grpSpPr bwMode="auto">
            <a:xfrm flipV="1">
              <a:off x="3686" y="243"/>
              <a:ext cx="177" cy="66"/>
              <a:chOff x="2848" y="848"/>
              <a:chExt cx="140" cy="98"/>
            </a:xfrm>
          </p:grpSpPr>
          <p:sp>
            <p:nvSpPr>
              <p:cNvPr id="236"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2" name="Group 79"/>
          <p:cNvGrpSpPr>
            <a:grpSpLocks/>
          </p:cNvGrpSpPr>
          <p:nvPr/>
        </p:nvGrpSpPr>
        <p:grpSpPr bwMode="auto">
          <a:xfrm>
            <a:off x="6067425" y="4497960"/>
            <a:ext cx="501650" cy="233362"/>
            <a:chOff x="3600" y="219"/>
            <a:chExt cx="360" cy="175"/>
          </a:xfrm>
        </p:grpSpPr>
        <p:sp>
          <p:nvSpPr>
            <p:cNvPr id="243" name="Oval 8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44" name="Line 8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8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Rectangle 8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47" name="Oval 8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48" name="Group 85"/>
            <p:cNvGrpSpPr>
              <a:grpSpLocks/>
            </p:cNvGrpSpPr>
            <p:nvPr/>
          </p:nvGrpSpPr>
          <p:grpSpPr bwMode="auto">
            <a:xfrm>
              <a:off x="3686" y="244"/>
              <a:ext cx="177" cy="66"/>
              <a:chOff x="2848" y="848"/>
              <a:chExt cx="140" cy="98"/>
            </a:xfrm>
          </p:grpSpPr>
          <p:sp>
            <p:nvSpPr>
              <p:cNvPr id="253" name="Line 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 name="Line 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 name="Group 89"/>
            <p:cNvGrpSpPr>
              <a:grpSpLocks/>
            </p:cNvGrpSpPr>
            <p:nvPr/>
          </p:nvGrpSpPr>
          <p:grpSpPr bwMode="auto">
            <a:xfrm flipV="1">
              <a:off x="3686" y="243"/>
              <a:ext cx="177" cy="66"/>
              <a:chOff x="2848" y="848"/>
              <a:chExt cx="140" cy="98"/>
            </a:xfrm>
          </p:grpSpPr>
          <p:sp>
            <p:nvSpPr>
              <p:cNvPr id="250" name="Line 9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9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9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56" name="Freeform 93"/>
          <p:cNvSpPr>
            <a:spLocks/>
          </p:cNvSpPr>
          <p:nvPr/>
        </p:nvSpPr>
        <p:spPr bwMode="auto">
          <a:xfrm>
            <a:off x="5573713" y="4315397"/>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 name="Freeform 94"/>
          <p:cNvSpPr>
            <a:spLocks/>
          </p:cNvSpPr>
          <p:nvPr/>
        </p:nvSpPr>
        <p:spPr bwMode="auto">
          <a:xfrm>
            <a:off x="4508500" y="4707510"/>
            <a:ext cx="481013"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8" name="Freeform 95"/>
          <p:cNvSpPr>
            <a:spLocks/>
          </p:cNvSpPr>
          <p:nvPr/>
        </p:nvSpPr>
        <p:spPr bwMode="auto">
          <a:xfrm>
            <a:off x="5456238" y="4683697"/>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 name="Freeform 96"/>
          <p:cNvSpPr>
            <a:spLocks/>
          </p:cNvSpPr>
          <p:nvPr/>
        </p:nvSpPr>
        <p:spPr bwMode="auto">
          <a:xfrm>
            <a:off x="6122988" y="4737672"/>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0" name="Freeform 97"/>
          <p:cNvSpPr>
            <a:spLocks/>
          </p:cNvSpPr>
          <p:nvPr/>
        </p:nvSpPr>
        <p:spPr bwMode="auto">
          <a:xfrm>
            <a:off x="4887913" y="5271072"/>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 name="Freeform 98"/>
          <p:cNvSpPr>
            <a:spLocks/>
          </p:cNvSpPr>
          <p:nvPr/>
        </p:nvSpPr>
        <p:spPr bwMode="auto">
          <a:xfrm>
            <a:off x="4351338" y="4731322"/>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2" name="Rectangle 99"/>
          <p:cNvSpPr>
            <a:spLocks noChangeArrowheads="1"/>
          </p:cNvSpPr>
          <p:nvPr/>
        </p:nvSpPr>
        <p:spPr bwMode="auto">
          <a:xfrm>
            <a:off x="2460625" y="4345560"/>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63" name="Rectangle 100"/>
          <p:cNvSpPr>
            <a:spLocks noChangeArrowheads="1"/>
          </p:cNvSpPr>
          <p:nvPr/>
        </p:nvSpPr>
        <p:spPr bwMode="auto">
          <a:xfrm>
            <a:off x="2436813" y="4369372"/>
            <a:ext cx="1147762" cy="2381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64" name="Line 101"/>
          <p:cNvSpPr>
            <a:spLocks noChangeShapeType="1"/>
          </p:cNvSpPr>
          <p:nvPr/>
        </p:nvSpPr>
        <p:spPr bwMode="auto">
          <a:xfrm>
            <a:off x="3462338" y="4501135"/>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5" name="Text Box 102"/>
          <p:cNvSpPr txBox="1">
            <a:spLocks noChangeArrowheads="1"/>
          </p:cNvSpPr>
          <p:nvPr/>
        </p:nvSpPr>
        <p:spPr bwMode="auto">
          <a:xfrm>
            <a:off x="4464050" y="421697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u="none">
                <a:ea typeface="楷体" panose="02010609060101010101" pitchFamily="49" charset="-122"/>
                <a:cs typeface="Arial" panose="020B0604020202020204" pitchFamily="34" charset="0"/>
              </a:rPr>
              <a:t>1</a:t>
            </a:r>
          </a:p>
        </p:txBody>
      </p:sp>
      <p:sp>
        <p:nvSpPr>
          <p:cNvPr id="266" name="Text Box 103"/>
          <p:cNvSpPr txBox="1">
            <a:spLocks noChangeArrowheads="1"/>
          </p:cNvSpPr>
          <p:nvPr/>
        </p:nvSpPr>
        <p:spPr bwMode="auto">
          <a:xfrm>
            <a:off x="4378325" y="4655122"/>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2</a:t>
            </a:r>
          </a:p>
        </p:txBody>
      </p:sp>
      <p:sp>
        <p:nvSpPr>
          <p:cNvPr id="267" name="Text Box 104"/>
          <p:cNvSpPr txBox="1">
            <a:spLocks noChangeArrowheads="1"/>
          </p:cNvSpPr>
          <p:nvPr/>
        </p:nvSpPr>
        <p:spPr bwMode="auto">
          <a:xfrm>
            <a:off x="4127500" y="4728147"/>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3</a:t>
            </a:r>
          </a:p>
        </p:txBody>
      </p:sp>
      <p:sp>
        <p:nvSpPr>
          <p:cNvPr id="268" name="Rectangle 105"/>
          <p:cNvSpPr>
            <a:spLocks noChangeArrowheads="1"/>
          </p:cNvSpPr>
          <p:nvPr/>
        </p:nvSpPr>
        <p:spPr bwMode="auto">
          <a:xfrm>
            <a:off x="3065463" y="4372547"/>
            <a:ext cx="427037" cy="2397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69" name="Text Box 106"/>
          <p:cNvSpPr txBox="1">
            <a:spLocks noChangeArrowheads="1"/>
          </p:cNvSpPr>
          <p:nvPr/>
        </p:nvSpPr>
        <p:spPr bwMode="auto">
          <a:xfrm>
            <a:off x="3017838" y="4345560"/>
            <a:ext cx="501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200" u="none">
                <a:ea typeface="楷体" panose="02010609060101010101" pitchFamily="49" charset="-122"/>
                <a:cs typeface="Arial" panose="020B0604020202020204" pitchFamily="34" charset="0"/>
              </a:rPr>
              <a:t>0111</a:t>
            </a:r>
          </a:p>
        </p:txBody>
      </p:sp>
      <p:sp>
        <p:nvSpPr>
          <p:cNvPr id="270" name="Text Box 107"/>
          <p:cNvSpPr txBox="1">
            <a:spLocks noChangeArrowheads="1"/>
          </p:cNvSpPr>
          <p:nvPr/>
        </p:nvSpPr>
        <p:spPr bwMode="auto">
          <a:xfrm>
            <a:off x="1301750" y="3662935"/>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到达分组的首部值</a:t>
            </a:r>
          </a:p>
        </p:txBody>
      </p:sp>
      <p:sp>
        <p:nvSpPr>
          <p:cNvPr id="271" name="Line 108"/>
          <p:cNvSpPr>
            <a:spLocks noChangeShapeType="1"/>
          </p:cNvSpPr>
          <p:nvPr/>
        </p:nvSpPr>
        <p:spPr bwMode="auto">
          <a:xfrm flipH="1">
            <a:off x="2684463" y="4631310"/>
            <a:ext cx="1349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Text Box 109"/>
          <p:cNvSpPr txBox="1">
            <a:spLocks noChangeArrowheads="1"/>
          </p:cNvSpPr>
          <p:nvPr/>
        </p:nvSpPr>
        <p:spPr bwMode="auto">
          <a:xfrm>
            <a:off x="2644775" y="1165797"/>
            <a:ext cx="186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选路算法</a:t>
            </a:r>
          </a:p>
        </p:txBody>
      </p:sp>
      <p:sp>
        <p:nvSpPr>
          <p:cNvPr id="273" name="Rectangle 110"/>
          <p:cNvSpPr>
            <a:spLocks noChangeArrowheads="1"/>
          </p:cNvSpPr>
          <p:nvPr/>
        </p:nvSpPr>
        <p:spPr bwMode="auto">
          <a:xfrm>
            <a:off x="2570163" y="1913510"/>
            <a:ext cx="2005012" cy="149701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74" name="Text Box 111"/>
          <p:cNvSpPr txBox="1">
            <a:spLocks noChangeArrowheads="1"/>
          </p:cNvSpPr>
          <p:nvPr/>
        </p:nvSpPr>
        <p:spPr bwMode="auto">
          <a:xfrm>
            <a:off x="2651125" y="1837310"/>
            <a:ext cx="14589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400" u="none">
                <a:ea typeface="楷体" panose="02010609060101010101" pitchFamily="49" charset="-122"/>
                <a:cs typeface="Arial" panose="020B0604020202020204" pitchFamily="34" charset="0"/>
              </a:rPr>
              <a:t>     </a:t>
            </a:r>
            <a:r>
              <a:rPr lang="zh-CN" altLang="en-US" sz="1600" u="none">
                <a:ea typeface="楷体" panose="02010609060101010101" pitchFamily="49" charset="-122"/>
                <a:cs typeface="Arial" panose="020B0604020202020204" pitchFamily="34" charset="0"/>
              </a:rPr>
              <a:t>本地转发表</a:t>
            </a:r>
          </a:p>
        </p:txBody>
      </p:sp>
      <p:sp>
        <p:nvSpPr>
          <p:cNvPr id="275" name="Text Box 112"/>
          <p:cNvSpPr txBox="1">
            <a:spLocks noChangeArrowheads="1"/>
          </p:cNvSpPr>
          <p:nvPr/>
        </p:nvSpPr>
        <p:spPr bwMode="auto">
          <a:xfrm>
            <a:off x="2533650" y="2113535"/>
            <a:ext cx="1212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首部值</a:t>
            </a:r>
          </a:p>
        </p:txBody>
      </p:sp>
      <p:sp>
        <p:nvSpPr>
          <p:cNvPr id="276" name="Text Box 113"/>
          <p:cNvSpPr txBox="1">
            <a:spLocks noChangeArrowheads="1"/>
          </p:cNvSpPr>
          <p:nvPr/>
        </p:nvSpPr>
        <p:spPr bwMode="auto">
          <a:xfrm>
            <a:off x="3600450" y="2115122"/>
            <a:ext cx="104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输出链路</a:t>
            </a:r>
          </a:p>
        </p:txBody>
      </p:sp>
      <p:sp>
        <p:nvSpPr>
          <p:cNvPr id="277" name="Line 114"/>
          <p:cNvSpPr>
            <a:spLocks noChangeShapeType="1"/>
          </p:cNvSpPr>
          <p:nvPr/>
        </p:nvSpPr>
        <p:spPr bwMode="auto">
          <a:xfrm>
            <a:off x="3698875" y="2126235"/>
            <a:ext cx="7938" cy="1298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Text Box 115"/>
          <p:cNvSpPr txBox="1">
            <a:spLocks noChangeArrowheads="1"/>
          </p:cNvSpPr>
          <p:nvPr/>
        </p:nvSpPr>
        <p:spPr bwMode="auto">
          <a:xfrm>
            <a:off x="2835275" y="2407222"/>
            <a:ext cx="641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0100</a:t>
            </a:r>
          </a:p>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0101</a:t>
            </a:r>
          </a:p>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0111</a:t>
            </a:r>
          </a:p>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1001</a:t>
            </a:r>
          </a:p>
        </p:txBody>
      </p:sp>
      <p:sp>
        <p:nvSpPr>
          <p:cNvPr id="279" name="Text Box 116"/>
          <p:cNvSpPr txBox="1">
            <a:spLocks noChangeArrowheads="1"/>
          </p:cNvSpPr>
          <p:nvPr/>
        </p:nvSpPr>
        <p:spPr bwMode="auto">
          <a:xfrm>
            <a:off x="3992563" y="2359597"/>
            <a:ext cx="2968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3</a:t>
            </a:r>
          </a:p>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2</a:t>
            </a:r>
          </a:p>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2</a:t>
            </a:r>
          </a:p>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1</a:t>
            </a:r>
          </a:p>
        </p:txBody>
      </p:sp>
      <p:sp>
        <p:nvSpPr>
          <p:cNvPr id="280" name="Line 117"/>
          <p:cNvSpPr>
            <a:spLocks noChangeShapeType="1"/>
          </p:cNvSpPr>
          <p:nvPr/>
        </p:nvSpPr>
        <p:spPr bwMode="auto">
          <a:xfrm>
            <a:off x="2570163" y="2383410"/>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118"/>
          <p:cNvSpPr>
            <a:spLocks noChangeShapeType="1"/>
          </p:cNvSpPr>
          <p:nvPr/>
        </p:nvSpPr>
        <p:spPr bwMode="auto">
          <a:xfrm>
            <a:off x="2562225" y="2135760"/>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AutoShape 119"/>
          <p:cNvSpPr>
            <a:spLocks noChangeArrowheads="1"/>
          </p:cNvSpPr>
          <p:nvPr/>
        </p:nvSpPr>
        <p:spPr bwMode="auto">
          <a:xfrm rot="5400000">
            <a:off x="3469482" y="1620616"/>
            <a:ext cx="239712"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83" name="Line 120"/>
          <p:cNvSpPr>
            <a:spLocks noChangeShapeType="1"/>
          </p:cNvSpPr>
          <p:nvPr/>
        </p:nvSpPr>
        <p:spPr bwMode="auto">
          <a:xfrm>
            <a:off x="2846388" y="4062985"/>
            <a:ext cx="363537"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4" name="Freeform 121"/>
          <p:cNvSpPr>
            <a:spLocks/>
          </p:cNvSpPr>
          <p:nvPr/>
        </p:nvSpPr>
        <p:spPr bwMode="auto">
          <a:xfrm>
            <a:off x="3919538" y="4553522"/>
            <a:ext cx="879475" cy="265113"/>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5" name="Freeform 122"/>
          <p:cNvSpPr>
            <a:spLocks/>
          </p:cNvSpPr>
          <p:nvPr/>
        </p:nvSpPr>
        <p:spPr bwMode="auto">
          <a:xfrm flipH="1">
            <a:off x="6254750" y="4128072"/>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123"/>
          <p:cNvSpPr>
            <a:spLocks/>
          </p:cNvSpPr>
          <p:nvPr/>
        </p:nvSpPr>
        <p:spPr bwMode="auto">
          <a:xfrm flipH="1">
            <a:off x="5243513" y="3843910"/>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124"/>
          <p:cNvSpPr>
            <a:spLocks/>
          </p:cNvSpPr>
          <p:nvPr/>
        </p:nvSpPr>
        <p:spPr bwMode="auto">
          <a:xfrm flipH="1" flipV="1">
            <a:off x="5911850" y="5390135"/>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125"/>
          <p:cNvSpPr>
            <a:spLocks/>
          </p:cNvSpPr>
          <p:nvPr/>
        </p:nvSpPr>
        <p:spPr bwMode="auto">
          <a:xfrm flipH="1" flipV="1">
            <a:off x="4562475" y="5374260"/>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126"/>
          <p:cNvSpPr>
            <a:spLocks/>
          </p:cNvSpPr>
          <p:nvPr/>
        </p:nvSpPr>
        <p:spPr bwMode="auto">
          <a:xfrm flipH="1" flipV="1">
            <a:off x="5202238" y="5082160"/>
            <a:ext cx="542925" cy="452437"/>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90" name="Group 127"/>
          <p:cNvGrpSpPr>
            <a:grpSpLocks/>
          </p:cNvGrpSpPr>
          <p:nvPr/>
        </p:nvGrpSpPr>
        <p:grpSpPr bwMode="auto">
          <a:xfrm>
            <a:off x="5251450" y="3399410"/>
            <a:ext cx="550863" cy="452437"/>
            <a:chOff x="2886" y="1668"/>
            <a:chExt cx="347" cy="285"/>
          </a:xfrm>
        </p:grpSpPr>
        <p:sp>
          <p:nvSpPr>
            <p:cNvPr id="291" name="Rectangle 128"/>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92" name="Oval 129"/>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93" name="Rectangle 130"/>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94" name="Line 131"/>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32"/>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33"/>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AutoShape 134"/>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298" name="Group 135"/>
          <p:cNvGrpSpPr>
            <a:grpSpLocks/>
          </p:cNvGrpSpPr>
          <p:nvPr/>
        </p:nvGrpSpPr>
        <p:grpSpPr bwMode="auto">
          <a:xfrm>
            <a:off x="6264275" y="3672460"/>
            <a:ext cx="550863" cy="452437"/>
            <a:chOff x="2886" y="1668"/>
            <a:chExt cx="347" cy="285"/>
          </a:xfrm>
        </p:grpSpPr>
        <p:sp>
          <p:nvSpPr>
            <p:cNvPr id="299" name="Rectangle 136"/>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0" name="Oval 137"/>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1" name="Rectangle 138"/>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2" name="Line 139"/>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140"/>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141"/>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AutoShape 142"/>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306" name="Group 143"/>
          <p:cNvGrpSpPr>
            <a:grpSpLocks/>
          </p:cNvGrpSpPr>
          <p:nvPr/>
        </p:nvGrpSpPr>
        <p:grpSpPr bwMode="auto">
          <a:xfrm>
            <a:off x="5894388" y="5748910"/>
            <a:ext cx="550862" cy="452437"/>
            <a:chOff x="2886" y="1668"/>
            <a:chExt cx="347" cy="285"/>
          </a:xfrm>
        </p:grpSpPr>
        <p:sp>
          <p:nvSpPr>
            <p:cNvPr id="307" name="Rectangle 144"/>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 name="Oval 145"/>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9" name="Rectangle 146"/>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0" name="Line 147"/>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148"/>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2" name="Line 149"/>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AutoShape 150"/>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314" name="Group 151"/>
          <p:cNvGrpSpPr>
            <a:grpSpLocks/>
          </p:cNvGrpSpPr>
          <p:nvPr/>
        </p:nvGrpSpPr>
        <p:grpSpPr bwMode="auto">
          <a:xfrm>
            <a:off x="5199063" y="5529835"/>
            <a:ext cx="550862" cy="452437"/>
            <a:chOff x="2886" y="1668"/>
            <a:chExt cx="347" cy="285"/>
          </a:xfrm>
        </p:grpSpPr>
        <p:sp>
          <p:nvSpPr>
            <p:cNvPr id="315" name="Rectangle 152"/>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6" name="Oval 153"/>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7" name="Rectangle 154"/>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8" name="Line 155"/>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56"/>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0" name="Line 157"/>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AutoShape 158"/>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322" name="Group 159"/>
          <p:cNvGrpSpPr>
            <a:grpSpLocks/>
          </p:cNvGrpSpPr>
          <p:nvPr/>
        </p:nvGrpSpPr>
        <p:grpSpPr bwMode="auto">
          <a:xfrm>
            <a:off x="4543425" y="5721922"/>
            <a:ext cx="550863" cy="452438"/>
            <a:chOff x="2886" y="1668"/>
            <a:chExt cx="347" cy="285"/>
          </a:xfrm>
        </p:grpSpPr>
        <p:sp>
          <p:nvSpPr>
            <p:cNvPr id="323" name="Rectangle 160"/>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4" name="Oval 161"/>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5" name="Rectangle 162"/>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6" name="Line 163"/>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164"/>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165"/>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AutoShape 166"/>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srcRect/>
          <a:stretch>
            <a:fillRect/>
          </a:stretch>
        </p:blipFill>
        <p:spPr bwMode="auto">
          <a:xfrm>
            <a:off x="304800" y="1752600"/>
            <a:ext cx="8534400" cy="3192463"/>
          </a:xfrm>
          <a:prstGeom prst="rect">
            <a:avLst/>
          </a:prstGeom>
          <a:noFill/>
          <a:ln w="9525">
            <a:noFill/>
            <a:miter lim="800000"/>
            <a:headEnd/>
            <a:tailEnd/>
          </a:ln>
        </p:spPr>
      </p:pic>
      <p:sp>
        <p:nvSpPr>
          <p:cNvPr id="94211" name="Rectangle 3"/>
          <p:cNvSpPr>
            <a:spLocks noGrp="1" noChangeArrowheads="1"/>
          </p:cNvSpPr>
          <p:nvPr>
            <p:ph type="title"/>
          </p:nvPr>
        </p:nvSpPr>
        <p:spPr>
          <a:xfrm>
            <a:off x="338138" y="228600"/>
            <a:ext cx="8455025" cy="654269"/>
          </a:xfrm>
        </p:spPr>
        <p:txBody>
          <a:bodyPr/>
          <a:lstStyle/>
          <a:p>
            <a:r>
              <a:rPr lang="zh-CN" altLang="en-US" dirty="0" smtClean="0">
                <a:latin typeface="Gill Sans MT" panose="020B0502020104020203" pitchFamily="34" charset="0"/>
              </a:rPr>
              <a:t>网络地址</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a:stretch>
            <a:fillRect/>
          </a:stretch>
        </p:blipFill>
        <p:spPr bwMode="auto">
          <a:xfrm>
            <a:off x="533400" y="1219200"/>
            <a:ext cx="8077200" cy="4724400"/>
          </a:xfrm>
          <a:prstGeom prst="rect">
            <a:avLst/>
          </a:prstGeom>
          <a:noFill/>
          <a:ln w="9525">
            <a:noFill/>
            <a:miter lim="800000"/>
            <a:headEnd/>
            <a:tailEnd/>
          </a:ln>
        </p:spPr>
      </p:pic>
      <p:sp>
        <p:nvSpPr>
          <p:cNvPr id="95235" name="Rectangle 3"/>
          <p:cNvSpPr>
            <a:spLocks noGrp="1" noChangeArrowheads="1"/>
          </p:cNvSpPr>
          <p:nvPr>
            <p:ph type="title"/>
          </p:nvPr>
        </p:nvSpPr>
        <p:spPr/>
        <p:txBody>
          <a:bodyPr/>
          <a:lstStyle/>
          <a:p>
            <a:r>
              <a:rPr lang="zh-CN" altLang="en-US" dirty="0" smtClean="0">
                <a:latin typeface="Gill Sans MT" panose="020B0502020104020203" pitchFamily="34" charset="0"/>
              </a:rPr>
              <a:t>直接广播地址</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cstate="print"/>
          <a:srcRect/>
          <a:stretch>
            <a:fillRect/>
          </a:stretch>
        </p:blipFill>
        <p:spPr bwMode="auto">
          <a:xfrm>
            <a:off x="868363" y="1371600"/>
            <a:ext cx="7513637" cy="4286250"/>
          </a:xfrm>
          <a:prstGeom prst="rect">
            <a:avLst/>
          </a:prstGeom>
          <a:noFill/>
          <a:ln w="9525">
            <a:noFill/>
            <a:miter lim="800000"/>
            <a:headEnd/>
            <a:tailEnd/>
          </a:ln>
        </p:spPr>
      </p:pic>
      <p:sp>
        <p:nvSpPr>
          <p:cNvPr id="96259" name="Rectangle 3"/>
          <p:cNvSpPr>
            <a:spLocks noGrp="1" noChangeArrowheads="1"/>
          </p:cNvSpPr>
          <p:nvPr>
            <p:ph type="title"/>
          </p:nvPr>
        </p:nvSpPr>
        <p:spPr/>
        <p:txBody>
          <a:bodyPr/>
          <a:lstStyle/>
          <a:p>
            <a:r>
              <a:rPr lang="zh-CN" altLang="en-US" dirty="0" smtClean="0">
                <a:latin typeface="Gill Sans MT" panose="020B0502020104020203" pitchFamily="34" charset="0"/>
              </a:rPr>
              <a:t>受限的广播地址</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a:stretch>
            <a:fillRect/>
          </a:stretch>
        </p:blipFill>
        <p:spPr bwMode="auto">
          <a:xfrm>
            <a:off x="1371600" y="1066800"/>
            <a:ext cx="6477000" cy="4840288"/>
          </a:xfrm>
          <a:prstGeom prst="rect">
            <a:avLst/>
          </a:prstGeom>
          <a:noFill/>
          <a:ln w="9525">
            <a:noFill/>
            <a:miter lim="800000"/>
            <a:headEnd/>
            <a:tailEnd/>
          </a:ln>
        </p:spPr>
      </p:pic>
      <p:sp>
        <p:nvSpPr>
          <p:cNvPr id="97283" name="Rectangle 3"/>
          <p:cNvSpPr>
            <a:spLocks noGrp="1" noChangeArrowheads="1"/>
          </p:cNvSpPr>
          <p:nvPr>
            <p:ph type="title"/>
          </p:nvPr>
        </p:nvSpPr>
        <p:spPr>
          <a:xfrm>
            <a:off x="338138" y="228600"/>
            <a:ext cx="8455025" cy="675290"/>
          </a:xfrm>
        </p:spPr>
        <p:txBody>
          <a:bodyPr/>
          <a:lstStyle/>
          <a:p>
            <a:r>
              <a:rPr lang="zh-CN" altLang="en-US" dirty="0" smtClean="0">
                <a:latin typeface="Gill Sans MT" panose="020B0502020104020203" pitchFamily="34" charset="0"/>
              </a:rPr>
              <a:t>本网络上本主机</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381000" y="1143000"/>
            <a:ext cx="8429625" cy="4762500"/>
          </a:xfrm>
          <a:prstGeom prst="rect">
            <a:avLst/>
          </a:prstGeom>
          <a:noFill/>
          <a:ln w="9525">
            <a:noFill/>
            <a:miter lim="800000"/>
            <a:headEnd/>
            <a:tailEnd/>
          </a:ln>
        </p:spPr>
      </p:pic>
      <p:sp>
        <p:nvSpPr>
          <p:cNvPr id="98307" name="Rectangle 3"/>
          <p:cNvSpPr>
            <a:spLocks noGrp="1" noChangeArrowheads="1"/>
          </p:cNvSpPr>
          <p:nvPr>
            <p:ph type="title"/>
          </p:nvPr>
        </p:nvSpPr>
        <p:spPr/>
        <p:txBody>
          <a:bodyPr/>
          <a:lstStyle/>
          <a:p>
            <a:r>
              <a:rPr lang="zh-CN" altLang="en-US" dirty="0" smtClean="0">
                <a:latin typeface="Gill Sans MT" panose="020B0502020104020203" pitchFamily="34" charset="0"/>
              </a:rPr>
              <a:t>本网络上特定主机</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cstate="print"/>
          <a:srcRect/>
          <a:stretch>
            <a:fillRect/>
          </a:stretch>
        </p:blipFill>
        <p:spPr bwMode="auto">
          <a:xfrm>
            <a:off x="914400" y="1130300"/>
            <a:ext cx="6956425" cy="50355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环回地址</a:t>
            </a:r>
            <a:endParaRPr lang="zh-CN" alt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1715814" y="990600"/>
            <a:ext cx="5410200" cy="5192496"/>
          </a:xfrm>
          <a:prstGeom prst="rect">
            <a:avLst/>
          </a:prstGeom>
          <a:noFill/>
          <a:ln w="9525">
            <a:noFill/>
            <a:miter lim="800000"/>
            <a:headEnd/>
            <a:tailEnd/>
          </a:ln>
        </p:spPr>
      </p:pic>
      <p:sp>
        <p:nvSpPr>
          <p:cNvPr id="100355" name="Rectangle 3"/>
          <p:cNvSpPr>
            <a:spLocks noGrp="1" noChangeArrowheads="1"/>
          </p:cNvSpPr>
          <p:nvPr>
            <p:ph type="title"/>
          </p:nvPr>
        </p:nvSpPr>
        <p:spPr>
          <a:xfrm>
            <a:off x="338138" y="228600"/>
            <a:ext cx="8455025" cy="675290"/>
          </a:xfrm>
        </p:spPr>
        <p:txBody>
          <a:bodyPr/>
          <a:lstStyle/>
          <a:p>
            <a:r>
              <a:rPr lang="en-US" altLang="zh-CN" dirty="0">
                <a:latin typeface="Gill Sans MT" panose="020B0502020104020203" pitchFamily="34" charset="0"/>
              </a:rPr>
              <a:t>Permanent multicast addresses</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3"/>
          <p:cNvPicPr>
            <a:picLocks noChangeAspect="1" noChangeArrowheads="1"/>
          </p:cNvPicPr>
          <p:nvPr/>
        </p:nvPicPr>
        <p:blipFill>
          <a:blip r:embed="rId2" cstate="print"/>
          <a:srcRect/>
          <a:stretch>
            <a:fillRect/>
          </a:stretch>
        </p:blipFill>
        <p:spPr bwMode="auto">
          <a:xfrm>
            <a:off x="1651000" y="1270000"/>
            <a:ext cx="5257800" cy="47053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用于会议的多播</a:t>
            </a:r>
            <a:r>
              <a:rPr lang="zh-CN" altLang="en-US" dirty="0" smtClean="0"/>
              <a:t>地址</a:t>
            </a:r>
            <a:endParaRPr lang="zh-CN"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3"/>
          <p:cNvPicPr>
            <a:picLocks noChangeAspect="1" noChangeArrowheads="1"/>
          </p:cNvPicPr>
          <p:nvPr/>
        </p:nvPicPr>
        <p:blipFill>
          <a:blip r:embed="rId2" cstate="print"/>
          <a:srcRect/>
          <a:stretch>
            <a:fillRect/>
          </a:stretch>
        </p:blipFill>
        <p:spPr bwMode="auto">
          <a:xfrm>
            <a:off x="1180055" y="1043142"/>
            <a:ext cx="6562725" cy="5094287"/>
          </a:xfrm>
          <a:prstGeom prst="rect">
            <a:avLst/>
          </a:prstGeom>
          <a:noFill/>
          <a:ln w="9525">
            <a:noFill/>
            <a:miter lim="800000"/>
            <a:headEnd/>
            <a:tailEnd/>
          </a:ln>
        </p:spPr>
      </p:pic>
      <p:sp>
        <p:nvSpPr>
          <p:cNvPr id="102403" name="Rectangle 4"/>
          <p:cNvSpPr>
            <a:spLocks noGrp="1" noChangeArrowheads="1"/>
          </p:cNvSpPr>
          <p:nvPr>
            <p:ph type="title"/>
          </p:nvPr>
        </p:nvSpPr>
        <p:spPr/>
        <p:txBody>
          <a:bodyPr/>
          <a:lstStyle/>
          <a:p>
            <a:r>
              <a:rPr lang="zh-CN" altLang="en-US" dirty="0" smtClean="0">
                <a:latin typeface="Gill Sans MT" panose="020B0502020104020203" pitchFamily="34" charset="0"/>
              </a:rPr>
              <a:t>互连网举例</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dirty="0"/>
              <a:t>2. </a:t>
            </a:r>
            <a:r>
              <a:rPr lang="zh-CN" altLang="en-US" dirty="0"/>
              <a:t>常用的三种类别的 </a:t>
            </a:r>
            <a:r>
              <a:rPr lang="en-US" altLang="zh-CN" dirty="0"/>
              <a:t>IP</a:t>
            </a:r>
            <a:r>
              <a:rPr lang="zh-CN" altLang="en-US" dirty="0"/>
              <a:t>地址 </a:t>
            </a:r>
          </a:p>
        </p:txBody>
      </p:sp>
      <p:sp>
        <p:nvSpPr>
          <p:cNvPr id="61443" name="Text Box 4"/>
          <p:cNvSpPr txBox="1">
            <a:spLocks noChangeArrowheads="1"/>
          </p:cNvSpPr>
          <p:nvPr/>
        </p:nvSpPr>
        <p:spPr bwMode="auto">
          <a:xfrm>
            <a:off x="2626309" y="1603287"/>
            <a:ext cx="3188693" cy="523220"/>
          </a:xfrm>
          <a:prstGeom prst="rect">
            <a:avLst/>
          </a:prstGeom>
          <a:noFill/>
          <a:ln w="9525">
            <a:noFill/>
            <a:miter lim="800000"/>
          </a:ln>
        </p:spPr>
        <p:txBody>
          <a:bodyPr wrap="none">
            <a:spAutoFit/>
          </a:bodyPr>
          <a:lstStyle/>
          <a:p>
            <a:pPr algn="ctr"/>
            <a:r>
              <a:rPr lang="en-US" altLang="zh-CN" sz="2800" dirty="0">
                <a:ea typeface="黑体" panose="02010609060101010101" pitchFamily="49" charset="-122"/>
              </a:rPr>
              <a:t>IP</a:t>
            </a:r>
            <a:r>
              <a:rPr lang="zh-CN" altLang="en-US" sz="2800" dirty="0">
                <a:ea typeface="黑体" panose="02010609060101010101" pitchFamily="49" charset="-122"/>
              </a:rPr>
              <a:t>地址的指派范围 </a:t>
            </a:r>
          </a:p>
        </p:txBody>
      </p:sp>
      <p:sp>
        <p:nvSpPr>
          <p:cNvPr id="61444" name="Text Box 5"/>
          <p:cNvSpPr txBox="1">
            <a:spLocks noChangeArrowheads="1"/>
          </p:cNvSpPr>
          <p:nvPr/>
        </p:nvSpPr>
        <p:spPr bwMode="auto">
          <a:xfrm>
            <a:off x="179388" y="2298277"/>
            <a:ext cx="8569325" cy="3028521"/>
          </a:xfrm>
          <a:prstGeom prst="rect">
            <a:avLst/>
          </a:prstGeom>
          <a:noFill/>
          <a:ln w="9525">
            <a:noFill/>
            <a:miter lim="800000"/>
          </a:ln>
        </p:spPr>
        <p:txBody>
          <a:bodyPr anchor="ctr">
            <a:spAutoFit/>
          </a:bodyPr>
          <a:lstStyle/>
          <a:p>
            <a:r>
              <a:rPr lang="zh-CN" altLang="en-US" sz="2400" dirty="0">
                <a:latin typeface="Arial" panose="020B0604020202020204" pitchFamily="34" charset="0"/>
              </a:rPr>
              <a:t>网络        最大                  第一个       最后一个         每个网络</a:t>
            </a:r>
          </a:p>
          <a:p>
            <a:r>
              <a:rPr lang="zh-CN" altLang="en-US" sz="2400" dirty="0">
                <a:latin typeface="Arial" panose="020B0604020202020204" pitchFamily="34" charset="0"/>
              </a:rPr>
              <a:t>类别      网络数                可用的         可用的           中最大的  </a:t>
            </a:r>
          </a:p>
          <a:p>
            <a:pPr>
              <a:spcAft>
                <a:spcPct val="70000"/>
              </a:spcAft>
            </a:pPr>
            <a:r>
              <a:rPr lang="zh-CN" altLang="en-US" sz="2400" dirty="0">
                <a:latin typeface="Arial" panose="020B0604020202020204" pitchFamily="34" charset="0"/>
              </a:rPr>
              <a:t>                                        网络号         网络号             主机数</a:t>
            </a:r>
          </a:p>
          <a:p>
            <a:pPr>
              <a:spcBef>
                <a:spcPct val="25000"/>
              </a:spcBef>
            </a:pPr>
            <a:r>
              <a:rPr lang="zh-CN" altLang="en-US" sz="2400" dirty="0">
                <a:latin typeface="Arial" panose="020B0604020202020204" pitchFamily="34" charset="0"/>
              </a:rPr>
              <a:t> </a:t>
            </a:r>
            <a:r>
              <a:rPr lang="en-US" altLang="zh-CN" sz="2400" dirty="0">
                <a:latin typeface="Arial" panose="020B0604020202020204" pitchFamily="34" charset="0"/>
              </a:rPr>
              <a:t>A      126 (2</a:t>
            </a:r>
            <a:r>
              <a:rPr lang="en-US" altLang="zh-CN" sz="2400" baseline="30000" dirty="0">
                <a:latin typeface="Arial" panose="020B0604020202020204" pitchFamily="34" charset="0"/>
              </a:rPr>
              <a:t>7</a:t>
            </a:r>
            <a:r>
              <a:rPr lang="en-US" altLang="zh-CN" sz="2400" dirty="0">
                <a:latin typeface="Arial" panose="020B0604020202020204" pitchFamily="34" charset="0"/>
              </a:rPr>
              <a:t> – 2)            1              126                16,777,214</a:t>
            </a:r>
          </a:p>
          <a:p>
            <a:pPr>
              <a:spcBef>
                <a:spcPct val="50000"/>
              </a:spcBef>
            </a:pPr>
            <a:r>
              <a:rPr lang="en-US" altLang="zh-CN" sz="2400" dirty="0">
                <a:latin typeface="Arial" panose="020B0604020202020204" pitchFamily="34" charset="0"/>
              </a:rPr>
              <a:t> B      16,383 (2</a:t>
            </a:r>
            <a:r>
              <a:rPr lang="en-US" altLang="zh-CN" sz="2400" baseline="30000" dirty="0">
                <a:latin typeface="Arial" panose="020B0604020202020204" pitchFamily="34" charset="0"/>
              </a:rPr>
              <a:t>14</a:t>
            </a:r>
            <a:r>
              <a:rPr lang="en-US" altLang="zh-CN" sz="2400" dirty="0">
                <a:latin typeface="Arial" panose="020B0604020202020204" pitchFamily="34" charset="0"/>
              </a:rPr>
              <a:t> </a:t>
            </a:r>
            <a:r>
              <a:rPr lang="en-US" altLang="zh-CN" sz="2400" dirty="0">
                <a:solidFill>
                  <a:srgbClr val="FF0000"/>
                </a:solidFill>
                <a:latin typeface="Arial" panose="020B0604020202020204" pitchFamily="34" charset="0"/>
                <a:sym typeface="Symbol" panose="05050102010706020507" pitchFamily="18" charset="2"/>
              </a:rPr>
              <a:t> 1</a:t>
            </a:r>
            <a:r>
              <a:rPr lang="en-US" altLang="zh-CN" sz="2400" dirty="0">
                <a:latin typeface="Arial" panose="020B0604020202020204" pitchFamily="34" charset="0"/>
              </a:rPr>
              <a:t>)     128.</a:t>
            </a:r>
            <a:r>
              <a:rPr lang="en-US" altLang="zh-CN" sz="2400" dirty="0">
                <a:solidFill>
                  <a:srgbClr val="FF0000"/>
                </a:solidFill>
                <a:latin typeface="Arial" panose="020B0604020202020204" pitchFamily="34" charset="0"/>
              </a:rPr>
              <a:t>1</a:t>
            </a:r>
            <a:r>
              <a:rPr lang="en-US" altLang="zh-CN" sz="2400" dirty="0">
                <a:latin typeface="Arial" panose="020B0604020202020204" pitchFamily="34" charset="0"/>
              </a:rPr>
              <a:t>       191.255                 65,534</a:t>
            </a:r>
          </a:p>
          <a:p>
            <a:pPr>
              <a:spcBef>
                <a:spcPct val="50000"/>
              </a:spcBef>
            </a:pPr>
            <a:r>
              <a:rPr lang="en-US" altLang="zh-CN" sz="2400" dirty="0">
                <a:latin typeface="Arial" panose="020B0604020202020204" pitchFamily="34" charset="0"/>
              </a:rPr>
              <a:t> C     2,097,151 (2</a:t>
            </a:r>
            <a:r>
              <a:rPr lang="en-US" altLang="zh-CN" sz="2400" baseline="30000" dirty="0">
                <a:latin typeface="Arial" panose="020B0604020202020204" pitchFamily="34" charset="0"/>
              </a:rPr>
              <a:t>21 </a:t>
            </a:r>
            <a:r>
              <a:rPr lang="en-US" altLang="zh-CN" sz="2400" dirty="0">
                <a:solidFill>
                  <a:srgbClr val="FF0000"/>
                </a:solidFill>
                <a:sym typeface="Symbol" panose="05050102010706020507" pitchFamily="18" charset="2"/>
              </a:rPr>
              <a:t> </a:t>
            </a:r>
            <a:r>
              <a:rPr lang="en-US" altLang="zh-CN" sz="2400" dirty="0">
                <a:solidFill>
                  <a:srgbClr val="FF0000"/>
                </a:solidFill>
                <a:latin typeface="Arial" panose="020B0604020202020204" pitchFamily="34" charset="0"/>
                <a:sym typeface="Symbol" panose="05050102010706020507" pitchFamily="18" charset="2"/>
              </a:rPr>
              <a:t>1</a:t>
            </a:r>
            <a:r>
              <a:rPr lang="en-US" altLang="zh-CN" sz="2400" dirty="0">
                <a:latin typeface="Arial" panose="020B0604020202020204" pitchFamily="34" charset="0"/>
              </a:rPr>
              <a:t>) 192.0.</a:t>
            </a:r>
            <a:r>
              <a:rPr lang="en-US" altLang="zh-CN" sz="2400" dirty="0">
                <a:solidFill>
                  <a:srgbClr val="FF0000"/>
                </a:solidFill>
                <a:latin typeface="Arial" panose="020B0604020202020204" pitchFamily="34" charset="0"/>
              </a:rPr>
              <a:t>1</a:t>
            </a:r>
            <a:r>
              <a:rPr lang="en-US" altLang="zh-CN" sz="2400" dirty="0">
                <a:latin typeface="Arial" panose="020B0604020202020204" pitchFamily="34" charset="0"/>
              </a:rPr>
              <a:t>   223.255.255                254</a:t>
            </a:r>
          </a:p>
        </p:txBody>
      </p:sp>
      <p:sp>
        <p:nvSpPr>
          <p:cNvPr id="61445" name="Line 6"/>
          <p:cNvSpPr>
            <a:spLocks noChangeShapeType="1"/>
          </p:cNvSpPr>
          <p:nvPr/>
        </p:nvSpPr>
        <p:spPr bwMode="auto">
          <a:xfrm>
            <a:off x="179388" y="3593677"/>
            <a:ext cx="8713787" cy="0"/>
          </a:xfrm>
          <a:prstGeom prst="line">
            <a:avLst/>
          </a:prstGeom>
          <a:noFill/>
          <a:ln w="28575">
            <a:solidFill>
              <a:schemeClr val="tx2"/>
            </a:solidFill>
            <a:round/>
          </a:ln>
        </p:spPr>
        <p:txBody>
          <a:bodyPr/>
          <a:lstStyle/>
          <a:p>
            <a:endParaRPr lang="zh-CN" altLang="en-US"/>
          </a:p>
        </p:txBody>
      </p:sp>
      <p:sp>
        <p:nvSpPr>
          <p:cNvPr id="61446" name="Line 7"/>
          <p:cNvSpPr>
            <a:spLocks noChangeShapeType="1"/>
          </p:cNvSpPr>
          <p:nvPr/>
        </p:nvSpPr>
        <p:spPr bwMode="auto">
          <a:xfrm rot="-5400000">
            <a:off x="-684213" y="3882602"/>
            <a:ext cx="3311525" cy="0"/>
          </a:xfrm>
          <a:prstGeom prst="line">
            <a:avLst/>
          </a:prstGeom>
          <a:noFill/>
          <a:ln w="19050">
            <a:solidFill>
              <a:schemeClr val="tx2"/>
            </a:solidFill>
            <a:round/>
          </a:ln>
        </p:spPr>
        <p:txBody>
          <a:bodyPr/>
          <a:lstStyle/>
          <a:p>
            <a:endParaRPr lang="zh-CN" altLang="en-US"/>
          </a:p>
        </p:txBody>
      </p:sp>
      <p:sp>
        <p:nvSpPr>
          <p:cNvPr id="61447" name="Line 8"/>
          <p:cNvSpPr>
            <a:spLocks noChangeShapeType="1"/>
          </p:cNvSpPr>
          <p:nvPr/>
        </p:nvSpPr>
        <p:spPr bwMode="auto">
          <a:xfrm rot="-5400000">
            <a:off x="1908175" y="3882602"/>
            <a:ext cx="3311525" cy="0"/>
          </a:xfrm>
          <a:prstGeom prst="line">
            <a:avLst/>
          </a:prstGeom>
          <a:noFill/>
          <a:ln w="19050">
            <a:solidFill>
              <a:schemeClr val="tx2"/>
            </a:solidFill>
            <a:round/>
          </a:ln>
        </p:spPr>
        <p:txBody>
          <a:bodyPr/>
          <a:lstStyle/>
          <a:p>
            <a:endParaRPr lang="zh-CN" altLang="en-US"/>
          </a:p>
        </p:txBody>
      </p:sp>
      <p:sp>
        <p:nvSpPr>
          <p:cNvPr id="61448" name="Line 9"/>
          <p:cNvSpPr>
            <a:spLocks noChangeShapeType="1"/>
          </p:cNvSpPr>
          <p:nvPr/>
        </p:nvSpPr>
        <p:spPr bwMode="auto">
          <a:xfrm rot="-5400000">
            <a:off x="3130551" y="3882602"/>
            <a:ext cx="3311525" cy="0"/>
          </a:xfrm>
          <a:prstGeom prst="line">
            <a:avLst/>
          </a:prstGeom>
          <a:noFill/>
          <a:ln w="19050">
            <a:solidFill>
              <a:schemeClr val="tx2"/>
            </a:solidFill>
            <a:round/>
          </a:ln>
        </p:spPr>
        <p:txBody>
          <a:bodyPr/>
          <a:lstStyle/>
          <a:p>
            <a:endParaRPr lang="zh-CN" altLang="en-US"/>
          </a:p>
        </p:txBody>
      </p:sp>
      <p:sp>
        <p:nvSpPr>
          <p:cNvPr id="61449" name="Line 10"/>
          <p:cNvSpPr>
            <a:spLocks noChangeShapeType="1"/>
          </p:cNvSpPr>
          <p:nvPr/>
        </p:nvSpPr>
        <p:spPr bwMode="auto">
          <a:xfrm rot="-5400000">
            <a:off x="5130815" y="3882602"/>
            <a:ext cx="3311525" cy="0"/>
          </a:xfrm>
          <a:prstGeom prst="line">
            <a:avLst/>
          </a:prstGeom>
          <a:noFill/>
          <a:ln w="19050">
            <a:solidFill>
              <a:schemeClr val="tx2"/>
            </a:solidFill>
            <a:round/>
          </a:ln>
        </p:spPr>
        <p:txBody>
          <a:bodyPr/>
          <a:lstStyle/>
          <a:p>
            <a:endParaRPr lang="zh-CN" altLang="en-US"/>
          </a:p>
        </p:txBody>
      </p:sp>
      <p:sp>
        <p:nvSpPr>
          <p:cNvPr id="61450" name="Line 11"/>
          <p:cNvSpPr>
            <a:spLocks noChangeShapeType="1"/>
          </p:cNvSpPr>
          <p:nvPr/>
        </p:nvSpPr>
        <p:spPr bwMode="auto">
          <a:xfrm>
            <a:off x="179388" y="2226839"/>
            <a:ext cx="8713787" cy="0"/>
          </a:xfrm>
          <a:prstGeom prst="line">
            <a:avLst/>
          </a:prstGeom>
          <a:noFill/>
          <a:ln w="28575">
            <a:solidFill>
              <a:schemeClr val="tx2"/>
            </a:solidFill>
            <a:round/>
          </a:ln>
        </p:spPr>
        <p:txBody>
          <a:bodyPr/>
          <a:lstStyle/>
          <a:p>
            <a:endParaRPr lang="zh-CN" altLang="en-US"/>
          </a:p>
        </p:txBody>
      </p:sp>
      <p:sp>
        <p:nvSpPr>
          <p:cNvPr id="61451" name="Line 12"/>
          <p:cNvSpPr>
            <a:spLocks noChangeShapeType="1"/>
          </p:cNvSpPr>
          <p:nvPr/>
        </p:nvSpPr>
        <p:spPr bwMode="auto">
          <a:xfrm>
            <a:off x="179388" y="5538364"/>
            <a:ext cx="8713787" cy="0"/>
          </a:xfrm>
          <a:prstGeom prst="line">
            <a:avLst/>
          </a:prstGeom>
          <a:noFill/>
          <a:ln w="28575">
            <a:solidFill>
              <a:schemeClr val="tx2"/>
            </a:solidFill>
            <a:round/>
          </a:ln>
        </p:spPr>
        <p:txBody>
          <a:bodyPr/>
          <a:lstStyle/>
          <a:p>
            <a:endParaRPr lang="zh-CN" altLang="en-US"/>
          </a:p>
        </p:txBody>
      </p:sp>
    </p:spTree>
    <p:extLst>
      <p:ext uri="{BB962C8B-B14F-4D97-AF65-F5344CB8AC3E}">
        <p14:creationId xmlns:p14="http://schemas.microsoft.com/office/powerpoint/2010/main" val="239566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325438" y="210768"/>
            <a:ext cx="8455025" cy="639763"/>
          </a:xfrm>
        </p:spPr>
        <p:txBody>
          <a:bodyPr/>
          <a:lstStyle/>
          <a:p>
            <a:pPr>
              <a:defRPr/>
            </a:pPr>
            <a:r>
              <a:rPr lang="zh-CN" altLang="en-US" sz="3200" dirty="0" smtClean="0">
                <a:cs typeface="+mj-cs"/>
              </a:rPr>
              <a:t>网络层</a:t>
            </a:r>
            <a:r>
              <a:rPr lang="en-US" sz="3200" dirty="0" smtClean="0">
                <a:cs typeface="+mj-cs"/>
              </a:rPr>
              <a:t>: </a:t>
            </a:r>
            <a:r>
              <a:rPr lang="zh-CN" altLang="en-US" sz="3200" dirty="0" smtClean="0">
                <a:cs typeface="+mj-cs"/>
              </a:rPr>
              <a:t>数据平面和控制平面</a:t>
            </a:r>
            <a:endParaRPr lang="en-US" sz="3200" dirty="0">
              <a:cs typeface="+mj-cs"/>
            </a:endParaRPr>
          </a:p>
        </p:txBody>
      </p:sp>
      <p:sp>
        <p:nvSpPr>
          <p:cNvPr id="44036" name="Rectangle 3"/>
          <p:cNvSpPr>
            <a:spLocks noGrp="1" noChangeArrowheads="1"/>
          </p:cNvSpPr>
          <p:nvPr>
            <p:ph sz="half" idx="1"/>
          </p:nvPr>
        </p:nvSpPr>
        <p:spPr/>
        <p:txBody>
          <a:bodyPr/>
          <a:lstStyle/>
          <a:p>
            <a:pPr marL="0" indent="0">
              <a:buFont typeface="Wingdings" pitchFamily="2" charset="2"/>
              <a:buNone/>
            </a:pPr>
            <a:r>
              <a:rPr lang="zh-CN" altLang="en-US" sz="2400" dirty="0" smtClean="0">
                <a:solidFill>
                  <a:srgbClr val="CC0000"/>
                </a:solidFill>
                <a:ea typeface="ＭＳ Ｐゴシック" pitchFamily="34" charset="-128"/>
                <a:cs typeface="ＭＳ Ｐゴシック" pitchFamily="34" charset="-128"/>
              </a:rPr>
              <a:t>数据平面</a:t>
            </a:r>
            <a:endParaRPr lang="en-US" altLang="zh-CN" sz="2400" dirty="0" smtClean="0">
              <a:solidFill>
                <a:srgbClr val="CC0000"/>
              </a:solidFill>
              <a:ea typeface="ＭＳ Ｐゴシック" pitchFamily="34" charset="-128"/>
              <a:cs typeface="ＭＳ Ｐゴシック" pitchFamily="34" charset="-128"/>
            </a:endParaRPr>
          </a:p>
          <a:p>
            <a:pPr marL="342000" indent="-342000">
              <a:spcBef>
                <a:spcPts val="600"/>
              </a:spcBef>
            </a:pPr>
            <a:r>
              <a:rPr lang="en-US" altLang="zh-CN" sz="2400" dirty="0" smtClean="0">
                <a:ea typeface="ＭＳ Ｐゴシック" pitchFamily="34" charset="-128"/>
                <a:cs typeface="ＭＳ Ｐゴシック" pitchFamily="34" charset="-128"/>
              </a:rPr>
              <a:t>local, per-router function</a:t>
            </a:r>
          </a:p>
          <a:p>
            <a:pPr marL="342000" indent="-342000">
              <a:spcBef>
                <a:spcPts val="600"/>
              </a:spcBef>
            </a:pPr>
            <a:r>
              <a:rPr lang="en-US" altLang="zh-CN" sz="2400" dirty="0" smtClean="0">
                <a:ea typeface="ＭＳ Ｐゴシック" pitchFamily="34" charset="-128"/>
                <a:cs typeface="ＭＳ Ｐゴシック" pitchFamily="34" charset="-128"/>
              </a:rPr>
              <a:t>determines how datagram arriving on router input port is forwarded to router output port</a:t>
            </a:r>
          </a:p>
          <a:p>
            <a:pPr marL="342000" indent="-342000">
              <a:spcBef>
                <a:spcPts val="600"/>
              </a:spcBef>
            </a:pPr>
            <a:r>
              <a:rPr lang="en-US" altLang="zh-CN" sz="2400" dirty="0" smtClean="0">
                <a:ea typeface="ＭＳ Ｐゴシック" pitchFamily="34" charset="-128"/>
                <a:cs typeface="ＭＳ Ｐゴシック" pitchFamily="34" charset="-128"/>
              </a:rPr>
              <a:t>forwarding function</a:t>
            </a:r>
          </a:p>
          <a:p>
            <a:pPr marL="0" indent="0">
              <a:buFont typeface="Wingdings" pitchFamily="2" charset="2"/>
              <a:buNone/>
            </a:pPr>
            <a:endParaRPr lang="en-US" altLang="zh-CN" dirty="0" smtClean="0">
              <a:ea typeface="ＭＳ Ｐゴシック" pitchFamily="34" charset="-128"/>
              <a:cs typeface="ＭＳ Ｐゴシック" pitchFamily="34" charset="-128"/>
            </a:endParaRPr>
          </a:p>
        </p:txBody>
      </p:sp>
      <p:sp>
        <p:nvSpPr>
          <p:cNvPr id="2" name="内容占位符 1"/>
          <p:cNvSpPr>
            <a:spLocks noGrp="1"/>
          </p:cNvSpPr>
          <p:nvPr>
            <p:ph sz="half" idx="2"/>
          </p:nvPr>
        </p:nvSpPr>
        <p:spPr>
          <a:xfrm>
            <a:off x="4731716" y="1042988"/>
            <a:ext cx="4168775" cy="5118100"/>
          </a:xfrm>
        </p:spPr>
        <p:txBody>
          <a:bodyPr/>
          <a:lstStyle/>
          <a:p>
            <a:pPr marL="0" indent="0">
              <a:lnSpc>
                <a:spcPct val="85000"/>
              </a:lnSpc>
              <a:buSzPct val="100000"/>
              <a:buNone/>
            </a:pPr>
            <a:r>
              <a:rPr lang="zh-CN" altLang="en-US" sz="2400" dirty="0">
                <a:solidFill>
                  <a:srgbClr val="CC0000"/>
                </a:solidFill>
                <a:ea typeface="ＭＳ Ｐゴシック" pitchFamily="34" charset="-128"/>
                <a:cs typeface="ＭＳ Ｐゴシック" pitchFamily="34" charset="-128"/>
              </a:rPr>
              <a:t>控制平面</a:t>
            </a:r>
            <a:endParaRPr lang="en-US" altLang="zh-CN" sz="2400" dirty="0">
              <a:solidFill>
                <a:srgbClr val="CC0000"/>
              </a:solidFill>
              <a:ea typeface="ＭＳ Ｐゴシック" pitchFamily="34" charset="-128"/>
              <a:cs typeface="ＭＳ Ｐゴシック" pitchFamily="34" charset="-128"/>
            </a:endParaRPr>
          </a:p>
          <a:p>
            <a:pPr>
              <a:lnSpc>
                <a:spcPct val="85000"/>
              </a:lnSpc>
              <a:buClr>
                <a:srgbClr val="000099"/>
              </a:buClr>
              <a:buSzPct val="100000"/>
              <a:buFont typeface="Wingdings" pitchFamily="2" charset="2"/>
              <a:buChar char="§"/>
            </a:pPr>
            <a:r>
              <a:rPr lang="en-US" altLang="zh-CN" sz="2400" dirty="0"/>
              <a:t>network-wide logic</a:t>
            </a:r>
          </a:p>
          <a:p>
            <a:pPr>
              <a:lnSpc>
                <a:spcPct val="85000"/>
              </a:lnSpc>
              <a:buClr>
                <a:srgbClr val="000099"/>
              </a:buClr>
              <a:buSzPct val="100000"/>
              <a:buFont typeface="Wingdings" pitchFamily="2" charset="2"/>
              <a:buChar char="§"/>
            </a:pPr>
            <a:r>
              <a:rPr lang="en-US" altLang="zh-CN" sz="2400" dirty="0"/>
              <a:t>determines how datagram is routed </a:t>
            </a:r>
            <a:r>
              <a:rPr lang="en-US" altLang="zh-CN" sz="2400" dirty="0">
                <a:solidFill>
                  <a:srgbClr val="FF0000"/>
                </a:solidFill>
              </a:rPr>
              <a:t>among</a:t>
            </a:r>
            <a:r>
              <a:rPr lang="en-US" altLang="zh-CN" sz="2400" dirty="0"/>
              <a:t> routers </a:t>
            </a:r>
            <a:r>
              <a:rPr lang="en-US" altLang="zh-CN" sz="2400" dirty="0">
                <a:solidFill>
                  <a:srgbClr val="FF0000"/>
                </a:solidFill>
              </a:rPr>
              <a:t>along</a:t>
            </a:r>
            <a:r>
              <a:rPr lang="en-US" altLang="zh-CN" sz="2400" dirty="0"/>
              <a:t> end-end path </a:t>
            </a:r>
            <a:r>
              <a:rPr lang="en-US" altLang="zh-CN" sz="2400" dirty="0">
                <a:solidFill>
                  <a:srgbClr val="FF0000"/>
                </a:solidFill>
              </a:rPr>
              <a:t>from</a:t>
            </a:r>
            <a:r>
              <a:rPr lang="en-US" altLang="zh-CN" sz="2400" dirty="0"/>
              <a:t> source host </a:t>
            </a:r>
            <a:r>
              <a:rPr lang="en-US" altLang="zh-CN" sz="2400" dirty="0">
                <a:solidFill>
                  <a:srgbClr val="FF0000"/>
                </a:solidFill>
              </a:rPr>
              <a:t>to</a:t>
            </a:r>
            <a:r>
              <a:rPr lang="en-US" altLang="zh-CN" sz="2400" dirty="0"/>
              <a:t> destination host</a:t>
            </a:r>
          </a:p>
          <a:p>
            <a:pPr>
              <a:lnSpc>
                <a:spcPct val="85000"/>
              </a:lnSpc>
              <a:buClr>
                <a:srgbClr val="000099"/>
              </a:buClr>
              <a:buSzPct val="100000"/>
              <a:buFont typeface="Wingdings" pitchFamily="2" charset="2"/>
              <a:buChar char="§"/>
            </a:pPr>
            <a:endParaRPr lang="en-US" altLang="zh-CN" sz="2400" dirty="0" smtClean="0"/>
          </a:p>
          <a:p>
            <a:pPr>
              <a:lnSpc>
                <a:spcPct val="85000"/>
              </a:lnSpc>
              <a:buClr>
                <a:srgbClr val="000099"/>
              </a:buClr>
              <a:buSzPct val="100000"/>
              <a:buFont typeface="Wingdings" pitchFamily="2" charset="2"/>
              <a:buChar char="§"/>
            </a:pPr>
            <a:r>
              <a:rPr lang="en-US" altLang="zh-CN" sz="2400" dirty="0" smtClean="0"/>
              <a:t>2</a:t>
            </a:r>
            <a:r>
              <a:rPr lang="zh-CN" altLang="en-US" sz="2400" dirty="0"/>
              <a:t>种</a:t>
            </a:r>
            <a:r>
              <a:rPr lang="zh-CN" altLang="en-US" sz="2400" dirty="0" smtClean="0"/>
              <a:t>控制平面的方法</a:t>
            </a:r>
            <a:r>
              <a:rPr lang="en-US" altLang="zh-CN" sz="2400" dirty="0" smtClean="0"/>
              <a:t>:</a:t>
            </a:r>
            <a:endParaRPr lang="en-US" altLang="zh-CN" sz="2400" dirty="0"/>
          </a:p>
          <a:p>
            <a:pPr marL="688975" lvl="1" indent="-231775">
              <a:spcBef>
                <a:spcPts val="600"/>
              </a:spcBef>
              <a:buClr>
                <a:srgbClr val="000099"/>
              </a:buClr>
              <a:buFont typeface="Arial" pitchFamily="34" charset="0"/>
              <a:buChar char="•"/>
            </a:pPr>
            <a:r>
              <a:rPr lang="zh-CN" altLang="en-US" sz="2300" dirty="0" smtClean="0">
                <a:solidFill>
                  <a:srgbClr val="000090"/>
                </a:solidFill>
              </a:rPr>
              <a:t>传统的路由算法</a:t>
            </a:r>
            <a:r>
              <a:rPr lang="en-US" altLang="zh-CN" sz="2300" dirty="0" smtClean="0">
                <a:solidFill>
                  <a:srgbClr val="000090"/>
                </a:solidFill>
              </a:rPr>
              <a:t>: </a:t>
            </a:r>
            <a:r>
              <a:rPr lang="zh-CN" altLang="en-US" sz="2300" dirty="0" smtClean="0">
                <a:solidFill>
                  <a:srgbClr val="FF0000"/>
                </a:solidFill>
              </a:rPr>
              <a:t>在路由器实现</a:t>
            </a:r>
            <a:endParaRPr lang="en-US" altLang="zh-CN" sz="2300" dirty="0">
              <a:solidFill>
                <a:srgbClr val="FF0000"/>
              </a:solidFill>
            </a:endParaRPr>
          </a:p>
          <a:p>
            <a:pPr marL="688975" lvl="1" indent="-231775">
              <a:spcBef>
                <a:spcPts val="600"/>
              </a:spcBef>
              <a:buClr>
                <a:srgbClr val="000099"/>
              </a:buClr>
              <a:buFont typeface="Arial" pitchFamily="34" charset="0"/>
              <a:buChar char="•"/>
            </a:pPr>
            <a:r>
              <a:rPr lang="zh-CN" altLang="en-US" sz="2300" dirty="0" smtClean="0">
                <a:solidFill>
                  <a:srgbClr val="000090"/>
                </a:solidFill>
              </a:rPr>
              <a:t>软件定义网络</a:t>
            </a:r>
            <a:r>
              <a:rPr lang="en-US" altLang="zh-CN" sz="2300" dirty="0" smtClean="0">
                <a:solidFill>
                  <a:srgbClr val="000090"/>
                </a:solidFill>
              </a:rPr>
              <a:t>(SDN)</a:t>
            </a:r>
            <a:r>
              <a:rPr lang="en-US" altLang="zh-CN" sz="2300" dirty="0" smtClean="0"/>
              <a:t>: </a:t>
            </a:r>
            <a:r>
              <a:rPr lang="zh-CN" altLang="en-US" sz="2300" dirty="0" smtClean="0"/>
              <a:t>在</a:t>
            </a:r>
            <a:r>
              <a:rPr lang="en-US" altLang="zh-CN" sz="2300" dirty="0" smtClean="0"/>
              <a:t>(</a:t>
            </a:r>
            <a:r>
              <a:rPr lang="zh-CN" altLang="en-US" sz="2300" dirty="0" smtClean="0"/>
              <a:t>远程</a:t>
            </a:r>
            <a:r>
              <a:rPr lang="en-US" altLang="zh-CN" sz="2300" dirty="0" smtClean="0"/>
              <a:t>)</a:t>
            </a:r>
            <a:r>
              <a:rPr lang="zh-CN" altLang="en-US" sz="2300" dirty="0" smtClean="0"/>
              <a:t>一个或多个服务器中实现</a:t>
            </a:r>
            <a:endParaRPr lang="zh-CN" altLang="en-US" sz="2300" dirty="0"/>
          </a:p>
        </p:txBody>
      </p:sp>
      <p:grpSp>
        <p:nvGrpSpPr>
          <p:cNvPr id="44038" name="Group 8"/>
          <p:cNvGrpSpPr>
            <a:grpSpLocks/>
          </p:cNvGrpSpPr>
          <p:nvPr/>
        </p:nvGrpSpPr>
        <p:grpSpPr bwMode="auto">
          <a:xfrm>
            <a:off x="596900" y="4378325"/>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046" name="TextBox 265"/>
            <p:cNvSpPr txBox="1">
              <a:spLocks noChangeArrowheads="1"/>
            </p:cNvSpPr>
            <p:nvPr/>
          </p:nvSpPr>
          <p:spPr bwMode="auto">
            <a:xfrm>
              <a:off x="3198813" y="5473700"/>
              <a:ext cx="263525" cy="276225"/>
            </a:xfrm>
            <a:prstGeom prst="rect">
              <a:avLst/>
            </a:prstGeom>
            <a:noFill/>
            <a:ln w="9525">
              <a:noFill/>
              <a:miter lim="800000"/>
              <a:headEnd/>
              <a:tailEnd/>
            </a:ln>
          </p:spPr>
          <p:txBody>
            <a:bodyPr wrap="none">
              <a:spAutoFit/>
            </a:bodyPr>
            <a:lstStyle/>
            <a:p>
              <a:r>
                <a:rPr lang="en-US" altLang="zh-CN" sz="1200"/>
                <a:t>1</a:t>
              </a:r>
            </a:p>
          </p:txBody>
        </p:sp>
        <p:sp>
          <p:nvSpPr>
            <p:cNvPr id="44047" name="TextBox 281"/>
            <p:cNvSpPr txBox="1">
              <a:spLocks noChangeArrowheads="1"/>
            </p:cNvSpPr>
            <p:nvPr/>
          </p:nvSpPr>
          <p:spPr bwMode="auto">
            <a:xfrm>
              <a:off x="3373438" y="5761038"/>
              <a:ext cx="263525" cy="276225"/>
            </a:xfrm>
            <a:prstGeom prst="rect">
              <a:avLst/>
            </a:prstGeom>
            <a:noFill/>
            <a:ln w="9525">
              <a:noFill/>
              <a:miter lim="800000"/>
              <a:headEnd/>
              <a:tailEnd/>
            </a:ln>
          </p:spPr>
          <p:txBody>
            <a:bodyPr wrap="none">
              <a:spAutoFit/>
            </a:bodyPr>
            <a:lstStyle/>
            <a:p>
              <a:r>
                <a:rPr lang="en-US" altLang="zh-CN" sz="1200"/>
                <a:t>2</a:t>
              </a:r>
            </a:p>
          </p:txBody>
        </p:sp>
        <p:sp>
          <p:nvSpPr>
            <p:cNvPr id="44048" name="TextBox 282"/>
            <p:cNvSpPr txBox="1">
              <a:spLocks noChangeArrowheads="1"/>
            </p:cNvSpPr>
            <p:nvPr/>
          </p:nvSpPr>
          <p:spPr bwMode="auto">
            <a:xfrm>
              <a:off x="3068638" y="5862638"/>
              <a:ext cx="261937" cy="277812"/>
            </a:xfrm>
            <a:prstGeom prst="rect">
              <a:avLst/>
            </a:prstGeom>
            <a:noFill/>
            <a:ln w="9525">
              <a:noFill/>
              <a:miter lim="800000"/>
              <a:headEnd/>
              <a:tailEnd/>
            </a:ln>
          </p:spPr>
          <p:txBody>
            <a:bodyPr wrap="none">
              <a:spAutoFit/>
            </a:bodyPr>
            <a:lstStyle/>
            <a:p>
              <a:r>
                <a:rPr lang="en-US" altLang="zh-CN" sz="1200"/>
                <a:t>3</a:t>
              </a:r>
            </a:p>
          </p:txBody>
        </p:sp>
        <p:grpSp>
          <p:nvGrpSpPr>
            <p:cNvPr id="44049" name="Group 5"/>
            <p:cNvGrpSpPr>
              <a:grpSpLocks/>
            </p:cNvGrpSpPr>
            <p:nvPr/>
          </p:nvGrpSpPr>
          <p:grpSpPr bwMode="auto">
            <a:xfrm>
              <a:off x="938213" y="5237163"/>
              <a:ext cx="1616075" cy="487362"/>
              <a:chOff x="-4079003" y="2717403"/>
              <a:chExt cx="1616718" cy="488475"/>
            </a:xfrm>
          </p:grpSpPr>
          <p:sp>
            <p:nvSpPr>
              <p:cNvPr id="44062" name="Rectangle 97"/>
              <p:cNvSpPr>
                <a:spLocks noChangeArrowheads="1"/>
              </p:cNvSpPr>
              <p:nvPr/>
            </p:nvSpPr>
            <p:spPr bwMode="auto">
              <a:xfrm>
                <a:off x="-4052413" y="2965119"/>
                <a:ext cx="1290538" cy="208750"/>
              </a:xfrm>
              <a:prstGeom prst="rect">
                <a:avLst/>
              </a:prstGeom>
              <a:solidFill>
                <a:schemeClr val="bg2"/>
              </a:solidFill>
              <a:ln w="9525">
                <a:noFill/>
                <a:miter lim="800000"/>
                <a:headEnd/>
                <a:tailEnd/>
              </a:ln>
            </p:spPr>
            <p:txBody>
              <a:bodyPr wrap="none" anchor="ctr"/>
              <a:lstStyle/>
              <a:p>
                <a:endParaRPr lang="zh-CN" altLang="zh-CN"/>
              </a:p>
            </p:txBody>
          </p:sp>
          <p:sp>
            <p:nvSpPr>
              <p:cNvPr id="4406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4406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4406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44066" name="Text Box 105"/>
              <p:cNvSpPr txBox="1">
                <a:spLocks noChangeArrowheads="1"/>
              </p:cNvSpPr>
              <p:nvPr/>
            </p:nvSpPr>
            <p:spPr bwMode="auto">
              <a:xfrm>
                <a:off x="-3430189" y="2965119"/>
                <a:ext cx="581451" cy="240759"/>
              </a:xfrm>
              <a:prstGeom prst="rect">
                <a:avLst/>
              </a:prstGeom>
              <a:noFill/>
              <a:ln w="9525">
                <a:noFill/>
                <a:miter lim="800000"/>
                <a:headEnd/>
                <a:tailEnd/>
              </a:ln>
            </p:spPr>
            <p:txBody>
              <a:bodyPr wrap="none">
                <a:spAutoFit/>
              </a:bodyPr>
              <a:lstStyle/>
              <a:p>
                <a:pPr eaLnBrk="1" hangingPunct="1"/>
                <a:r>
                  <a:rPr lang="en-US" altLang="zh-CN" sz="1200"/>
                  <a:t>0111</a:t>
                </a:r>
              </a:p>
            </p:txBody>
          </p:sp>
          <p:sp>
            <p:nvSpPr>
              <p:cNvPr id="4406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p:spPr>
            <p:txBody>
              <a:bodyPr/>
              <a:lstStyle/>
              <a:p>
                <a:endParaRPr lang="zh-CN" altLang="en-US"/>
              </a:p>
            </p:txBody>
          </p:sp>
        </p:grpSp>
        <p:sp>
          <p:nvSpPr>
            <p:cNvPr id="44050" name="TextBox 6"/>
            <p:cNvSpPr txBox="1">
              <a:spLocks noChangeArrowheads="1"/>
            </p:cNvSpPr>
            <p:nvPr/>
          </p:nvSpPr>
          <p:spPr bwMode="auto">
            <a:xfrm>
              <a:off x="842050" y="4767952"/>
              <a:ext cx="1992313" cy="523875"/>
            </a:xfrm>
            <a:prstGeom prst="rect">
              <a:avLst/>
            </a:prstGeom>
            <a:noFill/>
            <a:ln w="9525">
              <a:noFill/>
              <a:miter lim="800000"/>
              <a:headEnd/>
              <a:tailEnd/>
            </a:ln>
          </p:spPr>
          <p:txBody>
            <a:bodyPr>
              <a:spAutoFit/>
            </a:bodyPr>
            <a:lstStyle/>
            <a:p>
              <a:r>
                <a:rPr lang="en-US" altLang="zh-CN" sz="1400" dirty="0"/>
                <a:t>values in arriving </a:t>
              </a:r>
            </a:p>
            <a:p>
              <a:r>
                <a:rPr lang="en-US" altLang="zh-CN" sz="1400" dirty="0"/>
                <a:t>packet header</a:t>
              </a:r>
              <a:endParaRPr lang="en-US" altLang="zh-CN" dirty="0"/>
            </a:p>
          </p:txBody>
        </p:sp>
        <p:grpSp>
          <p:nvGrpSpPr>
            <p:cNvPr id="44051"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4052"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p:spPr>
          <p:txBody>
            <a:bodyPr/>
            <a:lstStyle/>
            <a:p>
              <a:endParaRPr lang="zh-CN" altLang="en-US"/>
            </a:p>
          </p:txBody>
        </p:sp>
      </p:grpSp>
    </p:spTree>
    <p:extLst>
      <p:ext uri="{BB962C8B-B14F-4D97-AF65-F5344CB8AC3E}">
        <p14:creationId xmlns:p14="http://schemas.microsoft.com/office/powerpoint/2010/main" val="17808803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368300" y="239713"/>
            <a:ext cx="8465984" cy="630442"/>
          </a:xfrm>
        </p:spPr>
        <p:txBody>
          <a:bodyPr/>
          <a:lstStyle/>
          <a:p>
            <a:pPr>
              <a:defRPr/>
            </a:pPr>
            <a:r>
              <a:rPr lang="zh-CN" altLang="en-US" dirty="0" smtClean="0">
                <a:latin typeface="Gill Sans MT" panose="020B0502020104020203" pitchFamily="34" charset="0"/>
              </a:rPr>
              <a:t>分类和块</a:t>
            </a:r>
            <a:endParaRPr lang="en-US" altLang="zh-CN" dirty="0">
              <a:latin typeface="Gill Sans MT" panose="020B0502020104020203" pitchFamily="34" charset="0"/>
            </a:endParaRPr>
          </a:p>
        </p:txBody>
      </p:sp>
      <p:pic>
        <p:nvPicPr>
          <p:cNvPr id="103427" name="Picture 3"/>
          <p:cNvPicPr>
            <a:picLocks noChangeAspect="1" noChangeArrowheads="1"/>
          </p:cNvPicPr>
          <p:nvPr/>
        </p:nvPicPr>
        <p:blipFill>
          <a:blip r:embed="rId3" cstate="print"/>
          <a:srcRect/>
          <a:stretch>
            <a:fillRect/>
          </a:stretch>
        </p:blipFill>
        <p:spPr bwMode="auto">
          <a:xfrm>
            <a:off x="542925" y="1663700"/>
            <a:ext cx="8026400" cy="3236913"/>
          </a:xfrm>
          <a:prstGeom prst="rect">
            <a:avLst/>
          </a:prstGeom>
          <a:noFill/>
          <a:ln w="9525">
            <a:noFill/>
            <a:miter lim="800000"/>
            <a:headEnd/>
            <a:tailEnd/>
          </a:ln>
        </p:spPr>
      </p:pic>
      <p:sp>
        <p:nvSpPr>
          <p:cNvPr id="103428" name="Text Box 4"/>
          <p:cNvSpPr txBox="1">
            <a:spLocks noChangeArrowheads="1"/>
          </p:cNvSpPr>
          <p:nvPr/>
        </p:nvSpPr>
        <p:spPr bwMode="auto">
          <a:xfrm>
            <a:off x="469029" y="5381366"/>
            <a:ext cx="8264525" cy="396875"/>
          </a:xfrm>
          <a:prstGeom prst="rect">
            <a:avLst/>
          </a:prstGeom>
          <a:noFill/>
          <a:ln w="9525">
            <a:noFill/>
            <a:miter lim="800000"/>
            <a:headEnd/>
            <a:tailEnd/>
          </a:ln>
        </p:spPr>
        <p:txBody>
          <a:bodyPr>
            <a:spAutoFit/>
          </a:bodyPr>
          <a:lstStyle/>
          <a:p>
            <a:pPr algn="ctr"/>
            <a:r>
              <a:rPr lang="en-US" altLang="zh-CN" sz="2000" dirty="0">
                <a:solidFill>
                  <a:schemeClr val="hlink"/>
                </a:solidFill>
                <a:latin typeface="Gill Sans MT" panose="020B0502020104020203" pitchFamily="34" charset="0"/>
              </a:rPr>
              <a:t>Table.</a:t>
            </a:r>
            <a:r>
              <a:rPr lang="en-US" altLang="zh-CN" sz="2000" dirty="0">
                <a:latin typeface="Gill Sans MT" panose="020B0502020104020203" pitchFamily="34" charset="0"/>
              </a:rPr>
              <a:t> Number of blocks and block size in classful IPv4 addressing</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defRPr/>
            </a:pPr>
            <a:r>
              <a:rPr lang="zh-CN" altLang="en-US" dirty="0" smtClean="0">
                <a:latin typeface="Gill Sans MT" panose="020B0502020104020203" pitchFamily="34" charset="0"/>
              </a:rPr>
              <a:t>掩码</a:t>
            </a:r>
            <a:endParaRPr lang="en-US" altLang="zh-CN" dirty="0">
              <a:latin typeface="Gill Sans MT" panose="020B0502020104020203" pitchFamily="34" charset="0"/>
            </a:endParaRPr>
          </a:p>
        </p:txBody>
      </p:sp>
      <p:sp>
        <p:nvSpPr>
          <p:cNvPr id="104451" name="Rectangle 9"/>
          <p:cNvSpPr>
            <a:spLocks noGrp="1" noChangeArrowheads="1"/>
          </p:cNvSpPr>
          <p:nvPr>
            <p:ph type="body" idx="1"/>
          </p:nvPr>
        </p:nvSpPr>
        <p:spPr/>
        <p:txBody>
          <a:bodyPr/>
          <a:lstStyle/>
          <a:p>
            <a:pPr>
              <a:spcBef>
                <a:spcPts val="600"/>
              </a:spcBef>
            </a:pPr>
            <a:r>
              <a:rPr lang="zh-CN" altLang="en-US" dirty="0"/>
              <a:t>虽然</a:t>
            </a:r>
            <a:r>
              <a:rPr lang="en-US" altLang="zh-CN" dirty="0"/>
              <a:t>netid</a:t>
            </a:r>
            <a:r>
              <a:rPr lang="zh-CN" altLang="en-US" dirty="0"/>
              <a:t>和</a:t>
            </a:r>
            <a:r>
              <a:rPr lang="en-US" altLang="zh-CN" dirty="0"/>
              <a:t>hostid(</a:t>
            </a:r>
            <a:r>
              <a:rPr lang="zh-CN" altLang="en-US" dirty="0"/>
              <a:t>以位计</a:t>
            </a:r>
            <a:r>
              <a:rPr lang="en-US" altLang="zh-CN" dirty="0"/>
              <a:t>)</a:t>
            </a:r>
            <a:r>
              <a:rPr lang="zh-CN" altLang="en-US" dirty="0"/>
              <a:t>的长度在分类寻址中预先确定，</a:t>
            </a:r>
          </a:p>
          <a:p>
            <a:pPr>
              <a:spcBef>
                <a:spcPts val="600"/>
              </a:spcBef>
            </a:pPr>
            <a:endParaRPr lang="en-US" altLang="zh-CN" dirty="0" smtClean="0"/>
          </a:p>
          <a:p>
            <a:pPr>
              <a:spcBef>
                <a:spcPts val="600"/>
              </a:spcBef>
            </a:pPr>
            <a:r>
              <a:rPr lang="zh-CN" altLang="en-US" dirty="0" smtClean="0"/>
              <a:t>我们</a:t>
            </a:r>
            <a:r>
              <a:rPr lang="zh-CN" altLang="en-US" dirty="0"/>
              <a:t>还可以使用一个掩码</a:t>
            </a:r>
            <a:r>
              <a:rPr lang="en-US" altLang="zh-CN" dirty="0"/>
              <a:t>(</a:t>
            </a:r>
            <a:r>
              <a:rPr lang="zh-CN" altLang="en-US" dirty="0"/>
              <a:t>也称为默认掩码</a:t>
            </a:r>
            <a:r>
              <a:rPr lang="en-US" altLang="zh-CN" dirty="0"/>
              <a:t>)</a:t>
            </a:r>
            <a:r>
              <a:rPr lang="zh-CN" altLang="en-US" dirty="0"/>
              <a:t>，一个由连续的</a:t>
            </a:r>
            <a:r>
              <a:rPr lang="en-US" altLang="zh-CN" dirty="0"/>
              <a:t>1</a:t>
            </a:r>
            <a:r>
              <a:rPr lang="zh-CN" altLang="en-US" dirty="0"/>
              <a:t>和连续的</a:t>
            </a:r>
            <a:r>
              <a:rPr lang="en-US" altLang="zh-CN" dirty="0"/>
              <a:t>0</a:t>
            </a:r>
            <a:r>
              <a:rPr lang="zh-CN" altLang="en-US" dirty="0"/>
              <a:t>组成的</a:t>
            </a:r>
            <a:r>
              <a:rPr lang="en-US" altLang="zh-CN" dirty="0" smtClean="0"/>
              <a:t>32</a:t>
            </a:r>
            <a:r>
              <a:rPr lang="zh-CN" altLang="en-US" dirty="0" smtClean="0"/>
              <a:t>比特数字</a:t>
            </a:r>
            <a:r>
              <a:rPr lang="zh-CN" altLang="en-US" dirty="0"/>
              <a:t>。</a:t>
            </a:r>
          </a:p>
          <a:p>
            <a:pPr>
              <a:spcBef>
                <a:spcPts val="600"/>
              </a:spcBef>
            </a:pPr>
            <a:endParaRPr lang="en-US" altLang="zh-CN" dirty="0" smtClean="0"/>
          </a:p>
          <a:p>
            <a:pPr>
              <a:spcBef>
                <a:spcPts val="600"/>
              </a:spcBef>
            </a:pPr>
            <a:r>
              <a:rPr lang="zh-CN" altLang="en-US" dirty="0" smtClean="0"/>
              <a:t>类</a:t>
            </a:r>
            <a:r>
              <a:rPr lang="en-US" altLang="zh-CN" dirty="0"/>
              <a:t>A</a:t>
            </a:r>
            <a:r>
              <a:rPr lang="zh-CN" altLang="en-US" dirty="0"/>
              <a:t>、</a:t>
            </a:r>
            <a:r>
              <a:rPr lang="en-US" altLang="zh-CN" dirty="0"/>
              <a:t>B</a:t>
            </a:r>
            <a:r>
              <a:rPr lang="zh-CN" altLang="en-US" dirty="0"/>
              <a:t>和</a:t>
            </a:r>
            <a:r>
              <a:rPr lang="en-US" altLang="zh-CN" dirty="0"/>
              <a:t>C</a:t>
            </a:r>
            <a:r>
              <a:rPr lang="zh-CN" altLang="en-US" dirty="0"/>
              <a:t>的掩码如下表所示。</a:t>
            </a:r>
          </a:p>
          <a:p>
            <a:pPr>
              <a:spcBef>
                <a:spcPts val="600"/>
              </a:spcBef>
            </a:pPr>
            <a:endParaRPr lang="en-US" altLang="zh-CN" dirty="0" smtClean="0"/>
          </a:p>
          <a:p>
            <a:pPr>
              <a:spcBef>
                <a:spcPts val="600"/>
              </a:spcBef>
            </a:pPr>
            <a:r>
              <a:rPr lang="zh-CN" altLang="en-US" dirty="0" smtClean="0"/>
              <a:t>这个</a:t>
            </a:r>
            <a:r>
              <a:rPr lang="zh-CN" altLang="en-US" dirty="0"/>
              <a:t>概念不适用于类</a:t>
            </a:r>
            <a:r>
              <a:rPr lang="en-US" altLang="zh-CN" dirty="0"/>
              <a:t>D</a:t>
            </a:r>
            <a:r>
              <a:rPr lang="zh-CN" altLang="en-US" dirty="0"/>
              <a:t>和类</a:t>
            </a:r>
            <a:r>
              <a:rPr lang="en-US" altLang="zh-CN" dirty="0"/>
              <a:t>E</a:t>
            </a:r>
          </a:p>
          <a:p>
            <a:pPr eaLnBrk="1" hangingPunct="1"/>
            <a:endParaRPr lang="zh-CN" altLang="en-US" dirty="0" smtClean="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ChangeArrowheads="1"/>
          </p:cNvSpPr>
          <p:nvPr>
            <p:ph type="title"/>
          </p:nvPr>
        </p:nvSpPr>
        <p:spPr/>
        <p:txBody>
          <a:bodyPr/>
          <a:lstStyle/>
          <a:p>
            <a:pPr eaLnBrk="1" hangingPunct="1">
              <a:defRPr/>
            </a:pPr>
            <a:r>
              <a:rPr lang="zh-CN" altLang="en-US" dirty="0">
                <a:latin typeface="Gill Sans MT" panose="020B0502020104020203" pitchFamily="34" charset="0"/>
              </a:rPr>
              <a:t>掩码</a:t>
            </a:r>
            <a:endParaRPr lang="en-US" altLang="zh-CN" dirty="0" smtClean="0">
              <a:effectLst>
                <a:outerShdw blurRad="38100" dist="38100" dir="2700000" algn="tl">
                  <a:srgbClr val="C0C0C0"/>
                </a:outerShdw>
              </a:effectLst>
              <a:latin typeface="Gill Sans MT" panose="020B0502020104020203" pitchFamily="34" charset="0"/>
            </a:endParaRPr>
          </a:p>
        </p:txBody>
      </p:sp>
      <p:pic>
        <p:nvPicPr>
          <p:cNvPr id="105475" name="Picture 4"/>
          <p:cNvPicPr>
            <a:picLocks noChangeAspect="1" noChangeArrowheads="1"/>
          </p:cNvPicPr>
          <p:nvPr/>
        </p:nvPicPr>
        <p:blipFill>
          <a:blip r:embed="rId3" cstate="print"/>
          <a:srcRect/>
          <a:stretch>
            <a:fillRect/>
          </a:stretch>
        </p:blipFill>
        <p:spPr bwMode="auto">
          <a:xfrm>
            <a:off x="290513" y="2219325"/>
            <a:ext cx="8291512" cy="1828800"/>
          </a:xfrm>
          <a:prstGeom prst="rect">
            <a:avLst/>
          </a:prstGeom>
          <a:noFill/>
          <a:ln w="9525">
            <a:noFill/>
            <a:miter lim="800000"/>
            <a:headEnd/>
            <a:tailEnd/>
          </a:ln>
        </p:spPr>
      </p:pic>
      <p:sp>
        <p:nvSpPr>
          <p:cNvPr id="105476" name="Text Box 5"/>
          <p:cNvSpPr txBox="1">
            <a:spLocks noChangeArrowheads="1"/>
          </p:cNvSpPr>
          <p:nvPr/>
        </p:nvSpPr>
        <p:spPr bwMode="auto">
          <a:xfrm>
            <a:off x="1325563" y="4513263"/>
            <a:ext cx="6184900" cy="457200"/>
          </a:xfrm>
          <a:prstGeom prst="rect">
            <a:avLst/>
          </a:prstGeom>
          <a:noFill/>
          <a:ln w="9525">
            <a:noFill/>
            <a:miter lim="800000"/>
            <a:headEnd/>
            <a:tailEnd/>
          </a:ln>
        </p:spPr>
        <p:txBody>
          <a:bodyPr>
            <a:spAutoFit/>
          </a:bodyPr>
          <a:lstStyle/>
          <a:p>
            <a:pPr algn="ctr"/>
            <a:r>
              <a:rPr lang="zh-CN" altLang="en-US" sz="2400" dirty="0">
                <a:latin typeface="Gill Sans MT" panose="020B0502020104020203" pitchFamily="34" charset="0"/>
              </a:rPr>
              <a:t>表</a:t>
            </a:r>
            <a:r>
              <a:rPr lang="en-US" altLang="zh-CN" sz="2400" dirty="0" smtClean="0">
                <a:latin typeface="Gill Sans MT" panose="020B0502020104020203" pitchFamily="34" charset="0"/>
              </a:rPr>
              <a:t>. </a:t>
            </a:r>
            <a:r>
              <a:rPr lang="zh-CN" altLang="en-US" sz="2400" dirty="0" smtClean="0">
                <a:latin typeface="Gill Sans MT" panose="020B0502020104020203" pitchFamily="34" charset="0"/>
              </a:rPr>
              <a:t>分</a:t>
            </a:r>
            <a:r>
              <a:rPr lang="zh-CN" altLang="en-US" sz="2400" dirty="0" smtClean="0"/>
              <a:t>类</a:t>
            </a:r>
            <a:r>
              <a:rPr lang="zh-CN" altLang="en-US" sz="2400" dirty="0"/>
              <a:t>寻址的默认掩码</a:t>
            </a:r>
            <a:endParaRPr lang="en-US" altLang="zh-CN" sz="2400"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eaLnBrk="1" hangingPunct="1">
              <a:defRPr/>
            </a:pPr>
            <a:r>
              <a:rPr lang="zh-CN" altLang="en-US" dirty="0">
                <a:latin typeface="Gill Sans MT" panose="020B0502020104020203" pitchFamily="34" charset="0"/>
              </a:rPr>
              <a:t>掩码</a:t>
            </a:r>
            <a:endParaRPr lang="en-US" altLang="zh-CN" dirty="0" smtClean="0">
              <a:effectLst>
                <a:outerShdw blurRad="38100" dist="38100" dir="2700000" algn="tl">
                  <a:srgbClr val="C0C0C0"/>
                </a:outerShdw>
              </a:effectLst>
              <a:latin typeface="Gill Sans MT" panose="020B0502020104020203" pitchFamily="34" charset="0"/>
            </a:endParaRPr>
          </a:p>
        </p:txBody>
      </p:sp>
      <p:sp>
        <p:nvSpPr>
          <p:cNvPr id="106499" name="Rectangle 3"/>
          <p:cNvSpPr>
            <a:spLocks noGrp="1" noChangeArrowheads="1"/>
          </p:cNvSpPr>
          <p:nvPr>
            <p:ph type="body" idx="4294967295"/>
          </p:nvPr>
        </p:nvSpPr>
        <p:spPr>
          <a:xfrm>
            <a:off x="338138" y="1008993"/>
            <a:ext cx="8462962" cy="5160579"/>
          </a:xfrm>
          <a:noFill/>
        </p:spPr>
        <p:txBody>
          <a:bodyPr/>
          <a:lstStyle/>
          <a:p>
            <a:pPr>
              <a:spcBef>
                <a:spcPts val="600"/>
              </a:spcBef>
            </a:pPr>
            <a:r>
              <a:rPr lang="zh-CN" altLang="en-US" dirty="0" smtClean="0"/>
              <a:t>掩码可以</a:t>
            </a:r>
            <a:r>
              <a:rPr lang="zh-CN" altLang="en-US" dirty="0"/>
              <a:t>帮助我们找到</a:t>
            </a:r>
            <a:r>
              <a:rPr lang="en-US" altLang="zh-CN" dirty="0"/>
              <a:t>netid</a:t>
            </a:r>
            <a:r>
              <a:rPr lang="zh-CN" altLang="en-US" dirty="0"/>
              <a:t>和</a:t>
            </a:r>
            <a:r>
              <a:rPr lang="en-US" altLang="zh-CN" dirty="0"/>
              <a:t>hostid</a:t>
            </a:r>
            <a:r>
              <a:rPr lang="zh-CN" altLang="en-US" dirty="0"/>
              <a:t>。</a:t>
            </a:r>
          </a:p>
          <a:p>
            <a:pPr>
              <a:spcBef>
                <a:spcPts val="600"/>
              </a:spcBef>
            </a:pPr>
            <a:endParaRPr lang="en-US" altLang="zh-CN" dirty="0" smtClean="0"/>
          </a:p>
          <a:p>
            <a:pPr>
              <a:spcBef>
                <a:spcPts val="600"/>
              </a:spcBef>
            </a:pPr>
            <a:r>
              <a:rPr lang="zh-CN" altLang="en-US" dirty="0" smtClean="0"/>
              <a:t>例如</a:t>
            </a:r>
            <a:r>
              <a:rPr lang="zh-CN" altLang="en-US" dirty="0"/>
              <a:t>，</a:t>
            </a:r>
            <a:r>
              <a:rPr lang="zh-CN" altLang="en-US" dirty="0" smtClean="0"/>
              <a:t>类</a:t>
            </a:r>
            <a:r>
              <a:rPr lang="en-US" altLang="zh-CN" dirty="0" smtClean="0"/>
              <a:t>A</a:t>
            </a:r>
            <a:r>
              <a:rPr lang="zh-CN" altLang="en-US" dirty="0" smtClean="0"/>
              <a:t>的</a:t>
            </a:r>
            <a:r>
              <a:rPr lang="zh-CN" altLang="en-US" dirty="0"/>
              <a:t>掩码有</a:t>
            </a:r>
            <a:r>
              <a:rPr lang="en-US" altLang="zh-CN" dirty="0"/>
              <a:t>8</a:t>
            </a:r>
            <a:r>
              <a:rPr lang="zh-CN" altLang="en-US" dirty="0"/>
              <a:t>个</a:t>
            </a:r>
            <a:r>
              <a:rPr lang="en-US" altLang="zh-CN" dirty="0"/>
              <a:t>1</a:t>
            </a:r>
            <a:r>
              <a:rPr lang="zh-CN" altLang="en-US" dirty="0"/>
              <a:t>，这意味着</a:t>
            </a:r>
            <a:r>
              <a:rPr lang="zh-CN" altLang="en-US" dirty="0" smtClean="0"/>
              <a:t>类</a:t>
            </a:r>
            <a:r>
              <a:rPr lang="en-US" altLang="zh-CN" dirty="0" smtClean="0"/>
              <a:t>A</a:t>
            </a:r>
            <a:r>
              <a:rPr lang="zh-CN" altLang="en-US" dirty="0" smtClean="0"/>
              <a:t>中</a:t>
            </a:r>
            <a:r>
              <a:rPr lang="zh-CN" altLang="en-US" dirty="0"/>
              <a:t>任何地址的前</a:t>
            </a:r>
            <a:r>
              <a:rPr lang="en-US" altLang="zh-CN" dirty="0"/>
              <a:t>8</a:t>
            </a:r>
            <a:r>
              <a:rPr lang="zh-CN" altLang="en-US" dirty="0"/>
              <a:t>位定义了</a:t>
            </a:r>
            <a:r>
              <a:rPr lang="en-US" altLang="zh-CN" dirty="0" smtClean="0"/>
              <a:t>netid</a:t>
            </a:r>
            <a:r>
              <a:rPr lang="zh-CN" altLang="en-US" dirty="0" smtClean="0"/>
              <a:t>；接下来</a:t>
            </a:r>
            <a:r>
              <a:rPr lang="zh-CN" altLang="en-US" dirty="0"/>
              <a:t>的</a:t>
            </a:r>
            <a:r>
              <a:rPr lang="en-US" altLang="zh-CN" dirty="0"/>
              <a:t>24</a:t>
            </a:r>
            <a:r>
              <a:rPr lang="zh-CN" altLang="en-US" dirty="0"/>
              <a:t>位定义</a:t>
            </a:r>
            <a:r>
              <a:rPr lang="en-US" altLang="zh-CN" dirty="0"/>
              <a:t>hostid</a:t>
            </a:r>
            <a:r>
              <a:rPr lang="zh-CN" altLang="en-US" dirty="0"/>
              <a:t>。</a:t>
            </a:r>
          </a:p>
          <a:p>
            <a:pPr>
              <a:spcBef>
                <a:spcPts val="600"/>
              </a:spcBef>
            </a:pPr>
            <a:endParaRPr lang="en-US" altLang="zh-CN" dirty="0" smtClean="0"/>
          </a:p>
          <a:p>
            <a:pPr>
              <a:spcBef>
                <a:spcPts val="600"/>
              </a:spcBef>
            </a:pPr>
            <a:r>
              <a:rPr lang="zh-CN" altLang="en-US" dirty="0" smtClean="0"/>
              <a:t>上</a:t>
            </a:r>
            <a:r>
              <a:rPr lang="zh-CN" altLang="en-US" dirty="0"/>
              <a:t>表的最后一列以</a:t>
            </a:r>
            <a:r>
              <a:rPr lang="en-US" altLang="zh-CN" dirty="0"/>
              <a:t>/n</a:t>
            </a:r>
            <a:r>
              <a:rPr lang="zh-CN" altLang="en-US" dirty="0"/>
              <a:t>的形式显示了掩码，其中</a:t>
            </a:r>
            <a:r>
              <a:rPr lang="en-US" altLang="zh-CN" dirty="0"/>
              <a:t>n</a:t>
            </a:r>
            <a:r>
              <a:rPr lang="zh-CN" altLang="en-US" dirty="0"/>
              <a:t>在类寻址中可以是</a:t>
            </a:r>
            <a:r>
              <a:rPr lang="en-US" altLang="zh-CN" dirty="0"/>
              <a:t>8</a:t>
            </a:r>
            <a:r>
              <a:rPr lang="zh-CN" altLang="en-US" dirty="0"/>
              <a:t>、</a:t>
            </a:r>
            <a:r>
              <a:rPr lang="en-US" altLang="zh-CN" dirty="0"/>
              <a:t>16</a:t>
            </a:r>
            <a:r>
              <a:rPr lang="zh-CN" altLang="en-US" dirty="0"/>
              <a:t>或</a:t>
            </a:r>
            <a:r>
              <a:rPr lang="en-US" altLang="zh-CN" dirty="0"/>
              <a:t>24</a:t>
            </a:r>
            <a:r>
              <a:rPr lang="zh-CN" altLang="en-US" dirty="0"/>
              <a:t>。</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Rectangle 2"/>
          <p:cNvSpPr>
            <a:spLocks noGrp="1" noChangeArrowheads="1"/>
          </p:cNvSpPr>
          <p:nvPr>
            <p:ph type="title"/>
          </p:nvPr>
        </p:nvSpPr>
        <p:spPr/>
        <p:txBody>
          <a:bodyPr/>
          <a:lstStyle/>
          <a:p>
            <a:pPr eaLnBrk="1" hangingPunct="1">
              <a:defRPr/>
            </a:pPr>
            <a:r>
              <a:rPr lang="zh-CN" altLang="en-US" dirty="0">
                <a:latin typeface="Gill Sans MT" panose="020B0502020104020203" pitchFamily="34" charset="0"/>
              </a:rPr>
              <a:t>掩码</a:t>
            </a:r>
            <a:endParaRPr lang="en-US" altLang="zh-CN" dirty="0" smtClean="0">
              <a:effectLst>
                <a:outerShdw blurRad="38100" dist="38100" dir="2700000" algn="tl">
                  <a:srgbClr val="C0C0C0"/>
                </a:outerShdw>
              </a:effectLst>
              <a:latin typeface="Gill Sans MT" panose="020B0502020104020203" pitchFamily="34" charset="0"/>
            </a:endParaRPr>
          </a:p>
        </p:txBody>
      </p:sp>
      <p:sp>
        <p:nvSpPr>
          <p:cNvPr id="107523" name="Rectangle 3"/>
          <p:cNvSpPr>
            <a:spLocks noGrp="1" noChangeArrowheads="1"/>
          </p:cNvSpPr>
          <p:nvPr>
            <p:ph type="body" idx="4294967295"/>
          </p:nvPr>
        </p:nvSpPr>
        <p:spPr>
          <a:xfrm>
            <a:off x="338138" y="1030013"/>
            <a:ext cx="8472487" cy="5150069"/>
          </a:xfrm>
          <a:noFill/>
        </p:spPr>
        <p:txBody>
          <a:bodyPr/>
          <a:lstStyle/>
          <a:p>
            <a:pPr>
              <a:spcBef>
                <a:spcPts val="600"/>
              </a:spcBef>
            </a:pPr>
            <a:r>
              <a:rPr lang="zh-CN" altLang="en-US" dirty="0"/>
              <a:t>这种表示法也称为斜杠表示法或无类域间路由</a:t>
            </a:r>
            <a:r>
              <a:rPr lang="en-US" altLang="zh-CN" dirty="0" smtClean="0"/>
              <a:t>(</a:t>
            </a:r>
            <a:r>
              <a:rPr lang="en-US" altLang="zh-CN" dirty="0">
                <a:solidFill>
                  <a:srgbClr val="FF0000"/>
                </a:solidFill>
              </a:rPr>
              <a:t>Classless Interdomain </a:t>
            </a:r>
            <a:r>
              <a:rPr lang="en-US" altLang="zh-CN" dirty="0" smtClean="0">
                <a:solidFill>
                  <a:srgbClr val="FF0000"/>
                </a:solidFill>
              </a:rPr>
              <a:t>Routing</a:t>
            </a:r>
            <a:r>
              <a:rPr lang="en-US" altLang="zh-CN" dirty="0" smtClean="0"/>
              <a:t>, CIDR</a:t>
            </a:r>
            <a:r>
              <a:rPr lang="en-US" altLang="zh-CN" dirty="0"/>
              <a:t>)</a:t>
            </a:r>
            <a:r>
              <a:rPr lang="zh-CN" altLang="en-US" dirty="0"/>
              <a:t>表示法。 </a:t>
            </a:r>
          </a:p>
          <a:p>
            <a:pPr>
              <a:spcBef>
                <a:spcPts val="600"/>
              </a:spcBef>
            </a:pPr>
            <a:endParaRPr lang="en-US" altLang="zh-CN" dirty="0" smtClean="0"/>
          </a:p>
          <a:p>
            <a:pPr>
              <a:spcBef>
                <a:spcPts val="600"/>
              </a:spcBef>
            </a:pPr>
            <a:r>
              <a:rPr lang="zh-CN" altLang="en-US" dirty="0" smtClean="0"/>
              <a:t>这种</a:t>
            </a:r>
            <a:r>
              <a:rPr lang="zh-CN" altLang="en-US" dirty="0"/>
              <a:t>表示法用于</a:t>
            </a:r>
            <a:r>
              <a:rPr lang="zh-CN" altLang="en-US" dirty="0" smtClean="0"/>
              <a:t>无分类</a:t>
            </a:r>
            <a:r>
              <a:rPr lang="zh-CN" altLang="en-US" dirty="0"/>
              <a:t>寻址。</a:t>
            </a:r>
          </a:p>
          <a:p>
            <a:pPr>
              <a:spcBef>
                <a:spcPts val="600"/>
              </a:spcBef>
            </a:pPr>
            <a:endParaRPr lang="en-US" altLang="zh-CN" dirty="0" smtClean="0"/>
          </a:p>
          <a:p>
            <a:pPr>
              <a:spcBef>
                <a:spcPts val="600"/>
              </a:spcBef>
            </a:pPr>
            <a:r>
              <a:rPr lang="zh-CN" altLang="en-US" dirty="0" smtClean="0"/>
              <a:t>我们</a:t>
            </a:r>
            <a:r>
              <a:rPr lang="zh-CN" altLang="en-US" dirty="0"/>
              <a:t>在这里引入它是因为它也可以应用</a:t>
            </a:r>
            <a:r>
              <a:rPr lang="zh-CN" altLang="en-US" dirty="0" smtClean="0"/>
              <a:t>于分类</a:t>
            </a:r>
            <a:r>
              <a:rPr lang="zh-CN" altLang="en-US" dirty="0"/>
              <a:t>寻址。</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a:lstStyle/>
          <a:p>
            <a:pPr eaLnBrk="1" hangingPunct="1"/>
            <a:r>
              <a:rPr lang="en-US" altLang="zh-CN" dirty="0" smtClean="0">
                <a:latin typeface="Gill Sans MT" panose="020B0502020104020203" pitchFamily="34" charset="0"/>
              </a:rPr>
              <a:t>4. </a:t>
            </a:r>
            <a:r>
              <a:rPr lang="zh-CN" altLang="en-US" dirty="0" smtClean="0">
                <a:latin typeface="Gill Sans MT" panose="020B0502020104020203" pitchFamily="34" charset="0"/>
              </a:rPr>
              <a:t>子网划分</a:t>
            </a:r>
            <a:endParaRPr lang="en-US" altLang="zh-CN" dirty="0" smtClean="0">
              <a:latin typeface="Gill Sans MT" panose="020B0502020104020203" pitchFamily="34" charset="0"/>
            </a:endParaRPr>
          </a:p>
        </p:txBody>
      </p:sp>
      <p:sp>
        <p:nvSpPr>
          <p:cNvPr id="108547" name="Rectangle 7"/>
          <p:cNvSpPr>
            <a:spLocks noGrp="1" noChangeArrowheads="1"/>
          </p:cNvSpPr>
          <p:nvPr>
            <p:ph type="body" idx="1"/>
          </p:nvPr>
        </p:nvSpPr>
        <p:spPr>
          <a:xfrm>
            <a:off x="321469" y="1000946"/>
            <a:ext cx="8488362" cy="5179137"/>
          </a:xfrm>
        </p:spPr>
        <p:txBody>
          <a:bodyPr/>
          <a:lstStyle/>
          <a:p>
            <a:pPr>
              <a:spcBef>
                <a:spcPts val="600"/>
              </a:spcBef>
            </a:pPr>
            <a:r>
              <a:rPr lang="zh-CN" altLang="en-US" dirty="0"/>
              <a:t>在分类寻址时代，引入了子网。</a:t>
            </a:r>
          </a:p>
          <a:p>
            <a:pPr>
              <a:spcBef>
                <a:spcPts val="600"/>
              </a:spcBef>
            </a:pPr>
            <a:endParaRPr lang="en-US" altLang="zh-CN" dirty="0" smtClean="0"/>
          </a:p>
          <a:p>
            <a:pPr>
              <a:spcBef>
                <a:spcPts val="600"/>
              </a:spcBef>
            </a:pPr>
            <a:r>
              <a:rPr lang="zh-CN" altLang="en-US" dirty="0" smtClean="0"/>
              <a:t>如果一个组织被授予了</a:t>
            </a:r>
            <a:r>
              <a:rPr lang="en-US" altLang="zh-CN" dirty="0" smtClean="0"/>
              <a:t>A</a:t>
            </a:r>
            <a:r>
              <a:rPr lang="zh-CN" altLang="en-US" dirty="0" smtClean="0"/>
              <a:t>类或</a:t>
            </a:r>
            <a:r>
              <a:rPr lang="en-US" altLang="zh-CN" dirty="0" smtClean="0"/>
              <a:t>B</a:t>
            </a:r>
            <a:r>
              <a:rPr lang="zh-CN" altLang="en-US" dirty="0" smtClean="0"/>
              <a:t>类的大块，它就可以</a:t>
            </a:r>
          </a:p>
          <a:p>
            <a:pPr marL="457200" indent="-457200">
              <a:spcBef>
                <a:spcPts val="600"/>
              </a:spcBef>
              <a:buFont typeface="+mj-ea"/>
              <a:buAutoNum type="circleNumDbPlain"/>
            </a:pPr>
            <a:r>
              <a:rPr lang="zh-CN" altLang="en-US" dirty="0" smtClean="0"/>
              <a:t>将地址分成几个连续的组</a:t>
            </a:r>
          </a:p>
          <a:p>
            <a:pPr marL="457200" indent="-457200">
              <a:spcBef>
                <a:spcPts val="600"/>
              </a:spcBef>
              <a:buFont typeface="+mj-ea"/>
              <a:buAutoNum type="circleNumDbPlain"/>
            </a:pPr>
            <a:r>
              <a:rPr lang="zh-CN" altLang="en-US" dirty="0" smtClean="0"/>
              <a:t>将每个组分配到较小的网络</a:t>
            </a:r>
            <a:r>
              <a:rPr lang="en-US" altLang="zh-CN" dirty="0" smtClean="0"/>
              <a:t>(</a:t>
            </a:r>
            <a:r>
              <a:rPr lang="zh-CN" altLang="en-US" dirty="0" smtClean="0"/>
              <a:t>子网</a:t>
            </a:r>
            <a:r>
              <a:rPr lang="en-US" altLang="zh-CN" dirty="0" smtClean="0"/>
              <a:t>)</a:t>
            </a:r>
            <a:r>
              <a:rPr lang="zh-CN" altLang="en-US" dirty="0" smtClean="0"/>
              <a:t>，或者，在极少数情况下，与邻居共享部分地址。 </a:t>
            </a:r>
          </a:p>
          <a:p>
            <a:pPr>
              <a:spcBef>
                <a:spcPts val="600"/>
              </a:spcBef>
            </a:pPr>
            <a:endParaRPr lang="en-US" altLang="zh-CN" dirty="0" smtClean="0"/>
          </a:p>
          <a:p>
            <a:pPr>
              <a:spcBef>
                <a:spcPts val="600"/>
              </a:spcBef>
            </a:pPr>
            <a:r>
              <a:rPr lang="zh-CN" altLang="en-US" dirty="0" smtClean="0"/>
              <a:t>子网划分增加了掩码中的</a:t>
            </a:r>
            <a:r>
              <a:rPr lang="en-US" altLang="zh-CN" dirty="0" smtClean="0"/>
              <a:t>1</a:t>
            </a:r>
            <a:r>
              <a:rPr lang="zh-CN" altLang="en-US" dirty="0" smtClean="0"/>
              <a:t>的数量，我们将在后面讨论无分类寻址时看到这一点。</a:t>
            </a:r>
            <a:endParaRPr lang="zh-CN"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cstate="print"/>
          <a:srcRect/>
          <a:stretch>
            <a:fillRect/>
          </a:stretch>
        </p:blipFill>
        <p:spPr bwMode="auto">
          <a:xfrm>
            <a:off x="188913" y="1752600"/>
            <a:ext cx="8243887" cy="3479800"/>
          </a:xfrm>
          <a:prstGeom prst="rect">
            <a:avLst/>
          </a:prstGeom>
          <a:noFill/>
          <a:ln w="9525">
            <a:noFill/>
            <a:miter lim="800000"/>
            <a:headEnd/>
            <a:tailEnd/>
          </a:ln>
        </p:spPr>
      </p:pic>
      <p:sp>
        <p:nvSpPr>
          <p:cNvPr id="109571" name="Rectangle 4"/>
          <p:cNvSpPr>
            <a:spLocks noGrp="1" noChangeArrowheads="1"/>
          </p:cNvSpPr>
          <p:nvPr>
            <p:ph type="title"/>
          </p:nvPr>
        </p:nvSpPr>
        <p:spPr/>
        <p:txBody>
          <a:bodyPr/>
          <a:lstStyle/>
          <a:p>
            <a:pPr eaLnBrk="1" hangingPunct="1"/>
            <a:r>
              <a:rPr lang="zh-CN" altLang="en-US" dirty="0"/>
              <a:t>有</a:t>
            </a:r>
            <a:r>
              <a:rPr lang="zh-CN" altLang="en-US" dirty="0" smtClean="0"/>
              <a:t>两级层次</a:t>
            </a:r>
            <a:r>
              <a:rPr lang="zh-CN" altLang="en-US" dirty="0"/>
              <a:t>的</a:t>
            </a:r>
            <a:r>
              <a:rPr lang="zh-CN" altLang="en-US" dirty="0" smtClean="0"/>
              <a:t>网络</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cstate="print"/>
          <a:srcRect/>
          <a:stretch>
            <a:fillRect/>
          </a:stretch>
        </p:blipFill>
        <p:spPr bwMode="auto">
          <a:xfrm>
            <a:off x="381000" y="1562100"/>
            <a:ext cx="8245475" cy="3770313"/>
          </a:xfrm>
          <a:prstGeom prst="rect">
            <a:avLst/>
          </a:prstGeom>
          <a:noFill/>
          <a:ln w="9525">
            <a:noFill/>
            <a:miter lim="800000"/>
            <a:headEnd/>
            <a:tailEnd/>
          </a:ln>
        </p:spPr>
      </p:pic>
      <p:sp>
        <p:nvSpPr>
          <p:cNvPr id="110595" name="Rectangle 4"/>
          <p:cNvSpPr>
            <a:spLocks noGrp="1" noChangeArrowheads="1"/>
          </p:cNvSpPr>
          <p:nvPr>
            <p:ph type="title"/>
          </p:nvPr>
        </p:nvSpPr>
        <p:spPr/>
        <p:txBody>
          <a:bodyPr/>
          <a:lstStyle/>
          <a:p>
            <a:pPr eaLnBrk="1" hangingPunct="1"/>
            <a:r>
              <a:rPr lang="zh-CN" altLang="en-US" dirty="0" smtClean="0"/>
              <a:t>有三级</a:t>
            </a:r>
            <a:r>
              <a:rPr lang="zh-CN" altLang="en-US" dirty="0"/>
              <a:t>层次的网络</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4"/>
          <p:cNvSpPr>
            <a:spLocks noGrp="1" noChangeArrowheads="1"/>
          </p:cNvSpPr>
          <p:nvPr>
            <p:ph type="title"/>
          </p:nvPr>
        </p:nvSpPr>
        <p:spPr/>
        <p:txBody>
          <a:bodyPr/>
          <a:lstStyle/>
          <a:p>
            <a:pPr algn="ctr"/>
            <a:r>
              <a:rPr lang="zh-CN" altLang="en-US" dirty="0"/>
              <a:t>划分子网的基本思路 </a:t>
            </a:r>
          </a:p>
        </p:txBody>
      </p:sp>
      <p:sp>
        <p:nvSpPr>
          <p:cNvPr id="502787" name="Rectangle 3"/>
          <p:cNvSpPr>
            <a:spLocks noGrp="1" noChangeArrowheads="1"/>
          </p:cNvSpPr>
          <p:nvPr>
            <p:ph idx="1"/>
          </p:nvPr>
        </p:nvSpPr>
        <p:spPr>
          <a:xfrm>
            <a:off x="325438" y="1042988"/>
            <a:ext cx="8488362" cy="2241540"/>
          </a:xfrm>
        </p:spPr>
        <p:txBody>
          <a:bodyPr/>
          <a:lstStyle/>
          <a:p>
            <a:pPr marL="342000" indent="-342000" eaLnBrk="1" hangingPunct="1">
              <a:spcBef>
                <a:spcPts val="1200"/>
              </a:spcBef>
              <a:spcAft>
                <a:spcPts val="0"/>
              </a:spcAft>
              <a:buFontTx/>
              <a:buAutoNum type="arabicParenBoth"/>
            </a:pPr>
            <a:r>
              <a:rPr lang="zh-CN" altLang="en-US" dirty="0" smtClean="0"/>
              <a:t> 一</a:t>
            </a:r>
            <a:r>
              <a:rPr lang="zh-CN" altLang="en-US" dirty="0"/>
              <a:t>个拥有</a:t>
            </a:r>
            <a:r>
              <a:rPr lang="zh-CN" altLang="en-US" dirty="0">
                <a:solidFill>
                  <a:srgbClr val="FF0000"/>
                </a:solidFill>
              </a:rPr>
              <a:t>许多</a:t>
            </a:r>
            <a:r>
              <a:rPr lang="zh-CN" altLang="en-US" dirty="0"/>
              <a:t>物理网络的单位，可将所属的物理网络划分为若干子网，划分子网纯属一个</a:t>
            </a:r>
            <a:r>
              <a:rPr lang="zh-CN" altLang="en-US" dirty="0">
                <a:solidFill>
                  <a:srgbClr val="FF0000"/>
                </a:solidFill>
              </a:rPr>
              <a:t>单位内部</a:t>
            </a:r>
            <a:r>
              <a:rPr lang="zh-CN" altLang="en-US" dirty="0"/>
              <a:t>的事情。单位对外仍然表现为没有划分子网的网络。</a:t>
            </a:r>
          </a:p>
          <a:p>
            <a:pPr marL="342000" indent="-342000" eaLnBrk="1" hangingPunct="1">
              <a:spcBef>
                <a:spcPts val="1200"/>
              </a:spcBef>
              <a:spcAft>
                <a:spcPts val="0"/>
              </a:spcAft>
              <a:buFontTx/>
              <a:buAutoNum type="arabicParenBoth"/>
            </a:pPr>
            <a:r>
              <a:rPr lang="zh-CN" altLang="en-US" dirty="0" smtClean="0"/>
              <a:t> 划分</a:t>
            </a:r>
            <a:r>
              <a:rPr lang="zh-CN" altLang="en-US" dirty="0"/>
              <a:t>子网的方法是从主机号</a:t>
            </a:r>
            <a:r>
              <a:rPr lang="zh-CN" altLang="en-US" dirty="0">
                <a:solidFill>
                  <a:srgbClr val="FF0000"/>
                </a:solidFill>
              </a:rPr>
              <a:t>借用</a:t>
            </a:r>
            <a:r>
              <a:rPr lang="zh-CN" altLang="en-US" dirty="0"/>
              <a:t>若干个位作为</a:t>
            </a:r>
            <a:r>
              <a:rPr lang="zh-CN" altLang="en-US" dirty="0">
                <a:solidFill>
                  <a:srgbClr val="FF0000"/>
                </a:solidFill>
              </a:rPr>
              <a:t>子网号</a:t>
            </a:r>
            <a:r>
              <a:rPr lang="en-US" altLang="zh-CN" dirty="0">
                <a:solidFill>
                  <a:srgbClr val="FF0000"/>
                </a:solidFill>
              </a:rPr>
              <a:t>subnet-id</a:t>
            </a:r>
            <a:r>
              <a:rPr lang="zh-CN" altLang="en-US" dirty="0"/>
              <a:t>，而主机号</a:t>
            </a:r>
            <a:r>
              <a:rPr lang="en-US" altLang="zh-CN" dirty="0"/>
              <a:t>host-id</a:t>
            </a:r>
            <a:r>
              <a:rPr lang="zh-CN" altLang="en-US" dirty="0"/>
              <a:t>也就相应减少了若干个位。</a:t>
            </a:r>
          </a:p>
          <a:p>
            <a:pPr algn="just">
              <a:buFont typeface="Wingdings" panose="05000000000000000000" pitchFamily="2" charset="2"/>
              <a:buNone/>
            </a:pPr>
            <a:endParaRPr lang="en-US" altLang="zh-CN" sz="2800" dirty="0"/>
          </a:p>
        </p:txBody>
      </p:sp>
      <p:grpSp>
        <p:nvGrpSpPr>
          <p:cNvPr id="2" name="组合 21"/>
          <p:cNvGrpSpPr/>
          <p:nvPr/>
        </p:nvGrpSpPr>
        <p:grpSpPr>
          <a:xfrm>
            <a:off x="711341" y="3429000"/>
            <a:ext cx="8114670" cy="2664296"/>
            <a:chOff x="770620" y="3429000"/>
            <a:chExt cx="8790892" cy="2664296"/>
          </a:xfrm>
        </p:grpSpPr>
        <p:sp>
          <p:nvSpPr>
            <p:cNvPr id="502786" name="Rectangle 2"/>
            <p:cNvSpPr>
              <a:spLocks noChangeArrowheads="1"/>
            </p:cNvSpPr>
            <p:nvPr/>
          </p:nvSpPr>
          <p:spPr bwMode="auto">
            <a:xfrm>
              <a:off x="770620" y="5445224"/>
              <a:ext cx="8790892" cy="648072"/>
            </a:xfrm>
            <a:prstGeom prst="rect">
              <a:avLst/>
            </a:prstGeom>
            <a:solidFill>
              <a:srgbClr val="66FF33"/>
            </a:solidFill>
            <a:ln w="28575">
              <a:solidFill>
                <a:schemeClr val="tx1"/>
              </a:solidFill>
              <a:miter lim="800000"/>
            </a:ln>
            <a:effectLst>
              <a:outerShdw dist="35921" dir="2700000" algn="ctr" rotWithShape="0">
                <a:schemeClr val="bg2"/>
              </a:outerShdw>
            </a:effectLst>
          </p:spPr>
          <p:txBody>
            <a:bodyPr wrap="none" anchor="ctr"/>
            <a:lstStyle/>
            <a:p>
              <a:pPr algn="ctr"/>
              <a:r>
                <a:rPr lang="en-US" altLang="zh-CN" sz="2800" dirty="0">
                  <a:solidFill>
                    <a:srgbClr val="0000CC"/>
                  </a:solidFill>
                  <a:latin typeface="+mn-lt"/>
                  <a:ea typeface="黑体" panose="02010609060101010101" pitchFamily="49" charset="-122"/>
                </a:rPr>
                <a:t>IP</a:t>
              </a:r>
              <a:r>
                <a:rPr lang="zh-CN" altLang="en-US" sz="2800" dirty="0">
                  <a:solidFill>
                    <a:srgbClr val="0000CC"/>
                  </a:solidFill>
                  <a:latin typeface="+mn-lt"/>
                  <a:ea typeface="黑体" panose="02010609060101010101" pitchFamily="49" charset="-122"/>
                </a:rPr>
                <a:t>地址</a:t>
              </a:r>
              <a:r>
                <a:rPr lang="en-US" altLang="zh-CN" sz="2800" dirty="0">
                  <a:solidFill>
                    <a:srgbClr val="0000CC"/>
                  </a:solidFill>
                  <a:latin typeface="+mn-lt"/>
                  <a:ea typeface="黑体" panose="02010609060101010101" pitchFamily="49" charset="-122"/>
                </a:rPr>
                <a:t>::= {&lt;</a:t>
              </a:r>
              <a:r>
                <a:rPr lang="zh-CN" altLang="en-US" sz="2800" dirty="0">
                  <a:solidFill>
                    <a:srgbClr val="0000CC"/>
                  </a:solidFill>
                  <a:latin typeface="+mn-lt"/>
                  <a:ea typeface="黑体" panose="02010609060101010101" pitchFamily="49" charset="-122"/>
                </a:rPr>
                <a:t>网络号</a:t>
              </a:r>
              <a:r>
                <a:rPr lang="en-US" altLang="zh-CN" sz="2800" dirty="0">
                  <a:solidFill>
                    <a:srgbClr val="0000CC"/>
                  </a:solidFill>
                  <a:latin typeface="+mn-lt"/>
                  <a:ea typeface="黑体" panose="02010609060101010101" pitchFamily="49" charset="-122"/>
                </a:rPr>
                <a:t>&gt;, &lt;</a:t>
              </a:r>
              <a:r>
                <a:rPr lang="zh-CN" altLang="en-US" sz="2800" dirty="0">
                  <a:solidFill>
                    <a:srgbClr val="0000CC"/>
                  </a:solidFill>
                  <a:latin typeface="+mn-lt"/>
                  <a:ea typeface="黑体" panose="02010609060101010101" pitchFamily="49" charset="-122"/>
                </a:rPr>
                <a:t>子网号</a:t>
              </a:r>
              <a:r>
                <a:rPr lang="en-US" altLang="zh-CN" sz="2800" dirty="0">
                  <a:solidFill>
                    <a:srgbClr val="0000CC"/>
                  </a:solidFill>
                  <a:latin typeface="+mn-lt"/>
                  <a:ea typeface="黑体" panose="02010609060101010101" pitchFamily="49" charset="-122"/>
                </a:rPr>
                <a:t>&gt;, &lt;</a:t>
              </a:r>
              <a:r>
                <a:rPr lang="zh-CN" altLang="en-US" sz="2800" dirty="0">
                  <a:solidFill>
                    <a:srgbClr val="0000CC"/>
                  </a:solidFill>
                  <a:latin typeface="+mn-lt"/>
                  <a:ea typeface="黑体" panose="02010609060101010101" pitchFamily="49" charset="-122"/>
                </a:rPr>
                <a:t>主机号</a:t>
              </a:r>
              <a:r>
                <a:rPr lang="en-US" altLang="zh-CN" sz="2800" dirty="0">
                  <a:solidFill>
                    <a:srgbClr val="0000CC"/>
                  </a:solidFill>
                  <a:latin typeface="+mn-lt"/>
                  <a:ea typeface="黑体" panose="02010609060101010101" pitchFamily="49" charset="-122"/>
                </a:rPr>
                <a:t>&gt;} </a:t>
              </a:r>
              <a:endParaRPr lang="zh-CN" altLang="en-US" sz="2800" dirty="0">
                <a:solidFill>
                  <a:srgbClr val="0000CC"/>
                </a:solidFill>
                <a:latin typeface="+mn-lt"/>
                <a:ea typeface="黑体" panose="02010609060101010101" pitchFamily="49" charset="-122"/>
              </a:endParaRPr>
            </a:p>
          </p:txBody>
        </p:sp>
        <p:grpSp>
          <p:nvGrpSpPr>
            <p:cNvPr id="3" name="组合 1"/>
            <p:cNvGrpSpPr/>
            <p:nvPr/>
          </p:nvGrpSpPr>
          <p:grpSpPr>
            <a:xfrm>
              <a:off x="1839416" y="3429000"/>
              <a:ext cx="5490146" cy="1752599"/>
              <a:chOff x="1839416" y="3501009"/>
              <a:chExt cx="5490146" cy="1752599"/>
            </a:xfrm>
          </p:grpSpPr>
          <p:grpSp>
            <p:nvGrpSpPr>
              <p:cNvPr id="4" name="Group 19"/>
              <p:cNvGrpSpPr/>
              <p:nvPr/>
            </p:nvGrpSpPr>
            <p:grpSpPr bwMode="auto">
              <a:xfrm>
                <a:off x="4160912" y="3577204"/>
                <a:ext cx="3168650" cy="500062"/>
                <a:chOff x="2375" y="2045"/>
                <a:chExt cx="1996" cy="430"/>
              </a:xfrm>
            </p:grpSpPr>
            <p:sp>
              <p:nvSpPr>
                <p:cNvPr id="24"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5"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5" name="Group 21"/>
              <p:cNvGrpSpPr/>
              <p:nvPr/>
            </p:nvGrpSpPr>
            <p:grpSpPr bwMode="auto">
              <a:xfrm>
                <a:off x="1867991" y="3501009"/>
                <a:ext cx="5454650" cy="1728788"/>
                <a:chOff x="755" y="2169"/>
                <a:chExt cx="3436" cy="1089"/>
              </a:xfrm>
            </p:grpSpPr>
            <p:sp>
              <p:nvSpPr>
                <p:cNvPr id="2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8" name="Text Box 10"/>
                <p:cNvSpPr txBox="1">
                  <a:spLocks noChangeArrowheads="1"/>
                </p:cNvSpPr>
                <p:nvPr/>
              </p:nvSpPr>
              <p:spPr bwMode="auto">
                <a:xfrm>
                  <a:off x="2218" y="2967"/>
                  <a:ext cx="631"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32 </a:t>
                  </a: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位</a:t>
                  </a:r>
                </a:p>
              </p:txBody>
            </p:sp>
            <p:sp>
              <p:nvSpPr>
                <p:cNvPr id="2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0" name="Text Box 16"/>
                <p:cNvSpPr txBox="1">
                  <a:spLocks noChangeArrowheads="1"/>
                </p:cNvSpPr>
                <p:nvPr/>
              </p:nvSpPr>
              <p:spPr bwMode="auto">
                <a:xfrm>
                  <a:off x="2789" y="2169"/>
                  <a:ext cx="971"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rgbClr val="FF0000"/>
                      </a:solidFill>
                      <a:effectLst/>
                      <a:uLnTx/>
                      <a:uFillTx/>
                      <a:latin typeface="+mn-lt"/>
                      <a:ea typeface="黑体" panose="02010609060101010101" pitchFamily="49" charset="-122"/>
                    </a:rPr>
                    <a:t>本地地址</a:t>
                  </a:r>
                </a:p>
              </p:txBody>
            </p:sp>
          </p:grpSp>
          <p:grpSp>
            <p:nvGrpSpPr>
              <p:cNvPr id="6" name="Group 20"/>
              <p:cNvGrpSpPr/>
              <p:nvPr/>
            </p:nvGrpSpPr>
            <p:grpSpPr bwMode="auto">
              <a:xfrm>
                <a:off x="1842591" y="4644008"/>
                <a:ext cx="5486401" cy="609600"/>
                <a:chOff x="739" y="2832"/>
                <a:chExt cx="3456" cy="430"/>
              </a:xfrm>
            </p:grpSpPr>
            <p:sp>
              <p:nvSpPr>
                <p:cNvPr id="32"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3"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7" name="Group 18"/>
              <p:cNvGrpSpPr/>
              <p:nvPr/>
            </p:nvGrpSpPr>
            <p:grpSpPr bwMode="auto">
              <a:xfrm>
                <a:off x="1839416" y="4105856"/>
                <a:ext cx="5482976" cy="612776"/>
                <a:chOff x="737" y="2493"/>
                <a:chExt cx="3894" cy="386"/>
              </a:xfrm>
            </p:grpSpPr>
            <p:sp>
              <p:nvSpPr>
                <p:cNvPr id="35"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网络号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sp>
              <p:nvSpPr>
                <p:cNvPr id="36"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7"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主机号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sp>
              <p:nvSpPr>
                <p:cNvPr id="38"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子网号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grpSp>
        </p:grpSp>
      </p:grpSp>
    </p:spTree>
    <p:extLst>
      <p:ext uri="{BB962C8B-B14F-4D97-AF65-F5344CB8AC3E}">
        <p14:creationId xmlns:p14="http://schemas.microsoft.com/office/powerpoint/2010/main" val="35340892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title"/>
          </p:nvPr>
        </p:nvSpPr>
        <p:spPr>
          <a:xfrm>
            <a:off x="355600" y="203200"/>
            <a:ext cx="8464550" cy="627063"/>
          </a:xfrm>
        </p:spPr>
        <p:txBody>
          <a:bodyPr/>
          <a:lstStyle/>
          <a:p>
            <a:pPr eaLnBrk="1" hangingPunct="1"/>
            <a:r>
              <a:rPr lang="zh-CN" altLang="en-US" dirty="0"/>
              <a:t>划分子网的基本思路</a:t>
            </a:r>
            <a:r>
              <a:rPr lang="en-US" altLang="zh-CN" dirty="0"/>
              <a:t>(</a:t>
            </a:r>
            <a:r>
              <a:rPr lang="zh-CN" altLang="en-US" dirty="0"/>
              <a:t>续</a:t>
            </a:r>
            <a:r>
              <a:rPr lang="en-US" altLang="zh-CN" dirty="0"/>
              <a:t>) </a:t>
            </a:r>
          </a:p>
        </p:txBody>
      </p:sp>
      <p:sp>
        <p:nvSpPr>
          <p:cNvPr id="132099" name="Rectangle 4"/>
          <p:cNvSpPr>
            <a:spLocks noGrp="1" noChangeArrowheads="1"/>
          </p:cNvSpPr>
          <p:nvPr>
            <p:ph type="body" idx="1"/>
          </p:nvPr>
        </p:nvSpPr>
        <p:spPr/>
        <p:txBody>
          <a:bodyPr/>
          <a:lstStyle/>
          <a:p>
            <a:pPr eaLnBrk="1" hangingPunct="1">
              <a:spcBef>
                <a:spcPts val="600"/>
              </a:spcBef>
              <a:spcAft>
                <a:spcPts val="0"/>
              </a:spcAft>
              <a:buFontTx/>
              <a:buNone/>
            </a:pPr>
            <a:r>
              <a:rPr lang="en-US" altLang="zh-CN" dirty="0"/>
              <a:t>(3</a:t>
            </a:r>
            <a:r>
              <a:rPr lang="en-US" altLang="zh-CN" dirty="0" smtClean="0"/>
              <a:t>)</a:t>
            </a:r>
            <a:r>
              <a:rPr lang="zh-CN" altLang="en-US" dirty="0" smtClean="0"/>
              <a:t>凡是</a:t>
            </a:r>
            <a:r>
              <a:rPr lang="zh-CN" altLang="en-US" dirty="0"/>
              <a:t>从其他网络</a:t>
            </a:r>
            <a:r>
              <a:rPr lang="zh-CN" altLang="en-US" dirty="0">
                <a:solidFill>
                  <a:srgbClr val="FF0000"/>
                </a:solidFill>
              </a:rPr>
              <a:t>发送给</a:t>
            </a:r>
            <a:r>
              <a:rPr lang="zh-CN" altLang="en-US" dirty="0"/>
              <a:t>本单位某个主机的</a:t>
            </a:r>
            <a:r>
              <a:rPr lang="en-US" altLang="zh-CN" dirty="0"/>
              <a:t>IP</a:t>
            </a:r>
            <a:r>
              <a:rPr lang="zh-CN" altLang="en-US" dirty="0"/>
              <a:t>数据报，仍然是根据</a:t>
            </a:r>
            <a:r>
              <a:rPr lang="en-US" altLang="zh-CN" dirty="0"/>
              <a:t>IP</a:t>
            </a:r>
            <a:r>
              <a:rPr lang="zh-CN" altLang="en-US" dirty="0"/>
              <a:t>数据报的</a:t>
            </a:r>
            <a:r>
              <a:rPr lang="zh-CN" altLang="en-US" dirty="0">
                <a:solidFill>
                  <a:schemeClr val="hlink"/>
                </a:solidFill>
              </a:rPr>
              <a:t>目的网络号</a:t>
            </a:r>
            <a:r>
              <a:rPr lang="en-US" altLang="zh-CN" dirty="0"/>
              <a:t>net-id</a:t>
            </a:r>
            <a:r>
              <a:rPr lang="zh-CN" altLang="en-US" dirty="0"/>
              <a:t>，找到连接在</a:t>
            </a:r>
            <a:r>
              <a:rPr lang="zh-CN" altLang="en-US" dirty="0">
                <a:solidFill>
                  <a:schemeClr val="hlink"/>
                </a:solidFill>
              </a:rPr>
              <a:t>本单位网络上的</a:t>
            </a:r>
            <a:r>
              <a:rPr lang="zh-CN" altLang="en-US" dirty="0"/>
              <a:t>路由器。</a:t>
            </a:r>
          </a:p>
          <a:p>
            <a:pPr eaLnBrk="1" hangingPunct="1">
              <a:spcBef>
                <a:spcPts val="600"/>
              </a:spcBef>
              <a:spcAft>
                <a:spcPts val="0"/>
              </a:spcAft>
            </a:pPr>
            <a:endParaRPr lang="zh-CN" altLang="en-US" dirty="0"/>
          </a:p>
          <a:p>
            <a:pPr eaLnBrk="1" hangingPunct="1">
              <a:spcBef>
                <a:spcPts val="600"/>
              </a:spcBef>
              <a:spcAft>
                <a:spcPts val="0"/>
              </a:spcAft>
            </a:pPr>
            <a:r>
              <a:rPr lang="zh-CN" altLang="en-US" dirty="0">
                <a:solidFill>
                  <a:schemeClr val="hlink"/>
                </a:solidFill>
              </a:rPr>
              <a:t>但此路由器</a:t>
            </a:r>
            <a:r>
              <a:rPr lang="zh-CN" altLang="en-US" dirty="0"/>
              <a:t>在收到</a:t>
            </a:r>
            <a:r>
              <a:rPr lang="en-US" altLang="zh-CN" dirty="0"/>
              <a:t>IP</a:t>
            </a:r>
            <a:r>
              <a:rPr lang="zh-CN" altLang="en-US" dirty="0"/>
              <a:t>数据报后，再按目的网络号</a:t>
            </a:r>
            <a:r>
              <a:rPr lang="en-US" altLang="zh-CN" dirty="0">
                <a:solidFill>
                  <a:srgbClr val="FF0000"/>
                </a:solidFill>
              </a:rPr>
              <a:t>net-id</a:t>
            </a:r>
            <a:r>
              <a:rPr lang="zh-CN" altLang="en-US" dirty="0"/>
              <a:t>和子网号</a:t>
            </a:r>
            <a:r>
              <a:rPr lang="en-US" altLang="zh-CN" dirty="0">
                <a:solidFill>
                  <a:srgbClr val="FF0000"/>
                </a:solidFill>
              </a:rPr>
              <a:t>subnet-id</a:t>
            </a:r>
            <a:r>
              <a:rPr lang="zh-CN" altLang="en-US" dirty="0"/>
              <a:t>找到目的子网。</a:t>
            </a:r>
          </a:p>
          <a:p>
            <a:pPr eaLnBrk="1" hangingPunct="1">
              <a:spcBef>
                <a:spcPts val="600"/>
              </a:spcBef>
              <a:spcAft>
                <a:spcPts val="0"/>
              </a:spcAft>
            </a:pPr>
            <a:endParaRPr lang="zh-CN" altLang="en-US" dirty="0"/>
          </a:p>
          <a:p>
            <a:pPr eaLnBrk="1" hangingPunct="1">
              <a:spcBef>
                <a:spcPts val="600"/>
              </a:spcBef>
              <a:spcAft>
                <a:spcPts val="0"/>
              </a:spcAft>
            </a:pPr>
            <a:r>
              <a:rPr lang="zh-CN" altLang="en-US" dirty="0"/>
              <a:t>最后就将</a:t>
            </a:r>
            <a:r>
              <a:rPr lang="en-US" altLang="zh-CN" dirty="0"/>
              <a:t>IP</a:t>
            </a:r>
            <a:r>
              <a:rPr lang="zh-CN" altLang="en-US" dirty="0"/>
              <a:t>数据报直接交付目的主机。</a:t>
            </a:r>
          </a:p>
        </p:txBody>
      </p:sp>
    </p:spTree>
    <p:extLst>
      <p:ext uri="{BB962C8B-B14F-4D97-AF65-F5344CB8AC3E}">
        <p14:creationId xmlns:p14="http://schemas.microsoft.com/office/powerpoint/2010/main" val="221456955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reeform 2"/>
          <p:cNvSpPr>
            <a:spLocks/>
          </p:cNvSpPr>
          <p:nvPr/>
        </p:nvSpPr>
        <p:spPr bwMode="auto">
          <a:xfrm>
            <a:off x="2715220" y="50933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01"/>
              <a:gd name="T46" fmla="*/ 0 h 10125"/>
              <a:gd name="T47" fmla="*/ 10001 w 10001"/>
              <a:gd name="T48" fmla="*/ 10125 h 10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9525">
            <a:noFill/>
            <a:round/>
            <a:headEnd/>
            <a:tailEnd/>
          </a:ln>
        </p:spPr>
        <p:txBody>
          <a:bodyPr wrap="none" anchor="ctr"/>
          <a:lstStyle/>
          <a:p>
            <a:endParaRPr lang="zh-CN" altLang="en-US"/>
          </a:p>
        </p:txBody>
      </p:sp>
      <p:cxnSp>
        <p:nvCxnSpPr>
          <p:cNvPr id="148" name="Straight Connector 147"/>
          <p:cNvCxnSpPr/>
          <p:nvPr/>
        </p:nvCxnSpPr>
        <p:spPr>
          <a:xfrm flipV="1">
            <a:off x="3345457" y="5245717"/>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234332" y="5431454"/>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247032" y="5537817"/>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264620" y="5731492"/>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925020" y="5277467"/>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209057" y="5431454"/>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536207" y="5460029"/>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678957" y="5245717"/>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5068" name="Group 7"/>
          <p:cNvGrpSpPr>
            <a:grpSpLocks/>
          </p:cNvGrpSpPr>
          <p:nvPr/>
        </p:nvGrpSpPr>
        <p:grpSpPr bwMode="auto">
          <a:xfrm>
            <a:off x="3804245" y="5671167"/>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69" name="Group 327"/>
          <p:cNvGrpSpPr>
            <a:grpSpLocks/>
          </p:cNvGrpSpPr>
          <p:nvPr/>
        </p:nvGrpSpPr>
        <p:grpSpPr bwMode="auto">
          <a:xfrm>
            <a:off x="4499570" y="5129829"/>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0" name="Group 337"/>
          <p:cNvGrpSpPr>
            <a:grpSpLocks/>
          </p:cNvGrpSpPr>
          <p:nvPr/>
        </p:nvGrpSpPr>
        <p:grpSpPr bwMode="auto">
          <a:xfrm>
            <a:off x="5142507" y="5583854"/>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1" name="Group 347"/>
          <p:cNvGrpSpPr>
            <a:grpSpLocks/>
          </p:cNvGrpSpPr>
          <p:nvPr/>
        </p:nvGrpSpPr>
        <p:grpSpPr bwMode="auto">
          <a:xfrm>
            <a:off x="5864820" y="5269529"/>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6" name="Group 23"/>
          <p:cNvGrpSpPr>
            <a:grpSpLocks/>
          </p:cNvGrpSpPr>
          <p:nvPr/>
        </p:nvGrpSpPr>
        <p:grpSpPr bwMode="auto">
          <a:xfrm>
            <a:off x="1880195" y="1986579"/>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5153"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nvGrpSpPr>
              <p:cNvPr id="45249"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4798"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0" name="Rectangle 119"/>
                <p:cNvSpPr/>
                <p:nvPr/>
              </p:nvSpPr>
              <p:spPr>
                <a:xfrm>
                  <a:off x="4128891" y="3720271"/>
                  <a:ext cx="564798"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1" name="Oval 120"/>
                <p:cNvSpPr/>
                <p:nvPr/>
              </p:nvSpPr>
              <p:spPr>
                <a:xfrm>
                  <a:off x="4128891" y="3607011"/>
                  <a:ext cx="564798"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22" name="Straight Connector 121"/>
                <p:cNvCxnSpPr/>
                <p:nvPr/>
              </p:nvCxnSpPr>
              <p:spPr>
                <a:xfrm>
                  <a:off x="4693688"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53"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4"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5229" name="Picture 86" descr="router_top.png"/>
              <p:cNvPicPr>
                <a:picLocks noChangeAspect="1"/>
              </p:cNvPicPr>
              <p:nvPr/>
            </p:nvPicPr>
            <p:blipFill>
              <a:blip r:embed="rId3"/>
              <a:srcRect/>
              <a:stretch>
                <a:fillRect/>
              </a:stretch>
            </p:blipFill>
            <p:spPr bwMode="auto">
              <a:xfrm>
                <a:off x="3500438" y="3194292"/>
                <a:ext cx="522287" cy="220475"/>
              </a:xfrm>
              <a:prstGeom prst="rect">
                <a:avLst/>
              </a:prstGeom>
              <a:noFill/>
              <a:ln w="9525">
                <a:noFill/>
                <a:miter lim="800000"/>
                <a:headEnd/>
                <a:tailEnd/>
              </a:ln>
            </p:spPr>
          </p:pic>
          <p:grpSp>
            <p:nvGrpSpPr>
              <p:cNvPr id="45230"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33"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5"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07"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10"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6"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5184" name="Picture 469" descr="router_top.png"/>
              <p:cNvPicPr>
                <a:picLocks noChangeAspect="1"/>
              </p:cNvPicPr>
              <p:nvPr/>
            </p:nvPicPr>
            <p:blipFill>
              <a:blip r:embed="rId3"/>
              <a:srcRect/>
              <a:stretch>
                <a:fillRect/>
              </a:stretch>
            </p:blipFill>
            <p:spPr bwMode="auto">
              <a:xfrm>
                <a:off x="5491163" y="3206725"/>
                <a:ext cx="522287" cy="220431"/>
              </a:xfrm>
              <a:prstGeom prst="rect">
                <a:avLst/>
              </a:prstGeom>
              <a:noFill/>
              <a:ln w="9525">
                <a:noFill/>
                <a:miter lim="800000"/>
                <a:headEnd/>
                <a:tailEnd/>
              </a:ln>
            </p:spPr>
          </p:pic>
          <p:grpSp>
            <p:nvGrpSpPr>
              <p:cNvPr id="45185"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76" name="Straight Connector 475"/>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188"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7"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162"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165"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grpSp>
        <p:nvGrpSpPr>
          <p:cNvPr id="22" name="Group 228"/>
          <p:cNvGrpSpPr>
            <a:grpSpLocks/>
          </p:cNvGrpSpPr>
          <p:nvPr/>
        </p:nvGrpSpPr>
        <p:grpSpPr bwMode="auto">
          <a:xfrm>
            <a:off x="1951632" y="2342179"/>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135" name="TextBox 233"/>
            <p:cNvSpPr txBox="1">
              <a:spLocks noChangeArrowheads="1"/>
            </p:cNvSpPr>
            <p:nvPr/>
          </p:nvSpPr>
          <p:spPr bwMode="auto">
            <a:xfrm>
              <a:off x="1891781" y="783191"/>
              <a:ext cx="910613" cy="476199"/>
            </a:xfrm>
            <a:prstGeom prst="rect">
              <a:avLst/>
            </a:prstGeom>
            <a:noFill/>
            <a:ln w="9525">
              <a:noFill/>
              <a:miter lim="800000"/>
              <a:headEnd/>
              <a:tailEnd/>
            </a:ln>
          </p:spPr>
          <p:txBody>
            <a:bodyPr wrap="none">
              <a:spAutoFit/>
            </a:bodyPr>
            <a:lstStyle/>
            <a:p>
              <a:pPr algn="ctr">
                <a:lnSpc>
                  <a:spcPts val="1475"/>
                </a:lnSpc>
              </a:pPr>
              <a:r>
                <a:rPr lang="en-US" altLang="zh-CN" sz="1400"/>
                <a:t>Routing</a:t>
              </a:r>
            </a:p>
            <a:p>
              <a:pPr algn="ctr">
                <a:lnSpc>
                  <a:spcPts val="1475"/>
                </a:lnSpc>
              </a:pPr>
              <a:r>
                <a:rPr lang="en-US" altLang="zh-CN" sz="1400"/>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5075" name="TextBox 257"/>
          <p:cNvSpPr txBox="1">
            <a:spLocks noChangeArrowheads="1"/>
          </p:cNvSpPr>
          <p:nvPr/>
        </p:nvSpPr>
        <p:spPr bwMode="auto">
          <a:xfrm>
            <a:off x="319682" y="968375"/>
            <a:ext cx="8473481" cy="1107996"/>
          </a:xfrm>
          <a:prstGeom prst="rect">
            <a:avLst/>
          </a:prstGeom>
          <a:noFill/>
          <a:ln w="9525">
            <a:noFill/>
            <a:miter lim="800000"/>
            <a:headEnd/>
            <a:tailEnd/>
          </a:ln>
        </p:spPr>
        <p:txBody>
          <a:bodyPr wrap="square">
            <a:spAutoFit/>
          </a:bodyPr>
          <a:lstStyle/>
          <a:p>
            <a:r>
              <a:rPr lang="zh-CN" altLang="en-US" sz="2200" dirty="0">
                <a:solidFill>
                  <a:srgbClr val="000099"/>
                </a:solidFill>
              </a:rPr>
              <a:t>每个路由器</a:t>
            </a:r>
            <a:r>
              <a:rPr lang="zh-CN" altLang="en-US" sz="2200" dirty="0"/>
              <a:t>具备独立的路由功能和数据转发功能，路由算法组件分布在不同路由器上，彼此交互，计算生成转发表，构成分布式的控制平面。</a:t>
            </a:r>
            <a:endParaRPr lang="en-US" altLang="zh-CN" sz="2200" dirty="0"/>
          </a:p>
        </p:txBody>
      </p:sp>
      <p:grpSp>
        <p:nvGrpSpPr>
          <p:cNvPr id="23" name="Group 22"/>
          <p:cNvGrpSpPr>
            <a:grpSpLocks/>
          </p:cNvGrpSpPr>
          <p:nvPr/>
        </p:nvGrpSpPr>
        <p:grpSpPr bwMode="auto">
          <a:xfrm>
            <a:off x="1680170" y="2847532"/>
            <a:ext cx="6473348" cy="758527"/>
            <a:chOff x="1557338" y="3191403"/>
            <a:chExt cx="6473348" cy="758527"/>
          </a:xfrm>
        </p:grpSpPr>
        <p:sp>
          <p:nvSpPr>
            <p:cNvPr id="45131" name="TextBox 232"/>
            <p:cNvSpPr txBox="1">
              <a:spLocks noChangeArrowheads="1"/>
            </p:cNvSpPr>
            <p:nvPr/>
          </p:nvSpPr>
          <p:spPr bwMode="auto">
            <a:xfrm>
              <a:off x="7127875" y="3665237"/>
              <a:ext cx="902811" cy="284693"/>
            </a:xfrm>
            <a:prstGeom prst="rect">
              <a:avLst/>
            </a:prstGeom>
            <a:noFill/>
            <a:ln w="9525">
              <a:noFill/>
              <a:miter lim="800000"/>
              <a:headEnd/>
              <a:tailEnd/>
            </a:ln>
          </p:spPr>
          <p:txBody>
            <a:bodyPr wrap="none">
              <a:spAutoFit/>
            </a:bodyPr>
            <a:lstStyle/>
            <a:p>
              <a:pPr algn="ctr">
                <a:lnSpc>
                  <a:spcPts val="1463"/>
                </a:lnSpc>
              </a:pPr>
              <a:r>
                <a:rPr lang="zh-CN" altLang="en-US" sz="1400" dirty="0" smtClean="0"/>
                <a:t>数据平面</a:t>
              </a:r>
              <a:endParaRPr lang="en-US" altLang="zh-CN" sz="1400" dirty="0"/>
            </a:p>
          </p:txBody>
        </p:sp>
        <p:sp>
          <p:nvSpPr>
            <p:cNvPr id="45132" name="TextBox 233"/>
            <p:cNvSpPr txBox="1">
              <a:spLocks noChangeArrowheads="1"/>
            </p:cNvSpPr>
            <p:nvPr/>
          </p:nvSpPr>
          <p:spPr bwMode="auto">
            <a:xfrm>
              <a:off x="7127875" y="3191403"/>
              <a:ext cx="902811" cy="284693"/>
            </a:xfrm>
            <a:prstGeom prst="rect">
              <a:avLst/>
            </a:prstGeom>
            <a:noFill/>
            <a:ln w="9525">
              <a:noFill/>
              <a:miter lim="800000"/>
              <a:headEnd/>
              <a:tailEnd/>
            </a:ln>
          </p:spPr>
          <p:txBody>
            <a:bodyPr wrap="none">
              <a:spAutoFit/>
            </a:bodyPr>
            <a:lstStyle/>
            <a:p>
              <a:pPr algn="ctr">
                <a:lnSpc>
                  <a:spcPts val="1463"/>
                </a:lnSpc>
              </a:pPr>
              <a:r>
                <a:rPr lang="zh-CN" altLang="en-US" sz="1400" dirty="0" smtClean="0"/>
                <a:t>控制平面</a:t>
              </a:r>
              <a:endParaRPr lang="en-US" altLang="zh-CN" sz="1400" dirty="0"/>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4" name="Group 26"/>
          <p:cNvGrpSpPr>
            <a:grpSpLocks/>
          </p:cNvGrpSpPr>
          <p:nvPr/>
        </p:nvGrpSpPr>
        <p:grpSpPr bwMode="auto">
          <a:xfrm>
            <a:off x="1951632" y="3358179"/>
            <a:ext cx="5126038" cy="1120775"/>
            <a:chOff x="-4746102" y="4471477"/>
            <a:chExt cx="5126173" cy="1120753"/>
          </a:xfrm>
        </p:grpSpPr>
        <p:pic>
          <p:nvPicPr>
            <p:cNvPr id="45109" name="Picture 10" descr="fig42_table.pdf"/>
            <p:cNvPicPr>
              <a:picLocks noChangeAspect="1"/>
            </p:cNvPicPr>
            <p:nvPr/>
          </p:nvPicPr>
          <p:blipFill>
            <a:blip r:embed="rId4"/>
            <a:srcRect/>
            <a:stretch>
              <a:fillRect/>
            </a:stretch>
          </p:blipFill>
          <p:spPr bwMode="auto">
            <a:xfrm>
              <a:off x="-4746102" y="4471477"/>
              <a:ext cx="966463" cy="966962"/>
            </a:xfrm>
            <a:prstGeom prst="rect">
              <a:avLst/>
            </a:prstGeom>
            <a:noFill/>
            <a:ln w="9525">
              <a:solidFill>
                <a:srgbClr val="CC0000"/>
              </a:solidFill>
              <a:miter lim="800000"/>
              <a:headEnd/>
              <a:tailEnd/>
            </a:ln>
          </p:spPr>
        </p:pic>
        <p:grpSp>
          <p:nvGrpSpPr>
            <p:cNvPr id="45110" name="Group 25"/>
            <p:cNvGrpSpPr>
              <a:grpSpLocks/>
            </p:cNvGrpSpPr>
            <p:nvPr/>
          </p:nvGrpSpPr>
          <p:grpSpPr bwMode="auto">
            <a:xfrm>
              <a:off x="-3025264" y="5228984"/>
              <a:ext cx="3405335" cy="363246"/>
              <a:chOff x="-3025264" y="5228984"/>
              <a:chExt cx="3405335" cy="363246"/>
            </a:xfrm>
          </p:grpSpPr>
          <p:grpSp>
            <p:nvGrpSpPr>
              <p:cNvPr id="45111"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7020"/>
                  <a:ext cx="425550" cy="33489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112"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6925"/>
                  <a:ext cx="425549" cy="33496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113"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6925"/>
                  <a:ext cx="425550" cy="33496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114"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30" name="Group 24"/>
          <p:cNvGrpSpPr>
            <a:grpSpLocks/>
          </p:cNvGrpSpPr>
          <p:nvPr/>
        </p:nvGrpSpPr>
        <p:grpSpPr bwMode="auto">
          <a:xfrm>
            <a:off x="2405657" y="2539029"/>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grpSp>
      <p:sp>
        <p:nvSpPr>
          <p:cNvPr id="2" name="标题 1"/>
          <p:cNvSpPr>
            <a:spLocks noGrp="1"/>
          </p:cNvSpPr>
          <p:nvPr>
            <p:ph type="title"/>
          </p:nvPr>
        </p:nvSpPr>
        <p:spPr/>
        <p:txBody>
          <a:bodyPr/>
          <a:lstStyle/>
          <a:p>
            <a:r>
              <a:rPr lang="zh-CN" altLang="en-US" dirty="0" smtClean="0">
                <a:solidFill>
                  <a:srgbClr val="000099"/>
                </a:solidFill>
                <a:latin typeface="Gill Sans MT" pitchFamily="34" charset="0"/>
              </a:rPr>
              <a:t>每路由器的控制平面</a:t>
            </a:r>
            <a:endParaRPr lang="zh-CN" altLang="en-US" dirty="0"/>
          </a:p>
        </p:txBody>
      </p:sp>
      <p:cxnSp>
        <p:nvCxnSpPr>
          <p:cNvPr id="227" name="Straight Connector 226"/>
          <p:cNvCxnSpPr/>
          <p:nvPr/>
        </p:nvCxnSpPr>
        <p:spPr>
          <a:xfrm flipH="1">
            <a:off x="1405532" y="5458442"/>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082" name="TextBox 265"/>
          <p:cNvSpPr txBox="1">
            <a:spLocks noChangeArrowheads="1"/>
          </p:cNvSpPr>
          <p:nvPr/>
        </p:nvSpPr>
        <p:spPr bwMode="auto">
          <a:xfrm>
            <a:off x="3321645" y="5129829"/>
            <a:ext cx="263525" cy="276225"/>
          </a:xfrm>
          <a:prstGeom prst="rect">
            <a:avLst/>
          </a:prstGeom>
          <a:noFill/>
          <a:ln w="9525">
            <a:noFill/>
            <a:miter lim="800000"/>
            <a:headEnd/>
            <a:tailEnd/>
          </a:ln>
        </p:spPr>
        <p:txBody>
          <a:bodyPr wrap="none">
            <a:spAutoFit/>
          </a:bodyPr>
          <a:lstStyle/>
          <a:p>
            <a:r>
              <a:rPr lang="en-US" altLang="zh-CN" sz="1200"/>
              <a:t>1</a:t>
            </a:r>
          </a:p>
        </p:txBody>
      </p:sp>
      <p:sp>
        <p:nvSpPr>
          <p:cNvPr id="45083" name="TextBox 281"/>
          <p:cNvSpPr txBox="1">
            <a:spLocks noChangeArrowheads="1"/>
          </p:cNvSpPr>
          <p:nvPr/>
        </p:nvSpPr>
        <p:spPr bwMode="auto">
          <a:xfrm>
            <a:off x="3496270" y="5417167"/>
            <a:ext cx="263525" cy="276225"/>
          </a:xfrm>
          <a:prstGeom prst="rect">
            <a:avLst/>
          </a:prstGeom>
          <a:noFill/>
          <a:ln w="9525">
            <a:noFill/>
            <a:miter lim="800000"/>
            <a:headEnd/>
            <a:tailEnd/>
          </a:ln>
        </p:spPr>
        <p:txBody>
          <a:bodyPr wrap="none">
            <a:spAutoFit/>
          </a:bodyPr>
          <a:lstStyle/>
          <a:p>
            <a:r>
              <a:rPr lang="en-US" altLang="zh-CN" sz="1200"/>
              <a:t>2</a:t>
            </a:r>
          </a:p>
        </p:txBody>
      </p:sp>
      <p:grpSp>
        <p:nvGrpSpPr>
          <p:cNvPr id="45084" name="Group 5"/>
          <p:cNvGrpSpPr>
            <a:grpSpLocks/>
          </p:cNvGrpSpPr>
          <p:nvPr/>
        </p:nvGrpSpPr>
        <p:grpSpPr bwMode="auto">
          <a:xfrm>
            <a:off x="1061045" y="4893292"/>
            <a:ext cx="1616075" cy="487362"/>
            <a:chOff x="-4079003" y="2717403"/>
            <a:chExt cx="1616718" cy="488475"/>
          </a:xfrm>
        </p:grpSpPr>
        <p:sp>
          <p:nvSpPr>
            <p:cNvPr id="45098" name="Rectangle 97"/>
            <p:cNvSpPr>
              <a:spLocks noChangeArrowheads="1"/>
            </p:cNvSpPr>
            <p:nvPr/>
          </p:nvSpPr>
          <p:spPr bwMode="auto">
            <a:xfrm>
              <a:off x="-4052413" y="2965119"/>
              <a:ext cx="1290538" cy="208750"/>
            </a:xfrm>
            <a:prstGeom prst="rect">
              <a:avLst/>
            </a:prstGeom>
            <a:solidFill>
              <a:schemeClr val="bg2"/>
            </a:solidFill>
            <a:ln w="9525">
              <a:noFill/>
              <a:miter lim="800000"/>
              <a:headEnd/>
              <a:tailEnd/>
            </a:ln>
          </p:spPr>
          <p:txBody>
            <a:bodyPr wrap="none" anchor="ctr"/>
            <a:lstStyle/>
            <a:p>
              <a:endParaRPr lang="zh-CN" altLang="zh-CN"/>
            </a:p>
          </p:txBody>
        </p:sp>
        <p:sp>
          <p:nvSpPr>
            <p:cNvPr id="45099"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45100"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45101"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45102" name="Text Box 105"/>
            <p:cNvSpPr txBox="1">
              <a:spLocks noChangeArrowheads="1"/>
            </p:cNvSpPr>
            <p:nvPr/>
          </p:nvSpPr>
          <p:spPr bwMode="auto">
            <a:xfrm>
              <a:off x="-3430189" y="2965119"/>
              <a:ext cx="581451" cy="240759"/>
            </a:xfrm>
            <a:prstGeom prst="rect">
              <a:avLst/>
            </a:prstGeom>
            <a:noFill/>
            <a:ln w="9525">
              <a:noFill/>
              <a:miter lim="800000"/>
              <a:headEnd/>
              <a:tailEnd/>
            </a:ln>
          </p:spPr>
          <p:txBody>
            <a:bodyPr wrap="none">
              <a:spAutoFit/>
            </a:bodyPr>
            <a:lstStyle/>
            <a:p>
              <a:pPr eaLnBrk="1" hangingPunct="1"/>
              <a:r>
                <a:rPr lang="en-US" altLang="zh-CN" sz="1200"/>
                <a:t>0111</a:t>
              </a:r>
            </a:p>
          </p:txBody>
        </p:sp>
        <p:sp>
          <p:nvSpPr>
            <p:cNvPr id="45103"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p:spPr>
          <p:txBody>
            <a:bodyPr/>
            <a:lstStyle/>
            <a:p>
              <a:endParaRPr lang="zh-CN" altLang="en-US"/>
            </a:p>
          </p:txBody>
        </p:sp>
      </p:grpSp>
      <p:sp>
        <p:nvSpPr>
          <p:cNvPr id="45085" name="Freeform 120"/>
          <p:cNvSpPr>
            <a:spLocks/>
          </p:cNvSpPr>
          <p:nvPr/>
        </p:nvSpPr>
        <p:spPr bwMode="auto">
          <a:xfrm>
            <a:off x="2616795" y="5325092"/>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p:spPr>
        <p:txBody>
          <a:bodyPr/>
          <a:lstStyle/>
          <a:p>
            <a:endParaRPr lang="zh-CN" altLang="en-US"/>
          </a:p>
        </p:txBody>
      </p:sp>
      <p:grpSp>
        <p:nvGrpSpPr>
          <p:cNvPr id="45086" name="Group 357"/>
          <p:cNvGrpSpPr>
            <a:grpSpLocks/>
          </p:cNvGrpSpPr>
          <p:nvPr/>
        </p:nvGrpSpPr>
        <p:grpSpPr bwMode="auto">
          <a:xfrm>
            <a:off x="2837457" y="5315567"/>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5087" name="TextBox 6"/>
          <p:cNvSpPr txBox="1">
            <a:spLocks noChangeArrowheads="1"/>
          </p:cNvSpPr>
          <p:nvPr/>
        </p:nvSpPr>
        <p:spPr bwMode="auto">
          <a:xfrm>
            <a:off x="319682" y="4559917"/>
            <a:ext cx="1992313" cy="523875"/>
          </a:xfrm>
          <a:prstGeom prst="rect">
            <a:avLst/>
          </a:prstGeom>
          <a:noFill/>
          <a:ln w="9525">
            <a:noFill/>
            <a:miter lim="800000"/>
            <a:headEnd/>
            <a:tailEnd/>
          </a:ln>
        </p:spPr>
        <p:txBody>
          <a:bodyPr>
            <a:spAutoFit/>
          </a:bodyPr>
          <a:lstStyle/>
          <a:p>
            <a:r>
              <a:rPr lang="en-US" altLang="zh-CN" sz="1400"/>
              <a:t>values in arriving </a:t>
            </a:r>
          </a:p>
          <a:p>
            <a:r>
              <a:rPr lang="en-US" altLang="zh-CN" sz="1400"/>
              <a:t>packet header</a:t>
            </a:r>
            <a:endParaRPr lang="en-US" altLang="zh-CN"/>
          </a:p>
        </p:txBody>
      </p:sp>
      <p:sp>
        <p:nvSpPr>
          <p:cNvPr id="45088" name="TextBox 282"/>
          <p:cNvSpPr txBox="1">
            <a:spLocks noChangeArrowheads="1"/>
          </p:cNvSpPr>
          <p:nvPr/>
        </p:nvSpPr>
        <p:spPr bwMode="auto">
          <a:xfrm>
            <a:off x="3191470" y="5518767"/>
            <a:ext cx="261937" cy="277812"/>
          </a:xfrm>
          <a:prstGeom prst="rect">
            <a:avLst/>
          </a:prstGeom>
          <a:noFill/>
          <a:ln w="9525">
            <a:noFill/>
            <a:miter lim="800000"/>
            <a:headEnd/>
            <a:tailEnd/>
          </a:ln>
        </p:spPr>
        <p:txBody>
          <a:bodyPr wrap="none">
            <a:spAutoFit/>
          </a:bodyPr>
          <a:lstStyle/>
          <a:p>
            <a:r>
              <a:rPr lang="en-US" altLang="zh-CN" sz="1200"/>
              <a:t>3</a:t>
            </a:r>
          </a:p>
        </p:txBody>
      </p:sp>
    </p:spTree>
    <p:extLst>
      <p:ext uri="{BB962C8B-B14F-4D97-AF65-F5344CB8AC3E}">
        <p14:creationId xmlns:p14="http://schemas.microsoft.com/office/powerpoint/2010/main" val="1437537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p:cNvPicPr>
            <a:picLocks noChangeAspect="1" noChangeArrowheads="1"/>
          </p:cNvPicPr>
          <p:nvPr/>
        </p:nvPicPr>
        <p:blipFill>
          <a:blip r:embed="rId2" cstate="print"/>
          <a:srcRect/>
          <a:stretch>
            <a:fillRect/>
          </a:stretch>
        </p:blipFill>
        <p:spPr bwMode="auto">
          <a:xfrm>
            <a:off x="2062143" y="1886523"/>
            <a:ext cx="4300969" cy="3529612"/>
          </a:xfrm>
          <a:prstGeom prst="rect">
            <a:avLst/>
          </a:prstGeom>
          <a:noFill/>
          <a:ln w="9525">
            <a:noFill/>
            <a:miter lim="800000"/>
            <a:headEnd/>
            <a:tailEnd/>
          </a:ln>
        </p:spPr>
      </p:pic>
      <p:sp>
        <p:nvSpPr>
          <p:cNvPr id="111619" name="Rectangle 5"/>
          <p:cNvSpPr>
            <a:spLocks noGrp="1" noChangeArrowheads="1"/>
          </p:cNvSpPr>
          <p:nvPr>
            <p:ph type="title"/>
          </p:nvPr>
        </p:nvSpPr>
        <p:spPr>
          <a:xfrm>
            <a:off x="338138" y="228600"/>
            <a:ext cx="8455025" cy="675290"/>
          </a:xfrm>
        </p:spPr>
        <p:txBody>
          <a:bodyPr/>
          <a:lstStyle/>
          <a:p>
            <a:pPr eaLnBrk="1" hangingPunct="1"/>
            <a:r>
              <a:rPr lang="en-US" altLang="zh-CN" dirty="0">
                <a:latin typeface="+mn-lt"/>
              </a:rPr>
              <a:t>Addresses </a:t>
            </a:r>
            <a:r>
              <a:rPr lang="en-US" altLang="zh-CN" dirty="0" smtClean="0">
                <a:latin typeface="+mn-lt"/>
              </a:rPr>
              <a:t>without </a:t>
            </a:r>
            <a:r>
              <a:rPr lang="en-US" altLang="zh-CN" dirty="0">
                <a:latin typeface="+mn-lt"/>
              </a:rPr>
              <a:t>and </a:t>
            </a:r>
            <a:r>
              <a:rPr lang="en-US" altLang="zh-CN" dirty="0" smtClean="0">
                <a:latin typeface="+mn-lt"/>
              </a:rPr>
              <a:t>with </a:t>
            </a:r>
            <a:r>
              <a:rPr lang="en-US" altLang="zh-CN" dirty="0">
                <a:latin typeface="+mn-lt"/>
              </a:rPr>
              <a:t>Subnetting</a:t>
            </a:r>
            <a:endParaRPr lang="zh-CN" altLang="en-US" dirty="0">
              <a:latin typeface="+mn-lt"/>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p:cNvPicPr>
            <a:picLocks noChangeAspect="1" noChangeArrowheads="1"/>
          </p:cNvPicPr>
          <p:nvPr/>
        </p:nvPicPr>
        <p:blipFill>
          <a:blip r:embed="rId2" cstate="print"/>
          <a:srcRect/>
          <a:stretch>
            <a:fillRect/>
          </a:stretch>
        </p:blipFill>
        <p:spPr bwMode="auto">
          <a:xfrm>
            <a:off x="1044615" y="1303389"/>
            <a:ext cx="7069521" cy="4576537"/>
          </a:xfrm>
          <a:prstGeom prst="rect">
            <a:avLst/>
          </a:prstGeom>
          <a:noFill/>
          <a:ln w="9525">
            <a:noFill/>
            <a:miter lim="800000"/>
            <a:headEnd/>
            <a:tailEnd/>
          </a:ln>
        </p:spPr>
      </p:pic>
      <p:sp>
        <p:nvSpPr>
          <p:cNvPr id="112643" name="Rectangle 5"/>
          <p:cNvSpPr>
            <a:spLocks noGrp="1" noChangeArrowheads="1"/>
          </p:cNvSpPr>
          <p:nvPr>
            <p:ph type="title"/>
          </p:nvPr>
        </p:nvSpPr>
        <p:spPr>
          <a:xfrm>
            <a:off x="338138" y="228600"/>
            <a:ext cx="8482477" cy="652346"/>
          </a:xfrm>
        </p:spPr>
        <p:txBody>
          <a:bodyPr/>
          <a:lstStyle/>
          <a:p>
            <a:pPr eaLnBrk="1" hangingPunct="1"/>
            <a:r>
              <a:rPr lang="zh-CN" altLang="en-US" dirty="0">
                <a:latin typeface="Gill Sans MT" panose="020B0502020104020203" pitchFamily="34" charset="0"/>
              </a:rPr>
              <a:t>掩码</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381000" y="1017430"/>
            <a:ext cx="8420100" cy="5204693"/>
          </a:xfrm>
          <a:noFill/>
        </p:spPr>
        <p:txBody>
          <a:bodyPr/>
          <a:lstStyle/>
          <a:p>
            <a:pPr>
              <a:spcBef>
                <a:spcPts val="600"/>
              </a:spcBef>
            </a:pPr>
            <a:r>
              <a:rPr lang="zh-CN" altLang="en-US" dirty="0" smtClean="0"/>
              <a:t>大多数</a:t>
            </a:r>
            <a:r>
              <a:rPr lang="zh-CN" altLang="en-US" dirty="0"/>
              <a:t>的</a:t>
            </a:r>
            <a:r>
              <a:rPr lang="en-US" altLang="zh-CN" dirty="0"/>
              <a:t>A</a:t>
            </a:r>
            <a:r>
              <a:rPr lang="zh-CN" altLang="en-US" dirty="0"/>
              <a:t>类和</a:t>
            </a:r>
            <a:r>
              <a:rPr lang="en-US" altLang="zh-CN" dirty="0"/>
              <a:t>B</a:t>
            </a:r>
            <a:r>
              <a:rPr lang="zh-CN" altLang="en-US" dirty="0"/>
              <a:t>类地址被耗尽的时候</a:t>
            </a:r>
            <a:r>
              <a:rPr lang="zh-CN" altLang="en-US" dirty="0" smtClean="0"/>
              <a:t>，已经到来</a:t>
            </a:r>
            <a:r>
              <a:rPr lang="zh-CN" altLang="en-US" dirty="0"/>
              <a:t>了。</a:t>
            </a:r>
          </a:p>
          <a:p>
            <a:pPr>
              <a:spcBef>
                <a:spcPts val="600"/>
              </a:spcBef>
            </a:pPr>
            <a:endParaRPr lang="en-US" altLang="zh-CN" dirty="0" smtClean="0"/>
          </a:p>
          <a:p>
            <a:pPr>
              <a:spcBef>
                <a:spcPts val="600"/>
              </a:spcBef>
            </a:pPr>
            <a:r>
              <a:rPr lang="zh-CN" altLang="en-US" dirty="0" smtClean="0"/>
              <a:t>不过</a:t>
            </a:r>
            <a:r>
              <a:rPr lang="zh-CN" altLang="en-US" dirty="0"/>
              <a:t>，</a:t>
            </a:r>
            <a:r>
              <a:rPr lang="zh-CN" altLang="en-US" dirty="0" smtClean="0"/>
              <a:t>对中等规模大小的块需求</a:t>
            </a:r>
            <a:r>
              <a:rPr lang="zh-CN" altLang="en-US" dirty="0"/>
              <a:t>仍然很大。</a:t>
            </a:r>
          </a:p>
          <a:p>
            <a:pPr>
              <a:spcBef>
                <a:spcPts val="600"/>
              </a:spcBef>
            </a:pPr>
            <a:endParaRPr lang="en-US" altLang="zh-CN" dirty="0" smtClean="0"/>
          </a:p>
          <a:p>
            <a:pPr>
              <a:spcBef>
                <a:spcPts val="600"/>
              </a:spcBef>
            </a:pPr>
            <a:r>
              <a:rPr lang="zh-CN" altLang="en-US" dirty="0" smtClean="0"/>
              <a:t>具有最大</a:t>
            </a:r>
            <a:r>
              <a:rPr lang="zh-CN" altLang="en-US" dirty="0"/>
              <a:t>数目为</a:t>
            </a:r>
            <a:r>
              <a:rPr lang="en-US" altLang="zh-CN" dirty="0"/>
              <a:t>256</a:t>
            </a:r>
            <a:r>
              <a:rPr lang="zh-CN" altLang="en-US" dirty="0"/>
              <a:t>个地址的</a:t>
            </a:r>
            <a:r>
              <a:rPr lang="en-US" altLang="zh-CN" dirty="0"/>
              <a:t>C</a:t>
            </a:r>
            <a:r>
              <a:rPr lang="zh-CN" altLang="en-US" dirty="0"/>
              <a:t>类块的大小不能满足大多数组织的需要。</a:t>
            </a:r>
          </a:p>
          <a:p>
            <a:pPr>
              <a:spcBef>
                <a:spcPts val="600"/>
              </a:spcBef>
            </a:pPr>
            <a:endParaRPr lang="en-US" altLang="zh-CN" dirty="0" smtClean="0"/>
          </a:p>
          <a:p>
            <a:pPr>
              <a:spcBef>
                <a:spcPts val="600"/>
              </a:spcBef>
            </a:pPr>
            <a:r>
              <a:rPr lang="zh-CN" altLang="en-US" dirty="0"/>
              <a:t>甚至</a:t>
            </a:r>
            <a:r>
              <a:rPr lang="zh-CN" altLang="en-US" dirty="0" smtClean="0"/>
              <a:t>中型</a:t>
            </a:r>
            <a:r>
              <a:rPr lang="zh-CN" altLang="en-US" dirty="0"/>
              <a:t>企业也需要更多的地址。</a:t>
            </a:r>
          </a:p>
        </p:txBody>
      </p:sp>
      <p:sp>
        <p:nvSpPr>
          <p:cNvPr id="2" name="标题 1"/>
          <p:cNvSpPr>
            <a:spLocks noGrp="1"/>
          </p:cNvSpPr>
          <p:nvPr>
            <p:ph type="title"/>
          </p:nvPr>
        </p:nvSpPr>
        <p:spPr/>
        <p:txBody>
          <a:bodyPr/>
          <a:lstStyle/>
          <a:p>
            <a:r>
              <a:rPr lang="en-US" altLang="zh-CN" dirty="0">
                <a:latin typeface="+mn-lt"/>
              </a:rPr>
              <a:t>5. </a:t>
            </a:r>
            <a:r>
              <a:rPr lang="zh-CN" altLang="en-US" dirty="0" smtClean="0">
                <a:latin typeface="+mn-lt"/>
              </a:rPr>
              <a:t>构成超网</a:t>
            </a:r>
            <a:r>
              <a:rPr lang="en-US" altLang="zh-CN" dirty="0" smtClean="0">
                <a:latin typeface="+mn-lt"/>
              </a:rPr>
              <a:t> </a:t>
            </a:r>
            <a:endParaRPr lang="zh-CN" altLang="en-US" dirty="0">
              <a:latin typeface="+mn-lt"/>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350838" y="1019503"/>
            <a:ext cx="8442326" cy="5160580"/>
          </a:xfrm>
          <a:noFill/>
        </p:spPr>
        <p:txBody>
          <a:bodyPr/>
          <a:lstStyle/>
          <a:p>
            <a:pPr>
              <a:spcBef>
                <a:spcPts val="600"/>
              </a:spcBef>
            </a:pPr>
            <a:r>
              <a:rPr lang="zh-CN" altLang="en-US" dirty="0"/>
              <a:t>一个解决方案</a:t>
            </a:r>
            <a:r>
              <a:rPr lang="zh-CN" altLang="en-US" dirty="0" smtClean="0"/>
              <a:t>是构造</a:t>
            </a:r>
            <a:r>
              <a:rPr lang="zh-CN" altLang="en-US" dirty="0"/>
              <a:t>超</a:t>
            </a:r>
            <a:r>
              <a:rPr lang="zh-CN" altLang="en-US" dirty="0" smtClean="0"/>
              <a:t>网。</a:t>
            </a:r>
            <a:endParaRPr lang="zh-CN" altLang="en-US" dirty="0"/>
          </a:p>
          <a:p>
            <a:pPr>
              <a:spcBef>
                <a:spcPts val="600"/>
              </a:spcBef>
            </a:pPr>
            <a:endParaRPr lang="en-US" altLang="zh-CN" dirty="0" smtClean="0"/>
          </a:p>
          <a:p>
            <a:pPr>
              <a:spcBef>
                <a:spcPts val="600"/>
              </a:spcBef>
            </a:pPr>
            <a:r>
              <a:rPr lang="zh-CN" altLang="en-US" dirty="0" smtClean="0"/>
              <a:t>在</a:t>
            </a:r>
            <a:r>
              <a:rPr lang="zh-CN" altLang="en-US" dirty="0"/>
              <a:t>构造超网</a:t>
            </a:r>
            <a:r>
              <a:rPr lang="zh-CN" altLang="en-US" dirty="0" smtClean="0"/>
              <a:t>中</a:t>
            </a:r>
            <a:r>
              <a:rPr lang="zh-CN" altLang="en-US" dirty="0"/>
              <a:t>，一个组织可以组合几个类</a:t>
            </a:r>
            <a:r>
              <a:rPr lang="en-US" altLang="zh-CN" dirty="0"/>
              <a:t>C</a:t>
            </a:r>
            <a:r>
              <a:rPr lang="zh-CN" altLang="en-US" dirty="0"/>
              <a:t>块来创建更大范围的地址。</a:t>
            </a:r>
          </a:p>
          <a:p>
            <a:pPr>
              <a:spcBef>
                <a:spcPts val="600"/>
              </a:spcBef>
            </a:pPr>
            <a:endParaRPr lang="en-US" altLang="zh-CN" dirty="0" smtClean="0"/>
          </a:p>
          <a:p>
            <a:pPr>
              <a:spcBef>
                <a:spcPts val="600"/>
              </a:spcBef>
            </a:pPr>
            <a:r>
              <a:rPr lang="zh-CN" altLang="en-US" dirty="0" smtClean="0"/>
              <a:t>换句话说</a:t>
            </a:r>
            <a:r>
              <a:rPr lang="zh-CN" altLang="en-US" dirty="0"/>
              <a:t>，几个网络组合在一起就形成了一个超级</a:t>
            </a:r>
            <a:r>
              <a:rPr lang="zh-CN" altLang="en-US" dirty="0" smtClean="0"/>
              <a:t>网络</a:t>
            </a:r>
            <a:r>
              <a:rPr lang="en-US" altLang="zh-CN" dirty="0" smtClean="0"/>
              <a:t>(</a:t>
            </a:r>
            <a:r>
              <a:rPr lang="en-US" altLang="zh-CN" dirty="0"/>
              <a:t>supernetwork or supernet</a:t>
            </a:r>
            <a:r>
              <a:rPr lang="en-US" altLang="zh-CN" dirty="0" smtClean="0"/>
              <a:t>)</a:t>
            </a:r>
            <a:r>
              <a:rPr lang="zh-CN" altLang="en-US" dirty="0" smtClean="0"/>
              <a:t>。</a:t>
            </a:r>
            <a:r>
              <a:rPr lang="zh-CN" altLang="en-US" dirty="0"/>
              <a:t> </a:t>
            </a:r>
          </a:p>
          <a:p>
            <a:pPr>
              <a:spcBef>
                <a:spcPts val="600"/>
              </a:spcBef>
            </a:pPr>
            <a:endParaRPr lang="en-US" altLang="zh-CN" dirty="0" smtClean="0"/>
          </a:p>
          <a:p>
            <a:pPr>
              <a:spcBef>
                <a:spcPts val="600"/>
              </a:spcBef>
            </a:pPr>
            <a:r>
              <a:rPr lang="zh-CN" altLang="en-US" dirty="0" smtClean="0"/>
              <a:t>超</a:t>
            </a:r>
            <a:r>
              <a:rPr lang="zh-CN" altLang="en-US" dirty="0"/>
              <a:t>网减少了掩码中的</a:t>
            </a:r>
            <a:r>
              <a:rPr lang="en-US" altLang="zh-CN" dirty="0"/>
              <a:t>1</a:t>
            </a:r>
            <a:r>
              <a:rPr lang="zh-CN" altLang="en-US" dirty="0"/>
              <a:t>的数量</a:t>
            </a:r>
            <a:r>
              <a:rPr lang="zh-CN" altLang="en-US" dirty="0" smtClean="0"/>
              <a:t>。</a:t>
            </a:r>
            <a:endParaRPr lang="en-US" altLang="zh-CN" dirty="0" smtClean="0"/>
          </a:p>
          <a:p>
            <a:pPr>
              <a:spcBef>
                <a:spcPts val="600"/>
              </a:spcBef>
            </a:pPr>
            <a:endParaRPr lang="en-US" altLang="zh-CN" dirty="0"/>
          </a:p>
          <a:p>
            <a:pPr>
              <a:spcBef>
                <a:spcPts val="600"/>
              </a:spcBef>
            </a:pPr>
            <a:r>
              <a:rPr lang="zh-CN" altLang="en-US" dirty="0"/>
              <a:t>例如，如果一个组织</a:t>
            </a:r>
            <a:r>
              <a:rPr lang="zh-CN" altLang="en-US" dirty="0" smtClean="0"/>
              <a:t>有</a:t>
            </a:r>
            <a:r>
              <a:rPr lang="en-US" altLang="zh-CN" dirty="0" smtClean="0"/>
              <a:t>4</a:t>
            </a:r>
            <a:r>
              <a:rPr lang="zh-CN" altLang="en-US" dirty="0" smtClean="0"/>
              <a:t>个</a:t>
            </a:r>
            <a:r>
              <a:rPr lang="zh-CN" altLang="en-US" dirty="0"/>
              <a:t>类</a:t>
            </a:r>
            <a:r>
              <a:rPr lang="en-US" altLang="zh-CN" dirty="0"/>
              <a:t>C</a:t>
            </a:r>
            <a:r>
              <a:rPr lang="zh-CN" altLang="en-US" dirty="0"/>
              <a:t>地址，掩码将从</a:t>
            </a:r>
            <a:r>
              <a:rPr lang="en-US" altLang="zh-CN" dirty="0"/>
              <a:t>/24</a:t>
            </a:r>
            <a:r>
              <a:rPr lang="zh-CN" altLang="en-US" dirty="0"/>
              <a:t>更改为</a:t>
            </a:r>
            <a:r>
              <a:rPr lang="en-US" altLang="zh-CN" dirty="0"/>
              <a:t>/22</a:t>
            </a:r>
            <a:r>
              <a:rPr lang="zh-CN" altLang="en-US" dirty="0"/>
              <a:t>。</a:t>
            </a:r>
          </a:p>
        </p:txBody>
      </p:sp>
      <p:sp>
        <p:nvSpPr>
          <p:cNvPr id="3" name="标题 2"/>
          <p:cNvSpPr>
            <a:spLocks noGrp="1"/>
          </p:cNvSpPr>
          <p:nvPr>
            <p:ph type="title"/>
          </p:nvPr>
        </p:nvSpPr>
        <p:spPr/>
        <p:txBody>
          <a:bodyPr/>
          <a:lstStyle/>
          <a:p>
            <a:r>
              <a:rPr lang="en-US" altLang="zh-CN" dirty="0" smtClean="0">
                <a:latin typeface="Gill Sans MT" panose="020B0502020104020203" pitchFamily="34" charset="0"/>
              </a:rPr>
              <a:t>5. </a:t>
            </a:r>
            <a:r>
              <a:rPr lang="zh-CN" altLang="en-US" dirty="0" smtClean="0">
                <a:latin typeface="Gill Sans MT" panose="020B0502020104020203" pitchFamily="34" charset="0"/>
              </a:rPr>
              <a:t>构造超网</a:t>
            </a:r>
            <a:endParaRPr lang="zh-CN" alt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cstate="print"/>
          <a:srcRect/>
          <a:stretch>
            <a:fillRect/>
          </a:stretch>
        </p:blipFill>
        <p:spPr bwMode="auto">
          <a:xfrm>
            <a:off x="1143000" y="1778000"/>
            <a:ext cx="6727825" cy="3890963"/>
          </a:xfrm>
          <a:prstGeom prst="rect">
            <a:avLst/>
          </a:prstGeom>
          <a:noFill/>
          <a:ln w="9525">
            <a:noFill/>
            <a:miter lim="800000"/>
            <a:headEnd/>
            <a:tailEnd/>
          </a:ln>
        </p:spPr>
      </p:pic>
      <p:sp>
        <p:nvSpPr>
          <p:cNvPr id="118787" name="Rectangle 3"/>
          <p:cNvSpPr>
            <a:spLocks noGrp="1" noChangeArrowheads="1"/>
          </p:cNvSpPr>
          <p:nvPr>
            <p:ph type="title"/>
          </p:nvPr>
        </p:nvSpPr>
        <p:spPr/>
        <p:txBody>
          <a:bodyPr/>
          <a:lstStyle/>
          <a:p>
            <a:r>
              <a:rPr lang="en-US" altLang="en-US" dirty="0">
                <a:latin typeface="+mn-lt"/>
              </a:rPr>
              <a:t>Comparison of subnet, default, and supernet masks</a:t>
            </a:r>
            <a:endParaRPr lang="zh-CN" altLang="en-US" dirty="0">
              <a:latin typeface="+mn-lt"/>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1"/>
          </p:nvPr>
        </p:nvSpPr>
        <p:spPr>
          <a:xfrm>
            <a:off x="347663" y="1040523"/>
            <a:ext cx="8464550" cy="5160579"/>
          </a:xfrm>
          <a:noFill/>
        </p:spPr>
        <p:txBody>
          <a:bodyPr/>
          <a:lstStyle/>
          <a:p>
            <a:pPr>
              <a:spcBef>
                <a:spcPts val="600"/>
              </a:spcBef>
            </a:pPr>
            <a:r>
              <a:rPr lang="en-US" altLang="zh-CN" dirty="0" smtClean="0"/>
              <a:t>A</a:t>
            </a:r>
            <a:r>
              <a:rPr lang="zh-CN" altLang="en-US" dirty="0"/>
              <a:t>类</a:t>
            </a:r>
            <a:r>
              <a:rPr lang="zh-CN" altLang="en-US" dirty="0" smtClean="0"/>
              <a:t>地址</a:t>
            </a:r>
            <a:r>
              <a:rPr lang="zh-CN" altLang="en-US" dirty="0"/>
              <a:t>中的一个块对于几乎任何组织都太大。</a:t>
            </a:r>
          </a:p>
          <a:p>
            <a:pPr>
              <a:spcBef>
                <a:spcPts val="600"/>
              </a:spcBef>
            </a:pPr>
            <a:endParaRPr lang="en-US" altLang="zh-CN" dirty="0" smtClean="0"/>
          </a:p>
          <a:p>
            <a:pPr>
              <a:spcBef>
                <a:spcPts val="600"/>
              </a:spcBef>
            </a:pPr>
            <a:r>
              <a:rPr lang="zh-CN" altLang="en-US" dirty="0" smtClean="0"/>
              <a:t>这</a:t>
            </a:r>
            <a:r>
              <a:rPr lang="zh-CN" altLang="en-US" dirty="0"/>
              <a:t>意味着类</a:t>
            </a:r>
            <a:r>
              <a:rPr lang="en-US" altLang="zh-CN" dirty="0"/>
              <a:t>A</a:t>
            </a:r>
            <a:r>
              <a:rPr lang="zh-CN" altLang="en-US" dirty="0"/>
              <a:t>中的大多数地址都被浪费了，没有被使用。</a:t>
            </a:r>
          </a:p>
          <a:p>
            <a:pPr>
              <a:spcBef>
                <a:spcPts val="600"/>
              </a:spcBef>
            </a:pPr>
            <a:endParaRPr lang="en-US" altLang="zh-CN" dirty="0" smtClean="0"/>
          </a:p>
          <a:p>
            <a:pPr>
              <a:spcBef>
                <a:spcPts val="600"/>
              </a:spcBef>
            </a:pPr>
            <a:r>
              <a:rPr lang="en-US" altLang="zh-CN" dirty="0"/>
              <a:t>B</a:t>
            </a:r>
            <a:r>
              <a:rPr lang="zh-CN" altLang="en-US" dirty="0" smtClean="0"/>
              <a:t>类中</a:t>
            </a:r>
            <a:r>
              <a:rPr lang="zh-CN" altLang="en-US" dirty="0"/>
              <a:t>的块也非常大，可能对于许多接收到类</a:t>
            </a:r>
            <a:r>
              <a:rPr lang="en-US" altLang="zh-CN" dirty="0"/>
              <a:t>B</a:t>
            </a:r>
            <a:r>
              <a:rPr lang="zh-CN" altLang="en-US" dirty="0"/>
              <a:t>块的组织来说太大了</a:t>
            </a:r>
            <a:r>
              <a:rPr lang="zh-CN" altLang="en-US" dirty="0" smtClean="0"/>
              <a:t>。</a:t>
            </a:r>
            <a:endParaRPr lang="en-US" altLang="zh-CN" dirty="0" smtClean="0"/>
          </a:p>
          <a:p>
            <a:pPr>
              <a:spcBef>
                <a:spcPts val="600"/>
              </a:spcBef>
            </a:pPr>
            <a:endParaRPr lang="zh-CN" altLang="en-US" dirty="0"/>
          </a:p>
          <a:p>
            <a:pPr>
              <a:spcBef>
                <a:spcPts val="600"/>
              </a:spcBef>
            </a:pPr>
            <a:r>
              <a:rPr lang="zh-CN" altLang="en-US" dirty="0"/>
              <a:t>对于许多组织来说，类</a:t>
            </a:r>
            <a:r>
              <a:rPr lang="en-US" altLang="zh-CN" dirty="0"/>
              <a:t>C</a:t>
            </a:r>
            <a:r>
              <a:rPr lang="zh-CN" altLang="en-US" dirty="0"/>
              <a:t>中的块可能太小了。</a:t>
            </a:r>
          </a:p>
        </p:txBody>
      </p:sp>
      <p:sp>
        <p:nvSpPr>
          <p:cNvPr id="777220" name="Rectangle 4"/>
          <p:cNvSpPr>
            <a:spLocks noGrp="1" noChangeArrowheads="1"/>
          </p:cNvSpPr>
          <p:nvPr>
            <p:ph type="title"/>
          </p:nvPr>
        </p:nvSpPr>
        <p:spPr>
          <a:xfrm>
            <a:off x="338138" y="228600"/>
            <a:ext cx="8455025" cy="654269"/>
          </a:xfrm>
        </p:spPr>
        <p:txBody>
          <a:bodyPr/>
          <a:lstStyle/>
          <a:p>
            <a:pPr eaLnBrk="1" hangingPunct="1">
              <a:defRPr/>
            </a:pPr>
            <a:r>
              <a:rPr lang="en-US" altLang="zh-CN" dirty="0" smtClean="0">
                <a:latin typeface="Gill Sans MT" panose="020B0502020104020203" pitchFamily="34" charset="0"/>
              </a:rPr>
              <a:t>6. </a:t>
            </a:r>
            <a:r>
              <a:rPr lang="zh-CN" altLang="en-US" dirty="0" smtClean="0">
                <a:latin typeface="Gill Sans MT" panose="020B0502020104020203" pitchFamily="34" charset="0"/>
              </a:rPr>
              <a:t>分类寻址的缺陷</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xfrm>
            <a:off x="347662" y="998483"/>
            <a:ext cx="8428475" cy="5171089"/>
          </a:xfrm>
          <a:noFill/>
        </p:spPr>
        <p:txBody>
          <a:bodyPr/>
          <a:lstStyle/>
          <a:p>
            <a:pPr>
              <a:spcBef>
                <a:spcPts val="600"/>
              </a:spcBef>
            </a:pPr>
            <a:r>
              <a:rPr lang="en-US" altLang="zh-CN" dirty="0"/>
              <a:t>D</a:t>
            </a:r>
            <a:r>
              <a:rPr lang="zh-CN" altLang="en-US" dirty="0" smtClean="0"/>
              <a:t>类中</a:t>
            </a:r>
            <a:r>
              <a:rPr lang="zh-CN" altLang="en-US" dirty="0"/>
              <a:t>的每个地址用于</a:t>
            </a:r>
            <a:r>
              <a:rPr lang="zh-CN" altLang="en-US" dirty="0" smtClean="0"/>
              <a:t>定义互联网上</a:t>
            </a:r>
            <a:r>
              <a:rPr lang="zh-CN" altLang="en-US" dirty="0"/>
              <a:t>的一组主机。</a:t>
            </a:r>
          </a:p>
          <a:p>
            <a:pPr>
              <a:spcBef>
                <a:spcPts val="600"/>
              </a:spcBef>
            </a:pPr>
            <a:endParaRPr lang="en-US" altLang="zh-CN" dirty="0" smtClean="0"/>
          </a:p>
          <a:p>
            <a:pPr>
              <a:spcBef>
                <a:spcPts val="600"/>
              </a:spcBef>
            </a:pPr>
            <a:r>
              <a:rPr lang="zh-CN" altLang="en-US" dirty="0" smtClean="0"/>
              <a:t>互联网权威机构错误</a:t>
            </a:r>
            <a:r>
              <a:rPr lang="zh-CN" altLang="en-US" dirty="0"/>
              <a:t>地预测需要</a:t>
            </a:r>
            <a:r>
              <a:rPr lang="en-US" altLang="zh-CN" dirty="0"/>
              <a:t>268,435,456</a:t>
            </a:r>
            <a:r>
              <a:rPr lang="zh-CN" altLang="en-US" dirty="0" smtClean="0"/>
              <a:t>个组。</a:t>
            </a:r>
            <a:endParaRPr lang="zh-CN" altLang="en-US" dirty="0"/>
          </a:p>
          <a:p>
            <a:pPr>
              <a:spcBef>
                <a:spcPts val="600"/>
              </a:spcBef>
            </a:pPr>
            <a:endParaRPr lang="en-US" altLang="zh-CN" dirty="0" smtClean="0"/>
          </a:p>
          <a:p>
            <a:pPr>
              <a:spcBef>
                <a:spcPts val="600"/>
              </a:spcBef>
            </a:pPr>
            <a:r>
              <a:rPr lang="zh-CN" altLang="en-US" dirty="0" smtClean="0"/>
              <a:t>这</a:t>
            </a:r>
            <a:r>
              <a:rPr lang="zh-CN" altLang="en-US" dirty="0"/>
              <a:t>从来没有发生过，许多地址也浪费在这里。</a:t>
            </a:r>
          </a:p>
          <a:p>
            <a:pPr>
              <a:spcBef>
                <a:spcPts val="600"/>
              </a:spcBef>
            </a:pPr>
            <a:endParaRPr lang="en-US" altLang="zh-CN" dirty="0" smtClean="0"/>
          </a:p>
          <a:p>
            <a:pPr>
              <a:spcBef>
                <a:spcPts val="600"/>
              </a:spcBef>
            </a:pPr>
            <a:r>
              <a:rPr lang="zh-CN" altLang="en-US" dirty="0" smtClean="0"/>
              <a:t>最后</a:t>
            </a:r>
            <a:r>
              <a:rPr lang="zh-CN" altLang="en-US" dirty="0"/>
              <a:t>，类</a:t>
            </a:r>
            <a:r>
              <a:rPr lang="en-US" altLang="zh-CN" dirty="0"/>
              <a:t>E</a:t>
            </a:r>
            <a:r>
              <a:rPr lang="zh-CN" altLang="en-US" dirty="0"/>
              <a:t>地址被保留为未来使用，只有少数被使用，导致另一个地址浪费。</a:t>
            </a:r>
          </a:p>
        </p:txBody>
      </p:sp>
      <p:sp>
        <p:nvSpPr>
          <p:cNvPr id="1128451" name="Rectangle 3"/>
          <p:cNvSpPr>
            <a:spLocks noGrp="1" noChangeArrowheads="1"/>
          </p:cNvSpPr>
          <p:nvPr>
            <p:ph type="title"/>
          </p:nvPr>
        </p:nvSpPr>
        <p:spPr>
          <a:xfrm>
            <a:off x="338138" y="220748"/>
            <a:ext cx="8437999" cy="647616"/>
          </a:xfrm>
        </p:spPr>
        <p:txBody>
          <a:bodyPr/>
          <a:lstStyle/>
          <a:p>
            <a:pPr eaLnBrk="1" hangingPunct="1">
              <a:defRPr/>
            </a:pPr>
            <a:r>
              <a:rPr lang="en-US" altLang="zh-CN" dirty="0" smtClean="0">
                <a:latin typeface="Gill Sans MT" panose="020B0502020104020203" pitchFamily="34" charset="0"/>
              </a:rPr>
              <a:t>6. </a:t>
            </a:r>
            <a:r>
              <a:rPr lang="zh-CN" altLang="en-US" dirty="0" smtClean="0">
                <a:latin typeface="Gill Sans MT" panose="020B0502020104020203" pitchFamily="34" charset="0"/>
              </a:rPr>
              <a:t>分类寻址的缺陷</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idx="1"/>
          </p:nvPr>
        </p:nvSpPr>
        <p:spPr>
          <a:xfrm>
            <a:off x="338139" y="998483"/>
            <a:ext cx="8462962" cy="5209134"/>
          </a:xfrm>
          <a:noFill/>
        </p:spPr>
        <p:txBody>
          <a:bodyPr/>
          <a:lstStyle/>
          <a:p>
            <a:pPr>
              <a:spcBef>
                <a:spcPts val="600"/>
              </a:spcBef>
            </a:pPr>
            <a:r>
              <a:rPr lang="zh-CN" altLang="en-US" dirty="0"/>
              <a:t>为了克服地址</a:t>
            </a:r>
            <a:r>
              <a:rPr lang="zh-CN" altLang="en-US" dirty="0" smtClean="0"/>
              <a:t>枯竭</a:t>
            </a:r>
            <a:r>
              <a:rPr lang="en-US" altLang="zh-CN" dirty="0" smtClean="0"/>
              <a:t>[depletion]</a:t>
            </a:r>
            <a:r>
              <a:rPr lang="zh-CN" altLang="en-US" dirty="0" smtClean="0"/>
              <a:t>的</a:t>
            </a:r>
            <a:r>
              <a:rPr lang="zh-CN" altLang="en-US" dirty="0"/>
              <a:t>问题，让更多的组织访问互联网，</a:t>
            </a:r>
            <a:r>
              <a:rPr lang="zh-CN" altLang="en-US" dirty="0" smtClean="0"/>
              <a:t>无分类地址</a:t>
            </a:r>
            <a:r>
              <a:rPr lang="zh-CN" altLang="en-US" dirty="0"/>
              <a:t>被设计和实施。</a:t>
            </a:r>
          </a:p>
          <a:p>
            <a:pPr>
              <a:spcBef>
                <a:spcPts val="600"/>
              </a:spcBef>
            </a:pPr>
            <a:endParaRPr lang="en-US" altLang="zh-CN" dirty="0" smtClean="0"/>
          </a:p>
          <a:p>
            <a:pPr>
              <a:spcBef>
                <a:spcPts val="600"/>
              </a:spcBef>
            </a:pPr>
            <a:r>
              <a:rPr lang="zh-CN" altLang="en-US" dirty="0" smtClean="0"/>
              <a:t>在</a:t>
            </a:r>
            <a:r>
              <a:rPr lang="zh-CN" altLang="en-US" dirty="0"/>
              <a:t>这个方案中，没有</a:t>
            </a:r>
            <a:r>
              <a:rPr lang="zh-CN" altLang="en-US" dirty="0" smtClean="0"/>
              <a:t>类别，</a:t>
            </a:r>
            <a:r>
              <a:rPr lang="zh-CN" altLang="en-US" dirty="0"/>
              <a:t>但是地址仍然以块的</a:t>
            </a:r>
            <a:r>
              <a:rPr lang="zh-CN" altLang="en-US" dirty="0" smtClean="0"/>
              <a:t>形式给予</a:t>
            </a:r>
            <a:r>
              <a:rPr lang="zh-CN" altLang="en-US" dirty="0"/>
              <a:t>。</a:t>
            </a:r>
          </a:p>
          <a:p>
            <a:pPr>
              <a:spcBef>
                <a:spcPts val="600"/>
              </a:spcBef>
            </a:pPr>
            <a:endParaRPr lang="en-US" altLang="zh-CN" dirty="0" smtClean="0"/>
          </a:p>
          <a:p>
            <a:pPr>
              <a:spcBef>
                <a:spcPts val="600"/>
              </a:spcBef>
            </a:pPr>
            <a:r>
              <a:rPr lang="zh-CN" altLang="en-US" dirty="0" smtClean="0"/>
              <a:t>在无</a:t>
            </a:r>
            <a:r>
              <a:rPr lang="zh-CN" altLang="en-US" dirty="0"/>
              <a:t>分</a:t>
            </a:r>
            <a:r>
              <a:rPr lang="zh-CN" altLang="en-US" dirty="0" smtClean="0"/>
              <a:t>类</a:t>
            </a:r>
            <a:r>
              <a:rPr lang="zh-CN" altLang="en-US" dirty="0"/>
              <a:t>寻址中，当一个实体，</a:t>
            </a:r>
            <a:r>
              <a:rPr lang="zh-CN" altLang="en-US" dirty="0">
                <a:solidFill>
                  <a:srgbClr val="FF0000"/>
                </a:solidFill>
              </a:rPr>
              <a:t>无论大小</a:t>
            </a:r>
            <a:r>
              <a:rPr lang="zh-CN" altLang="en-US" dirty="0"/>
              <a:t>，需要连接到互联网时，它</a:t>
            </a:r>
            <a:r>
              <a:rPr lang="zh-CN" altLang="en-US" dirty="0" smtClean="0"/>
              <a:t>被给予</a:t>
            </a:r>
            <a:r>
              <a:rPr lang="zh-CN" altLang="en-US" dirty="0"/>
              <a:t>一个地址块</a:t>
            </a:r>
            <a:r>
              <a:rPr lang="en-US" altLang="zh-CN" dirty="0"/>
              <a:t>(</a:t>
            </a:r>
            <a:r>
              <a:rPr lang="zh-CN" altLang="en-US" dirty="0"/>
              <a:t>范围</a:t>
            </a:r>
            <a:r>
              <a:rPr lang="en-US" altLang="zh-CN" dirty="0" smtClean="0"/>
              <a:t>)</a:t>
            </a:r>
            <a:r>
              <a:rPr lang="zh-CN" altLang="en-US" dirty="0" smtClean="0"/>
              <a:t>的地址。</a:t>
            </a:r>
            <a:endParaRPr lang="zh-CN" altLang="en-US" dirty="0"/>
          </a:p>
          <a:p>
            <a:pPr>
              <a:spcBef>
                <a:spcPts val="600"/>
              </a:spcBef>
            </a:pPr>
            <a:endParaRPr lang="en-US" altLang="zh-CN" dirty="0" smtClean="0"/>
          </a:p>
          <a:p>
            <a:pPr>
              <a:spcBef>
                <a:spcPts val="600"/>
              </a:spcBef>
            </a:pPr>
            <a:r>
              <a:rPr lang="zh-CN" altLang="en-US" dirty="0" smtClean="0"/>
              <a:t>块</a:t>
            </a:r>
            <a:r>
              <a:rPr lang="zh-CN" altLang="en-US" dirty="0"/>
              <a:t>的大小</a:t>
            </a:r>
            <a:r>
              <a:rPr lang="en-US" altLang="zh-CN" dirty="0"/>
              <a:t>(</a:t>
            </a:r>
            <a:r>
              <a:rPr lang="zh-CN" altLang="en-US" dirty="0"/>
              <a:t>地址</a:t>
            </a:r>
            <a:r>
              <a:rPr lang="zh-CN" altLang="en-US" dirty="0" smtClean="0"/>
              <a:t>的个数</a:t>
            </a:r>
            <a:r>
              <a:rPr lang="en-US" altLang="zh-CN" dirty="0" smtClean="0"/>
              <a:t>)</a:t>
            </a:r>
            <a:r>
              <a:rPr lang="zh-CN" altLang="en-US" dirty="0"/>
              <a:t>根据实体的性质和大小而变化。</a:t>
            </a:r>
          </a:p>
          <a:p>
            <a:pPr eaLnBrk="1" hangingPunct="1">
              <a:spcBef>
                <a:spcPts val="600"/>
              </a:spcBef>
            </a:pPr>
            <a:endParaRPr lang="en-US" altLang="zh-CN" dirty="0" smtClean="0"/>
          </a:p>
          <a:p>
            <a:pPr eaLnBrk="1" hangingPunct="1">
              <a:spcBef>
                <a:spcPts val="600"/>
              </a:spcBef>
            </a:pPr>
            <a:endParaRPr lang="en-US" altLang="zh-CN" dirty="0" smtClean="0"/>
          </a:p>
          <a:p>
            <a:pPr eaLnBrk="1" hangingPunct="1"/>
            <a:endParaRPr lang="en-US" altLang="zh-CN" dirty="0" smtClean="0">
              <a:latin typeface="Gill Sans MT" panose="020B0502020104020203" pitchFamily="34" charset="0"/>
            </a:endParaRPr>
          </a:p>
        </p:txBody>
      </p:sp>
      <p:sp>
        <p:nvSpPr>
          <p:cNvPr id="121859" name="Rectangle 4"/>
          <p:cNvSpPr>
            <a:spLocks noGrp="1" noChangeArrowheads="1"/>
          </p:cNvSpPr>
          <p:nvPr>
            <p:ph type="title"/>
          </p:nvPr>
        </p:nvSpPr>
        <p:spPr/>
        <p:txBody>
          <a:bodyPr/>
          <a:lstStyle/>
          <a:p>
            <a:pPr eaLnBrk="1" hangingPunct="1"/>
            <a:r>
              <a:rPr lang="en-US" altLang="zh-CN" dirty="0" smtClean="0">
                <a:latin typeface="+mn-lt"/>
              </a:rPr>
              <a:t>7. </a:t>
            </a:r>
            <a:r>
              <a:rPr lang="zh-CN" altLang="en-US" dirty="0" smtClean="0">
                <a:latin typeface="+mn-lt"/>
              </a:rPr>
              <a:t>无分类寻址</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body" idx="1"/>
          </p:nvPr>
        </p:nvSpPr>
        <p:spPr>
          <a:xfrm>
            <a:off x="338138" y="1008993"/>
            <a:ext cx="8543103" cy="5181600"/>
          </a:xfrm>
          <a:noFill/>
        </p:spPr>
        <p:txBody>
          <a:bodyPr/>
          <a:lstStyle/>
          <a:p>
            <a:pPr>
              <a:spcBef>
                <a:spcPts val="600"/>
              </a:spcBef>
            </a:pPr>
            <a:r>
              <a:rPr lang="zh-CN" altLang="en-US" dirty="0" smtClean="0"/>
              <a:t>为了简化地址的处理，互联网权威机构对无分类地址块施加了</a:t>
            </a:r>
            <a:r>
              <a:rPr lang="en-US" altLang="zh-CN" dirty="0" smtClean="0"/>
              <a:t>3</a:t>
            </a:r>
            <a:r>
              <a:rPr lang="zh-CN" altLang="en-US" dirty="0" smtClean="0"/>
              <a:t>个限制</a:t>
            </a:r>
            <a:r>
              <a:rPr lang="en-US" altLang="zh-CN" dirty="0" smtClean="0"/>
              <a:t>:</a:t>
            </a:r>
          </a:p>
          <a:p>
            <a:pPr>
              <a:spcBef>
                <a:spcPts val="600"/>
              </a:spcBef>
            </a:pPr>
            <a:endParaRPr lang="en-US" altLang="zh-CN" dirty="0" smtClean="0"/>
          </a:p>
          <a:p>
            <a:pPr marL="457200" indent="-457200">
              <a:spcBef>
                <a:spcPts val="600"/>
              </a:spcBef>
              <a:buFont typeface="+mj-ea"/>
              <a:buAutoNum type="circleNumDbPlain"/>
            </a:pPr>
            <a:r>
              <a:rPr lang="zh-CN" altLang="en-US" dirty="0" smtClean="0"/>
              <a:t>一个块中的地址必须</a:t>
            </a:r>
            <a:r>
              <a:rPr lang="zh-CN" altLang="en-US" dirty="0"/>
              <a:t>是</a:t>
            </a:r>
            <a:r>
              <a:rPr lang="zh-CN" altLang="en-US" dirty="0" smtClean="0"/>
              <a:t>连续的，一个接一个。</a:t>
            </a:r>
          </a:p>
          <a:p>
            <a:pPr marL="457200" indent="-457200">
              <a:spcBef>
                <a:spcPts val="600"/>
              </a:spcBef>
              <a:buFont typeface="+mj-ea"/>
              <a:buAutoNum type="circleNumDbPlain"/>
            </a:pPr>
            <a:endParaRPr lang="en-US" altLang="zh-CN" dirty="0" smtClean="0"/>
          </a:p>
          <a:p>
            <a:pPr marL="457200" indent="-457200">
              <a:spcBef>
                <a:spcPts val="600"/>
              </a:spcBef>
              <a:buFont typeface="+mj-ea"/>
              <a:buAutoNum type="circleNumDbPlain"/>
            </a:pPr>
            <a:r>
              <a:rPr lang="zh-CN" altLang="en-US" dirty="0" smtClean="0"/>
              <a:t>一个块中的地址个数必须是</a:t>
            </a:r>
            <a:r>
              <a:rPr lang="en-US" altLang="zh-CN" dirty="0" smtClean="0"/>
              <a:t>2</a:t>
            </a:r>
            <a:r>
              <a:rPr lang="zh-CN" altLang="en-US" dirty="0" smtClean="0"/>
              <a:t>的幂</a:t>
            </a:r>
            <a:r>
              <a:rPr lang="en-US" altLang="zh-CN" dirty="0" smtClean="0"/>
              <a:t> (1, 4, 8, 16, …)</a:t>
            </a:r>
            <a:r>
              <a:rPr lang="zh-CN" altLang="en-US" dirty="0" smtClean="0"/>
              <a:t>。</a:t>
            </a:r>
          </a:p>
          <a:p>
            <a:pPr marL="457200" indent="-457200">
              <a:spcBef>
                <a:spcPts val="600"/>
              </a:spcBef>
              <a:buFont typeface="+mj-ea"/>
              <a:buAutoNum type="circleNumDbPlain"/>
            </a:pPr>
            <a:endParaRPr lang="en-US" altLang="zh-CN" dirty="0" smtClean="0"/>
          </a:p>
          <a:p>
            <a:pPr marL="457200" indent="-457200">
              <a:spcBef>
                <a:spcPts val="600"/>
              </a:spcBef>
              <a:buFont typeface="+mj-ea"/>
              <a:buAutoNum type="circleNumDbPlain"/>
            </a:pPr>
            <a:r>
              <a:rPr lang="zh-CN" altLang="en-US" dirty="0" smtClean="0"/>
              <a:t>第一个地址必须</a:t>
            </a:r>
            <a:r>
              <a:rPr lang="zh-CN" altLang="en-US" dirty="0" smtClean="0">
                <a:solidFill>
                  <a:srgbClr val="FF0000"/>
                </a:solidFill>
              </a:rPr>
              <a:t>能被</a:t>
            </a:r>
            <a:r>
              <a:rPr lang="zh-CN" altLang="en-US" dirty="0" smtClean="0"/>
              <a:t>地址个数</a:t>
            </a:r>
            <a:r>
              <a:rPr lang="zh-CN" altLang="en-US" dirty="0" smtClean="0">
                <a:solidFill>
                  <a:srgbClr val="FF0000"/>
                </a:solidFill>
              </a:rPr>
              <a:t>整除</a:t>
            </a:r>
            <a:r>
              <a:rPr lang="zh-CN" altLang="en-US" dirty="0" smtClean="0"/>
              <a:t>。</a:t>
            </a:r>
            <a:endParaRPr lang="zh-CN" altLang="en-US" dirty="0"/>
          </a:p>
        </p:txBody>
      </p:sp>
      <p:sp>
        <p:nvSpPr>
          <p:cNvPr id="123907" name="Rectangle 4"/>
          <p:cNvSpPr>
            <a:spLocks noGrp="1" noChangeArrowheads="1"/>
          </p:cNvSpPr>
          <p:nvPr>
            <p:ph type="title"/>
          </p:nvPr>
        </p:nvSpPr>
        <p:spPr>
          <a:xfrm>
            <a:off x="338138" y="228600"/>
            <a:ext cx="8464339" cy="675290"/>
          </a:xfrm>
        </p:spPr>
        <p:txBody>
          <a:bodyPr/>
          <a:lstStyle/>
          <a:p>
            <a:r>
              <a:rPr lang="zh-CN" altLang="en-US" dirty="0" smtClean="0"/>
              <a:t>对无分类地址块的一些限制</a:t>
            </a:r>
            <a:endParaRPr lang="zh-CN" alt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
          <p:cNvPicPr>
            <a:picLocks noChangeAspect="1" noChangeArrowheads="1"/>
          </p:cNvPicPr>
          <p:nvPr/>
        </p:nvPicPr>
        <p:blipFill>
          <a:blip r:embed="rId3" cstate="print"/>
          <a:srcRect/>
          <a:stretch>
            <a:fillRect/>
          </a:stretch>
        </p:blipFill>
        <p:spPr bwMode="auto">
          <a:xfrm>
            <a:off x="450850" y="2095500"/>
            <a:ext cx="8235950" cy="2341563"/>
          </a:xfrm>
          <a:prstGeom prst="rect">
            <a:avLst/>
          </a:prstGeom>
          <a:noFill/>
          <a:ln w="9525">
            <a:noFill/>
            <a:miter lim="800000"/>
            <a:headEnd/>
            <a:tailEnd/>
          </a:ln>
        </p:spPr>
      </p:pic>
      <p:sp>
        <p:nvSpPr>
          <p:cNvPr id="124931" name="Rectangle 4"/>
          <p:cNvSpPr>
            <a:spLocks noGrp="1" noChangeArrowheads="1"/>
          </p:cNvSpPr>
          <p:nvPr>
            <p:ph type="title"/>
          </p:nvPr>
        </p:nvSpPr>
        <p:spPr/>
        <p:txBody>
          <a:bodyPr/>
          <a:lstStyle/>
          <a:p>
            <a:pPr eaLnBrk="1" hangingPunct="1"/>
            <a:r>
              <a:rPr lang="zh-CN" altLang="en-US" dirty="0" smtClean="0"/>
              <a:t>给予小组织机构的</a:t>
            </a:r>
            <a:r>
              <a:rPr lang="en-US" altLang="zh-CN" dirty="0" smtClean="0"/>
              <a:t>16</a:t>
            </a:r>
            <a:r>
              <a:rPr lang="zh-CN" altLang="en-US" dirty="0" smtClean="0"/>
              <a:t>个地址的地址块</a:t>
            </a:r>
            <a:endParaRPr lang="zh-CN" altLang="en-US" i="1" dirty="0">
              <a:latin typeface="Gill Sans MT" panose="020B0502020104020203" pitchFamily="34" charset="0"/>
            </a:endParaRPr>
          </a:p>
        </p:txBody>
      </p:sp>
      <p:sp>
        <p:nvSpPr>
          <p:cNvPr id="124932" name="Rectangle 5"/>
          <p:cNvSpPr>
            <a:spLocks noChangeArrowheads="1"/>
          </p:cNvSpPr>
          <p:nvPr/>
        </p:nvSpPr>
        <p:spPr bwMode="auto">
          <a:xfrm>
            <a:off x="7445375" y="2481263"/>
            <a:ext cx="508000" cy="1611312"/>
          </a:xfrm>
          <a:prstGeom prst="rect">
            <a:avLst/>
          </a:prstGeom>
          <a:noFill/>
          <a:ln w="9525">
            <a:solidFill>
              <a:schemeClr val="hlink"/>
            </a:solidFill>
            <a:miter lim="800000"/>
            <a:headEnd/>
            <a:tailEnd/>
          </a:ln>
        </p:spPr>
        <p:txBody>
          <a:bodyPr wrap="none" anchor="ctr"/>
          <a:lstStyle/>
          <a:p>
            <a:pPr algn="ct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1454150" y="1515912"/>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6374" name="Group 950"/>
            <p:cNvGrpSpPr>
              <a:grpSpLocks/>
            </p:cNvGrpSpPr>
            <p:nvPr/>
          </p:nvGrpSpPr>
          <p:grpSpPr bwMode="auto">
            <a:xfrm>
              <a:off x="1492879" y="2820676"/>
              <a:ext cx="338137" cy="653816"/>
              <a:chOff x="4140" y="429"/>
              <a:chExt cx="1425" cy="2396"/>
            </a:xfrm>
          </p:grpSpPr>
          <p:sp>
            <p:nvSpPr>
              <p:cNvPr id="46408" name="Freeform 951"/>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640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6410" name="Freeform 953"/>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6411" name="Freeform 954"/>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41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413" name="Group 956"/>
              <p:cNvGrpSpPr>
                <a:grpSpLocks/>
              </p:cNvGrpSpPr>
              <p:nvPr/>
            </p:nvGrpSpPr>
            <p:grpSpPr bwMode="auto">
              <a:xfrm>
                <a:off x="4749" y="668"/>
                <a:ext cx="581" cy="145"/>
                <a:chOff x="614" y="2568"/>
                <a:chExt cx="725" cy="139"/>
              </a:xfrm>
            </p:grpSpPr>
            <p:sp>
              <p:nvSpPr>
                <p:cNvPr id="46438" name="AutoShape 957"/>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1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415" name="Group 960"/>
              <p:cNvGrpSpPr>
                <a:grpSpLocks/>
              </p:cNvGrpSpPr>
              <p:nvPr/>
            </p:nvGrpSpPr>
            <p:grpSpPr bwMode="auto">
              <a:xfrm>
                <a:off x="4747" y="994"/>
                <a:ext cx="581" cy="134"/>
                <a:chOff x="614" y="2568"/>
                <a:chExt cx="725" cy="139"/>
              </a:xfrm>
            </p:grpSpPr>
            <p:sp>
              <p:nvSpPr>
                <p:cNvPr id="46436" name="AutoShape 961"/>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1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641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418" name="Group 965"/>
              <p:cNvGrpSpPr>
                <a:grpSpLocks/>
              </p:cNvGrpSpPr>
              <p:nvPr/>
            </p:nvGrpSpPr>
            <p:grpSpPr bwMode="auto">
              <a:xfrm>
                <a:off x="4735" y="1627"/>
                <a:ext cx="582" cy="151"/>
                <a:chOff x="614" y="2568"/>
                <a:chExt cx="725" cy="139"/>
              </a:xfrm>
            </p:grpSpPr>
            <p:sp>
              <p:nvSpPr>
                <p:cNvPr id="46434" name="AutoShape 966"/>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19" name="Freeform 968"/>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6420" name="Group 969"/>
              <p:cNvGrpSpPr>
                <a:grpSpLocks/>
              </p:cNvGrpSpPr>
              <p:nvPr/>
            </p:nvGrpSpPr>
            <p:grpSpPr bwMode="auto">
              <a:xfrm>
                <a:off x="4739" y="1327"/>
                <a:ext cx="582" cy="139"/>
                <a:chOff x="614" y="2568"/>
                <a:chExt cx="725" cy="139"/>
              </a:xfrm>
            </p:grpSpPr>
            <p:sp>
              <p:nvSpPr>
                <p:cNvPr id="46432" name="AutoShape 970"/>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2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6422" name="Freeform 973"/>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423" name="Freeform 974"/>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424" name="Oval 975"/>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6425" name="Freeform 976"/>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42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42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6428" name="Oval 979"/>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429" name="Oval 980"/>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a:solidFill>
                    <a:srgbClr val="FF0000"/>
                  </a:solidFill>
                </a:endParaRPr>
              </a:p>
            </p:txBody>
          </p:sp>
          <p:sp>
            <p:nvSpPr>
              <p:cNvPr id="46430" name="Oval 981"/>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43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46375" name="Group 950"/>
            <p:cNvGrpSpPr>
              <a:grpSpLocks/>
            </p:cNvGrpSpPr>
            <p:nvPr/>
          </p:nvGrpSpPr>
          <p:grpSpPr bwMode="auto">
            <a:xfrm>
              <a:off x="7182479" y="2847655"/>
              <a:ext cx="338137" cy="653816"/>
              <a:chOff x="4140" y="429"/>
              <a:chExt cx="1425" cy="2396"/>
            </a:xfrm>
          </p:grpSpPr>
          <p:sp>
            <p:nvSpPr>
              <p:cNvPr id="46376" name="Freeform 951"/>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637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6378" name="Freeform 953"/>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6379" name="Freeform 954"/>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38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381" name="Group 956"/>
              <p:cNvGrpSpPr>
                <a:grpSpLocks/>
              </p:cNvGrpSpPr>
              <p:nvPr/>
            </p:nvGrpSpPr>
            <p:grpSpPr bwMode="auto">
              <a:xfrm>
                <a:off x="4749" y="668"/>
                <a:ext cx="581" cy="145"/>
                <a:chOff x="614" y="2568"/>
                <a:chExt cx="725" cy="139"/>
              </a:xfrm>
            </p:grpSpPr>
            <p:sp>
              <p:nvSpPr>
                <p:cNvPr id="46406" name="AutoShape 957"/>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383" name="Group 960"/>
              <p:cNvGrpSpPr>
                <a:grpSpLocks/>
              </p:cNvGrpSpPr>
              <p:nvPr/>
            </p:nvGrpSpPr>
            <p:grpSpPr bwMode="auto">
              <a:xfrm>
                <a:off x="4747" y="994"/>
                <a:ext cx="581" cy="134"/>
                <a:chOff x="614" y="2568"/>
                <a:chExt cx="725" cy="139"/>
              </a:xfrm>
            </p:grpSpPr>
            <p:sp>
              <p:nvSpPr>
                <p:cNvPr id="46404" name="AutoShape 961"/>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638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386" name="Group 965"/>
              <p:cNvGrpSpPr>
                <a:grpSpLocks/>
              </p:cNvGrpSpPr>
              <p:nvPr/>
            </p:nvGrpSpPr>
            <p:grpSpPr bwMode="auto">
              <a:xfrm>
                <a:off x="4735" y="1627"/>
                <a:ext cx="582" cy="151"/>
                <a:chOff x="614" y="2568"/>
                <a:chExt cx="725" cy="139"/>
              </a:xfrm>
            </p:grpSpPr>
            <p:sp>
              <p:nvSpPr>
                <p:cNvPr id="46402" name="AutoShape 966"/>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7" name="Freeform 968"/>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6388" name="Group 969"/>
              <p:cNvGrpSpPr>
                <a:grpSpLocks/>
              </p:cNvGrpSpPr>
              <p:nvPr/>
            </p:nvGrpSpPr>
            <p:grpSpPr bwMode="auto">
              <a:xfrm>
                <a:off x="4739" y="1327"/>
                <a:ext cx="582" cy="139"/>
                <a:chOff x="614" y="2568"/>
                <a:chExt cx="725" cy="139"/>
              </a:xfrm>
            </p:grpSpPr>
            <p:sp>
              <p:nvSpPr>
                <p:cNvPr id="46400" name="AutoShape 970"/>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6390" name="Freeform 973"/>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391" name="Freeform 974"/>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392" name="Oval 975"/>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6393" name="Freeform 976"/>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39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39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6396" name="Oval 979"/>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397" name="Oval 980"/>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a:solidFill>
                    <a:srgbClr val="FF0000"/>
                  </a:solidFill>
                </a:endParaRPr>
              </a:p>
            </p:txBody>
          </p:sp>
          <p:sp>
            <p:nvSpPr>
              <p:cNvPr id="46398" name="Oval 981"/>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39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sp>
        <p:nvSpPr>
          <p:cNvPr id="46083" name="Freeform 2"/>
          <p:cNvSpPr>
            <a:spLocks/>
          </p:cNvSpPr>
          <p:nvPr/>
        </p:nvSpPr>
        <p:spPr bwMode="auto">
          <a:xfrm>
            <a:off x="2592388" y="5422373"/>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01"/>
              <a:gd name="T46" fmla="*/ 0 h 10125"/>
              <a:gd name="T47" fmla="*/ 10001 w 10001"/>
              <a:gd name="T48" fmla="*/ 10125 h 10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9525">
            <a:noFill/>
            <a:round/>
            <a:headEnd/>
            <a:tailEnd/>
          </a:ln>
        </p:spPr>
        <p:txBody>
          <a:bodyPr wrap="none" anchor="ctr"/>
          <a:lstStyle/>
          <a:p>
            <a:endParaRPr lang="zh-CN" altLang="en-US"/>
          </a:p>
        </p:txBody>
      </p:sp>
      <p:cxnSp>
        <p:nvCxnSpPr>
          <p:cNvPr id="148" name="Straight Connector 147"/>
          <p:cNvCxnSpPr/>
          <p:nvPr/>
        </p:nvCxnSpPr>
        <p:spPr>
          <a:xfrm flipV="1">
            <a:off x="3262313" y="5395762"/>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151188" y="5583087"/>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163888" y="5687862"/>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181475" y="5881537"/>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841875" y="542909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125913" y="5583087"/>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453063" y="5611662"/>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595813" y="5395762"/>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 name="Group 48260"/>
          <p:cNvGrpSpPr>
            <a:grpSpLocks/>
          </p:cNvGrpSpPr>
          <p:nvPr/>
        </p:nvGrpSpPr>
        <p:grpSpPr bwMode="auto">
          <a:xfrm>
            <a:off x="1525588" y="2784632"/>
            <a:ext cx="6978650" cy="801537"/>
            <a:chOff x="1526216" y="3112130"/>
            <a:chExt cx="6978041" cy="801536"/>
          </a:xfrm>
        </p:grpSpPr>
        <p:sp>
          <p:nvSpPr>
            <p:cNvPr id="46368" name="TextBox 399"/>
            <p:cNvSpPr txBox="1">
              <a:spLocks noChangeArrowheads="1"/>
            </p:cNvSpPr>
            <p:nvPr/>
          </p:nvSpPr>
          <p:spPr bwMode="auto">
            <a:xfrm>
              <a:off x="7560581" y="3628973"/>
              <a:ext cx="902732" cy="284693"/>
            </a:xfrm>
            <a:prstGeom prst="rect">
              <a:avLst/>
            </a:prstGeom>
            <a:noFill/>
            <a:ln w="9525">
              <a:noFill/>
              <a:miter lim="800000"/>
              <a:headEnd/>
              <a:tailEnd/>
            </a:ln>
          </p:spPr>
          <p:txBody>
            <a:bodyPr wrap="none">
              <a:spAutoFit/>
            </a:bodyPr>
            <a:lstStyle/>
            <a:p>
              <a:pPr algn="ctr">
                <a:lnSpc>
                  <a:spcPts val="1463"/>
                </a:lnSpc>
              </a:pPr>
              <a:r>
                <a:rPr lang="zh-CN" altLang="en-US" sz="1400" dirty="0">
                  <a:ea typeface="MS PGothic" panose="020B0600070205080204" pitchFamily="34" charset="-128"/>
                </a:rPr>
                <a:t>控制平面</a:t>
              </a:r>
              <a:endParaRPr lang="en-US" altLang="zh-CN" sz="1400" dirty="0">
                <a:ea typeface="MS PGothic" panose="020B0600070205080204" pitchFamily="34" charset="-128"/>
              </a:endParaRPr>
            </a:p>
          </p:txBody>
        </p:sp>
        <p:sp>
          <p:nvSpPr>
            <p:cNvPr id="46369" name="TextBox 400"/>
            <p:cNvSpPr txBox="1">
              <a:spLocks noChangeArrowheads="1"/>
            </p:cNvSpPr>
            <p:nvPr/>
          </p:nvSpPr>
          <p:spPr bwMode="auto">
            <a:xfrm>
              <a:off x="7597890" y="3112130"/>
              <a:ext cx="902732" cy="284693"/>
            </a:xfrm>
            <a:prstGeom prst="rect">
              <a:avLst/>
            </a:prstGeom>
            <a:noFill/>
            <a:ln w="9525">
              <a:noFill/>
              <a:miter lim="800000"/>
              <a:headEnd/>
              <a:tailEnd/>
            </a:ln>
          </p:spPr>
          <p:txBody>
            <a:bodyPr wrap="none">
              <a:spAutoFit/>
            </a:bodyPr>
            <a:lstStyle/>
            <a:p>
              <a:pPr algn="ctr">
                <a:lnSpc>
                  <a:spcPts val="1463"/>
                </a:lnSpc>
              </a:pPr>
              <a:r>
                <a:rPr lang="zh-CN" altLang="en-US" sz="1400" dirty="0">
                  <a:ea typeface="MS PGothic" panose="020B0600070205080204" pitchFamily="34" charset="-128"/>
                </a:rPr>
                <a:t>控制平面</a:t>
              </a:r>
              <a:endParaRPr lang="en-US" altLang="zh-CN" sz="1400" dirty="0">
                <a:ea typeface="MS PGothic" panose="020B0600070205080204" pitchFamily="34" charset="-128"/>
              </a:endParaRP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26"/>
          <p:cNvGrpSpPr>
            <a:grpSpLocks/>
          </p:cNvGrpSpPr>
          <p:nvPr/>
        </p:nvGrpSpPr>
        <p:grpSpPr bwMode="auto">
          <a:xfrm>
            <a:off x="2436813" y="2230287"/>
            <a:ext cx="4295775" cy="320675"/>
            <a:chOff x="2433511" y="2792111"/>
            <a:chExt cx="4296530" cy="320561"/>
          </a:xfrm>
        </p:grpSpPr>
        <p:grpSp>
          <p:nvGrpSpPr>
            <p:cNvPr id="46343"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4"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5"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6"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7"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20" name="Group 48259"/>
          <p:cNvGrpSpPr>
            <a:grpSpLocks/>
          </p:cNvGrpSpPr>
          <p:nvPr/>
        </p:nvGrpSpPr>
        <p:grpSpPr bwMode="auto">
          <a:xfrm>
            <a:off x="1855788" y="3205012"/>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6230"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nvGrpSpPr>
              <p:cNvPr id="46324"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328"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1"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305"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64" name="Oval 563"/>
                <p:cNvSpPr/>
                <p:nvPr/>
              </p:nvSpPr>
              <p:spPr>
                <a:xfrm>
                  <a:off x="4128204" y="3598101"/>
                  <a:ext cx="568606" cy="23277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308"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2"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83"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1" name="Oval 590"/>
                <p:cNvSpPr/>
                <p:nvPr/>
              </p:nvSpPr>
              <p:spPr>
                <a:xfrm>
                  <a:off x="4128204" y="3598100"/>
                  <a:ext cx="568606" cy="23277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86"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3"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61"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18" name="Oval 617"/>
                <p:cNvSpPr/>
                <p:nvPr/>
              </p:nvSpPr>
              <p:spPr>
                <a:xfrm>
                  <a:off x="4128205" y="3598104"/>
                  <a:ext cx="568606" cy="23277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64"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4"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39"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42"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grpSp>
        <p:nvGrpSpPr>
          <p:cNvPr id="132" name="Group 27"/>
          <p:cNvGrpSpPr>
            <a:grpSpLocks/>
          </p:cNvGrpSpPr>
          <p:nvPr/>
        </p:nvGrpSpPr>
        <p:grpSpPr bwMode="auto">
          <a:xfrm>
            <a:off x="2381250" y="1971524"/>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6098" name="TextBox 335"/>
          <p:cNvSpPr txBox="1">
            <a:spLocks noChangeArrowheads="1"/>
          </p:cNvSpPr>
          <p:nvPr/>
        </p:nvSpPr>
        <p:spPr bwMode="auto">
          <a:xfrm>
            <a:off x="294481" y="975821"/>
            <a:ext cx="8539956" cy="830997"/>
          </a:xfrm>
          <a:prstGeom prst="rect">
            <a:avLst/>
          </a:prstGeom>
          <a:noFill/>
          <a:ln w="9525">
            <a:noFill/>
            <a:miter lim="800000"/>
            <a:headEnd/>
            <a:tailEnd/>
          </a:ln>
        </p:spPr>
        <p:txBody>
          <a:bodyPr wrap="square">
            <a:spAutoFit/>
          </a:bodyPr>
          <a:lstStyle/>
          <a:p>
            <a:r>
              <a:rPr lang="zh-CN" altLang="en-US" sz="2400" dirty="0">
                <a:latin typeface="+mn-ea"/>
                <a:ea typeface="+mn-ea"/>
              </a:rPr>
              <a:t>路由控制功能从本地路由器分离，汇聚到远程控制器，与路由器中的本地控制代理</a:t>
            </a:r>
            <a:r>
              <a:rPr lang="en-US" altLang="zh-CN" sz="2400" dirty="0">
                <a:latin typeface="+mn-ea"/>
                <a:ea typeface="+mn-ea"/>
              </a:rPr>
              <a:t>(CAs)</a:t>
            </a:r>
            <a:r>
              <a:rPr lang="zh-CN" altLang="en-US" sz="2400" dirty="0">
                <a:latin typeface="+mn-ea"/>
                <a:ea typeface="+mn-ea"/>
              </a:rPr>
              <a:t>进行交互，以</a:t>
            </a:r>
            <a:r>
              <a:rPr lang="zh-CN" altLang="en-US" sz="2400" dirty="0" smtClean="0">
                <a:latin typeface="+mn-ea"/>
                <a:ea typeface="+mn-ea"/>
              </a:rPr>
              <a:t>计算并分发转发表。</a:t>
            </a:r>
            <a:endParaRPr lang="en-US" altLang="zh-CN" sz="2400" dirty="0">
              <a:latin typeface="+mn-ea"/>
              <a:ea typeface="+mn-ea"/>
            </a:endParaRPr>
          </a:p>
        </p:txBody>
      </p:sp>
      <p:grpSp>
        <p:nvGrpSpPr>
          <p:cNvPr id="133" name="Group 23"/>
          <p:cNvGrpSpPr>
            <a:grpSpLocks/>
          </p:cNvGrpSpPr>
          <p:nvPr/>
        </p:nvGrpSpPr>
        <p:grpSpPr bwMode="auto">
          <a:xfrm>
            <a:off x="2055813" y="4182912"/>
            <a:ext cx="4957762" cy="693737"/>
            <a:chOff x="2055070" y="4690247"/>
            <a:chExt cx="4956877" cy="694339"/>
          </a:xfrm>
        </p:grpSpPr>
        <p:grpSp>
          <p:nvGrpSpPr>
            <p:cNvPr id="46195"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6"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7"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8"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9"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6100" name="Group 347"/>
          <p:cNvGrpSpPr>
            <a:grpSpLocks/>
          </p:cNvGrpSpPr>
          <p:nvPr/>
        </p:nvGrpSpPr>
        <p:grpSpPr bwMode="auto">
          <a:xfrm>
            <a:off x="5856288" y="5438624"/>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1" name="Group 347"/>
          <p:cNvGrpSpPr>
            <a:grpSpLocks/>
          </p:cNvGrpSpPr>
          <p:nvPr/>
        </p:nvGrpSpPr>
        <p:grpSpPr bwMode="auto">
          <a:xfrm>
            <a:off x="4375150" y="5297337"/>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2" name="Group 347"/>
          <p:cNvGrpSpPr>
            <a:grpSpLocks/>
          </p:cNvGrpSpPr>
          <p:nvPr/>
        </p:nvGrpSpPr>
        <p:grpSpPr bwMode="auto">
          <a:xfrm>
            <a:off x="5167313" y="5757712"/>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3" name="Group 347"/>
          <p:cNvGrpSpPr>
            <a:grpSpLocks/>
          </p:cNvGrpSpPr>
          <p:nvPr/>
        </p:nvGrpSpPr>
        <p:grpSpPr bwMode="auto">
          <a:xfrm>
            <a:off x="3703638" y="5849787"/>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3" name="Group 25"/>
          <p:cNvGrpSpPr>
            <a:grpSpLocks/>
          </p:cNvGrpSpPr>
          <p:nvPr/>
        </p:nvGrpSpPr>
        <p:grpSpPr bwMode="auto">
          <a:xfrm>
            <a:off x="1925638" y="1715937"/>
            <a:ext cx="5095875" cy="2832100"/>
            <a:chOff x="1925876" y="2212958"/>
            <a:chExt cx="5095391" cy="2833288"/>
          </a:xfrm>
        </p:grpSpPr>
        <p:grpSp>
          <p:nvGrpSpPr>
            <p:cNvPr id="46131" name="Group 11"/>
            <p:cNvGrpSpPr>
              <a:grpSpLocks/>
            </p:cNvGrpSpPr>
            <p:nvPr/>
          </p:nvGrpSpPr>
          <p:grpSpPr bwMode="auto">
            <a:xfrm>
              <a:off x="2744948" y="2212958"/>
              <a:ext cx="3598520" cy="493919"/>
              <a:chOff x="2704632" y="2011398"/>
              <a:chExt cx="3598520" cy="493919"/>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158" name="TextBox 389"/>
              <p:cNvSpPr txBox="1">
                <a:spLocks noChangeArrowheads="1"/>
              </p:cNvSpPr>
              <p:nvPr/>
            </p:nvSpPr>
            <p:spPr bwMode="auto">
              <a:xfrm>
                <a:off x="3812164" y="2127167"/>
                <a:ext cx="1338701" cy="290907"/>
              </a:xfrm>
              <a:prstGeom prst="rect">
                <a:avLst/>
              </a:prstGeom>
              <a:noFill/>
              <a:ln w="9525">
                <a:noFill/>
                <a:miter lim="800000"/>
                <a:headEnd/>
                <a:tailEnd/>
              </a:ln>
            </p:spPr>
            <p:txBody>
              <a:bodyPr wrap="none">
                <a:spAutoFit/>
              </a:bodyPr>
              <a:lstStyle/>
              <a:p>
                <a:pPr algn="ctr">
                  <a:lnSpc>
                    <a:spcPts val="1475"/>
                  </a:lnSpc>
                </a:pPr>
                <a:r>
                  <a:rPr lang="zh-CN" altLang="en-US" dirty="0" smtClean="0">
                    <a:solidFill>
                      <a:schemeClr val="bg1"/>
                    </a:solidFill>
                  </a:rPr>
                  <a:t>远程控制器</a:t>
                </a:r>
                <a:endParaRPr lang="en-US" altLang="zh-CN" dirty="0">
                  <a:solidFill>
                    <a:schemeClr val="bg1"/>
                  </a:solidFill>
                </a:endParaRPr>
              </a:p>
            </p:txBody>
          </p:sp>
        </p:grpSp>
        <p:grpSp>
          <p:nvGrpSpPr>
            <p:cNvPr id="46132" name="Group 441"/>
            <p:cNvGrpSpPr>
              <a:grpSpLocks/>
            </p:cNvGrpSpPr>
            <p:nvPr/>
          </p:nvGrpSpPr>
          <p:grpSpPr bwMode="auto">
            <a:xfrm>
              <a:off x="1925876" y="4223509"/>
              <a:ext cx="923540" cy="405953"/>
              <a:chOff x="2705100" y="2011398"/>
              <a:chExt cx="3597533" cy="49367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155" name="TextBox 389"/>
              <p:cNvSpPr txBox="1">
                <a:spLocks noChangeArrowheads="1"/>
              </p:cNvSpPr>
              <p:nvPr/>
            </p:nvSpPr>
            <p:spPr bwMode="auto">
              <a:xfrm>
                <a:off x="3901810" y="2127167"/>
                <a:ext cx="1159411" cy="296128"/>
              </a:xfrm>
              <a:prstGeom prst="rect">
                <a:avLst/>
              </a:prstGeom>
              <a:noFill/>
              <a:ln w="9525">
                <a:noFill/>
                <a:miter lim="800000"/>
                <a:headEnd/>
                <a:tailEnd/>
              </a:ln>
            </p:spPr>
            <p:txBody>
              <a:bodyPr wrap="none">
                <a:spAutoFit/>
              </a:bodyPr>
              <a:lstStyle/>
              <a:p>
                <a:pPr algn="ctr">
                  <a:lnSpc>
                    <a:spcPts val="1475"/>
                  </a:lnSpc>
                </a:pPr>
                <a:r>
                  <a:rPr lang="en-US" altLang="zh-CN">
                    <a:solidFill>
                      <a:schemeClr val="bg1"/>
                    </a:solidFill>
                  </a:rPr>
                  <a:t>CA</a:t>
                </a:r>
              </a:p>
            </p:txBody>
          </p:sp>
        </p:grpSp>
        <p:grpSp>
          <p:nvGrpSpPr>
            <p:cNvPr id="46133" name="Group 16"/>
            <p:cNvGrpSpPr>
              <a:grpSpLocks/>
            </p:cNvGrpSpPr>
            <p:nvPr/>
          </p:nvGrpSpPr>
          <p:grpSpPr bwMode="auto">
            <a:xfrm>
              <a:off x="3589508" y="4760377"/>
              <a:ext cx="463568" cy="285869"/>
              <a:chOff x="3558850" y="4573304"/>
              <a:chExt cx="463568" cy="285869"/>
            </a:xfrm>
          </p:grpSpPr>
          <p:grpSp>
            <p:nvGrpSpPr>
              <p:cNvPr id="46149"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50"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nvGrpSpPr>
            <p:cNvPr id="46134" name="Group 450"/>
            <p:cNvGrpSpPr>
              <a:grpSpLocks/>
            </p:cNvGrpSpPr>
            <p:nvPr/>
          </p:nvGrpSpPr>
          <p:grpSpPr bwMode="auto">
            <a:xfrm>
              <a:off x="4369656" y="4758258"/>
              <a:ext cx="463568" cy="285869"/>
              <a:chOff x="3558850" y="4573304"/>
              <a:chExt cx="463568" cy="285869"/>
            </a:xfrm>
          </p:grpSpPr>
          <p:grpSp>
            <p:nvGrpSpPr>
              <p:cNvPr id="46145"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3362"/>
                  <a:ext cx="439696" cy="255695"/>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5" name="Oval 454"/>
                <p:cNvSpPr/>
                <p:nvPr/>
              </p:nvSpPr>
              <p:spPr bwMode="auto">
                <a:xfrm>
                  <a:off x="3559588" y="4592891"/>
                  <a:ext cx="463506" cy="247754"/>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46"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nvGrpSpPr>
            <p:cNvPr id="46135" name="Group 455"/>
            <p:cNvGrpSpPr>
              <a:grpSpLocks/>
            </p:cNvGrpSpPr>
            <p:nvPr/>
          </p:nvGrpSpPr>
          <p:grpSpPr bwMode="auto">
            <a:xfrm>
              <a:off x="5569912" y="4756140"/>
              <a:ext cx="463568" cy="285869"/>
              <a:chOff x="3558850" y="4573304"/>
              <a:chExt cx="463568" cy="285869"/>
            </a:xfrm>
          </p:grpSpPr>
          <p:grpSp>
            <p:nvGrpSpPr>
              <p:cNvPr id="46141"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42"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nvGrpSpPr>
            <p:cNvPr id="46136" name="Group 460"/>
            <p:cNvGrpSpPr>
              <a:grpSpLocks/>
            </p:cNvGrpSpPr>
            <p:nvPr/>
          </p:nvGrpSpPr>
          <p:grpSpPr bwMode="auto">
            <a:xfrm>
              <a:off x="6557699" y="4754022"/>
              <a:ext cx="463568" cy="285869"/>
              <a:chOff x="3558850" y="4573304"/>
              <a:chExt cx="463568" cy="285869"/>
            </a:xfrm>
          </p:grpSpPr>
          <p:grpSp>
            <p:nvGrpSpPr>
              <p:cNvPr id="46137"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38"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sp>
        <p:nvSpPr>
          <p:cNvPr id="3" name="标题 2"/>
          <p:cNvSpPr>
            <a:spLocks noGrp="1"/>
          </p:cNvSpPr>
          <p:nvPr>
            <p:ph type="title"/>
          </p:nvPr>
        </p:nvSpPr>
        <p:spPr>
          <a:xfrm>
            <a:off x="379412" y="214313"/>
            <a:ext cx="8455025" cy="639763"/>
          </a:xfrm>
        </p:spPr>
        <p:txBody>
          <a:bodyPr/>
          <a:lstStyle/>
          <a:p>
            <a:r>
              <a:rPr lang="zh-CN" altLang="en-US" dirty="0" smtClean="0">
                <a:solidFill>
                  <a:srgbClr val="000099"/>
                </a:solidFill>
                <a:latin typeface="Gill Sans MT" pitchFamily="34" charset="0"/>
              </a:rPr>
              <a:t>逻辑集中控制平面</a:t>
            </a:r>
            <a:endParaRPr lang="zh-CN" altLang="en-US" dirty="0"/>
          </a:p>
        </p:txBody>
      </p:sp>
      <p:grpSp>
        <p:nvGrpSpPr>
          <p:cNvPr id="46107" name="Group 1"/>
          <p:cNvGrpSpPr>
            <a:grpSpLocks/>
          </p:cNvGrpSpPr>
          <p:nvPr/>
        </p:nvGrpSpPr>
        <p:grpSpPr bwMode="auto">
          <a:xfrm>
            <a:off x="938213" y="5022699"/>
            <a:ext cx="2698750" cy="903288"/>
            <a:chOff x="938213" y="5237163"/>
            <a:chExt cx="2698750" cy="903287"/>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110" name="TextBox 265"/>
            <p:cNvSpPr txBox="1">
              <a:spLocks noChangeArrowheads="1"/>
            </p:cNvSpPr>
            <p:nvPr/>
          </p:nvSpPr>
          <p:spPr bwMode="auto">
            <a:xfrm>
              <a:off x="3198813" y="5473700"/>
              <a:ext cx="263525" cy="276225"/>
            </a:xfrm>
            <a:prstGeom prst="rect">
              <a:avLst/>
            </a:prstGeom>
            <a:noFill/>
            <a:ln w="9525">
              <a:noFill/>
              <a:miter lim="800000"/>
              <a:headEnd/>
              <a:tailEnd/>
            </a:ln>
          </p:spPr>
          <p:txBody>
            <a:bodyPr wrap="none">
              <a:spAutoFit/>
            </a:bodyPr>
            <a:lstStyle/>
            <a:p>
              <a:r>
                <a:rPr lang="en-US" altLang="zh-CN" sz="1200"/>
                <a:t>1</a:t>
              </a:r>
            </a:p>
          </p:txBody>
        </p:sp>
        <p:sp>
          <p:nvSpPr>
            <p:cNvPr id="46111" name="TextBox 281"/>
            <p:cNvSpPr txBox="1">
              <a:spLocks noChangeArrowheads="1"/>
            </p:cNvSpPr>
            <p:nvPr/>
          </p:nvSpPr>
          <p:spPr bwMode="auto">
            <a:xfrm>
              <a:off x="3373438" y="5761038"/>
              <a:ext cx="263525" cy="276225"/>
            </a:xfrm>
            <a:prstGeom prst="rect">
              <a:avLst/>
            </a:prstGeom>
            <a:noFill/>
            <a:ln w="9525">
              <a:noFill/>
              <a:miter lim="800000"/>
              <a:headEnd/>
              <a:tailEnd/>
            </a:ln>
          </p:spPr>
          <p:txBody>
            <a:bodyPr wrap="none">
              <a:spAutoFit/>
            </a:bodyPr>
            <a:lstStyle/>
            <a:p>
              <a:r>
                <a:rPr lang="en-US" altLang="zh-CN" sz="1200"/>
                <a:t>2</a:t>
              </a:r>
            </a:p>
          </p:txBody>
        </p:sp>
        <p:grpSp>
          <p:nvGrpSpPr>
            <p:cNvPr id="46112" name="Group 5"/>
            <p:cNvGrpSpPr>
              <a:grpSpLocks/>
            </p:cNvGrpSpPr>
            <p:nvPr/>
          </p:nvGrpSpPr>
          <p:grpSpPr bwMode="auto">
            <a:xfrm>
              <a:off x="938213" y="5237163"/>
              <a:ext cx="1616075" cy="487362"/>
              <a:chOff x="-4079003" y="2717403"/>
              <a:chExt cx="1616718" cy="488475"/>
            </a:xfrm>
          </p:grpSpPr>
          <p:sp>
            <p:nvSpPr>
              <p:cNvPr id="46125" name="Rectangle 97"/>
              <p:cNvSpPr>
                <a:spLocks noChangeArrowheads="1"/>
              </p:cNvSpPr>
              <p:nvPr/>
            </p:nvSpPr>
            <p:spPr bwMode="auto">
              <a:xfrm>
                <a:off x="-4052413" y="2965119"/>
                <a:ext cx="1290538" cy="208750"/>
              </a:xfrm>
              <a:prstGeom prst="rect">
                <a:avLst/>
              </a:prstGeom>
              <a:solidFill>
                <a:schemeClr val="bg2"/>
              </a:solidFill>
              <a:ln w="9525">
                <a:noFill/>
                <a:miter lim="800000"/>
                <a:headEnd/>
                <a:tailEnd/>
              </a:ln>
            </p:spPr>
            <p:txBody>
              <a:bodyPr wrap="none" anchor="ctr"/>
              <a:lstStyle/>
              <a:p>
                <a:endParaRPr lang="zh-CN" altLang="zh-CN"/>
              </a:p>
            </p:txBody>
          </p:sp>
          <p:sp>
            <p:nvSpPr>
              <p:cNvPr id="4612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4612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4612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46129" name="Text Box 105"/>
              <p:cNvSpPr txBox="1">
                <a:spLocks noChangeArrowheads="1"/>
              </p:cNvSpPr>
              <p:nvPr/>
            </p:nvSpPr>
            <p:spPr bwMode="auto">
              <a:xfrm>
                <a:off x="-3430189" y="2965119"/>
                <a:ext cx="581451" cy="240759"/>
              </a:xfrm>
              <a:prstGeom prst="rect">
                <a:avLst/>
              </a:prstGeom>
              <a:noFill/>
              <a:ln w="9525">
                <a:noFill/>
                <a:miter lim="800000"/>
                <a:headEnd/>
                <a:tailEnd/>
              </a:ln>
            </p:spPr>
            <p:txBody>
              <a:bodyPr wrap="none">
                <a:spAutoFit/>
              </a:bodyPr>
              <a:lstStyle/>
              <a:p>
                <a:pPr eaLnBrk="1" hangingPunct="1"/>
                <a:r>
                  <a:rPr lang="en-US" altLang="zh-CN" sz="1200"/>
                  <a:t>0111</a:t>
                </a:r>
              </a:p>
            </p:txBody>
          </p:sp>
          <p:sp>
            <p:nvSpPr>
              <p:cNvPr id="4613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p:spPr>
            <p:txBody>
              <a:bodyPr/>
              <a:lstStyle/>
              <a:p>
                <a:endParaRPr lang="zh-CN" altLang="en-US"/>
              </a:p>
            </p:txBody>
          </p:sp>
        </p:grpSp>
        <p:sp>
          <p:nvSpPr>
            <p:cNvPr id="46113"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p:spPr>
          <p:txBody>
            <a:bodyPr/>
            <a:lstStyle/>
            <a:p>
              <a:endParaRPr lang="zh-CN" altLang="en-US"/>
            </a:p>
          </p:txBody>
        </p:sp>
        <p:grpSp>
          <p:nvGrpSpPr>
            <p:cNvPr id="46114"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115" name="TextBox 282"/>
            <p:cNvSpPr txBox="1">
              <a:spLocks noChangeArrowheads="1"/>
            </p:cNvSpPr>
            <p:nvPr/>
          </p:nvSpPr>
          <p:spPr bwMode="auto">
            <a:xfrm>
              <a:off x="3068638" y="5862638"/>
              <a:ext cx="261937" cy="277812"/>
            </a:xfrm>
            <a:prstGeom prst="rect">
              <a:avLst/>
            </a:prstGeom>
            <a:noFill/>
            <a:ln w="9525">
              <a:noFill/>
              <a:miter lim="800000"/>
              <a:headEnd/>
              <a:tailEnd/>
            </a:ln>
          </p:spPr>
          <p:txBody>
            <a:bodyPr wrap="none">
              <a:spAutoFit/>
            </a:bodyPr>
            <a:lstStyle/>
            <a:p>
              <a:r>
                <a:rPr lang="en-US" altLang="zh-CN" sz="1200"/>
                <a:t>3</a:t>
              </a:r>
            </a:p>
          </p:txBody>
        </p:sp>
      </p:grpSp>
      <p:sp>
        <p:nvSpPr>
          <p:cNvPr id="46108" name="TextBox 6"/>
          <p:cNvSpPr txBox="1">
            <a:spLocks noChangeArrowheads="1"/>
          </p:cNvSpPr>
          <p:nvPr/>
        </p:nvSpPr>
        <p:spPr bwMode="auto">
          <a:xfrm>
            <a:off x="196850" y="4576236"/>
            <a:ext cx="1992313" cy="523875"/>
          </a:xfrm>
          <a:prstGeom prst="rect">
            <a:avLst/>
          </a:prstGeom>
          <a:noFill/>
          <a:ln w="9525">
            <a:noFill/>
            <a:miter lim="800000"/>
            <a:headEnd/>
            <a:tailEnd/>
          </a:ln>
        </p:spPr>
        <p:txBody>
          <a:bodyPr>
            <a:spAutoFit/>
          </a:bodyPr>
          <a:lstStyle/>
          <a:p>
            <a:r>
              <a:rPr lang="en-US" altLang="zh-CN" sz="1400"/>
              <a:t>values in arriving </a:t>
            </a:r>
          </a:p>
          <a:p>
            <a:r>
              <a:rPr lang="en-US" altLang="zh-CN" sz="1400"/>
              <a:t>packet header</a:t>
            </a:r>
            <a:endParaRPr lang="en-US" altLang="zh-CN"/>
          </a:p>
        </p:txBody>
      </p:sp>
    </p:spTree>
    <p:extLst>
      <p:ext uri="{BB962C8B-B14F-4D97-AF65-F5344CB8AC3E}">
        <p14:creationId xmlns:p14="http://schemas.microsoft.com/office/powerpoint/2010/main" val="4026971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dissolve">
                                      <p:cBhvr>
                                        <p:cTn id="17" dur="500"/>
                                        <p:tgtEl>
                                          <p:spTgt spid="1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dissolve">
                                      <p:cBhvr>
                                        <p:cTn id="22" dur="500"/>
                                        <p:tgtEl>
                                          <p:spTgt spid="1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3"/>
                                        </p:tgtEl>
                                        <p:attrNameLst>
                                          <p:attrName>style.visibility</p:attrName>
                                        </p:attrNameLst>
                                      </p:cBhvr>
                                      <p:to>
                                        <p:strVal val="visible"/>
                                      </p:to>
                                    </p:set>
                                    <p:animEffect transition="in" filter="dissolve">
                                      <p:cBhvr>
                                        <p:cTn id="32" dur="1000"/>
                                        <p:tgtEl>
                                          <p:spTgt spid="1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63538" y="223044"/>
            <a:ext cx="8356600" cy="663575"/>
          </a:xfrm>
        </p:spPr>
        <p:txBody>
          <a:bodyPr/>
          <a:lstStyle/>
          <a:p>
            <a:r>
              <a:rPr lang="en-US" altLang="zh-CN" dirty="0">
                <a:latin typeface="Gill Sans MT" panose="020B0502020104020203" pitchFamily="34" charset="0"/>
              </a:rPr>
              <a:t>CIDR</a:t>
            </a:r>
          </a:p>
        </p:txBody>
      </p:sp>
      <p:sp>
        <p:nvSpPr>
          <p:cNvPr id="128003" name="Rectangle 3"/>
          <p:cNvSpPr>
            <a:spLocks noGrp="1" noChangeArrowheads="1"/>
          </p:cNvSpPr>
          <p:nvPr>
            <p:ph type="body" idx="1"/>
          </p:nvPr>
        </p:nvSpPr>
        <p:spPr>
          <a:xfrm>
            <a:off x="363538" y="1160463"/>
            <a:ext cx="8459787" cy="1935162"/>
          </a:xfrm>
        </p:spPr>
        <p:txBody>
          <a:bodyPr/>
          <a:lstStyle/>
          <a:p>
            <a:pPr eaLnBrk="1" hangingPunct="1">
              <a:buFontTx/>
              <a:buNone/>
            </a:pPr>
            <a:r>
              <a:rPr lang="en-US" altLang="zh-CN" sz="2800" dirty="0" smtClean="0">
                <a:solidFill>
                  <a:srgbClr val="FF0000"/>
                </a:solidFill>
              </a:rPr>
              <a:t>CIDR:</a:t>
            </a:r>
            <a:r>
              <a:rPr lang="en-US" altLang="zh-CN" sz="2800" dirty="0" smtClean="0"/>
              <a:t> </a:t>
            </a:r>
            <a:r>
              <a:rPr lang="en-US" altLang="zh-CN" sz="2800" dirty="0" smtClean="0">
                <a:solidFill>
                  <a:srgbClr val="FF0000"/>
                </a:solidFill>
              </a:rPr>
              <a:t>C</a:t>
            </a:r>
            <a:r>
              <a:rPr lang="en-US" altLang="zh-CN" sz="2800" dirty="0" smtClean="0"/>
              <a:t>lassless </a:t>
            </a:r>
            <a:r>
              <a:rPr lang="en-US" altLang="zh-CN" sz="2800" dirty="0" err="1" smtClean="0">
                <a:solidFill>
                  <a:srgbClr val="FF0000"/>
                </a:solidFill>
              </a:rPr>
              <a:t>I</a:t>
            </a:r>
            <a:r>
              <a:rPr lang="en-US" altLang="zh-CN" sz="2800" dirty="0" err="1" smtClean="0"/>
              <a:t>nter</a:t>
            </a:r>
            <a:r>
              <a:rPr lang="en-US" altLang="zh-CN" sz="2800" dirty="0" err="1" smtClean="0">
                <a:solidFill>
                  <a:srgbClr val="FF0000"/>
                </a:solidFill>
              </a:rPr>
              <a:t>D</a:t>
            </a:r>
            <a:r>
              <a:rPr lang="en-US" altLang="zh-CN" sz="2800" dirty="0" err="1" smtClean="0"/>
              <a:t>omain</a:t>
            </a:r>
            <a:r>
              <a:rPr lang="en-US" altLang="zh-CN" sz="2800" dirty="0" smtClean="0"/>
              <a:t> </a:t>
            </a:r>
            <a:r>
              <a:rPr lang="en-US" altLang="zh-CN" sz="2800" dirty="0" smtClean="0">
                <a:solidFill>
                  <a:srgbClr val="FF0000"/>
                </a:solidFill>
              </a:rPr>
              <a:t>R</a:t>
            </a:r>
            <a:r>
              <a:rPr lang="en-US" altLang="zh-CN" sz="2800" dirty="0" smtClean="0"/>
              <a:t>outing</a:t>
            </a:r>
          </a:p>
          <a:p>
            <a:pPr eaLnBrk="1" hangingPunct="1"/>
            <a:r>
              <a:rPr lang="en-US" altLang="zh-CN" dirty="0" smtClean="0"/>
              <a:t>subnet portion of address of arbitrary length</a:t>
            </a:r>
          </a:p>
          <a:p>
            <a:pPr eaLnBrk="1" hangingPunct="1"/>
            <a:r>
              <a:rPr lang="en-US" altLang="zh-CN" dirty="0" smtClean="0"/>
              <a:t>address format: </a:t>
            </a:r>
            <a:r>
              <a:rPr lang="en-US" altLang="zh-CN" dirty="0" err="1" smtClean="0">
                <a:solidFill>
                  <a:srgbClr val="FF0000"/>
                </a:solidFill>
              </a:rPr>
              <a:t>a.b.c.d</a:t>
            </a:r>
            <a:r>
              <a:rPr lang="en-US" altLang="zh-CN" dirty="0" smtClean="0">
                <a:solidFill>
                  <a:srgbClr val="FF0000"/>
                </a:solidFill>
              </a:rPr>
              <a:t>/x</a:t>
            </a:r>
            <a:r>
              <a:rPr lang="en-US" altLang="zh-CN" dirty="0" smtClean="0"/>
              <a:t>, where x is the number of bits in subnet portion of address.</a:t>
            </a:r>
          </a:p>
        </p:txBody>
      </p:sp>
      <p:grpSp>
        <p:nvGrpSpPr>
          <p:cNvPr id="128004" name="Group 4"/>
          <p:cNvGrpSpPr>
            <a:grpSpLocks/>
          </p:cNvGrpSpPr>
          <p:nvPr/>
        </p:nvGrpSpPr>
        <p:grpSpPr bwMode="auto">
          <a:xfrm>
            <a:off x="1093788" y="3643313"/>
            <a:ext cx="6124575" cy="1630363"/>
            <a:chOff x="1339" y="899"/>
            <a:chExt cx="3858" cy="1027"/>
          </a:xfrm>
        </p:grpSpPr>
        <p:sp>
          <p:nvSpPr>
            <p:cNvPr id="128005" name="Text Box 5"/>
            <p:cNvSpPr txBox="1">
              <a:spLocks noChangeArrowheads="1"/>
            </p:cNvSpPr>
            <p:nvPr/>
          </p:nvSpPr>
          <p:spPr bwMode="auto">
            <a:xfrm>
              <a:off x="1339" y="1262"/>
              <a:ext cx="3858" cy="288"/>
            </a:xfrm>
            <a:prstGeom prst="rect">
              <a:avLst/>
            </a:prstGeom>
            <a:noFill/>
            <a:ln w="9525">
              <a:noFill/>
              <a:miter lim="800000"/>
              <a:headEnd/>
              <a:tailEnd/>
            </a:ln>
          </p:spPr>
          <p:txBody>
            <a:bodyPr wrap="none">
              <a:spAutoFit/>
            </a:bodyPr>
            <a:lstStyle/>
            <a:p>
              <a:r>
                <a:rPr lang="en-US" altLang="zh-CN" sz="2400" dirty="0">
                  <a:latin typeface="+mn-lt"/>
                </a:rPr>
                <a:t>11001000  00010111  0001000</a:t>
              </a:r>
              <a:r>
                <a:rPr lang="en-US" altLang="zh-CN" sz="2400" dirty="0">
                  <a:solidFill>
                    <a:schemeClr val="hlink"/>
                  </a:solidFill>
                  <a:latin typeface="+mn-lt"/>
                </a:rPr>
                <a:t>1</a:t>
              </a:r>
              <a:r>
                <a:rPr lang="en-US" altLang="zh-CN" sz="2400" dirty="0">
                  <a:latin typeface="+mn-lt"/>
                </a:rPr>
                <a:t>  </a:t>
              </a:r>
              <a:r>
                <a:rPr lang="en-US" altLang="zh-CN" sz="2400" dirty="0">
                  <a:solidFill>
                    <a:srgbClr val="FF0000"/>
                  </a:solidFill>
                  <a:latin typeface="+mn-lt"/>
                </a:rPr>
                <a:t>11111111</a:t>
              </a:r>
            </a:p>
          </p:txBody>
        </p:sp>
        <p:sp>
          <p:nvSpPr>
            <p:cNvPr id="128006" name="Text Box 6"/>
            <p:cNvSpPr txBox="1">
              <a:spLocks noChangeArrowheads="1"/>
            </p:cNvSpPr>
            <p:nvPr/>
          </p:nvSpPr>
          <p:spPr bwMode="auto">
            <a:xfrm>
              <a:off x="2376" y="922"/>
              <a:ext cx="568" cy="404"/>
            </a:xfrm>
            <a:prstGeom prst="rect">
              <a:avLst/>
            </a:prstGeom>
            <a:noFill/>
            <a:ln w="9525">
              <a:noFill/>
              <a:miter lim="800000"/>
              <a:headEnd/>
              <a:tailEnd/>
            </a:ln>
          </p:spPr>
          <p:txBody>
            <a:bodyPr wrap="none">
              <a:spAutoFit/>
            </a:bodyPr>
            <a:lstStyle/>
            <a:p>
              <a:pPr algn="ctr"/>
              <a:r>
                <a:rPr lang="en-US" altLang="zh-CN" dirty="0">
                  <a:latin typeface="+mn-lt"/>
                </a:rPr>
                <a:t>subnet</a:t>
              </a:r>
            </a:p>
            <a:p>
              <a:pPr algn="ctr"/>
              <a:r>
                <a:rPr lang="en-US" altLang="zh-CN" dirty="0">
                  <a:latin typeface="+mn-lt"/>
                </a:rPr>
                <a:t>part</a:t>
              </a:r>
            </a:p>
          </p:txBody>
        </p:sp>
        <p:sp>
          <p:nvSpPr>
            <p:cNvPr id="128007" name="Text Box 7"/>
            <p:cNvSpPr txBox="1">
              <a:spLocks noChangeArrowheads="1"/>
            </p:cNvSpPr>
            <p:nvPr/>
          </p:nvSpPr>
          <p:spPr bwMode="auto">
            <a:xfrm>
              <a:off x="4480" y="899"/>
              <a:ext cx="389" cy="407"/>
            </a:xfrm>
            <a:prstGeom prst="rect">
              <a:avLst/>
            </a:prstGeom>
            <a:noFill/>
            <a:ln w="9525">
              <a:noFill/>
              <a:miter lim="800000"/>
              <a:headEnd/>
              <a:tailEnd/>
            </a:ln>
          </p:spPr>
          <p:txBody>
            <a:bodyPr wrap="none">
              <a:spAutoFit/>
            </a:bodyPr>
            <a:lstStyle/>
            <a:p>
              <a:pPr algn="ctr"/>
              <a:r>
                <a:rPr lang="en-US" altLang="zh-CN">
                  <a:latin typeface="+mn-lt"/>
                </a:rPr>
                <a:t>host</a:t>
              </a:r>
            </a:p>
            <a:p>
              <a:pPr algn="ctr"/>
              <a:r>
                <a:rPr lang="en-US" altLang="zh-CN">
                  <a:latin typeface="+mn-lt"/>
                </a:rPr>
                <a:t>part</a:t>
              </a:r>
            </a:p>
          </p:txBody>
        </p:sp>
        <p:sp>
          <p:nvSpPr>
            <p:cNvPr id="128008" name="Line 8"/>
            <p:cNvSpPr>
              <a:spLocks noChangeShapeType="1"/>
            </p:cNvSpPr>
            <p:nvPr/>
          </p:nvSpPr>
          <p:spPr bwMode="auto">
            <a:xfrm>
              <a:off x="3020" y="1121"/>
              <a:ext cx="1021" cy="0"/>
            </a:xfrm>
            <a:prstGeom prst="line">
              <a:avLst/>
            </a:prstGeom>
            <a:noFill/>
            <a:ln w="28575">
              <a:solidFill>
                <a:schemeClr val="hlink"/>
              </a:solidFill>
              <a:round/>
              <a:headEnd/>
              <a:tailEnd type="triangle" w="med" len="med"/>
            </a:ln>
          </p:spPr>
          <p:txBody>
            <a:bodyPr wrap="none" anchor="ctr"/>
            <a:lstStyle/>
            <a:p>
              <a:endParaRPr lang="zh-CN" altLang="en-US">
                <a:latin typeface="+mn-lt"/>
              </a:endParaRPr>
            </a:p>
          </p:txBody>
        </p:sp>
        <p:sp>
          <p:nvSpPr>
            <p:cNvPr id="128009" name="Line 9"/>
            <p:cNvSpPr>
              <a:spLocks noChangeShapeType="1"/>
            </p:cNvSpPr>
            <p:nvPr/>
          </p:nvSpPr>
          <p:spPr bwMode="auto">
            <a:xfrm flipH="1">
              <a:off x="1408" y="1118"/>
              <a:ext cx="924" cy="7"/>
            </a:xfrm>
            <a:prstGeom prst="line">
              <a:avLst/>
            </a:prstGeom>
            <a:noFill/>
            <a:ln w="28575">
              <a:solidFill>
                <a:schemeClr val="hlink"/>
              </a:solidFill>
              <a:round/>
              <a:headEnd/>
              <a:tailEnd type="triangle" w="med" len="med"/>
            </a:ln>
          </p:spPr>
          <p:txBody>
            <a:bodyPr wrap="none" anchor="ctr"/>
            <a:lstStyle/>
            <a:p>
              <a:endParaRPr lang="zh-CN" altLang="en-US">
                <a:latin typeface="+mn-lt"/>
              </a:endParaRPr>
            </a:p>
          </p:txBody>
        </p:sp>
        <p:sp>
          <p:nvSpPr>
            <p:cNvPr id="128010" name="Line 10"/>
            <p:cNvSpPr>
              <a:spLocks noChangeShapeType="1"/>
            </p:cNvSpPr>
            <p:nvPr/>
          </p:nvSpPr>
          <p:spPr bwMode="auto">
            <a:xfrm flipH="1" flipV="1">
              <a:off x="4055" y="1123"/>
              <a:ext cx="436" cy="7"/>
            </a:xfrm>
            <a:prstGeom prst="line">
              <a:avLst/>
            </a:prstGeom>
            <a:noFill/>
            <a:ln w="28575">
              <a:solidFill>
                <a:schemeClr val="tx1"/>
              </a:solidFill>
              <a:round/>
              <a:headEnd/>
              <a:tailEnd type="triangle" w="med" len="med"/>
            </a:ln>
          </p:spPr>
          <p:txBody>
            <a:bodyPr wrap="none" anchor="ctr"/>
            <a:lstStyle/>
            <a:p>
              <a:endParaRPr lang="zh-CN" altLang="en-US">
                <a:latin typeface="+mn-lt"/>
              </a:endParaRPr>
            </a:p>
          </p:txBody>
        </p:sp>
        <p:sp>
          <p:nvSpPr>
            <p:cNvPr id="128011" name="Line 11"/>
            <p:cNvSpPr>
              <a:spLocks noChangeShapeType="1"/>
            </p:cNvSpPr>
            <p:nvPr/>
          </p:nvSpPr>
          <p:spPr bwMode="auto">
            <a:xfrm flipV="1">
              <a:off x="4778" y="1121"/>
              <a:ext cx="375" cy="0"/>
            </a:xfrm>
            <a:prstGeom prst="line">
              <a:avLst/>
            </a:prstGeom>
            <a:noFill/>
            <a:ln w="28575">
              <a:solidFill>
                <a:schemeClr val="tx1"/>
              </a:solidFill>
              <a:round/>
              <a:headEnd/>
              <a:tailEnd type="triangle" w="med" len="med"/>
            </a:ln>
          </p:spPr>
          <p:txBody>
            <a:bodyPr wrap="none" anchor="ctr"/>
            <a:lstStyle/>
            <a:p>
              <a:endParaRPr lang="zh-CN" altLang="en-US">
                <a:latin typeface="+mn-lt"/>
              </a:endParaRPr>
            </a:p>
          </p:txBody>
        </p:sp>
        <p:sp>
          <p:nvSpPr>
            <p:cNvPr id="128012" name="Text Box 12"/>
            <p:cNvSpPr txBox="1">
              <a:spLocks noChangeArrowheads="1"/>
            </p:cNvSpPr>
            <p:nvPr/>
          </p:nvSpPr>
          <p:spPr bwMode="auto">
            <a:xfrm>
              <a:off x="2559" y="1635"/>
              <a:ext cx="1426" cy="291"/>
            </a:xfrm>
            <a:prstGeom prst="rect">
              <a:avLst/>
            </a:prstGeom>
            <a:noFill/>
            <a:ln w="9525">
              <a:noFill/>
              <a:miter lim="800000"/>
              <a:headEnd/>
              <a:tailEnd/>
            </a:ln>
          </p:spPr>
          <p:txBody>
            <a:bodyPr wrap="none">
              <a:spAutoFit/>
            </a:bodyPr>
            <a:lstStyle/>
            <a:p>
              <a:r>
                <a:rPr lang="en-US" altLang="zh-CN" sz="2400" dirty="0">
                  <a:latin typeface="+mn-lt"/>
                </a:rPr>
                <a:t>200.23.16.0/23</a:t>
              </a:r>
              <a:endParaRPr lang="en-US" altLang="zh-CN" dirty="0">
                <a:latin typeface="+mn-lt"/>
              </a:endParaRPr>
            </a:p>
          </p:txBody>
        </p:sp>
      </p:grpSp>
      <p:sp>
        <p:nvSpPr>
          <p:cNvPr id="2" name="矩形 1"/>
          <p:cNvSpPr/>
          <p:nvPr/>
        </p:nvSpPr>
        <p:spPr>
          <a:xfrm>
            <a:off x="2822826" y="3243026"/>
            <a:ext cx="770404" cy="369332"/>
          </a:xfrm>
          <a:prstGeom prst="rect">
            <a:avLst/>
          </a:prstGeom>
        </p:spPr>
        <p:txBody>
          <a:bodyPr wrap="none">
            <a:spAutoFit/>
          </a:bodyPr>
          <a:lstStyle/>
          <a:p>
            <a:r>
              <a:rPr lang="en-US" altLang="zh-CN" b="1" dirty="0">
                <a:solidFill>
                  <a:srgbClr val="FF0000"/>
                </a:solidFill>
                <a:latin typeface="Times New Roman" pitchFamily="18" charset="0"/>
              </a:rPr>
              <a:t>prefix</a:t>
            </a:r>
            <a:endParaRPr lang="zh-CN" altLang="en-US" b="1" dirty="0">
              <a:solidFill>
                <a:srgbClr val="FF0000"/>
              </a:solidFill>
            </a:endParaRPr>
          </a:p>
        </p:txBody>
      </p:sp>
      <p:sp>
        <p:nvSpPr>
          <p:cNvPr id="14" name="矩形 13"/>
          <p:cNvSpPr/>
          <p:nvPr/>
        </p:nvSpPr>
        <p:spPr>
          <a:xfrm>
            <a:off x="5995197" y="3263940"/>
            <a:ext cx="736099" cy="369332"/>
          </a:xfrm>
          <a:prstGeom prst="rect">
            <a:avLst/>
          </a:prstGeom>
        </p:spPr>
        <p:txBody>
          <a:bodyPr wrap="none">
            <a:spAutoFit/>
          </a:bodyPr>
          <a:lstStyle/>
          <a:p>
            <a:r>
              <a:rPr lang="en-US" altLang="zh-CN" b="1" dirty="0" smtClean="0">
                <a:solidFill>
                  <a:srgbClr val="FF0000"/>
                </a:solidFill>
                <a:latin typeface="Times New Roman" pitchFamily="18" charset="0"/>
              </a:rPr>
              <a:t>suffix</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dirty="0">
                <a:latin typeface="Gill Sans MT" panose="020B0502020104020203" pitchFamily="34" charset="0"/>
              </a:rPr>
              <a:t>CIDR and </a:t>
            </a:r>
            <a:r>
              <a:rPr lang="en-US" altLang="zh-CN" dirty="0" smtClean="0">
                <a:latin typeface="Gill Sans MT" panose="020B0502020104020203" pitchFamily="34" charset="0"/>
              </a:rPr>
              <a:t>Classful</a:t>
            </a:r>
            <a:r>
              <a:rPr lang="zh-CN" altLang="en-US" dirty="0" smtClean="0">
                <a:latin typeface="Gill Sans MT" panose="020B0502020104020203" pitchFamily="34" charset="0"/>
              </a:rPr>
              <a:t> </a:t>
            </a:r>
            <a:r>
              <a:rPr lang="en-US" altLang="zh-CN" dirty="0">
                <a:latin typeface="Gill Sans MT" panose="020B0502020104020203" pitchFamily="34" charset="0"/>
              </a:rPr>
              <a:t>Addressing</a:t>
            </a:r>
          </a:p>
        </p:txBody>
      </p:sp>
      <p:pic>
        <p:nvPicPr>
          <p:cNvPr id="129027" name="Picture 3"/>
          <p:cNvPicPr>
            <a:picLocks noChangeAspect="1" noChangeArrowheads="1"/>
          </p:cNvPicPr>
          <p:nvPr/>
        </p:nvPicPr>
        <p:blipFill>
          <a:blip r:embed="rId2" cstate="print"/>
          <a:srcRect/>
          <a:stretch>
            <a:fillRect/>
          </a:stretch>
        </p:blipFill>
        <p:spPr bwMode="auto">
          <a:xfrm>
            <a:off x="996950" y="1012825"/>
            <a:ext cx="7062788" cy="5199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p:cNvSpPr>
            <a:spLocks noGrp="1" noChangeArrowheads="1"/>
          </p:cNvSpPr>
          <p:nvPr>
            <p:ph type="title"/>
          </p:nvPr>
        </p:nvSpPr>
        <p:spPr/>
        <p:txBody>
          <a:bodyPr/>
          <a:lstStyle/>
          <a:p>
            <a:pPr eaLnBrk="1" hangingPunct="1"/>
            <a:r>
              <a:rPr lang="zh-CN" altLang="en-US" dirty="0">
                <a:latin typeface="+mn-lt"/>
                <a:ea typeface="楷体" panose="02010609060101010101" pitchFamily="49" charset="-122"/>
                <a:cs typeface="Arial" panose="020B0604020202020204" pitchFamily="34" charset="0"/>
              </a:rPr>
              <a:t>层次编址</a:t>
            </a:r>
            <a:endParaRPr lang="zh-CN" altLang="en-US" dirty="0" smtClean="0">
              <a:latin typeface="+mn-lt"/>
            </a:endParaRPr>
          </a:p>
        </p:txBody>
      </p:sp>
      <p:sp>
        <p:nvSpPr>
          <p:cNvPr id="142341" name="Rectangle 3"/>
          <p:cNvSpPr>
            <a:spLocks noGrp="1" noChangeArrowheads="1"/>
          </p:cNvSpPr>
          <p:nvPr>
            <p:ph type="body" idx="1"/>
          </p:nvPr>
        </p:nvSpPr>
        <p:spPr>
          <a:xfrm>
            <a:off x="457200" y="1113632"/>
            <a:ext cx="8229600" cy="574675"/>
          </a:xfrm>
        </p:spPr>
        <p:txBody>
          <a:bodyPr/>
          <a:lstStyle/>
          <a:p>
            <a:pPr marL="0" indent="0" eaLnBrk="1" hangingPunct="1">
              <a:lnSpc>
                <a:spcPct val="90000"/>
              </a:lnSpc>
              <a:buNone/>
            </a:pPr>
            <a:r>
              <a:rPr lang="zh-CN" altLang="en-US" dirty="0" smtClean="0">
                <a:ea typeface="楷体" panose="02010609060101010101" pitchFamily="49" charset="-122"/>
                <a:cs typeface="Arial" panose="020B0604020202020204" pitchFamily="34" charset="0"/>
              </a:rPr>
              <a:t>层次编址 </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路由聚合</a:t>
            </a:r>
          </a:p>
        </p:txBody>
      </p:sp>
      <p:grpSp>
        <p:nvGrpSpPr>
          <p:cNvPr id="142342" name="Group 6"/>
          <p:cNvGrpSpPr>
            <a:grpSpLocks/>
          </p:cNvGrpSpPr>
          <p:nvPr/>
        </p:nvGrpSpPr>
        <p:grpSpPr bwMode="auto">
          <a:xfrm>
            <a:off x="715963" y="2028818"/>
            <a:ext cx="7637463" cy="3711575"/>
            <a:chOff x="442" y="1422"/>
            <a:chExt cx="4811" cy="2338"/>
          </a:xfrm>
        </p:grpSpPr>
        <p:sp>
          <p:nvSpPr>
            <p:cNvPr id="142343" name="Line 7"/>
            <p:cNvSpPr>
              <a:spLocks noChangeShapeType="1"/>
            </p:cNvSpPr>
            <p:nvPr/>
          </p:nvSpPr>
          <p:spPr bwMode="auto">
            <a:xfrm flipV="1">
              <a:off x="1784" y="2644"/>
              <a:ext cx="564"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4" name="Line 8"/>
            <p:cNvSpPr>
              <a:spLocks noChangeShapeType="1"/>
            </p:cNvSpPr>
            <p:nvPr/>
          </p:nvSpPr>
          <p:spPr bwMode="auto">
            <a:xfrm>
              <a:off x="1802" y="2248"/>
              <a:ext cx="474"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5" name="Line 9"/>
            <p:cNvSpPr>
              <a:spLocks noChangeShapeType="1"/>
            </p:cNvSpPr>
            <p:nvPr/>
          </p:nvSpPr>
          <p:spPr bwMode="auto">
            <a:xfrm>
              <a:off x="1844" y="1756"/>
              <a:ext cx="534"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6" name="Freeform 10"/>
            <p:cNvSpPr>
              <a:spLocks/>
            </p:cNvSpPr>
            <p:nvPr/>
          </p:nvSpPr>
          <p:spPr bwMode="auto">
            <a:xfrm>
              <a:off x="2251" y="2121"/>
              <a:ext cx="1318" cy="617"/>
            </a:xfrm>
            <a:custGeom>
              <a:avLst/>
              <a:gdLst>
                <a:gd name="T0" fmla="*/ 3198 w 1117"/>
                <a:gd name="T1" fmla="*/ 97 h 617"/>
                <a:gd name="T2" fmla="*/ 1499 w 1117"/>
                <a:gd name="T3" fmla="*/ 19 h 617"/>
                <a:gd name="T4" fmla="*/ 402 w 1117"/>
                <a:gd name="T5" fmla="*/ 73 h 617"/>
                <a:gd name="T6" fmla="*/ 29 w 1117"/>
                <a:gd name="T7" fmla="*/ 456 h 617"/>
                <a:gd name="T8" fmla="*/ 559 w 1117"/>
                <a:gd name="T9" fmla="*/ 582 h 617"/>
                <a:gd name="T10" fmla="*/ 3284 w 1117"/>
                <a:gd name="T11" fmla="*/ 587 h 617"/>
                <a:gd name="T12" fmla="*/ 4984 w 1117"/>
                <a:gd name="T13" fmla="*/ 613 h 617"/>
                <a:gd name="T14" fmla="*/ 6732 w 1117"/>
                <a:gd name="T15" fmla="*/ 565 h 617"/>
                <a:gd name="T16" fmla="*/ 8005 w 1117"/>
                <a:gd name="T17" fmla="*/ 330 h 617"/>
                <a:gd name="T18" fmla="*/ 7541 w 1117"/>
                <a:gd name="T19" fmla="*/ 138 h 617"/>
                <a:gd name="T20" fmla="*/ 5030 w 1117"/>
                <a:gd name="T21" fmla="*/ 91 h 617"/>
                <a:gd name="T22" fmla="*/ 3198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47" name="Freeform 11"/>
            <p:cNvSpPr>
              <a:spLocks/>
            </p:cNvSpPr>
            <p:nvPr/>
          </p:nvSpPr>
          <p:spPr bwMode="auto">
            <a:xfrm>
              <a:off x="478" y="1613"/>
              <a:ext cx="1647" cy="255"/>
            </a:xfrm>
            <a:custGeom>
              <a:avLst/>
              <a:gdLst>
                <a:gd name="T0" fmla="*/ 654 w 1473"/>
                <a:gd name="T1" fmla="*/ 11 h 255"/>
                <a:gd name="T2" fmla="*/ 282 w 1473"/>
                <a:gd name="T3" fmla="*/ 94 h 255"/>
                <a:gd name="T4" fmla="*/ 557 w 1473"/>
                <a:gd name="T5" fmla="*/ 220 h 255"/>
                <a:gd name="T6" fmla="*/ 1986 w 1473"/>
                <a:gd name="T7" fmla="*/ 225 h 255"/>
                <a:gd name="T8" fmla="*/ 2880 w 1473"/>
                <a:gd name="T9" fmla="*/ 251 h 255"/>
                <a:gd name="T10" fmla="*/ 4986 w 1473"/>
                <a:gd name="T11" fmla="*/ 203 h 255"/>
                <a:gd name="T12" fmla="*/ 5196 w 1473"/>
                <a:gd name="T13" fmla="*/ 29 h 255"/>
                <a:gd name="T14" fmla="*/ 2399 w 1473"/>
                <a:gd name="T15" fmla="*/ 29 h 255"/>
                <a:gd name="T16" fmla="*/ 654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48" name="Text Box 12"/>
            <p:cNvSpPr txBox="1">
              <a:spLocks noChangeArrowheads="1"/>
            </p:cNvSpPr>
            <p:nvPr/>
          </p:nvSpPr>
          <p:spPr bwMode="auto">
            <a:xfrm>
              <a:off x="700" y="1626"/>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200.23.16.0/23</a:t>
              </a:r>
            </a:p>
          </p:txBody>
        </p:sp>
        <p:sp>
          <p:nvSpPr>
            <p:cNvPr id="142349" name="Freeform 13"/>
            <p:cNvSpPr>
              <a:spLocks/>
            </p:cNvSpPr>
            <p:nvPr/>
          </p:nvSpPr>
          <p:spPr bwMode="auto">
            <a:xfrm>
              <a:off x="496" y="1985"/>
              <a:ext cx="1546" cy="255"/>
            </a:xfrm>
            <a:custGeom>
              <a:avLst/>
              <a:gdLst>
                <a:gd name="T0" fmla="*/ 308 w 1473"/>
                <a:gd name="T1" fmla="*/ 11 h 255"/>
                <a:gd name="T2" fmla="*/ 131 w 1473"/>
                <a:gd name="T3" fmla="*/ 94 h 255"/>
                <a:gd name="T4" fmla="*/ 261 w 1473"/>
                <a:gd name="T5" fmla="*/ 220 h 255"/>
                <a:gd name="T6" fmla="*/ 929 w 1473"/>
                <a:gd name="T7" fmla="*/ 225 h 255"/>
                <a:gd name="T8" fmla="*/ 1347 w 1473"/>
                <a:gd name="T9" fmla="*/ 251 h 255"/>
                <a:gd name="T10" fmla="*/ 2334 w 1473"/>
                <a:gd name="T11" fmla="*/ 203 h 255"/>
                <a:gd name="T12" fmla="*/ 2430 w 1473"/>
                <a:gd name="T13" fmla="*/ 29 h 255"/>
                <a:gd name="T14" fmla="*/ 1124 w 1473"/>
                <a:gd name="T15" fmla="*/ 29 h 255"/>
                <a:gd name="T16" fmla="*/ 308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50" name="Text Box 14"/>
            <p:cNvSpPr txBox="1">
              <a:spLocks noChangeArrowheads="1"/>
            </p:cNvSpPr>
            <p:nvPr/>
          </p:nvSpPr>
          <p:spPr bwMode="auto">
            <a:xfrm>
              <a:off x="718" y="1998"/>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200.23.18.0/23</a:t>
              </a:r>
            </a:p>
          </p:txBody>
        </p:sp>
        <p:sp>
          <p:nvSpPr>
            <p:cNvPr id="142351" name="Freeform 15"/>
            <p:cNvSpPr>
              <a:spLocks/>
            </p:cNvSpPr>
            <p:nvPr/>
          </p:nvSpPr>
          <p:spPr bwMode="auto">
            <a:xfrm>
              <a:off x="442" y="2879"/>
              <a:ext cx="1637" cy="255"/>
            </a:xfrm>
            <a:custGeom>
              <a:avLst/>
              <a:gdLst>
                <a:gd name="T0" fmla="*/ 608 w 1473"/>
                <a:gd name="T1" fmla="*/ 11 h 255"/>
                <a:gd name="T2" fmla="*/ 258 w 1473"/>
                <a:gd name="T3" fmla="*/ 94 h 255"/>
                <a:gd name="T4" fmla="*/ 519 w 1473"/>
                <a:gd name="T5" fmla="*/ 220 h 255"/>
                <a:gd name="T6" fmla="*/ 1841 w 1473"/>
                <a:gd name="T7" fmla="*/ 225 h 255"/>
                <a:gd name="T8" fmla="*/ 2675 w 1473"/>
                <a:gd name="T9" fmla="*/ 251 h 255"/>
                <a:gd name="T10" fmla="*/ 4639 w 1473"/>
                <a:gd name="T11" fmla="*/ 203 h 255"/>
                <a:gd name="T12" fmla="*/ 4825 w 1473"/>
                <a:gd name="T13" fmla="*/ 29 h 255"/>
                <a:gd name="T14" fmla="*/ 2232 w 1473"/>
                <a:gd name="T15" fmla="*/ 29 h 255"/>
                <a:gd name="T16" fmla="*/ 608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52" name="Text Box 16"/>
            <p:cNvSpPr txBox="1">
              <a:spLocks noChangeArrowheads="1"/>
            </p:cNvSpPr>
            <p:nvPr/>
          </p:nvSpPr>
          <p:spPr bwMode="auto">
            <a:xfrm>
              <a:off x="664" y="289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200.23.30.0/23</a:t>
              </a:r>
            </a:p>
          </p:txBody>
        </p:sp>
        <p:sp>
          <p:nvSpPr>
            <p:cNvPr id="142353" name="Text Box 17"/>
            <p:cNvSpPr txBox="1">
              <a:spLocks noChangeArrowheads="1"/>
            </p:cNvSpPr>
            <p:nvPr/>
          </p:nvSpPr>
          <p:spPr bwMode="auto">
            <a:xfrm>
              <a:off x="2272" y="2230"/>
              <a:ext cx="11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b="1" u="none" dirty="0">
                  <a:ea typeface="楷体" panose="02010609060101010101" pitchFamily="49" charset="-122"/>
                  <a:cs typeface="Arial" panose="020B0604020202020204" pitchFamily="34" charset="0"/>
                </a:rPr>
                <a:t>Fly-By-</a:t>
              </a:r>
            </a:p>
            <a:p>
              <a:pPr algn="ctr">
                <a:spcBef>
                  <a:spcPct val="0"/>
                </a:spcBef>
                <a:buClrTx/>
                <a:buSzTx/>
                <a:buFontTx/>
                <a:buNone/>
              </a:pPr>
              <a:r>
                <a:rPr lang="en-US" altLang="zh-CN" sz="1800" b="1" u="none" dirty="0">
                  <a:ea typeface="楷体" panose="02010609060101010101" pitchFamily="49" charset="-122"/>
                  <a:cs typeface="Arial" panose="020B0604020202020204" pitchFamily="34" charset="0"/>
                </a:rPr>
                <a:t>Night-ISP</a:t>
              </a:r>
            </a:p>
          </p:txBody>
        </p:sp>
        <p:sp>
          <p:nvSpPr>
            <p:cNvPr id="142354" name="Freeform 18"/>
            <p:cNvSpPr>
              <a:spLocks/>
            </p:cNvSpPr>
            <p:nvPr/>
          </p:nvSpPr>
          <p:spPr bwMode="auto">
            <a:xfrm>
              <a:off x="4516" y="1880"/>
              <a:ext cx="725" cy="1597"/>
            </a:xfrm>
            <a:custGeom>
              <a:avLst/>
              <a:gdLst>
                <a:gd name="T0" fmla="*/ 77112 w 460"/>
                <a:gd name="T1" fmla="*/ 56 h 1597"/>
                <a:gd name="T2" fmla="*/ 48926 w 460"/>
                <a:gd name="T3" fmla="*/ 218 h 1597"/>
                <a:gd name="T4" fmla="*/ 13539 w 460"/>
                <a:gd name="T5" fmla="*/ 536 h 1597"/>
                <a:gd name="T6" fmla="*/ 1639 w 460"/>
                <a:gd name="T7" fmla="*/ 919 h 1597"/>
                <a:gd name="T8" fmla="*/ 23529 w 460"/>
                <a:gd name="T9" fmla="*/ 1118 h 1597"/>
                <a:gd name="T10" fmla="*/ 51745 w 460"/>
                <a:gd name="T11" fmla="*/ 1352 h 1597"/>
                <a:gd name="T12" fmla="*/ 99601 w 460"/>
                <a:gd name="T13" fmla="*/ 1562 h 1597"/>
                <a:gd name="T14" fmla="*/ 102438 w 460"/>
                <a:gd name="T15" fmla="*/ 1142 h 1597"/>
                <a:gd name="T16" fmla="*/ 99601 w 460"/>
                <a:gd name="T17" fmla="*/ 1046 h 1597"/>
                <a:gd name="T18" fmla="*/ 81233 w 460"/>
                <a:gd name="T19" fmla="*/ 854 h 1597"/>
                <a:gd name="T20" fmla="*/ 72910 w 460"/>
                <a:gd name="T21" fmla="*/ 602 h 1597"/>
                <a:gd name="T22" fmla="*/ 77112 w 460"/>
                <a:gd name="T23" fmla="*/ 5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55" name="Text Box 19"/>
            <p:cNvSpPr txBox="1">
              <a:spLocks noChangeArrowheads="1"/>
            </p:cNvSpPr>
            <p:nvPr/>
          </p:nvSpPr>
          <p:spPr bwMode="auto">
            <a:xfrm>
              <a:off x="478" y="1422"/>
              <a:ext cx="5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 </a:t>
              </a:r>
              <a:r>
                <a:rPr lang="en-US" altLang="zh-CN" sz="1800" u="none">
                  <a:ea typeface="楷体" panose="02010609060101010101" pitchFamily="49" charset="-122"/>
                  <a:cs typeface="Arial" panose="020B0604020202020204" pitchFamily="34" charset="0"/>
                </a:rPr>
                <a:t>0</a:t>
              </a:r>
            </a:p>
          </p:txBody>
        </p:sp>
        <p:sp>
          <p:nvSpPr>
            <p:cNvPr id="142356" name="Text Box 20"/>
            <p:cNvSpPr txBox="1">
              <a:spLocks noChangeArrowheads="1"/>
            </p:cNvSpPr>
            <p:nvPr/>
          </p:nvSpPr>
          <p:spPr bwMode="auto">
            <a:xfrm>
              <a:off x="496" y="2688"/>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400" u="none">
                  <a:ea typeface="楷体" panose="02010609060101010101" pitchFamily="49" charset="-122"/>
                  <a:cs typeface="Arial" panose="020B0604020202020204" pitchFamily="34" charset="0"/>
                </a:rPr>
                <a:t>7</a:t>
              </a:r>
            </a:p>
          </p:txBody>
        </p:sp>
        <p:sp>
          <p:nvSpPr>
            <p:cNvPr id="142357" name="Text Box 21"/>
            <p:cNvSpPr txBox="1">
              <a:spLocks noChangeArrowheads="1"/>
            </p:cNvSpPr>
            <p:nvPr/>
          </p:nvSpPr>
          <p:spPr bwMode="auto">
            <a:xfrm>
              <a:off x="4498" y="2556"/>
              <a:ext cx="5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ea typeface="楷体" panose="02010609060101010101" pitchFamily="49" charset="-122"/>
                  <a:cs typeface="Arial" panose="020B0604020202020204" pitchFamily="34" charset="0"/>
                </a:rPr>
                <a:t>互联</a:t>
              </a:r>
              <a:r>
                <a:rPr lang="zh-CN" altLang="en-US" sz="1800" u="none" dirty="0" smtClean="0">
                  <a:ea typeface="楷体" panose="02010609060101010101" pitchFamily="49" charset="-122"/>
                  <a:cs typeface="Arial" panose="020B0604020202020204" pitchFamily="34" charset="0"/>
                </a:rPr>
                <a:t>网</a:t>
              </a:r>
              <a:endParaRPr lang="zh-CN" altLang="en-US" sz="1800" u="none" dirty="0">
                <a:ea typeface="楷体" panose="02010609060101010101" pitchFamily="49" charset="-122"/>
                <a:cs typeface="Arial" panose="020B0604020202020204" pitchFamily="34" charset="0"/>
              </a:endParaRPr>
            </a:p>
          </p:txBody>
        </p:sp>
        <p:sp>
          <p:nvSpPr>
            <p:cNvPr id="142358" name="Text Box 22"/>
            <p:cNvSpPr txBox="1">
              <a:spLocks noChangeArrowheads="1"/>
            </p:cNvSpPr>
            <p:nvPr/>
          </p:nvSpPr>
          <p:spPr bwMode="auto">
            <a:xfrm>
              <a:off x="484" y="1830"/>
              <a:ext cx="4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400" u="none">
                  <a:ea typeface="楷体" panose="02010609060101010101" pitchFamily="49" charset="-122"/>
                  <a:cs typeface="Arial" panose="020B0604020202020204" pitchFamily="34" charset="0"/>
                </a:rPr>
                <a:t>1</a:t>
              </a:r>
            </a:p>
          </p:txBody>
        </p:sp>
        <p:sp>
          <p:nvSpPr>
            <p:cNvPr id="142359" name="Freeform 23"/>
            <p:cNvSpPr>
              <a:spLocks/>
            </p:cNvSpPr>
            <p:nvPr/>
          </p:nvSpPr>
          <p:spPr bwMode="auto">
            <a:xfrm>
              <a:off x="2215" y="2949"/>
              <a:ext cx="1117" cy="617"/>
            </a:xfrm>
            <a:custGeom>
              <a:avLst/>
              <a:gdLst>
                <a:gd name="T0" fmla="*/ 439 w 1117"/>
                <a:gd name="T1" fmla="*/ 97 h 617"/>
                <a:gd name="T2" fmla="*/ 205 w 1117"/>
                <a:gd name="T3" fmla="*/ 19 h 617"/>
                <a:gd name="T4" fmla="*/ 55 w 1117"/>
                <a:gd name="T5" fmla="*/ 73 h 617"/>
                <a:gd name="T6" fmla="*/ 4 w 1117"/>
                <a:gd name="T7" fmla="*/ 456 h 617"/>
                <a:gd name="T8" fmla="*/ 77 w 1117"/>
                <a:gd name="T9" fmla="*/ 582 h 617"/>
                <a:gd name="T10" fmla="*/ 451 w 1117"/>
                <a:gd name="T11" fmla="*/ 587 h 617"/>
                <a:gd name="T12" fmla="*/ 685 w 1117"/>
                <a:gd name="T13" fmla="*/ 613 h 617"/>
                <a:gd name="T14" fmla="*/ 925 w 1117"/>
                <a:gd name="T15" fmla="*/ 565 h 617"/>
                <a:gd name="T16" fmla="*/ 1099 w 1117"/>
                <a:gd name="T17" fmla="*/ 330 h 617"/>
                <a:gd name="T18" fmla="*/ 1036 w 1117"/>
                <a:gd name="T19" fmla="*/ 138 h 617"/>
                <a:gd name="T20" fmla="*/ 691 w 1117"/>
                <a:gd name="T21" fmla="*/ 91 h 617"/>
                <a:gd name="T22" fmla="*/ 439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60" name="Text Box 24"/>
            <p:cNvSpPr txBox="1">
              <a:spLocks noChangeArrowheads="1"/>
            </p:cNvSpPr>
            <p:nvPr/>
          </p:nvSpPr>
          <p:spPr bwMode="auto">
            <a:xfrm>
              <a:off x="2404" y="3169"/>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ISPs-R-Us</a:t>
              </a:r>
            </a:p>
          </p:txBody>
        </p:sp>
        <p:sp>
          <p:nvSpPr>
            <p:cNvPr id="142361" name="Freeform 25"/>
            <p:cNvSpPr>
              <a:spLocks/>
            </p:cNvSpPr>
            <p:nvPr/>
          </p:nvSpPr>
          <p:spPr bwMode="auto">
            <a:xfrm flipV="1">
              <a:off x="3302" y="2962"/>
              <a:ext cx="1272" cy="186"/>
            </a:xfrm>
            <a:custGeom>
              <a:avLst/>
              <a:gdLst>
                <a:gd name="T0" fmla="*/ 0 w 1272"/>
                <a:gd name="T1" fmla="*/ 0 h 186"/>
                <a:gd name="T2" fmla="*/ 1272 w 1272"/>
                <a:gd name="T3" fmla="*/ 18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62" name="Line 26"/>
            <p:cNvSpPr>
              <a:spLocks noChangeShapeType="1"/>
            </p:cNvSpPr>
            <p:nvPr/>
          </p:nvSpPr>
          <p:spPr bwMode="auto">
            <a:xfrm>
              <a:off x="1910" y="3304"/>
              <a:ext cx="3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3" name="Line 27"/>
            <p:cNvSpPr>
              <a:spLocks noChangeShapeType="1"/>
            </p:cNvSpPr>
            <p:nvPr/>
          </p:nvSpPr>
          <p:spPr bwMode="auto">
            <a:xfrm flipV="1">
              <a:off x="1814" y="3346"/>
              <a:ext cx="402"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4" name="Line 28"/>
            <p:cNvSpPr>
              <a:spLocks noChangeShapeType="1"/>
            </p:cNvSpPr>
            <p:nvPr/>
          </p:nvSpPr>
          <p:spPr bwMode="auto">
            <a:xfrm flipV="1">
              <a:off x="2090" y="3502"/>
              <a:ext cx="156"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5" name="Text Box 29"/>
            <p:cNvSpPr txBox="1">
              <a:spLocks noChangeArrowheads="1"/>
            </p:cNvSpPr>
            <p:nvPr/>
          </p:nvSpPr>
          <p:spPr bwMode="auto">
            <a:xfrm>
              <a:off x="3484" y="3090"/>
              <a:ext cx="17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199.31.0.0/16</a:t>
              </a:r>
            </a:p>
            <a:p>
              <a:pPr>
                <a:spcBef>
                  <a:spcPct val="0"/>
                </a:spcBef>
                <a:buClrTx/>
                <a:buSzTx/>
                <a:buFontTx/>
                <a:buNone/>
              </a:pPr>
              <a:r>
                <a:rPr lang="zh-CN" altLang="en-US" sz="1800" u="none">
                  <a:ea typeface="楷体" panose="02010609060101010101" pitchFamily="49" charset="-122"/>
                  <a:cs typeface="Arial" panose="020B0604020202020204" pitchFamily="34" charset="0"/>
                </a:rPr>
                <a:t>开始的任何报文”</a:t>
              </a:r>
            </a:p>
          </p:txBody>
        </p:sp>
        <p:sp>
          <p:nvSpPr>
            <p:cNvPr id="142366" name="Freeform 30"/>
            <p:cNvSpPr>
              <a:spLocks/>
            </p:cNvSpPr>
            <p:nvPr/>
          </p:nvSpPr>
          <p:spPr bwMode="auto">
            <a:xfrm>
              <a:off x="508" y="2357"/>
              <a:ext cx="1647" cy="255"/>
            </a:xfrm>
            <a:custGeom>
              <a:avLst/>
              <a:gdLst>
                <a:gd name="T0" fmla="*/ 654 w 1473"/>
                <a:gd name="T1" fmla="*/ 11 h 255"/>
                <a:gd name="T2" fmla="*/ 282 w 1473"/>
                <a:gd name="T3" fmla="*/ 94 h 255"/>
                <a:gd name="T4" fmla="*/ 557 w 1473"/>
                <a:gd name="T5" fmla="*/ 220 h 255"/>
                <a:gd name="T6" fmla="*/ 1986 w 1473"/>
                <a:gd name="T7" fmla="*/ 225 h 255"/>
                <a:gd name="T8" fmla="*/ 2880 w 1473"/>
                <a:gd name="T9" fmla="*/ 251 h 255"/>
                <a:gd name="T10" fmla="*/ 4986 w 1473"/>
                <a:gd name="T11" fmla="*/ 203 h 255"/>
                <a:gd name="T12" fmla="*/ 5196 w 1473"/>
                <a:gd name="T13" fmla="*/ 29 h 255"/>
                <a:gd name="T14" fmla="*/ 2399 w 1473"/>
                <a:gd name="T15" fmla="*/ 29 h 255"/>
                <a:gd name="T16" fmla="*/ 654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67" name="Text Box 31"/>
            <p:cNvSpPr txBox="1">
              <a:spLocks noChangeArrowheads="1"/>
            </p:cNvSpPr>
            <p:nvPr/>
          </p:nvSpPr>
          <p:spPr bwMode="auto">
            <a:xfrm>
              <a:off x="730" y="2370"/>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200.23.20.0/23</a:t>
              </a:r>
            </a:p>
          </p:txBody>
        </p:sp>
        <p:sp>
          <p:nvSpPr>
            <p:cNvPr id="142368" name="Text Box 32"/>
            <p:cNvSpPr txBox="1">
              <a:spLocks noChangeArrowheads="1"/>
            </p:cNvSpPr>
            <p:nvPr/>
          </p:nvSpPr>
          <p:spPr bwMode="auto">
            <a:xfrm>
              <a:off x="496" y="2202"/>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400" u="none">
                  <a:ea typeface="楷体" panose="02010609060101010101" pitchFamily="49" charset="-122"/>
                  <a:cs typeface="Arial" panose="020B0604020202020204" pitchFamily="34" charset="0"/>
                </a:rPr>
                <a:t>2</a:t>
              </a:r>
            </a:p>
          </p:txBody>
        </p:sp>
        <p:sp>
          <p:nvSpPr>
            <p:cNvPr id="142369" name="Text Box 33"/>
            <p:cNvSpPr txBox="1">
              <a:spLocks noChangeArrowheads="1"/>
            </p:cNvSpPr>
            <p:nvPr/>
          </p:nvSpPr>
          <p:spPr bwMode="auto">
            <a:xfrm>
              <a:off x="1360" y="252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0" name="Text Box 34"/>
            <p:cNvSpPr txBox="1">
              <a:spLocks noChangeArrowheads="1"/>
            </p:cNvSpPr>
            <p:nvPr/>
          </p:nvSpPr>
          <p:spPr bwMode="auto">
            <a:xfrm>
              <a:off x="1358" y="2608"/>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1" name="Text Box 35"/>
            <p:cNvSpPr txBox="1">
              <a:spLocks noChangeArrowheads="1"/>
            </p:cNvSpPr>
            <p:nvPr/>
          </p:nvSpPr>
          <p:spPr bwMode="auto">
            <a:xfrm>
              <a:off x="1359" y="2691"/>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2" name="Text Box 36"/>
            <p:cNvSpPr txBox="1">
              <a:spLocks noChangeArrowheads="1"/>
            </p:cNvSpPr>
            <p:nvPr/>
          </p:nvSpPr>
          <p:spPr bwMode="auto">
            <a:xfrm>
              <a:off x="2008" y="2337"/>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3" name="Text Box 37"/>
            <p:cNvSpPr txBox="1">
              <a:spLocks noChangeArrowheads="1"/>
            </p:cNvSpPr>
            <p:nvPr/>
          </p:nvSpPr>
          <p:spPr bwMode="auto">
            <a:xfrm>
              <a:off x="2006" y="2422"/>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4" name="Text Box 38"/>
            <p:cNvSpPr txBox="1">
              <a:spLocks noChangeArrowheads="1"/>
            </p:cNvSpPr>
            <p:nvPr/>
          </p:nvSpPr>
          <p:spPr bwMode="auto">
            <a:xfrm>
              <a:off x="2007" y="250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5" name="Text Box 39"/>
            <p:cNvSpPr txBox="1">
              <a:spLocks noChangeArrowheads="1"/>
            </p:cNvSpPr>
            <p:nvPr/>
          </p:nvSpPr>
          <p:spPr bwMode="auto">
            <a:xfrm>
              <a:off x="3246" y="1912"/>
              <a:ext cx="185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200.23.16.0/20</a:t>
              </a:r>
            </a:p>
            <a:p>
              <a:pPr>
                <a:spcBef>
                  <a:spcPct val="0"/>
                </a:spcBef>
                <a:buClrTx/>
                <a:buSzTx/>
                <a:buFontTx/>
                <a:buNone/>
              </a:pPr>
              <a:r>
                <a:rPr lang="zh-CN" altLang="en-US" sz="1800" u="none">
                  <a:ea typeface="楷体" panose="02010609060101010101" pitchFamily="49" charset="-122"/>
                  <a:cs typeface="Arial" panose="020B0604020202020204" pitchFamily="34" charset="0"/>
                </a:rPr>
                <a:t>开始的任何报文 ”</a:t>
              </a:r>
            </a:p>
            <a:p>
              <a:pPr>
                <a:spcBef>
                  <a:spcPct val="0"/>
                </a:spcBef>
                <a:buClrTx/>
                <a:buSzTx/>
                <a:buFontTx/>
                <a:buNone/>
              </a:pPr>
              <a:endParaRPr lang="en-US" altLang="zh-CN" sz="1400" u="none">
                <a:ea typeface="楷体" panose="02010609060101010101" pitchFamily="49" charset="-122"/>
                <a:cs typeface="Arial" panose="020B0604020202020204" pitchFamily="34" charset="0"/>
              </a:endParaRPr>
            </a:p>
          </p:txBody>
        </p:sp>
        <p:sp>
          <p:nvSpPr>
            <p:cNvPr id="142376" name="Freeform 40"/>
            <p:cNvSpPr>
              <a:spLocks/>
            </p:cNvSpPr>
            <p:nvPr/>
          </p:nvSpPr>
          <p:spPr bwMode="auto">
            <a:xfrm>
              <a:off x="3260" y="2470"/>
              <a:ext cx="1272" cy="186"/>
            </a:xfrm>
            <a:custGeom>
              <a:avLst/>
              <a:gdLst>
                <a:gd name="T0" fmla="*/ 0 w 1272"/>
                <a:gd name="T1" fmla="*/ 0 h 186"/>
                <a:gd name="T2" fmla="*/ 1272 w 1272"/>
                <a:gd name="T3" fmla="*/ 18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29138611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2"/>
          <p:cNvSpPr>
            <a:spLocks noGrp="1" noChangeArrowheads="1"/>
          </p:cNvSpPr>
          <p:nvPr>
            <p:ph type="title"/>
          </p:nvPr>
        </p:nvSpPr>
        <p:spPr/>
        <p:txBody>
          <a:bodyPr/>
          <a:lstStyle/>
          <a:p>
            <a:pPr eaLnBrk="1" hangingPunct="1"/>
            <a:r>
              <a:rPr lang="zh-CN" altLang="en-US" dirty="0">
                <a:latin typeface="+mn-lt"/>
                <a:ea typeface="楷体" panose="02010609060101010101" pitchFamily="49" charset="-122"/>
                <a:cs typeface="Arial" panose="020B0604020202020204" pitchFamily="34" charset="0"/>
              </a:rPr>
              <a:t>层次编址</a:t>
            </a:r>
            <a:endParaRPr lang="zh-CN" altLang="en-US" dirty="0" smtClean="0">
              <a:latin typeface="+mn-lt"/>
            </a:endParaRPr>
          </a:p>
        </p:txBody>
      </p:sp>
      <p:sp>
        <p:nvSpPr>
          <p:cNvPr id="144389" name="Line 4"/>
          <p:cNvSpPr>
            <a:spLocks noChangeShapeType="1"/>
          </p:cNvSpPr>
          <p:nvPr/>
        </p:nvSpPr>
        <p:spPr bwMode="auto">
          <a:xfrm flipV="1">
            <a:off x="2820988" y="3714743"/>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0" name="Line 5"/>
          <p:cNvSpPr>
            <a:spLocks noChangeShapeType="1"/>
          </p:cNvSpPr>
          <p:nvPr/>
        </p:nvSpPr>
        <p:spPr bwMode="auto">
          <a:xfrm flipV="1">
            <a:off x="3182938" y="4991093"/>
            <a:ext cx="333375" cy="247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1" name="Line 6"/>
          <p:cNvSpPr>
            <a:spLocks noChangeShapeType="1"/>
          </p:cNvSpPr>
          <p:nvPr/>
        </p:nvSpPr>
        <p:spPr bwMode="auto">
          <a:xfrm>
            <a:off x="2916238" y="2305043"/>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2" name="Freeform 7"/>
          <p:cNvSpPr>
            <a:spLocks/>
          </p:cNvSpPr>
          <p:nvPr/>
        </p:nvSpPr>
        <p:spPr bwMode="auto">
          <a:xfrm>
            <a:off x="3562350" y="2884481"/>
            <a:ext cx="2266950"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393" name="Text Box 8"/>
          <p:cNvSpPr txBox="1">
            <a:spLocks noChangeArrowheads="1"/>
          </p:cNvSpPr>
          <p:nvPr/>
        </p:nvSpPr>
        <p:spPr bwMode="auto">
          <a:xfrm>
            <a:off x="5167313" y="2324093"/>
            <a:ext cx="295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200.23.16.0/20</a:t>
            </a:r>
          </a:p>
          <a:p>
            <a:pPr>
              <a:spcBef>
                <a:spcPct val="0"/>
              </a:spcBef>
              <a:buClrTx/>
              <a:buSzTx/>
              <a:buFontTx/>
              <a:buNone/>
            </a:pPr>
            <a:r>
              <a:rPr lang="zh-CN" altLang="en-US" sz="1800" u="none">
                <a:ea typeface="楷体" panose="02010609060101010101" pitchFamily="49" charset="-122"/>
                <a:cs typeface="Arial" panose="020B0604020202020204" pitchFamily="34" charset="0"/>
              </a:rPr>
              <a:t>开始的任何报文 ”</a:t>
            </a:r>
          </a:p>
        </p:txBody>
      </p:sp>
      <p:grpSp>
        <p:nvGrpSpPr>
          <p:cNvPr id="144394" name="Group 9"/>
          <p:cNvGrpSpPr>
            <a:grpSpLocks/>
          </p:cNvGrpSpPr>
          <p:nvPr/>
        </p:nvGrpSpPr>
        <p:grpSpPr bwMode="auto">
          <a:xfrm>
            <a:off x="747713" y="2078031"/>
            <a:ext cx="2338387" cy="404812"/>
            <a:chOff x="1004" y="1639"/>
            <a:chExt cx="1473" cy="255"/>
          </a:xfrm>
        </p:grpSpPr>
        <p:sp>
          <p:nvSpPr>
            <p:cNvPr id="144427"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8" name="Text Box 11"/>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200.23.16.0/23</a:t>
              </a:r>
            </a:p>
          </p:txBody>
        </p:sp>
      </p:grpSp>
      <p:grpSp>
        <p:nvGrpSpPr>
          <p:cNvPr id="144395" name="Group 12"/>
          <p:cNvGrpSpPr>
            <a:grpSpLocks/>
          </p:cNvGrpSpPr>
          <p:nvPr/>
        </p:nvGrpSpPr>
        <p:grpSpPr bwMode="auto">
          <a:xfrm>
            <a:off x="957263" y="5154606"/>
            <a:ext cx="2338387" cy="404812"/>
            <a:chOff x="1004" y="1639"/>
            <a:chExt cx="1473" cy="255"/>
          </a:xfrm>
        </p:grpSpPr>
        <p:sp>
          <p:nvSpPr>
            <p:cNvPr id="144425"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6" name="Text Box 14"/>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200.23.18.0/23</a:t>
              </a:r>
            </a:p>
          </p:txBody>
        </p:sp>
      </p:grpSp>
      <p:grpSp>
        <p:nvGrpSpPr>
          <p:cNvPr id="144396" name="Group 15"/>
          <p:cNvGrpSpPr>
            <a:grpSpLocks/>
          </p:cNvGrpSpPr>
          <p:nvPr/>
        </p:nvGrpSpPr>
        <p:grpSpPr bwMode="auto">
          <a:xfrm>
            <a:off x="690563" y="4087806"/>
            <a:ext cx="2338387" cy="404812"/>
            <a:chOff x="1004" y="1639"/>
            <a:chExt cx="1473" cy="255"/>
          </a:xfrm>
        </p:grpSpPr>
        <p:sp>
          <p:nvSpPr>
            <p:cNvPr id="144423"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4" name="Text Box 17"/>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200.23.30.0/23</a:t>
              </a:r>
            </a:p>
          </p:txBody>
        </p:sp>
      </p:grpSp>
      <p:sp>
        <p:nvSpPr>
          <p:cNvPr id="144397" name="Text Box 18"/>
          <p:cNvSpPr txBox="1">
            <a:spLocks noChangeArrowheads="1"/>
          </p:cNvSpPr>
          <p:nvPr/>
        </p:nvSpPr>
        <p:spPr bwMode="auto">
          <a:xfrm>
            <a:off x="3595688" y="3270243"/>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Fly-By-Night-ISP</a:t>
            </a:r>
          </a:p>
        </p:txBody>
      </p:sp>
      <p:sp>
        <p:nvSpPr>
          <p:cNvPr id="144398" name="Freeform 19"/>
          <p:cNvSpPr>
            <a:spLocks/>
          </p:cNvSpPr>
          <p:nvPr/>
        </p:nvSpPr>
        <p:spPr bwMode="auto">
          <a:xfrm>
            <a:off x="6958013" y="2501893"/>
            <a:ext cx="1223962" cy="2535238"/>
          </a:xfrm>
          <a:custGeom>
            <a:avLst/>
            <a:gdLst>
              <a:gd name="T0" fmla="*/ 2147483646 w 460"/>
              <a:gd name="T1" fmla="*/ 2147483646 h 1597"/>
              <a:gd name="T2" fmla="*/ 2147483646 w 460"/>
              <a:gd name="T3" fmla="*/ 2147483646 h 1597"/>
              <a:gd name="T4" fmla="*/ 2147483646 w 460"/>
              <a:gd name="T5" fmla="*/ 2147483646 h 1597"/>
              <a:gd name="T6" fmla="*/ 2147483646 w 460"/>
              <a:gd name="T7" fmla="*/ 2147483646 h 1597"/>
              <a:gd name="T8" fmla="*/ 2147483646 w 460"/>
              <a:gd name="T9" fmla="*/ 2147483646 h 1597"/>
              <a:gd name="T10" fmla="*/ 2147483646 w 460"/>
              <a:gd name="T11" fmla="*/ 2147483646 h 1597"/>
              <a:gd name="T12" fmla="*/ 2147483646 w 460"/>
              <a:gd name="T13" fmla="*/ 2147483646 h 1597"/>
              <a:gd name="T14" fmla="*/ 2147483646 w 460"/>
              <a:gd name="T15" fmla="*/ 2147483646 h 1597"/>
              <a:gd name="T16" fmla="*/ 2147483646 w 460"/>
              <a:gd name="T17" fmla="*/ 2147483646 h 1597"/>
              <a:gd name="T18" fmla="*/ 2147483646 w 460"/>
              <a:gd name="T19" fmla="*/ 2147483646 h 1597"/>
              <a:gd name="T20" fmla="*/ 2147483646 w 460"/>
              <a:gd name="T21" fmla="*/ 2147483646 h 1597"/>
              <a:gd name="T22" fmla="*/ 2147483646 w 460"/>
              <a:gd name="T23" fmla="*/ 214748364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399" name="Text Box 20"/>
          <p:cNvSpPr txBox="1">
            <a:spLocks noChangeArrowheads="1"/>
          </p:cNvSpPr>
          <p:nvPr/>
        </p:nvSpPr>
        <p:spPr bwMode="auto">
          <a:xfrm>
            <a:off x="747713" y="1774818"/>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 </a:t>
            </a:r>
            <a:r>
              <a:rPr lang="en-US" altLang="zh-CN" sz="1800" u="none">
                <a:ea typeface="楷体" panose="02010609060101010101" pitchFamily="49" charset="-122"/>
                <a:cs typeface="Arial" panose="020B0604020202020204" pitchFamily="34" charset="0"/>
              </a:rPr>
              <a:t>0</a:t>
            </a:r>
          </a:p>
        </p:txBody>
      </p:sp>
      <p:sp>
        <p:nvSpPr>
          <p:cNvPr id="144400" name="Text Box 21"/>
          <p:cNvSpPr txBox="1">
            <a:spLocks noChangeArrowheads="1"/>
          </p:cNvSpPr>
          <p:nvPr/>
        </p:nvSpPr>
        <p:spPr bwMode="auto">
          <a:xfrm>
            <a:off x="776288" y="3784593"/>
            <a:ext cx="78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800" u="none">
                <a:ea typeface="楷体" panose="02010609060101010101" pitchFamily="49" charset="-122"/>
                <a:cs typeface="Arial" panose="020B0604020202020204" pitchFamily="34" charset="0"/>
              </a:rPr>
              <a:t>7</a:t>
            </a:r>
          </a:p>
        </p:txBody>
      </p:sp>
      <p:sp>
        <p:nvSpPr>
          <p:cNvPr id="144401" name="Text Box 22"/>
          <p:cNvSpPr txBox="1">
            <a:spLocks noChangeArrowheads="1"/>
          </p:cNvSpPr>
          <p:nvPr/>
        </p:nvSpPr>
        <p:spPr bwMode="auto">
          <a:xfrm>
            <a:off x="7045325" y="3657594"/>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dirty="0" smtClean="0">
                <a:ea typeface="楷体" panose="02010609060101010101" pitchFamily="49" charset="-122"/>
                <a:cs typeface="Arial" panose="020B0604020202020204" pitchFamily="34" charset="0"/>
              </a:rPr>
              <a:t>互联网</a:t>
            </a:r>
            <a:endParaRPr lang="zh-CN" altLang="en-US" sz="1800" u="none" dirty="0">
              <a:ea typeface="楷体" panose="02010609060101010101" pitchFamily="49" charset="-122"/>
              <a:cs typeface="Arial" panose="020B0604020202020204" pitchFamily="34" charset="0"/>
            </a:endParaRPr>
          </a:p>
        </p:txBody>
      </p:sp>
      <p:sp>
        <p:nvSpPr>
          <p:cNvPr id="144402" name="Text Box 23"/>
          <p:cNvSpPr txBox="1">
            <a:spLocks noChangeArrowheads="1"/>
          </p:cNvSpPr>
          <p:nvPr/>
        </p:nvSpPr>
        <p:spPr bwMode="auto">
          <a:xfrm>
            <a:off x="938213" y="4908543"/>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800" u="none">
                <a:ea typeface="楷体" panose="02010609060101010101" pitchFamily="49" charset="-122"/>
                <a:cs typeface="Arial" panose="020B0604020202020204" pitchFamily="34" charset="0"/>
              </a:rPr>
              <a:t>1</a:t>
            </a:r>
          </a:p>
        </p:txBody>
      </p:sp>
      <p:sp>
        <p:nvSpPr>
          <p:cNvPr id="144403" name="Freeform 24"/>
          <p:cNvSpPr>
            <a:spLocks/>
          </p:cNvSpPr>
          <p:nvPr/>
        </p:nvSpPr>
        <p:spPr bwMode="auto">
          <a:xfrm>
            <a:off x="3505200" y="4198931"/>
            <a:ext cx="1773238"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04" name="Text Box 25"/>
          <p:cNvSpPr txBox="1">
            <a:spLocks noChangeArrowheads="1"/>
          </p:cNvSpPr>
          <p:nvPr/>
        </p:nvSpPr>
        <p:spPr bwMode="auto">
          <a:xfrm>
            <a:off x="3805238" y="4508493"/>
            <a:ext cx="1300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ISPs-R-Us</a:t>
            </a:r>
          </a:p>
        </p:txBody>
      </p:sp>
      <p:sp>
        <p:nvSpPr>
          <p:cNvPr id="144405" name="Freeform 26"/>
          <p:cNvSpPr>
            <a:spLocks/>
          </p:cNvSpPr>
          <p:nvPr/>
        </p:nvSpPr>
        <p:spPr bwMode="auto">
          <a:xfrm flipV="1">
            <a:off x="5230813" y="4219568"/>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6" name="Line 27"/>
          <p:cNvSpPr>
            <a:spLocks noChangeShapeType="1"/>
          </p:cNvSpPr>
          <p:nvPr/>
        </p:nvSpPr>
        <p:spPr bwMode="auto">
          <a:xfrm>
            <a:off x="3021013" y="4762493"/>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7" name="Line 28"/>
          <p:cNvSpPr>
            <a:spLocks noChangeShapeType="1"/>
          </p:cNvSpPr>
          <p:nvPr/>
        </p:nvSpPr>
        <p:spPr bwMode="auto">
          <a:xfrm flipV="1">
            <a:off x="2868613" y="4829168"/>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8" name="Line 29"/>
          <p:cNvSpPr>
            <a:spLocks noChangeShapeType="1"/>
          </p:cNvSpPr>
          <p:nvPr/>
        </p:nvSpPr>
        <p:spPr bwMode="auto">
          <a:xfrm flipV="1">
            <a:off x="3306763" y="5076818"/>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9" name="Text Box 30"/>
          <p:cNvSpPr txBox="1">
            <a:spLocks noChangeArrowheads="1"/>
          </p:cNvSpPr>
          <p:nvPr/>
        </p:nvSpPr>
        <p:spPr bwMode="auto">
          <a:xfrm>
            <a:off x="5245100" y="4508493"/>
            <a:ext cx="3646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199.31.0.0/16</a:t>
            </a:r>
            <a:r>
              <a:rPr lang="zh-CN" altLang="en-US" sz="1800" u="none">
                <a:ea typeface="楷体" panose="02010609060101010101" pitchFamily="49" charset="-122"/>
                <a:cs typeface="Arial" panose="020B0604020202020204" pitchFamily="34" charset="0"/>
              </a:rPr>
              <a:t>或</a:t>
            </a:r>
          </a:p>
          <a:p>
            <a:pPr>
              <a:spcBef>
                <a:spcPct val="0"/>
              </a:spcBef>
              <a:buClrTx/>
              <a:buSzTx/>
              <a:buFontTx/>
              <a:buNone/>
            </a:pPr>
            <a:r>
              <a:rPr lang="en-US" altLang="zh-CN" sz="1800" u="none">
                <a:ea typeface="楷体" panose="02010609060101010101" pitchFamily="49" charset="-122"/>
                <a:cs typeface="Arial" panose="020B0604020202020204" pitchFamily="34" charset="0"/>
              </a:rPr>
              <a:t>200.23.18.0/23</a:t>
            </a:r>
            <a:r>
              <a:rPr lang="zh-CN" altLang="en-US" sz="1800" u="none">
                <a:ea typeface="楷体" panose="02010609060101010101" pitchFamily="49" charset="-122"/>
                <a:cs typeface="Arial" panose="020B0604020202020204" pitchFamily="34" charset="0"/>
              </a:rPr>
              <a:t>开始的任何报文”</a:t>
            </a:r>
          </a:p>
        </p:txBody>
      </p:sp>
      <p:grpSp>
        <p:nvGrpSpPr>
          <p:cNvPr id="144410" name="Group 31"/>
          <p:cNvGrpSpPr>
            <a:grpSpLocks/>
          </p:cNvGrpSpPr>
          <p:nvPr/>
        </p:nvGrpSpPr>
        <p:grpSpPr bwMode="auto">
          <a:xfrm>
            <a:off x="795338" y="3259131"/>
            <a:ext cx="2338387" cy="404812"/>
            <a:chOff x="1004" y="1639"/>
            <a:chExt cx="1473" cy="255"/>
          </a:xfrm>
        </p:grpSpPr>
        <p:sp>
          <p:nvSpPr>
            <p:cNvPr id="144421"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2" name="Text Box 33"/>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200.23.20.0/23</a:t>
              </a:r>
            </a:p>
          </p:txBody>
        </p:sp>
      </p:grpSp>
      <p:sp>
        <p:nvSpPr>
          <p:cNvPr id="144411" name="Text Box 34"/>
          <p:cNvSpPr txBox="1">
            <a:spLocks noChangeArrowheads="1"/>
          </p:cNvSpPr>
          <p:nvPr/>
        </p:nvSpPr>
        <p:spPr bwMode="auto">
          <a:xfrm>
            <a:off x="776288" y="3013068"/>
            <a:ext cx="78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800" u="none">
                <a:ea typeface="楷体" panose="02010609060101010101" pitchFamily="49" charset="-122"/>
                <a:cs typeface="Arial" panose="020B0604020202020204" pitchFamily="34" charset="0"/>
              </a:rPr>
              <a:t>2</a:t>
            </a:r>
          </a:p>
        </p:txBody>
      </p:sp>
      <p:grpSp>
        <p:nvGrpSpPr>
          <p:cNvPr id="144412" name="Group 35"/>
          <p:cNvGrpSpPr>
            <a:grpSpLocks/>
          </p:cNvGrpSpPr>
          <p:nvPr/>
        </p:nvGrpSpPr>
        <p:grpSpPr bwMode="auto">
          <a:xfrm>
            <a:off x="2144713" y="3522656"/>
            <a:ext cx="258762" cy="666750"/>
            <a:chOff x="870" y="2945"/>
            <a:chExt cx="163" cy="420"/>
          </a:xfrm>
        </p:grpSpPr>
        <p:sp>
          <p:nvSpPr>
            <p:cNvPr id="144418" name="Text Box 36"/>
            <p:cNvSpPr txBox="1">
              <a:spLocks noChangeArrowheads="1"/>
            </p:cNvSpPr>
            <p:nvPr/>
          </p:nvSpPr>
          <p:spPr bwMode="auto">
            <a:xfrm>
              <a:off x="872" y="294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19" name="Text Box 37"/>
            <p:cNvSpPr txBox="1">
              <a:spLocks noChangeArrowheads="1"/>
            </p:cNvSpPr>
            <p:nvPr/>
          </p:nvSpPr>
          <p:spPr bwMode="auto">
            <a:xfrm>
              <a:off x="870" y="3030"/>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20" name="Text Box 38"/>
            <p:cNvSpPr txBox="1">
              <a:spLocks noChangeArrowheads="1"/>
            </p:cNvSpPr>
            <p:nvPr/>
          </p:nvSpPr>
          <p:spPr bwMode="auto">
            <a:xfrm>
              <a:off x="871" y="311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grpSp>
      <p:grpSp>
        <p:nvGrpSpPr>
          <p:cNvPr id="144413" name="Group 39"/>
          <p:cNvGrpSpPr>
            <a:grpSpLocks/>
          </p:cNvGrpSpPr>
          <p:nvPr/>
        </p:nvGrpSpPr>
        <p:grpSpPr bwMode="auto">
          <a:xfrm>
            <a:off x="3173413" y="3227381"/>
            <a:ext cx="258762" cy="666750"/>
            <a:chOff x="870" y="2945"/>
            <a:chExt cx="163" cy="420"/>
          </a:xfrm>
        </p:grpSpPr>
        <p:sp>
          <p:nvSpPr>
            <p:cNvPr id="144415" name="Text Box 40"/>
            <p:cNvSpPr txBox="1">
              <a:spLocks noChangeArrowheads="1"/>
            </p:cNvSpPr>
            <p:nvPr/>
          </p:nvSpPr>
          <p:spPr bwMode="auto">
            <a:xfrm>
              <a:off x="872" y="294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16" name="Text Box 41"/>
            <p:cNvSpPr txBox="1">
              <a:spLocks noChangeArrowheads="1"/>
            </p:cNvSpPr>
            <p:nvPr/>
          </p:nvSpPr>
          <p:spPr bwMode="auto">
            <a:xfrm>
              <a:off x="870" y="3030"/>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17" name="Text Box 42"/>
            <p:cNvSpPr txBox="1">
              <a:spLocks noChangeArrowheads="1"/>
            </p:cNvSpPr>
            <p:nvPr/>
          </p:nvSpPr>
          <p:spPr bwMode="auto">
            <a:xfrm>
              <a:off x="871" y="311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grpSp>
      <p:sp>
        <p:nvSpPr>
          <p:cNvPr id="144414" name="Freeform 43"/>
          <p:cNvSpPr>
            <a:spLocks/>
          </p:cNvSpPr>
          <p:nvPr/>
        </p:nvSpPr>
        <p:spPr bwMode="auto">
          <a:xfrm>
            <a:off x="5802313" y="3308343"/>
            <a:ext cx="1206500" cy="411163"/>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21056315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solidFill>
                  <a:srgbClr val="FF0000"/>
                </a:solidFill>
              </a:rPr>
              <a:t>IPv4 </a:t>
            </a:r>
            <a:r>
              <a:rPr lang="zh-CN" altLang="en-US" sz="2000" dirty="0">
                <a:solidFill>
                  <a:srgbClr val="FF0000"/>
                </a:solidFill>
              </a:rPr>
              <a:t>编址</a:t>
            </a:r>
            <a:endParaRPr lang="en-US" altLang="zh-CN" sz="2000" dirty="0">
              <a:solidFill>
                <a:srgbClr val="FF0000"/>
              </a:solidFill>
            </a:endParaRPr>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449527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p:cNvSpPr>
            <a:spLocks noGrp="1" noChangeArrowheads="1"/>
          </p:cNvSpPr>
          <p:nvPr>
            <p:ph type="title"/>
          </p:nvPr>
        </p:nvSpPr>
        <p:spPr/>
        <p:txBody>
          <a:bodyPr/>
          <a:lstStyle/>
          <a:p>
            <a:pPr eaLnBrk="1" hangingPunct="1"/>
            <a:r>
              <a:rPr lang="zh-CN" altLang="en-US" dirty="0">
                <a:ea typeface="楷体" panose="02010609060101010101" pitchFamily="49" charset="-122"/>
                <a:cs typeface="Arial" panose="020B0604020202020204" pitchFamily="34" charset="0"/>
              </a:rPr>
              <a:t>获得一块地址</a:t>
            </a:r>
            <a:endParaRPr lang="zh-CN" altLang="en-US" dirty="0" smtClean="0"/>
          </a:p>
        </p:txBody>
      </p:sp>
      <p:sp>
        <p:nvSpPr>
          <p:cNvPr id="140293" name="Rectangle 3"/>
          <p:cNvSpPr>
            <a:spLocks noGrp="1" noChangeArrowheads="1"/>
          </p:cNvSpPr>
          <p:nvPr>
            <p:ph type="body" idx="1"/>
          </p:nvPr>
        </p:nvSpPr>
        <p:spPr/>
        <p:txBody>
          <a:bodyPr/>
          <a:lstStyle/>
          <a:p>
            <a:pPr eaLnBrk="1" hangingPunct="1"/>
            <a:r>
              <a:rPr lang="zh-CN" altLang="en-US" b="1" dirty="0" smtClean="0">
                <a:ea typeface="楷体" panose="02010609060101010101" pitchFamily="49" charset="-122"/>
                <a:cs typeface="Arial" panose="020B0604020202020204" pitchFamily="34" charset="0"/>
              </a:rPr>
              <a:t>获取网络地址</a:t>
            </a:r>
          </a:p>
        </p:txBody>
      </p:sp>
      <p:sp>
        <p:nvSpPr>
          <p:cNvPr id="140294" name="Rectangle 4"/>
          <p:cNvSpPr>
            <a:spLocks noChangeArrowheads="1"/>
          </p:cNvSpPr>
          <p:nvPr/>
        </p:nvSpPr>
        <p:spPr bwMode="auto">
          <a:xfrm>
            <a:off x="509206" y="1860831"/>
            <a:ext cx="6015038"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dirty="0">
                <a:solidFill>
                  <a:srgbClr val="FF0000"/>
                </a:solidFill>
                <a:ea typeface="楷体" panose="02010609060101010101" pitchFamily="49" charset="-122"/>
                <a:cs typeface="Arial" panose="020B0604020202020204" pitchFamily="34" charset="0"/>
              </a:rPr>
              <a:t>Q:</a:t>
            </a:r>
            <a:r>
              <a:rPr lang="en-US" altLang="zh-CN" sz="2800" u="none" dirty="0">
                <a:ea typeface="楷体" panose="02010609060101010101" pitchFamily="49" charset="-122"/>
                <a:cs typeface="Arial" panose="020B0604020202020204" pitchFamily="34" charset="0"/>
              </a:rPr>
              <a:t> </a:t>
            </a:r>
            <a:r>
              <a:rPr lang="zh-CN" altLang="en-US" sz="2800" u="none" dirty="0">
                <a:ea typeface="楷体" panose="02010609060101010101" pitchFamily="49" charset="-122"/>
                <a:cs typeface="Arial" panose="020B0604020202020204" pitchFamily="34" charset="0"/>
              </a:rPr>
              <a:t>一个网络如何获得一块地址？</a:t>
            </a:r>
          </a:p>
          <a:p>
            <a:pPr eaLnBrk="1" hangingPunct="1">
              <a:buFont typeface="Wingdings" panose="05000000000000000000" pitchFamily="2" charset="2"/>
              <a:buNone/>
            </a:pPr>
            <a:r>
              <a:rPr lang="en-US" altLang="zh-CN" sz="2800" dirty="0">
                <a:solidFill>
                  <a:srgbClr val="FF0000"/>
                </a:solidFill>
                <a:ea typeface="楷体" panose="02010609060101010101" pitchFamily="49" charset="-122"/>
                <a:cs typeface="Arial" panose="020B0604020202020204" pitchFamily="34" charset="0"/>
              </a:rPr>
              <a:t>A</a:t>
            </a:r>
            <a:r>
              <a:rPr lang="en-US" altLang="zh-CN" sz="2800" dirty="0" smtClean="0">
                <a:solidFill>
                  <a:srgbClr val="FF0000"/>
                </a:solidFill>
                <a:ea typeface="楷体" panose="02010609060101010101" pitchFamily="49" charset="-122"/>
                <a:cs typeface="Arial" panose="020B0604020202020204" pitchFamily="34" charset="0"/>
              </a:rPr>
              <a:t>: </a:t>
            </a:r>
            <a:r>
              <a:rPr lang="zh-CN" altLang="en-US" sz="2800" dirty="0" smtClean="0">
                <a:solidFill>
                  <a:srgbClr val="FF0000"/>
                </a:solidFill>
                <a:ea typeface="楷体" panose="02010609060101010101" pitchFamily="49" charset="-122"/>
                <a:cs typeface="Arial" panose="020B0604020202020204" pitchFamily="34" charset="0"/>
              </a:rPr>
              <a:t>从</a:t>
            </a:r>
            <a:r>
              <a:rPr lang="en-US" altLang="zh-CN" sz="2800" dirty="0">
                <a:solidFill>
                  <a:srgbClr val="FF0000"/>
                </a:solidFill>
                <a:ea typeface="楷体" panose="02010609060101010101" pitchFamily="49" charset="-122"/>
                <a:cs typeface="Arial" panose="020B0604020202020204" pitchFamily="34" charset="0"/>
              </a:rPr>
              <a:t>ISP</a:t>
            </a:r>
            <a:r>
              <a:rPr lang="zh-CN" altLang="en-US" sz="2800" dirty="0">
                <a:solidFill>
                  <a:srgbClr val="FF0000"/>
                </a:solidFill>
                <a:ea typeface="楷体" panose="02010609060101010101" pitchFamily="49" charset="-122"/>
                <a:cs typeface="Arial" panose="020B0604020202020204" pitchFamily="34" charset="0"/>
              </a:rPr>
              <a:t>的地址空间中获得。</a:t>
            </a:r>
            <a:endParaRPr lang="zh-CN" altLang="en-US" sz="2800" u="none" dirty="0">
              <a:ea typeface="楷体" panose="02010609060101010101" pitchFamily="49" charset="-122"/>
              <a:cs typeface="Arial" panose="020B0604020202020204" pitchFamily="34" charset="0"/>
            </a:endParaRPr>
          </a:p>
        </p:txBody>
      </p:sp>
      <p:sp>
        <p:nvSpPr>
          <p:cNvPr id="140295" name="Text Box 5"/>
          <p:cNvSpPr txBox="1">
            <a:spLocks noChangeArrowheads="1"/>
          </p:cNvSpPr>
          <p:nvPr/>
        </p:nvSpPr>
        <p:spPr bwMode="auto">
          <a:xfrm>
            <a:off x="0" y="3573463"/>
            <a:ext cx="90360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solidFill>
                  <a:srgbClr val="0000FF"/>
                </a:solidFill>
                <a:ea typeface="楷体" panose="02010609060101010101" pitchFamily="49" charset="-122"/>
                <a:cs typeface="Arial" panose="020B0604020202020204" pitchFamily="34" charset="0"/>
              </a:rPr>
              <a:t>ISP</a:t>
            </a:r>
            <a:r>
              <a:rPr lang="zh-CN" altLang="en-US" sz="2000" u="none">
                <a:solidFill>
                  <a:srgbClr val="0000FF"/>
                </a:solidFill>
                <a:ea typeface="楷体" panose="02010609060101010101" pitchFamily="49" charset="-122"/>
                <a:cs typeface="Arial" panose="020B0604020202020204" pitchFamily="34" charset="0"/>
              </a:rPr>
              <a:t>的地址块       </a:t>
            </a:r>
            <a:r>
              <a:rPr lang="en-US" altLang="zh-CN" sz="2000">
                <a:solidFill>
                  <a:srgbClr val="0000FF"/>
                </a:solidFill>
                <a:ea typeface="楷体" panose="02010609060101010101" pitchFamily="49" charset="-122"/>
                <a:cs typeface="Arial" panose="020B0604020202020204" pitchFamily="34" charset="0"/>
              </a:rPr>
              <a:t>11001000  00010111  0001</a:t>
            </a:r>
            <a:r>
              <a:rPr lang="en-US" altLang="zh-CN" sz="2000" u="none">
                <a:solidFill>
                  <a:srgbClr val="0000FF"/>
                </a:solidFill>
                <a:ea typeface="楷体" panose="02010609060101010101" pitchFamily="49" charset="-122"/>
                <a:cs typeface="Arial" panose="020B0604020202020204" pitchFamily="34" charset="0"/>
              </a:rPr>
              <a:t>0000  00000000    200.23.16.0/20</a:t>
            </a:r>
            <a:r>
              <a:rPr lang="en-US" altLang="zh-CN" sz="2000" u="none">
                <a:solidFill>
                  <a:schemeClr val="accent2"/>
                </a:solidFill>
                <a:ea typeface="楷体" panose="02010609060101010101" pitchFamily="49" charset="-122"/>
                <a:cs typeface="Arial" panose="020B0604020202020204" pitchFamily="34" charset="0"/>
              </a:rPr>
              <a:t> </a:t>
            </a:r>
          </a:p>
          <a:p>
            <a:pPr>
              <a:spcBef>
                <a:spcPct val="0"/>
              </a:spcBef>
              <a:buClrTx/>
              <a:buSzTx/>
              <a:buFontTx/>
              <a:buNone/>
            </a:pPr>
            <a:endParaRPr lang="en-US" altLang="zh-CN" sz="2000" u="none">
              <a:ea typeface="楷体" panose="02010609060101010101" pitchFamily="49" charset="-122"/>
              <a:cs typeface="Arial" panose="020B0604020202020204" pitchFamily="34" charset="0"/>
            </a:endParaRP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0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000</a:t>
            </a:r>
            <a:r>
              <a:rPr lang="en-US" altLang="zh-CN" sz="2000" u="none">
                <a:ea typeface="楷体" panose="02010609060101010101" pitchFamily="49" charset="-122"/>
                <a:cs typeface="Arial" panose="020B0604020202020204" pitchFamily="34" charset="0"/>
              </a:rPr>
              <a:t>0  00000000    200.23.16.0/23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1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001</a:t>
            </a:r>
            <a:r>
              <a:rPr lang="en-US" altLang="zh-CN" sz="2000" u="none">
                <a:ea typeface="楷体" panose="02010609060101010101" pitchFamily="49" charset="-122"/>
                <a:cs typeface="Arial" panose="020B0604020202020204" pitchFamily="34" charset="0"/>
              </a:rPr>
              <a:t>0  00000000    200.23.18.0/23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2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010</a:t>
            </a:r>
            <a:r>
              <a:rPr lang="en-US" altLang="zh-CN" sz="2000" u="none">
                <a:ea typeface="楷体" panose="02010609060101010101" pitchFamily="49" charset="-122"/>
                <a:cs typeface="Arial" panose="020B0604020202020204" pitchFamily="34" charset="0"/>
              </a:rPr>
              <a:t>0  00000000    200.23.20.0/23 </a:t>
            </a:r>
          </a:p>
          <a:p>
            <a:pPr>
              <a:spcBef>
                <a:spcPct val="0"/>
              </a:spcBef>
              <a:buClrTx/>
              <a:buSzTx/>
              <a:buFontTx/>
              <a:buNone/>
            </a:pPr>
            <a:r>
              <a:rPr lang="en-US" altLang="zh-CN" sz="2000" u="none">
                <a:ea typeface="楷体" panose="02010609060101010101" pitchFamily="49" charset="-122"/>
                <a:cs typeface="Arial" panose="020B0604020202020204" pitchFamily="34" charset="0"/>
              </a:rPr>
              <a:t>   ...                                          …..                                   ….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7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111</a:t>
            </a:r>
            <a:r>
              <a:rPr lang="en-US" altLang="zh-CN" sz="2000" u="none">
                <a:ea typeface="楷体" panose="02010609060101010101" pitchFamily="49" charset="-122"/>
                <a:cs typeface="Arial" panose="020B0604020202020204" pitchFamily="34" charset="0"/>
              </a:rPr>
              <a:t>0  00000000    200.23.30.0/23 </a:t>
            </a:r>
          </a:p>
          <a:p>
            <a:pPr>
              <a:spcBef>
                <a:spcPct val="0"/>
              </a:spcBef>
              <a:buClrTx/>
              <a:buSzTx/>
              <a:buFontTx/>
              <a:buNone/>
            </a:pPr>
            <a:endParaRPr lang="en-US" altLang="zh-CN" sz="2000" u="none">
              <a:ea typeface="楷体" panose="02010609060101010101" pitchFamily="49" charset="-122"/>
              <a:cs typeface="Arial" panose="020B0604020202020204" pitchFamily="34" charset="0"/>
            </a:endParaRPr>
          </a:p>
        </p:txBody>
      </p:sp>
      <p:sp>
        <p:nvSpPr>
          <p:cNvPr id="8" name="Line 5"/>
          <p:cNvSpPr>
            <a:spLocks noChangeShapeType="1"/>
          </p:cNvSpPr>
          <p:nvPr/>
        </p:nvSpPr>
        <p:spPr bwMode="auto">
          <a:xfrm flipH="1">
            <a:off x="5076830" y="3486164"/>
            <a:ext cx="7937" cy="2473325"/>
          </a:xfrm>
          <a:prstGeom prst="line">
            <a:avLst/>
          </a:prstGeom>
          <a:noFill/>
          <a:ln w="28575">
            <a:solidFill>
              <a:srgbClr val="FF0000"/>
            </a:solidFill>
            <a:round/>
            <a:headEnd/>
            <a:tailEnd/>
          </a:ln>
        </p:spPr>
        <p:txBody>
          <a:bodyPr wrap="none"/>
          <a:lstStyle/>
          <a:p>
            <a:endParaRPr lang="zh-CN" altLang="en-US"/>
          </a:p>
        </p:txBody>
      </p:sp>
      <p:sp>
        <p:nvSpPr>
          <p:cNvPr id="9" name="Line 6"/>
          <p:cNvSpPr>
            <a:spLocks noChangeShapeType="1"/>
          </p:cNvSpPr>
          <p:nvPr/>
        </p:nvSpPr>
        <p:spPr bwMode="auto">
          <a:xfrm flipH="1">
            <a:off x="5468944" y="3494102"/>
            <a:ext cx="7937" cy="2473325"/>
          </a:xfrm>
          <a:prstGeom prst="line">
            <a:avLst/>
          </a:prstGeom>
          <a:noFill/>
          <a:ln w="28575">
            <a:solidFill>
              <a:srgbClr val="FF0000"/>
            </a:solidFill>
            <a:round/>
            <a:headEnd/>
            <a:tailEnd/>
          </a:ln>
        </p:spPr>
        <p:txBody>
          <a:bodyPr wrap="none"/>
          <a:lstStyle/>
          <a:p>
            <a:endParaRPr lang="zh-CN" altLang="en-US"/>
          </a:p>
        </p:txBody>
      </p:sp>
    </p:spTree>
    <p:extLst>
      <p:ext uri="{BB962C8B-B14F-4D97-AF65-F5344CB8AC3E}">
        <p14:creationId xmlns:p14="http://schemas.microsoft.com/office/powerpoint/2010/main" val="17537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p:cNvSpPr>
            <a:spLocks noGrp="1" noChangeArrowheads="1"/>
          </p:cNvSpPr>
          <p:nvPr>
            <p:ph type="title"/>
          </p:nvPr>
        </p:nvSpPr>
        <p:spPr/>
        <p:txBody>
          <a:bodyPr/>
          <a:lstStyle/>
          <a:p>
            <a:pPr eaLnBrk="1" hangingPunct="1"/>
            <a:r>
              <a:rPr lang="zh-CN" altLang="en-US" dirty="0">
                <a:ea typeface="楷体" panose="02010609060101010101" pitchFamily="49" charset="-122"/>
                <a:cs typeface="Arial" panose="020B0604020202020204" pitchFamily="34" charset="0"/>
              </a:rPr>
              <a:t>获得一块地址</a:t>
            </a:r>
            <a:endParaRPr lang="zh-CN" altLang="en-US" dirty="0" smtClean="0"/>
          </a:p>
        </p:txBody>
      </p:sp>
      <p:sp>
        <p:nvSpPr>
          <p:cNvPr id="146437" name="Rectangle 5"/>
          <p:cNvSpPr>
            <a:spLocks noGrp="1" noChangeArrowheads="1"/>
          </p:cNvSpPr>
          <p:nvPr>
            <p:ph idx="1"/>
          </p:nvPr>
        </p:nvSpPr>
        <p:spPr>
          <a:noFill/>
        </p:spPr>
        <p:txBody>
          <a:bodyPr/>
          <a:lstStyle/>
          <a:p>
            <a:pPr eaLnBrk="1" hangingPunct="1">
              <a:buFont typeface="Wingdings" panose="05000000000000000000" pitchFamily="2" charset="2"/>
              <a:buNone/>
            </a:pPr>
            <a:r>
              <a:rPr lang="en-US" altLang="zh-CN" u="sng" dirty="0" smtClean="0">
                <a:ea typeface="楷体" panose="02010609060101010101" pitchFamily="49" charset="-122"/>
                <a:cs typeface="Arial" panose="020B0604020202020204" pitchFamily="34" charset="0"/>
              </a:rPr>
              <a:t>Q:</a:t>
            </a:r>
            <a:r>
              <a:rPr lang="en-US" altLang="zh-CN" dirty="0" smtClean="0">
                <a:ea typeface="楷体" panose="02010609060101010101" pitchFamily="49" charset="-122"/>
                <a:cs typeface="Arial" panose="020B0604020202020204" pitchFamily="34" charset="0"/>
              </a:rPr>
              <a:t> ISP </a:t>
            </a:r>
            <a:r>
              <a:rPr lang="zh-CN" altLang="en-US" dirty="0" smtClean="0">
                <a:ea typeface="楷体" panose="02010609060101010101" pitchFamily="49" charset="-122"/>
                <a:cs typeface="Arial" panose="020B0604020202020204" pitchFamily="34" charset="0"/>
              </a:rPr>
              <a:t>如何获得整块地址</a:t>
            </a:r>
            <a:r>
              <a:rPr lang="en-US" altLang="zh-CN" dirty="0" smtClean="0">
                <a:ea typeface="楷体" panose="02010609060101010101" pitchFamily="49" charset="-122"/>
                <a:cs typeface="Arial" panose="020B0604020202020204" pitchFamily="34" charset="0"/>
              </a:rPr>
              <a:t>?</a:t>
            </a:r>
          </a:p>
          <a:p>
            <a:pPr eaLnBrk="1" hangingPunct="1">
              <a:buFont typeface="Wingdings" panose="05000000000000000000" pitchFamily="2" charset="2"/>
              <a:buNone/>
            </a:pPr>
            <a:r>
              <a:rPr lang="en-US" altLang="zh-CN" u="sng" dirty="0" smtClean="0">
                <a:ea typeface="楷体" panose="02010609060101010101" pitchFamily="49" charset="-122"/>
                <a:cs typeface="Arial" panose="020B0604020202020204" pitchFamily="34" charset="0"/>
              </a:rPr>
              <a:t>A:</a:t>
            </a:r>
            <a:r>
              <a:rPr lang="en-US" altLang="zh-CN" dirty="0" smtClean="0">
                <a:ea typeface="楷体" panose="02010609060101010101" pitchFamily="49" charset="-122"/>
                <a:cs typeface="Arial" panose="020B0604020202020204" pitchFamily="34" charset="0"/>
              </a:rPr>
              <a:t> ICANN: Internet Corporation for Assigned Names and Numbers (</a:t>
            </a:r>
            <a:r>
              <a:rPr lang="zh-CN" altLang="en-US" dirty="0" smtClean="0">
                <a:ea typeface="楷体" panose="02010609060101010101" pitchFamily="49" charset="-122"/>
                <a:cs typeface="Arial" panose="020B0604020202020204" pitchFamily="34" charset="0"/>
              </a:rPr>
              <a:t>互联网名字与号码分配机构</a:t>
            </a:r>
            <a:r>
              <a:rPr lang="en-US" altLang="zh-CN" dirty="0">
                <a:ea typeface="楷体" panose="02010609060101010101" pitchFamily="49" charset="-122"/>
                <a:cs typeface="Arial" panose="020B0604020202020204" pitchFamily="34" charset="0"/>
              </a:rPr>
              <a:t>)</a:t>
            </a:r>
            <a:endParaRPr lang="zh-CN" altLang="en-US"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分配</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管理 </a:t>
            </a:r>
            <a:r>
              <a:rPr lang="en-US" altLang="zh-CN" dirty="0" smtClean="0">
                <a:ea typeface="楷体" panose="02010609060101010101" pitchFamily="49" charset="-122"/>
                <a:cs typeface="Arial" panose="020B0604020202020204" pitchFamily="34" charset="0"/>
              </a:rPr>
              <a:t>DNS</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分配域名，解决域名纠纷</a:t>
            </a:r>
          </a:p>
        </p:txBody>
      </p:sp>
    </p:spTree>
    <p:extLst>
      <p:ext uri="{BB962C8B-B14F-4D97-AF65-F5344CB8AC3E}">
        <p14:creationId xmlns:p14="http://schemas.microsoft.com/office/powerpoint/2010/main" val="27853392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p:cNvSpPr>
            <a:spLocks noGrp="1" noChangeArrowheads="1"/>
          </p:cNvSpPr>
          <p:nvPr>
            <p:ph type="title"/>
          </p:nvPr>
        </p:nvSpPr>
        <p:spPr/>
        <p:txBody>
          <a:bodyPr/>
          <a:lstStyle/>
          <a:p>
            <a:pPr eaLnBrk="1" hangingPunct="1">
              <a:lnSpc>
                <a:spcPct val="80000"/>
              </a:lnSpc>
              <a:buFont typeface="Wingdings" panose="05000000000000000000" pitchFamily="2" charset="2"/>
              <a:buNone/>
            </a:pPr>
            <a:r>
              <a:rPr lang="zh-CN" altLang="en-US" dirty="0">
                <a:latin typeface="+mn-lt"/>
                <a:ea typeface="楷体" panose="02010609060101010101" pitchFamily="49" charset="-122"/>
                <a:cs typeface="Arial" panose="020B0604020202020204" pitchFamily="34" charset="0"/>
              </a:rPr>
              <a:t>获得</a:t>
            </a:r>
            <a:r>
              <a:rPr lang="zh-CN" altLang="en-US" dirty="0" smtClean="0">
                <a:latin typeface="+mn-lt"/>
                <a:ea typeface="楷体" panose="02010609060101010101" pitchFamily="49" charset="-122"/>
                <a:cs typeface="Arial" panose="020B0604020202020204" pitchFamily="34" charset="0"/>
              </a:rPr>
              <a:t>主机地址：动态主机配置协议</a:t>
            </a:r>
            <a:endParaRPr lang="en-US" altLang="zh-CN" dirty="0">
              <a:latin typeface="+mn-lt"/>
              <a:ea typeface="楷体" panose="02010609060101010101" pitchFamily="49" charset="-122"/>
              <a:cs typeface="Arial" panose="020B0604020202020204" pitchFamily="34" charset="0"/>
            </a:endParaRPr>
          </a:p>
        </p:txBody>
      </p:sp>
      <p:sp>
        <p:nvSpPr>
          <p:cNvPr id="148485" name="Rectangle 4"/>
          <p:cNvSpPr>
            <a:spLocks noGrp="1" noChangeArrowheads="1"/>
          </p:cNvSpPr>
          <p:nvPr>
            <p:ph idx="1"/>
          </p:nvPr>
        </p:nvSpPr>
        <p:spPr>
          <a:noFill/>
        </p:spPr>
        <p:txBody>
          <a:bodyPr/>
          <a:lstStyle/>
          <a:p>
            <a:pPr eaLnBrk="1" hangingPunct="1">
              <a:spcBef>
                <a:spcPts val="600"/>
              </a:spcBef>
              <a:buFont typeface="Wingdings" panose="05000000000000000000" pitchFamily="2" charset="2"/>
              <a:buNone/>
            </a:pPr>
            <a:r>
              <a:rPr lang="en-US" altLang="zh-CN" b="1" u="sng" dirty="0" smtClean="0">
                <a:ea typeface="楷体" panose="02010609060101010101" pitchFamily="49" charset="-122"/>
                <a:cs typeface="Arial" panose="020B0604020202020204" pitchFamily="34" charset="0"/>
              </a:rPr>
              <a:t>Q:</a:t>
            </a:r>
            <a:r>
              <a:rPr lang="en-US" altLang="zh-CN" b="1" dirty="0" smtClean="0">
                <a:ea typeface="楷体" panose="02010609060101010101" pitchFamily="49" charset="-122"/>
                <a:cs typeface="Arial" panose="020B0604020202020204" pitchFamily="34" charset="0"/>
              </a:rPr>
              <a:t> </a:t>
            </a:r>
            <a:r>
              <a:rPr lang="zh-CN" altLang="en-US" b="1" dirty="0" smtClean="0">
                <a:ea typeface="楷体" panose="02010609060101010101" pitchFamily="49" charset="-122"/>
                <a:cs typeface="Arial" panose="020B0604020202020204" pitchFamily="34" charset="0"/>
              </a:rPr>
              <a:t>主机如何获得</a:t>
            </a:r>
            <a:r>
              <a:rPr lang="en-US" altLang="zh-CN" b="1" dirty="0" smtClean="0">
                <a:ea typeface="楷体" panose="02010609060101010101" pitchFamily="49" charset="-122"/>
                <a:cs typeface="Arial" panose="020B0604020202020204" pitchFamily="34" charset="0"/>
              </a:rPr>
              <a:t>IP</a:t>
            </a:r>
            <a:r>
              <a:rPr lang="zh-CN" altLang="en-US" b="1" dirty="0" smtClean="0">
                <a:ea typeface="楷体" panose="02010609060101010101" pitchFamily="49" charset="-122"/>
                <a:cs typeface="Arial" panose="020B0604020202020204" pitchFamily="34" charset="0"/>
              </a:rPr>
              <a:t>地址</a:t>
            </a:r>
            <a:r>
              <a:rPr lang="en-US" altLang="zh-CN" b="1" dirty="0" smtClean="0">
                <a:ea typeface="楷体" panose="02010609060101010101" pitchFamily="49" charset="-122"/>
                <a:cs typeface="Arial" panose="020B0604020202020204" pitchFamily="34" charset="0"/>
              </a:rPr>
              <a:t>? (</a:t>
            </a:r>
            <a:r>
              <a:rPr lang="zh-CN" altLang="en-US" b="1" dirty="0" smtClean="0">
                <a:ea typeface="楷体" panose="02010609060101010101" pitchFamily="49" charset="-122"/>
                <a:cs typeface="Arial" panose="020B0604020202020204" pitchFamily="34" charset="0"/>
              </a:rPr>
              <a:t>主机部分</a:t>
            </a:r>
            <a:r>
              <a:rPr lang="en-US" altLang="zh-CN" b="1" dirty="0" smtClean="0">
                <a:ea typeface="楷体" panose="02010609060101010101" pitchFamily="49" charset="-122"/>
                <a:cs typeface="Arial" panose="020B0604020202020204" pitchFamily="34" charset="0"/>
              </a:rPr>
              <a:t>)</a:t>
            </a:r>
          </a:p>
          <a:p>
            <a:pPr eaLnBrk="1" hangingPunct="1">
              <a:spcBef>
                <a:spcPts val="600"/>
              </a:spcBef>
              <a:buFont typeface="Wingdings" panose="05000000000000000000" pitchFamily="2" charset="2"/>
              <a:buNone/>
            </a:pPr>
            <a:endParaRPr lang="en-US" altLang="zh-CN" b="1"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手工配置：系统管理员手工为一台主机配置</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p>
          <a:p>
            <a:pPr lvl="1" eaLnBrk="1" hangingPunct="1">
              <a:spcBef>
                <a:spcPts val="600"/>
              </a:spcBef>
            </a:pPr>
            <a:r>
              <a:rPr lang="en-US" altLang="zh-CN" dirty="0" smtClean="0">
                <a:ea typeface="楷体" panose="02010609060101010101" pitchFamily="49" charset="-122"/>
                <a:cs typeface="Arial" panose="020B0604020202020204" pitchFamily="34" charset="0"/>
              </a:rPr>
              <a:t>Windows: </a:t>
            </a:r>
            <a:r>
              <a:rPr lang="zh-CN" altLang="en-US" dirty="0" smtClean="0">
                <a:ea typeface="楷体" panose="02010609060101010101" pitchFamily="49" charset="-122"/>
                <a:cs typeface="Arial" panose="020B0604020202020204" pitchFamily="34" charset="0"/>
              </a:rPr>
              <a:t>控制面板</a:t>
            </a:r>
            <a:r>
              <a:rPr lang="en-US" altLang="zh-CN" dirty="0" smtClean="0">
                <a:ea typeface="楷体" panose="02010609060101010101" pitchFamily="49" charset="-122"/>
                <a:cs typeface="Arial" panose="020B0604020202020204" pitchFamily="34" charset="0"/>
              </a:rPr>
              <a:t>-&gt;</a:t>
            </a:r>
            <a:r>
              <a:rPr lang="zh-CN" altLang="en-US" dirty="0" smtClean="0">
                <a:ea typeface="楷体" panose="02010609060101010101" pitchFamily="49" charset="-122"/>
                <a:cs typeface="Arial" panose="020B0604020202020204" pitchFamily="34" charset="0"/>
              </a:rPr>
              <a:t>网络</a:t>
            </a:r>
            <a:r>
              <a:rPr lang="en-US" altLang="zh-CN" dirty="0" smtClean="0">
                <a:ea typeface="楷体" panose="02010609060101010101" pitchFamily="49" charset="-122"/>
                <a:cs typeface="Arial" panose="020B0604020202020204" pitchFamily="34" charset="0"/>
              </a:rPr>
              <a:t>-&gt;</a:t>
            </a:r>
            <a:r>
              <a:rPr lang="zh-CN" altLang="en-US" dirty="0" smtClean="0">
                <a:ea typeface="楷体" panose="02010609060101010101" pitchFamily="49" charset="-122"/>
                <a:cs typeface="Arial" panose="020B0604020202020204" pitchFamily="34" charset="0"/>
              </a:rPr>
              <a:t>配置</a:t>
            </a:r>
            <a:r>
              <a:rPr lang="en-US" altLang="zh-CN" dirty="0" smtClean="0">
                <a:ea typeface="楷体" panose="02010609060101010101" pitchFamily="49" charset="-122"/>
                <a:cs typeface="Arial" panose="020B0604020202020204" pitchFamily="34" charset="0"/>
              </a:rPr>
              <a:t>-&gt;TCP/IP-&gt;</a:t>
            </a:r>
            <a:r>
              <a:rPr lang="zh-CN" altLang="en-US" dirty="0" smtClean="0">
                <a:ea typeface="楷体" panose="02010609060101010101" pitchFamily="49" charset="-122"/>
                <a:cs typeface="Arial" panose="020B0604020202020204" pitchFamily="34" charset="0"/>
              </a:rPr>
              <a:t>属性</a:t>
            </a:r>
          </a:p>
          <a:p>
            <a:pPr lvl="1" eaLnBrk="1" hangingPunct="1">
              <a:spcBef>
                <a:spcPts val="600"/>
              </a:spcBef>
            </a:pPr>
            <a:r>
              <a:rPr lang="en-US" altLang="zh-CN" dirty="0" smtClean="0">
                <a:ea typeface="楷体" panose="02010609060101010101" pitchFamily="49" charset="-122"/>
                <a:cs typeface="Arial" panose="020B0604020202020204" pitchFamily="34" charset="0"/>
              </a:rPr>
              <a:t>UNIX: /</a:t>
            </a:r>
            <a:r>
              <a:rPr lang="en-US" altLang="zh-CN" dirty="0" err="1" smtClean="0">
                <a:ea typeface="楷体" panose="02010609060101010101" pitchFamily="49" charset="-122"/>
                <a:cs typeface="Arial" panose="020B0604020202020204" pitchFamily="34" charset="0"/>
              </a:rPr>
              <a:t>etc</a:t>
            </a:r>
            <a:r>
              <a:rPr lang="en-US" altLang="zh-CN" dirty="0" smtClean="0">
                <a:ea typeface="楷体" panose="02010609060101010101" pitchFamily="49" charset="-122"/>
                <a:cs typeface="Arial" panose="020B0604020202020204" pitchFamily="34" charset="0"/>
              </a:rPr>
              <a:t>/</a:t>
            </a:r>
            <a:r>
              <a:rPr lang="en-US" altLang="zh-CN" dirty="0" err="1" smtClean="0">
                <a:ea typeface="楷体" panose="02010609060101010101" pitchFamily="49" charset="-122"/>
                <a:cs typeface="Arial" panose="020B0604020202020204" pitchFamily="34" charset="0"/>
              </a:rPr>
              <a:t>rc.config</a:t>
            </a:r>
            <a:endParaRPr lang="en-US" altLang="zh-CN" dirty="0" smtClean="0">
              <a:ea typeface="楷体" panose="02010609060101010101" pitchFamily="49" charset="-122"/>
              <a:cs typeface="Arial" panose="020B0604020202020204" pitchFamily="34" charset="0"/>
            </a:endParaRPr>
          </a:p>
          <a:p>
            <a:pPr lvl="1"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en-US" altLang="zh-CN" dirty="0" smtClean="0">
                <a:ea typeface="楷体" panose="02010609060101010101" pitchFamily="49" charset="-122"/>
                <a:cs typeface="Arial" panose="020B0604020202020204" pitchFamily="34" charset="0"/>
              </a:rPr>
              <a:t>DHCP: Dynamic Host Configuration Protocol </a:t>
            </a:r>
            <a:r>
              <a:rPr lang="zh-CN" altLang="en-US" dirty="0" smtClean="0">
                <a:ea typeface="楷体" panose="02010609060101010101" pitchFamily="49" charset="-122"/>
                <a:cs typeface="Arial" panose="020B0604020202020204" pitchFamily="34" charset="0"/>
              </a:rPr>
              <a:t>动态主机配置协议</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从服务器上动态获取</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p>
          <a:p>
            <a:pPr lvl="1" eaLnBrk="1" hangingPunct="1">
              <a:spcBef>
                <a:spcPts val="600"/>
              </a:spcBef>
            </a:pPr>
            <a:r>
              <a:rPr lang="zh-CN" altLang="en-US" dirty="0" smtClean="0">
                <a:ea typeface="楷体" panose="02010609060101010101" pitchFamily="49" charset="-122"/>
                <a:cs typeface="Arial" panose="020B0604020202020204" pitchFamily="34" charset="0"/>
              </a:rPr>
              <a:t>“即插即用协议” </a:t>
            </a:r>
          </a:p>
          <a:p>
            <a:pPr eaLnBrk="1" hangingPunct="1">
              <a:lnSpc>
                <a:spcPct val="80000"/>
              </a:lnSpc>
              <a:buFont typeface="Wingdings" panose="05000000000000000000" pitchFamily="2" charset="2"/>
              <a:buNone/>
            </a:pPr>
            <a:r>
              <a:rPr lang="zh-CN" altLang="en-US" sz="2800" dirty="0" smtClean="0"/>
              <a:t>    </a:t>
            </a:r>
          </a:p>
        </p:txBody>
      </p:sp>
    </p:spTree>
    <p:extLst>
      <p:ext uri="{BB962C8B-B14F-4D97-AF65-F5344CB8AC3E}">
        <p14:creationId xmlns:p14="http://schemas.microsoft.com/office/powerpoint/2010/main" val="13883791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dirty="0" smtClean="0">
                <a:ea typeface="楷体" panose="02010609060101010101" pitchFamily="49" charset="-122"/>
                <a:cs typeface="Arial" panose="020B0604020202020204" pitchFamily="34" charset="0"/>
              </a:rPr>
              <a:t>DHCP</a:t>
            </a:r>
            <a:r>
              <a:rPr lang="zh-CN" altLang="en-US" dirty="0" smtClean="0">
                <a:ea typeface="楷体" panose="02010609060101010101" pitchFamily="49" charset="-122"/>
                <a:cs typeface="Arial" panose="020B0604020202020204" pitchFamily="34" charset="0"/>
              </a:rPr>
              <a:t>客户</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服务器场景</a:t>
            </a:r>
            <a:endParaRPr lang="zh-CN" altLang="en-US" dirty="0" smtClean="0"/>
          </a:p>
        </p:txBody>
      </p:sp>
      <p:sp>
        <p:nvSpPr>
          <p:cNvPr id="150531" name="内容占位符 2"/>
          <p:cNvSpPr>
            <a:spLocks noGrp="1"/>
          </p:cNvSpPr>
          <p:nvPr>
            <p:ph idx="1"/>
          </p:nvPr>
        </p:nvSpPr>
        <p:spPr/>
        <p:txBody>
          <a:bodyPr/>
          <a:lstStyle/>
          <a:p>
            <a:r>
              <a:rPr lang="en-US" altLang="zh-CN" dirty="0" smtClean="0">
                <a:ea typeface="楷体" panose="02010609060101010101" pitchFamily="49" charset="-122"/>
                <a:cs typeface="Arial" panose="020B0604020202020204" pitchFamily="34" charset="0"/>
              </a:rPr>
              <a:t>DHCP</a:t>
            </a:r>
            <a:r>
              <a:rPr lang="zh-CN" altLang="en-US" dirty="0" smtClean="0">
                <a:ea typeface="楷体" panose="02010609060101010101" pitchFamily="49" charset="-122"/>
                <a:cs typeface="Arial" panose="020B0604020202020204" pitchFamily="34" charset="0"/>
              </a:rPr>
              <a:t>工作原理示例</a:t>
            </a:r>
          </a:p>
        </p:txBody>
      </p:sp>
      <p:sp>
        <p:nvSpPr>
          <p:cNvPr id="150534" name="Rectangle 3"/>
          <p:cNvSpPr>
            <a:spLocks noChangeArrowheads="1"/>
          </p:cNvSpPr>
          <p:nvPr/>
        </p:nvSpPr>
        <p:spPr bwMode="auto">
          <a:xfrm>
            <a:off x="2408238" y="5651488"/>
            <a:ext cx="4978400" cy="31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50535" name="Text Box 97"/>
          <p:cNvSpPr txBox="1">
            <a:spLocks noChangeArrowheads="1"/>
          </p:cNvSpPr>
          <p:nvPr/>
        </p:nvSpPr>
        <p:spPr bwMode="auto">
          <a:xfrm>
            <a:off x="869950" y="1517638"/>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i="1" u="none">
                <a:ea typeface="楷体" panose="02010609060101010101" pitchFamily="49" charset="-122"/>
                <a:cs typeface="Arial" panose="020B0604020202020204" pitchFamily="34" charset="0"/>
              </a:rPr>
              <a:t>223.1.1.0/24</a:t>
            </a:r>
          </a:p>
        </p:txBody>
      </p:sp>
      <p:sp>
        <p:nvSpPr>
          <p:cNvPr id="150536" name="Text Box 98"/>
          <p:cNvSpPr txBox="1">
            <a:spLocks noChangeArrowheads="1"/>
          </p:cNvSpPr>
          <p:nvPr/>
        </p:nvSpPr>
        <p:spPr bwMode="auto">
          <a:xfrm>
            <a:off x="4348163" y="4013188"/>
            <a:ext cx="1325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i="1" u="none">
                <a:ea typeface="楷体" panose="02010609060101010101" pitchFamily="49" charset="-122"/>
                <a:cs typeface="Arial" panose="020B0604020202020204" pitchFamily="34" charset="0"/>
              </a:rPr>
              <a:t>223.1.2.0/24</a:t>
            </a:r>
          </a:p>
        </p:txBody>
      </p:sp>
      <p:sp>
        <p:nvSpPr>
          <p:cNvPr id="150537" name="Text Box 99"/>
          <p:cNvSpPr txBox="1">
            <a:spLocks noChangeArrowheads="1"/>
          </p:cNvSpPr>
          <p:nvPr/>
        </p:nvSpPr>
        <p:spPr bwMode="auto">
          <a:xfrm>
            <a:off x="2651125" y="5607038"/>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i="1" u="none">
                <a:ea typeface="楷体" panose="02010609060101010101" pitchFamily="49" charset="-122"/>
                <a:cs typeface="Arial" panose="020B0604020202020204" pitchFamily="34" charset="0"/>
              </a:rPr>
              <a:t>223.1.3.0/24</a:t>
            </a:r>
          </a:p>
        </p:txBody>
      </p:sp>
      <p:sp>
        <p:nvSpPr>
          <p:cNvPr id="150538" name="Rectangle 100"/>
          <p:cNvSpPr>
            <a:spLocks noChangeArrowheads="1"/>
          </p:cNvSpPr>
          <p:nvPr/>
        </p:nvSpPr>
        <p:spPr bwMode="auto">
          <a:xfrm>
            <a:off x="1663700" y="3848088"/>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50539" name="Freeform 101"/>
          <p:cNvSpPr>
            <a:spLocks/>
          </p:cNvSpPr>
          <p:nvPr/>
        </p:nvSpPr>
        <p:spPr bwMode="auto">
          <a:xfrm>
            <a:off x="1076325" y="1787513"/>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0540" name="Freeform 102"/>
          <p:cNvSpPr>
            <a:spLocks/>
          </p:cNvSpPr>
          <p:nvPr/>
        </p:nvSpPr>
        <p:spPr bwMode="auto">
          <a:xfrm>
            <a:off x="3603625" y="2097075"/>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0541" name="Freeform 103"/>
          <p:cNvSpPr>
            <a:spLocks/>
          </p:cNvSpPr>
          <p:nvPr/>
        </p:nvSpPr>
        <p:spPr bwMode="auto">
          <a:xfrm>
            <a:off x="2276475" y="3530588"/>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0542" name="Line 104"/>
          <p:cNvSpPr>
            <a:spLocks noChangeShapeType="1"/>
          </p:cNvSpPr>
          <p:nvPr/>
        </p:nvSpPr>
        <p:spPr bwMode="auto">
          <a:xfrm>
            <a:off x="1625600" y="23098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3" name="Line 106"/>
          <p:cNvSpPr>
            <a:spLocks noChangeShapeType="1"/>
          </p:cNvSpPr>
          <p:nvPr/>
        </p:nvSpPr>
        <p:spPr bwMode="auto">
          <a:xfrm flipV="1">
            <a:off x="1674813" y="303052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4" name="Line 107"/>
          <p:cNvSpPr>
            <a:spLocks noChangeShapeType="1"/>
          </p:cNvSpPr>
          <p:nvPr/>
        </p:nvSpPr>
        <p:spPr bwMode="auto">
          <a:xfrm>
            <a:off x="1635125" y="3581388"/>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5" name="Line 108"/>
          <p:cNvSpPr>
            <a:spLocks noChangeShapeType="1"/>
          </p:cNvSpPr>
          <p:nvPr/>
        </p:nvSpPr>
        <p:spPr bwMode="auto">
          <a:xfrm flipV="1">
            <a:off x="2478088" y="3159113"/>
            <a:ext cx="56197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6" name="Text Box 109"/>
          <p:cNvSpPr txBox="1">
            <a:spLocks noChangeArrowheads="1"/>
          </p:cNvSpPr>
          <p:nvPr/>
        </p:nvSpPr>
        <p:spPr bwMode="auto">
          <a:xfrm>
            <a:off x="1673225" y="1984363"/>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223.1.1.1</a:t>
            </a:r>
          </a:p>
        </p:txBody>
      </p:sp>
      <p:sp>
        <p:nvSpPr>
          <p:cNvPr id="150547" name="Text Box 111"/>
          <p:cNvSpPr txBox="1">
            <a:spLocks noChangeArrowheads="1"/>
          </p:cNvSpPr>
          <p:nvPr/>
        </p:nvSpPr>
        <p:spPr bwMode="auto">
          <a:xfrm>
            <a:off x="1558925" y="3609963"/>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223.1.1.3</a:t>
            </a:r>
          </a:p>
        </p:txBody>
      </p:sp>
      <p:sp>
        <p:nvSpPr>
          <p:cNvPr id="150548" name="Text Box 112"/>
          <p:cNvSpPr txBox="1">
            <a:spLocks noChangeArrowheads="1"/>
          </p:cNvSpPr>
          <p:nvPr/>
        </p:nvSpPr>
        <p:spPr bwMode="auto">
          <a:xfrm>
            <a:off x="2305050" y="2849550"/>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223.1.1.4</a:t>
            </a:r>
          </a:p>
        </p:txBody>
      </p:sp>
      <p:sp>
        <p:nvSpPr>
          <p:cNvPr id="150549" name="Line 113"/>
          <p:cNvSpPr>
            <a:spLocks noChangeShapeType="1"/>
          </p:cNvSpPr>
          <p:nvPr/>
        </p:nvSpPr>
        <p:spPr bwMode="auto">
          <a:xfrm flipV="1">
            <a:off x="3552825" y="3160700"/>
            <a:ext cx="53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0" name="Text Box 114"/>
          <p:cNvSpPr txBox="1">
            <a:spLocks noChangeArrowheads="1"/>
          </p:cNvSpPr>
          <p:nvPr/>
        </p:nvSpPr>
        <p:spPr bwMode="auto">
          <a:xfrm>
            <a:off x="3425825" y="2851138"/>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223.1.2.9</a:t>
            </a:r>
          </a:p>
        </p:txBody>
      </p:sp>
      <p:sp>
        <p:nvSpPr>
          <p:cNvPr id="150551" name="Line 116"/>
          <p:cNvSpPr>
            <a:spLocks noChangeShapeType="1"/>
          </p:cNvSpPr>
          <p:nvPr/>
        </p:nvSpPr>
        <p:spPr bwMode="auto">
          <a:xfrm>
            <a:off x="4745038" y="24717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2" name="Line 117"/>
          <p:cNvSpPr>
            <a:spLocks noChangeShapeType="1"/>
          </p:cNvSpPr>
          <p:nvPr/>
        </p:nvSpPr>
        <p:spPr bwMode="auto">
          <a:xfrm>
            <a:off x="4799013" y="374807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3" name="Line 120"/>
          <p:cNvSpPr>
            <a:spLocks noChangeShapeType="1"/>
          </p:cNvSpPr>
          <p:nvPr/>
        </p:nvSpPr>
        <p:spPr bwMode="auto">
          <a:xfrm flipH="1">
            <a:off x="3311525" y="3500425"/>
            <a:ext cx="3175" cy="708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4" name="Line 122"/>
          <p:cNvSpPr>
            <a:spLocks noChangeShapeType="1"/>
          </p:cNvSpPr>
          <p:nvPr/>
        </p:nvSpPr>
        <p:spPr bwMode="auto">
          <a:xfrm flipH="1" flipV="1">
            <a:off x="2736850" y="48450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5" name="Line 123"/>
          <p:cNvSpPr>
            <a:spLocks noChangeShapeType="1"/>
          </p:cNvSpPr>
          <p:nvPr/>
        </p:nvSpPr>
        <p:spPr bwMode="auto">
          <a:xfrm flipH="1" flipV="1">
            <a:off x="3878263" y="47783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6" name="Text Box 124"/>
          <p:cNvSpPr txBox="1">
            <a:spLocks noChangeArrowheads="1"/>
          </p:cNvSpPr>
          <p:nvPr/>
        </p:nvSpPr>
        <p:spPr bwMode="auto">
          <a:xfrm>
            <a:off x="3849688" y="4656125"/>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223.1.3.2</a:t>
            </a:r>
          </a:p>
        </p:txBody>
      </p:sp>
      <p:sp>
        <p:nvSpPr>
          <p:cNvPr id="150557" name="Text Box 127"/>
          <p:cNvSpPr txBox="1">
            <a:spLocks noChangeArrowheads="1"/>
          </p:cNvSpPr>
          <p:nvPr/>
        </p:nvSpPr>
        <p:spPr bwMode="auto">
          <a:xfrm>
            <a:off x="1701800" y="4667238"/>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223.1.3.1</a:t>
            </a:r>
          </a:p>
        </p:txBody>
      </p:sp>
      <p:grpSp>
        <p:nvGrpSpPr>
          <p:cNvPr id="150558" name="Group 129"/>
          <p:cNvGrpSpPr>
            <a:grpSpLocks/>
          </p:cNvGrpSpPr>
          <p:nvPr/>
        </p:nvGrpSpPr>
        <p:grpSpPr bwMode="auto">
          <a:xfrm>
            <a:off x="1071563" y="2011350"/>
            <a:ext cx="641350" cy="558800"/>
            <a:chOff x="-44" y="1473"/>
            <a:chExt cx="981" cy="1105"/>
          </a:xfrm>
        </p:grpSpPr>
        <p:pic>
          <p:nvPicPr>
            <p:cNvPr id="150655"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6" name="Freeform 1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59" name="Group 132"/>
          <p:cNvGrpSpPr>
            <a:grpSpLocks/>
          </p:cNvGrpSpPr>
          <p:nvPr/>
        </p:nvGrpSpPr>
        <p:grpSpPr bwMode="auto">
          <a:xfrm>
            <a:off x="1066800" y="2620950"/>
            <a:ext cx="641350" cy="558800"/>
            <a:chOff x="-44" y="1473"/>
            <a:chExt cx="981" cy="1105"/>
          </a:xfrm>
        </p:grpSpPr>
        <p:pic>
          <p:nvPicPr>
            <p:cNvPr id="150653"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4" name="Freeform 134"/>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0" name="Group 135"/>
          <p:cNvGrpSpPr>
            <a:grpSpLocks/>
          </p:cNvGrpSpPr>
          <p:nvPr/>
        </p:nvGrpSpPr>
        <p:grpSpPr bwMode="auto">
          <a:xfrm>
            <a:off x="1095375" y="3230550"/>
            <a:ext cx="641350" cy="558800"/>
            <a:chOff x="-44" y="1473"/>
            <a:chExt cx="981" cy="1105"/>
          </a:xfrm>
        </p:grpSpPr>
        <p:pic>
          <p:nvPicPr>
            <p:cNvPr id="150651"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2" name="Freeform 13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1" name="Group 138"/>
          <p:cNvGrpSpPr>
            <a:grpSpLocks/>
          </p:cNvGrpSpPr>
          <p:nvPr/>
        </p:nvGrpSpPr>
        <p:grpSpPr bwMode="auto">
          <a:xfrm flipH="1">
            <a:off x="4803775" y="2179625"/>
            <a:ext cx="641350" cy="558800"/>
            <a:chOff x="-44" y="1473"/>
            <a:chExt cx="981" cy="1105"/>
          </a:xfrm>
        </p:grpSpPr>
        <p:pic>
          <p:nvPicPr>
            <p:cNvPr id="150649"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0" name="Freeform 14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2" name="Group 141"/>
          <p:cNvGrpSpPr>
            <a:grpSpLocks/>
          </p:cNvGrpSpPr>
          <p:nvPr/>
        </p:nvGrpSpPr>
        <p:grpSpPr bwMode="auto">
          <a:xfrm flipH="1">
            <a:off x="4878388" y="3459150"/>
            <a:ext cx="641350" cy="558800"/>
            <a:chOff x="-44" y="1473"/>
            <a:chExt cx="981" cy="1105"/>
          </a:xfrm>
        </p:grpSpPr>
        <p:pic>
          <p:nvPicPr>
            <p:cNvPr id="150647"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8" name="Freeform 14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3" name="Group 144"/>
          <p:cNvGrpSpPr>
            <a:grpSpLocks/>
          </p:cNvGrpSpPr>
          <p:nvPr/>
        </p:nvGrpSpPr>
        <p:grpSpPr bwMode="auto">
          <a:xfrm flipH="1">
            <a:off x="3670300" y="4983150"/>
            <a:ext cx="641350" cy="558800"/>
            <a:chOff x="-44" y="1473"/>
            <a:chExt cx="981" cy="1105"/>
          </a:xfrm>
        </p:grpSpPr>
        <p:pic>
          <p:nvPicPr>
            <p:cNvPr id="150645"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6" name="Freeform 1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4" name="Group 147"/>
          <p:cNvGrpSpPr>
            <a:grpSpLocks/>
          </p:cNvGrpSpPr>
          <p:nvPr/>
        </p:nvGrpSpPr>
        <p:grpSpPr bwMode="auto">
          <a:xfrm flipH="1">
            <a:off x="2506663" y="5024425"/>
            <a:ext cx="641350" cy="558800"/>
            <a:chOff x="-44" y="1473"/>
            <a:chExt cx="981" cy="1105"/>
          </a:xfrm>
        </p:grpSpPr>
        <p:pic>
          <p:nvPicPr>
            <p:cNvPr id="150643"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4" name="Freeform 14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5" name="Group 150"/>
          <p:cNvGrpSpPr>
            <a:grpSpLocks/>
          </p:cNvGrpSpPr>
          <p:nvPr/>
        </p:nvGrpSpPr>
        <p:grpSpPr bwMode="auto">
          <a:xfrm>
            <a:off x="2935288" y="3117838"/>
            <a:ext cx="698500" cy="355600"/>
            <a:chOff x="4396" y="1245"/>
            <a:chExt cx="672" cy="248"/>
          </a:xfrm>
        </p:grpSpPr>
        <p:sp>
          <p:nvSpPr>
            <p:cNvPr id="1506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400" u="none">
                <a:ea typeface="楷体" panose="02010609060101010101" pitchFamily="49" charset="-122"/>
                <a:cs typeface="Arial" panose="020B0604020202020204" pitchFamily="34" charset="0"/>
              </a:endParaRPr>
            </a:p>
          </p:txBody>
        </p:sp>
        <p:sp>
          <p:nvSpPr>
            <p:cNvPr id="1506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38" name="Group 154"/>
            <p:cNvGrpSpPr>
              <a:grpSpLocks/>
            </p:cNvGrpSpPr>
            <p:nvPr/>
          </p:nvGrpSpPr>
          <p:grpSpPr bwMode="auto">
            <a:xfrm>
              <a:off x="4530" y="1287"/>
              <a:ext cx="377" cy="75"/>
              <a:chOff x="2468" y="1332"/>
              <a:chExt cx="310" cy="60"/>
            </a:xfrm>
          </p:grpSpPr>
          <p:sp>
            <p:nvSpPr>
              <p:cNvPr id="150641"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642"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639"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40"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0566" name="Rectangle 162"/>
          <p:cNvSpPr>
            <a:spLocks noChangeArrowheads="1"/>
          </p:cNvSpPr>
          <p:nvPr/>
        </p:nvSpPr>
        <p:spPr bwMode="auto">
          <a:xfrm>
            <a:off x="1789113" y="2733663"/>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567" name="Text Box 110"/>
          <p:cNvSpPr txBox="1">
            <a:spLocks noChangeArrowheads="1"/>
          </p:cNvSpPr>
          <p:nvPr/>
        </p:nvSpPr>
        <p:spPr bwMode="auto">
          <a:xfrm>
            <a:off x="1624013" y="2640000"/>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223.1.1.2</a:t>
            </a:r>
          </a:p>
        </p:txBody>
      </p:sp>
      <p:sp>
        <p:nvSpPr>
          <p:cNvPr id="150568" name="Rectangle 165"/>
          <p:cNvSpPr>
            <a:spLocks noChangeArrowheads="1"/>
          </p:cNvSpPr>
          <p:nvPr/>
        </p:nvSpPr>
        <p:spPr bwMode="auto">
          <a:xfrm>
            <a:off x="4530725" y="3443275"/>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569" name="Rectangle 166"/>
          <p:cNvSpPr>
            <a:spLocks noChangeArrowheads="1"/>
          </p:cNvSpPr>
          <p:nvPr/>
        </p:nvSpPr>
        <p:spPr bwMode="auto">
          <a:xfrm>
            <a:off x="3178175" y="3629013"/>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570" name="Text Box 128"/>
          <p:cNvSpPr txBox="1">
            <a:spLocks noChangeArrowheads="1"/>
          </p:cNvSpPr>
          <p:nvPr/>
        </p:nvSpPr>
        <p:spPr bwMode="auto">
          <a:xfrm>
            <a:off x="2801938" y="3590913"/>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223.1.3.27</a:t>
            </a:r>
          </a:p>
        </p:txBody>
      </p:sp>
      <p:sp>
        <p:nvSpPr>
          <p:cNvPr id="150571" name="Text Box 118"/>
          <p:cNvSpPr txBox="1">
            <a:spLocks noChangeArrowheads="1"/>
          </p:cNvSpPr>
          <p:nvPr/>
        </p:nvSpPr>
        <p:spPr bwMode="auto">
          <a:xfrm>
            <a:off x="3900488" y="3457563"/>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223.1.2.2</a:t>
            </a:r>
          </a:p>
        </p:txBody>
      </p:sp>
      <p:sp>
        <p:nvSpPr>
          <p:cNvPr id="150572" name="Text Box 119"/>
          <p:cNvSpPr txBox="1">
            <a:spLocks noChangeArrowheads="1"/>
          </p:cNvSpPr>
          <p:nvPr/>
        </p:nvSpPr>
        <p:spPr bwMode="auto">
          <a:xfrm>
            <a:off x="4730750" y="1941500"/>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223.1.2.1</a:t>
            </a:r>
          </a:p>
        </p:txBody>
      </p:sp>
      <p:sp>
        <p:nvSpPr>
          <p:cNvPr id="150573" name="Text Box 168"/>
          <p:cNvSpPr txBox="1">
            <a:spLocks noChangeArrowheads="1"/>
          </p:cNvSpPr>
          <p:nvPr/>
        </p:nvSpPr>
        <p:spPr bwMode="auto">
          <a:xfrm>
            <a:off x="3195638" y="1609713"/>
            <a:ext cx="17811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000" u="none" dirty="0">
                <a:solidFill>
                  <a:srgbClr val="CC0000"/>
                </a:solidFill>
                <a:ea typeface="楷体" panose="02010609060101010101" pitchFamily="49" charset="-122"/>
                <a:cs typeface="Arial" panose="020B0604020202020204" pitchFamily="34" charset="0"/>
              </a:rPr>
              <a:t>DHCP</a:t>
            </a:r>
            <a:r>
              <a:rPr lang="zh-CN" altLang="en-US" sz="2000" u="none" dirty="0">
                <a:solidFill>
                  <a:srgbClr val="CC0000"/>
                </a:solidFill>
                <a:ea typeface="楷体" panose="02010609060101010101" pitchFamily="49" charset="-122"/>
                <a:cs typeface="Arial" panose="020B0604020202020204" pitchFamily="34" charset="0"/>
              </a:rPr>
              <a:t>服务器</a:t>
            </a:r>
            <a:endParaRPr lang="en-US" altLang="zh-CN" sz="2000" u="none" dirty="0">
              <a:solidFill>
                <a:srgbClr val="CC0000"/>
              </a:solidFill>
              <a:ea typeface="楷体" panose="02010609060101010101" pitchFamily="49" charset="-122"/>
              <a:cs typeface="Arial" panose="020B0604020202020204" pitchFamily="34" charset="0"/>
            </a:endParaRPr>
          </a:p>
        </p:txBody>
      </p:sp>
      <p:sp>
        <p:nvSpPr>
          <p:cNvPr id="150574" name="Text Box 170"/>
          <p:cNvSpPr txBox="1">
            <a:spLocks noChangeArrowheads="1"/>
          </p:cNvSpPr>
          <p:nvPr/>
        </p:nvSpPr>
        <p:spPr bwMode="auto">
          <a:xfrm>
            <a:off x="6627813" y="2673338"/>
            <a:ext cx="16891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zh-CN" altLang="en-US" sz="2000" u="none" dirty="0">
                <a:ea typeface="楷体" panose="02010609060101010101" pitchFamily="49" charset="-122"/>
                <a:cs typeface="Arial" panose="020B0604020202020204" pitchFamily="34" charset="0"/>
              </a:rPr>
              <a:t>到达的</a:t>
            </a:r>
            <a:r>
              <a:rPr lang="en-US" altLang="zh-CN" sz="2000" u="none" dirty="0">
                <a:solidFill>
                  <a:srgbClr val="CC0000"/>
                </a:solidFill>
                <a:ea typeface="楷体" panose="02010609060101010101" pitchFamily="49" charset="-122"/>
                <a:cs typeface="Arial" panose="020B0604020202020204" pitchFamily="34" charset="0"/>
              </a:rPr>
              <a:t>DHCP</a:t>
            </a:r>
            <a:r>
              <a:rPr lang="zh-CN" altLang="en-US" sz="2000" u="none" dirty="0">
                <a:solidFill>
                  <a:srgbClr val="CC0000"/>
                </a:solidFill>
                <a:ea typeface="楷体" panose="02010609060101010101" pitchFamily="49" charset="-122"/>
                <a:cs typeface="Arial" panose="020B0604020202020204" pitchFamily="34" charset="0"/>
              </a:rPr>
              <a:t>客户端</a:t>
            </a:r>
            <a:endParaRPr lang="en-US" altLang="zh-CN" sz="2000" u="none" dirty="0">
              <a:solidFill>
                <a:srgbClr val="CC0000"/>
              </a:solidFill>
              <a:ea typeface="楷体" panose="02010609060101010101" pitchFamily="49" charset="-122"/>
              <a:cs typeface="Arial" panose="020B0604020202020204" pitchFamily="34" charset="0"/>
            </a:endParaRPr>
          </a:p>
        </p:txBody>
      </p:sp>
      <p:grpSp>
        <p:nvGrpSpPr>
          <p:cNvPr id="150575" name="Group 195"/>
          <p:cNvGrpSpPr>
            <a:grpSpLocks/>
          </p:cNvGrpSpPr>
          <p:nvPr/>
        </p:nvGrpSpPr>
        <p:grpSpPr bwMode="auto">
          <a:xfrm>
            <a:off x="3873500" y="2009763"/>
            <a:ext cx="401638" cy="681037"/>
            <a:chOff x="4140" y="429"/>
            <a:chExt cx="1425" cy="2396"/>
          </a:xfrm>
        </p:grpSpPr>
        <p:sp>
          <p:nvSpPr>
            <p:cNvPr id="150603" name="Freeform 196"/>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4"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05" name="Freeform 198"/>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6" name="Freeform 199"/>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7"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08" name="Group 201"/>
            <p:cNvGrpSpPr>
              <a:grpSpLocks/>
            </p:cNvGrpSpPr>
            <p:nvPr/>
          </p:nvGrpSpPr>
          <p:grpSpPr bwMode="auto">
            <a:xfrm>
              <a:off x="4749" y="668"/>
              <a:ext cx="581" cy="145"/>
              <a:chOff x="614" y="2568"/>
              <a:chExt cx="725" cy="139"/>
            </a:xfrm>
          </p:grpSpPr>
          <p:sp>
            <p:nvSpPr>
              <p:cNvPr id="150633"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4"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09"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10" name="Group 205"/>
            <p:cNvGrpSpPr>
              <a:grpSpLocks/>
            </p:cNvGrpSpPr>
            <p:nvPr/>
          </p:nvGrpSpPr>
          <p:grpSpPr bwMode="auto">
            <a:xfrm>
              <a:off x="4747" y="994"/>
              <a:ext cx="581" cy="134"/>
              <a:chOff x="614" y="2568"/>
              <a:chExt cx="725" cy="139"/>
            </a:xfrm>
          </p:grpSpPr>
          <p:sp>
            <p:nvSpPr>
              <p:cNvPr id="150631"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2"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11"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12"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13" name="Group 210"/>
            <p:cNvGrpSpPr>
              <a:grpSpLocks/>
            </p:cNvGrpSpPr>
            <p:nvPr/>
          </p:nvGrpSpPr>
          <p:grpSpPr bwMode="auto">
            <a:xfrm>
              <a:off x="4735" y="1627"/>
              <a:ext cx="582" cy="151"/>
              <a:chOff x="614" y="2568"/>
              <a:chExt cx="725" cy="139"/>
            </a:xfrm>
          </p:grpSpPr>
          <p:sp>
            <p:nvSpPr>
              <p:cNvPr id="150629"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0"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14" name="Freeform 213"/>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615" name="Group 214"/>
            <p:cNvGrpSpPr>
              <a:grpSpLocks/>
            </p:cNvGrpSpPr>
            <p:nvPr/>
          </p:nvGrpSpPr>
          <p:grpSpPr bwMode="auto">
            <a:xfrm>
              <a:off x="4739" y="1327"/>
              <a:ext cx="582" cy="139"/>
              <a:chOff x="614" y="2568"/>
              <a:chExt cx="725" cy="139"/>
            </a:xfrm>
          </p:grpSpPr>
          <p:sp>
            <p:nvSpPr>
              <p:cNvPr id="150627"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8"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16"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17" name="Freeform 218"/>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18" name="Freeform 219"/>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19"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0" name="Freeform 221"/>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1"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2"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3"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4"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u="none">
                <a:solidFill>
                  <a:srgbClr val="FF0000"/>
                </a:solidFill>
                <a:ea typeface="楷体" panose="02010609060101010101" pitchFamily="49" charset="-122"/>
                <a:cs typeface="Arial" panose="020B0604020202020204" pitchFamily="34" charset="0"/>
              </a:endParaRPr>
            </a:p>
          </p:txBody>
        </p:sp>
        <p:sp>
          <p:nvSpPr>
            <p:cNvPr id="150625"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6"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grpSp>
        <p:nvGrpSpPr>
          <p:cNvPr id="150576" name="Group 231"/>
          <p:cNvGrpSpPr>
            <a:grpSpLocks/>
          </p:cNvGrpSpPr>
          <p:nvPr/>
        </p:nvGrpSpPr>
        <p:grpSpPr bwMode="auto">
          <a:xfrm>
            <a:off x="5486400" y="2755888"/>
            <a:ext cx="1101725" cy="549275"/>
            <a:chOff x="3428" y="1798"/>
            <a:chExt cx="694" cy="346"/>
          </a:xfrm>
        </p:grpSpPr>
        <p:grpSp>
          <p:nvGrpSpPr>
            <p:cNvPr id="150579" name="Group 229"/>
            <p:cNvGrpSpPr>
              <a:grpSpLocks/>
            </p:cNvGrpSpPr>
            <p:nvPr/>
          </p:nvGrpSpPr>
          <p:grpSpPr bwMode="auto">
            <a:xfrm>
              <a:off x="3628" y="1798"/>
              <a:ext cx="494" cy="346"/>
              <a:chOff x="4420" y="878"/>
              <a:chExt cx="614" cy="458"/>
            </a:xfrm>
          </p:grpSpPr>
          <p:pic>
            <p:nvPicPr>
              <p:cNvPr id="150581"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2"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0583"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4"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5"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6"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7"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8"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9"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590" name="Group 182"/>
              <p:cNvGrpSpPr>
                <a:grpSpLocks/>
              </p:cNvGrpSpPr>
              <p:nvPr/>
            </p:nvGrpSpPr>
            <p:grpSpPr bwMode="auto">
              <a:xfrm>
                <a:off x="4584" y="1203"/>
                <a:ext cx="119" cy="53"/>
                <a:chOff x="1740" y="2642"/>
                <a:chExt cx="752" cy="327"/>
              </a:xfrm>
            </p:grpSpPr>
            <p:sp>
              <p:nvSpPr>
                <p:cNvPr id="150597"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8"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9"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0"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1"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2"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0591"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2"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3"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4"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5"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6"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0580" name="Line 230"/>
            <p:cNvSpPr>
              <a:spLocks noChangeShapeType="1"/>
            </p:cNvSpPr>
            <p:nvPr/>
          </p:nvSpPr>
          <p:spPr bwMode="auto">
            <a:xfrm flipH="1">
              <a:off x="3428" y="2002"/>
              <a:ext cx="2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50577" name="AutoShape 232"/>
          <p:cNvSpPr>
            <a:spLocks noChangeArrowheads="1"/>
          </p:cNvSpPr>
          <p:nvPr/>
        </p:nvSpPr>
        <p:spPr bwMode="auto">
          <a:xfrm>
            <a:off x="5754688" y="3313100"/>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50578" name="Line 233"/>
          <p:cNvSpPr>
            <a:spLocks noChangeShapeType="1"/>
          </p:cNvSpPr>
          <p:nvPr/>
        </p:nvSpPr>
        <p:spPr bwMode="auto">
          <a:xfrm flipH="1">
            <a:off x="4268788" y="2568563"/>
            <a:ext cx="3143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5986977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p:txBody>
          <a:bodyPr/>
          <a:lstStyle/>
          <a:p>
            <a:pPr>
              <a:defRPr/>
            </a:pPr>
            <a:r>
              <a:rPr lang="en-US" altLang="zh-CN" dirty="0"/>
              <a:t>DHCP</a:t>
            </a:r>
            <a:r>
              <a:rPr lang="en-US" altLang="zh-CN" dirty="0" smtClean="0"/>
              <a:t>: </a:t>
            </a:r>
            <a:r>
              <a:rPr lang="zh-CN" altLang="en-US" dirty="0" smtClean="0"/>
              <a:t>动态</a:t>
            </a:r>
            <a:r>
              <a:rPr lang="zh-CN" altLang="en-US" dirty="0"/>
              <a:t>主机配置协议</a:t>
            </a:r>
            <a:endParaRPr lang="en-US" dirty="0">
              <a:cs typeface="+mj-cs"/>
            </a:endParaRPr>
          </a:p>
        </p:txBody>
      </p:sp>
      <p:sp>
        <p:nvSpPr>
          <p:cNvPr id="81924" name="Rectangle 3"/>
          <p:cNvSpPr>
            <a:spLocks noGrp="1" noChangeArrowheads="1"/>
          </p:cNvSpPr>
          <p:nvPr>
            <p:ph idx="1"/>
          </p:nvPr>
        </p:nvSpPr>
        <p:spPr>
          <a:xfrm>
            <a:off x="304801" y="1028700"/>
            <a:ext cx="8488362" cy="5118100"/>
          </a:xfrm>
        </p:spPr>
        <p:txBody>
          <a:bodyPr/>
          <a:lstStyle/>
          <a:p>
            <a:pPr marL="0" indent="0">
              <a:spcBef>
                <a:spcPts val="600"/>
              </a:spcBef>
              <a:buNone/>
            </a:pPr>
            <a:r>
              <a:rPr lang="zh-CN" altLang="en-US" dirty="0">
                <a:solidFill>
                  <a:srgbClr val="FF0000"/>
                </a:solidFill>
              </a:rPr>
              <a:t>目标</a:t>
            </a:r>
            <a:r>
              <a:rPr lang="en-US" altLang="zh-CN" dirty="0" smtClean="0"/>
              <a:t>: </a:t>
            </a:r>
            <a:r>
              <a:rPr lang="zh-CN" altLang="en-US" dirty="0" smtClean="0"/>
              <a:t>允许</a:t>
            </a:r>
            <a:r>
              <a:rPr lang="zh-CN" altLang="en-US" dirty="0"/>
              <a:t>主机在连接网络时从网络服务器动态获取其</a:t>
            </a:r>
            <a:r>
              <a:rPr lang="en-US" altLang="zh-CN" dirty="0"/>
              <a:t>IP</a:t>
            </a:r>
            <a:r>
              <a:rPr lang="zh-CN" altLang="en-US" dirty="0" smtClean="0"/>
              <a:t>地址</a:t>
            </a:r>
            <a:endParaRPr lang="en-US" altLang="zh-CN" dirty="0" smtClean="0"/>
          </a:p>
          <a:p>
            <a:pPr>
              <a:spcBef>
                <a:spcPts val="600"/>
              </a:spcBef>
            </a:pPr>
            <a:r>
              <a:rPr lang="zh-CN" altLang="en-US" dirty="0" smtClean="0"/>
              <a:t>可</a:t>
            </a:r>
            <a:r>
              <a:rPr lang="zh-CN" altLang="en-US" dirty="0">
                <a:solidFill>
                  <a:srgbClr val="FF0000"/>
                </a:solidFill>
              </a:rPr>
              <a:t>续</a:t>
            </a:r>
            <a:r>
              <a:rPr lang="zh-CN" altLang="en-US" dirty="0" smtClean="0">
                <a:solidFill>
                  <a:srgbClr val="FF0000"/>
                </a:solidFill>
              </a:rPr>
              <a:t>租</a:t>
            </a:r>
            <a:r>
              <a:rPr lang="zh-CN" altLang="en-US" dirty="0" smtClean="0"/>
              <a:t>主机的在使用地址</a:t>
            </a:r>
            <a:endParaRPr lang="en-US" altLang="zh-CN" dirty="0" smtClean="0"/>
          </a:p>
          <a:p>
            <a:pPr>
              <a:spcBef>
                <a:spcPts val="600"/>
              </a:spcBef>
            </a:pPr>
            <a:r>
              <a:rPr lang="zh-CN" altLang="en-US" dirty="0" smtClean="0"/>
              <a:t>允许</a:t>
            </a:r>
            <a:r>
              <a:rPr lang="zh-CN" altLang="en-US" dirty="0"/>
              <a:t>重复使用地址</a:t>
            </a:r>
            <a:r>
              <a:rPr lang="en-US" altLang="zh-CN" dirty="0" smtClean="0"/>
              <a:t>(</a:t>
            </a:r>
            <a:r>
              <a:rPr lang="zh-CN" altLang="en-US" dirty="0" smtClean="0"/>
              <a:t>在连接</a:t>
            </a:r>
            <a:r>
              <a:rPr lang="en-US" altLang="zh-CN" dirty="0"/>
              <a:t>/“on</a:t>
            </a:r>
            <a:r>
              <a:rPr lang="en-US" altLang="zh-CN" dirty="0" smtClean="0"/>
              <a:t>”</a:t>
            </a:r>
            <a:r>
              <a:rPr lang="zh-CN" altLang="en-US" dirty="0" smtClean="0"/>
              <a:t>时，仅</a:t>
            </a:r>
            <a:r>
              <a:rPr lang="zh-CN" altLang="en-US" dirty="0"/>
              <a:t>保留地址</a:t>
            </a:r>
            <a:r>
              <a:rPr lang="en-US" altLang="zh-CN" dirty="0" smtClean="0"/>
              <a:t>)</a:t>
            </a:r>
            <a:endParaRPr lang="zh-CN" altLang="en-US" dirty="0"/>
          </a:p>
          <a:p>
            <a:pPr>
              <a:spcBef>
                <a:spcPts val="600"/>
              </a:spcBef>
            </a:pPr>
            <a:r>
              <a:rPr lang="zh-CN" altLang="en-US" dirty="0"/>
              <a:t>支持想要加入网络的移动用户</a:t>
            </a:r>
            <a:r>
              <a:rPr lang="en-US" altLang="zh-CN" dirty="0"/>
              <a:t>(</a:t>
            </a:r>
            <a:r>
              <a:rPr lang="zh-CN" altLang="en-US" dirty="0"/>
              <a:t>稍后</a:t>
            </a:r>
            <a:r>
              <a:rPr lang="en-US" altLang="zh-CN" dirty="0"/>
              <a:t>)</a:t>
            </a:r>
          </a:p>
          <a:p>
            <a:pPr>
              <a:spcBef>
                <a:spcPts val="600"/>
              </a:spcBef>
              <a:buFont typeface="Wingdings" pitchFamily="2" charset="2"/>
              <a:buNone/>
            </a:pPr>
            <a:endParaRPr lang="en-US" altLang="zh-CN" dirty="0" smtClean="0">
              <a:solidFill>
                <a:srgbClr val="CC0000"/>
              </a:solidFill>
              <a:ea typeface="ＭＳ Ｐゴシック" pitchFamily="34" charset="-128"/>
              <a:cs typeface="ＭＳ Ｐゴシック" pitchFamily="34" charset="-128"/>
            </a:endParaRPr>
          </a:p>
          <a:p>
            <a:pPr>
              <a:spcBef>
                <a:spcPts val="600"/>
              </a:spcBef>
              <a:buFont typeface="Wingdings" pitchFamily="2" charset="2"/>
              <a:buNone/>
            </a:pPr>
            <a:r>
              <a:rPr lang="en-US" altLang="zh-CN" dirty="0">
                <a:solidFill>
                  <a:srgbClr val="FF0000"/>
                </a:solidFill>
              </a:rPr>
              <a:t>DHCP </a:t>
            </a:r>
            <a:r>
              <a:rPr lang="zh-CN" altLang="en-US" dirty="0">
                <a:solidFill>
                  <a:srgbClr val="FF0000"/>
                </a:solidFill>
              </a:rPr>
              <a:t>概述</a:t>
            </a:r>
            <a:r>
              <a:rPr lang="en-US" altLang="zh-CN" dirty="0">
                <a:solidFill>
                  <a:srgbClr val="FF0000"/>
                </a:solidFill>
              </a:rPr>
              <a:t>:</a:t>
            </a:r>
          </a:p>
          <a:p>
            <a:pPr>
              <a:spcBef>
                <a:spcPts val="600"/>
              </a:spcBef>
            </a:pPr>
            <a:r>
              <a:rPr lang="en-US" altLang="zh-CN" dirty="0" smtClean="0">
                <a:ea typeface="ＭＳ Ｐゴシック" pitchFamily="34" charset="-128"/>
                <a:cs typeface="Gill Sans MT" pitchFamily="34" charset="0"/>
              </a:rPr>
              <a:t>host broadcasts </a:t>
            </a:r>
            <a:r>
              <a:rPr lang="ja-JP" altLang="en-US" dirty="0" smtClean="0">
                <a:solidFill>
                  <a:srgbClr val="CC0000"/>
                </a:solidFill>
                <a:ea typeface="ＭＳ Ｐゴシック" pitchFamily="34" charset="-128"/>
                <a:cs typeface="Gill Sans MT" pitchFamily="34" charset="0"/>
              </a:rPr>
              <a:t>“</a:t>
            </a:r>
            <a:r>
              <a:rPr lang="en-US" altLang="ja-JP" dirty="0" smtClean="0">
                <a:solidFill>
                  <a:srgbClr val="CC0000"/>
                </a:solidFill>
                <a:ea typeface="ＭＳ Ｐゴシック" pitchFamily="34" charset="-128"/>
                <a:cs typeface="Gill Sans MT" pitchFamily="34" charset="0"/>
              </a:rPr>
              <a:t>DHCP discover</a:t>
            </a:r>
            <a:r>
              <a:rPr lang="ja-JP" altLang="en-US" dirty="0" smtClean="0">
                <a:solidFill>
                  <a:srgbClr val="CC0000"/>
                </a:solidFill>
                <a:ea typeface="ＭＳ Ｐゴシック" pitchFamily="34" charset="-128"/>
                <a:cs typeface="Gill Sans MT" pitchFamily="34" charset="0"/>
              </a:rPr>
              <a:t>”</a:t>
            </a:r>
            <a:r>
              <a:rPr lang="en-US" altLang="ja-JP" dirty="0" smtClean="0">
                <a:ea typeface="ＭＳ Ｐゴシック" pitchFamily="34" charset="-128"/>
                <a:cs typeface="Gill Sans MT" pitchFamily="34" charset="0"/>
              </a:rPr>
              <a:t> </a:t>
            </a:r>
            <a:r>
              <a:rPr lang="en-US" altLang="ja-JP" dirty="0" err="1" smtClean="0">
                <a:ea typeface="ＭＳ Ｐゴシック" pitchFamily="34" charset="-128"/>
                <a:cs typeface="Gill Sans MT" pitchFamily="34" charset="0"/>
              </a:rPr>
              <a:t>msg</a:t>
            </a:r>
            <a:r>
              <a:rPr lang="en-US" altLang="ja-JP" dirty="0" smtClean="0">
                <a:ea typeface="ＭＳ Ｐゴシック" pitchFamily="34" charset="-128"/>
                <a:cs typeface="Gill Sans MT" pitchFamily="34" charset="0"/>
              </a:rPr>
              <a:t> [optional]</a:t>
            </a:r>
          </a:p>
          <a:p>
            <a:pPr>
              <a:spcBef>
                <a:spcPts val="600"/>
              </a:spcBef>
            </a:pPr>
            <a:r>
              <a:rPr lang="en-US" altLang="zh-CN" dirty="0" smtClean="0">
                <a:ea typeface="ＭＳ Ｐゴシック" pitchFamily="34" charset="-128"/>
                <a:cs typeface="Gill Sans MT" pitchFamily="34" charset="0"/>
              </a:rPr>
              <a:t>DHCP server responds with </a:t>
            </a:r>
            <a:r>
              <a:rPr lang="ja-JP" altLang="en-US" dirty="0" smtClean="0">
                <a:solidFill>
                  <a:srgbClr val="CC0000"/>
                </a:solidFill>
                <a:ea typeface="ＭＳ Ｐゴシック" pitchFamily="34" charset="-128"/>
                <a:cs typeface="Gill Sans MT" pitchFamily="34" charset="0"/>
              </a:rPr>
              <a:t>“</a:t>
            </a:r>
            <a:r>
              <a:rPr lang="en-US" altLang="ja-JP" dirty="0" smtClean="0">
                <a:solidFill>
                  <a:srgbClr val="CC0000"/>
                </a:solidFill>
                <a:ea typeface="ＭＳ Ｐゴシック" pitchFamily="34" charset="-128"/>
                <a:cs typeface="Gill Sans MT" pitchFamily="34" charset="0"/>
              </a:rPr>
              <a:t>DHCP offer</a:t>
            </a:r>
            <a:r>
              <a:rPr lang="ja-JP" altLang="en-US" dirty="0" smtClean="0">
                <a:solidFill>
                  <a:srgbClr val="CC0000"/>
                </a:solidFill>
                <a:ea typeface="ＭＳ Ｐゴシック" pitchFamily="34" charset="-128"/>
                <a:cs typeface="Gill Sans MT" pitchFamily="34" charset="0"/>
              </a:rPr>
              <a:t>”</a:t>
            </a:r>
            <a:r>
              <a:rPr lang="en-US" altLang="ja-JP" dirty="0" smtClean="0">
                <a:ea typeface="ＭＳ Ｐゴシック" pitchFamily="34" charset="-128"/>
                <a:cs typeface="Gill Sans MT" pitchFamily="34" charset="0"/>
              </a:rPr>
              <a:t> </a:t>
            </a:r>
            <a:r>
              <a:rPr lang="en-US" altLang="ja-JP" dirty="0" err="1" smtClean="0">
                <a:ea typeface="ＭＳ Ｐゴシック" pitchFamily="34" charset="-128"/>
                <a:cs typeface="Gill Sans MT" pitchFamily="34" charset="0"/>
              </a:rPr>
              <a:t>msg</a:t>
            </a:r>
            <a:r>
              <a:rPr lang="en-US" altLang="ja-JP" dirty="0" smtClean="0">
                <a:ea typeface="ＭＳ Ｐゴシック" pitchFamily="34" charset="-128"/>
                <a:cs typeface="Gill Sans MT" pitchFamily="34" charset="0"/>
              </a:rPr>
              <a:t> [optional]</a:t>
            </a:r>
          </a:p>
          <a:p>
            <a:pPr>
              <a:spcBef>
                <a:spcPts val="600"/>
              </a:spcBef>
            </a:pPr>
            <a:r>
              <a:rPr lang="en-US" altLang="zh-CN" dirty="0" smtClean="0">
                <a:ea typeface="ＭＳ Ｐゴシック" pitchFamily="34" charset="-128"/>
                <a:cs typeface="Gill Sans MT" pitchFamily="34" charset="0"/>
              </a:rPr>
              <a:t>host requests IP address: </a:t>
            </a:r>
            <a:r>
              <a:rPr lang="ja-JP" altLang="en-US" dirty="0" smtClean="0">
                <a:solidFill>
                  <a:srgbClr val="CC0000"/>
                </a:solidFill>
                <a:ea typeface="ＭＳ Ｐゴシック" pitchFamily="34" charset="-128"/>
                <a:cs typeface="Gill Sans MT" pitchFamily="34" charset="0"/>
              </a:rPr>
              <a:t>“</a:t>
            </a:r>
            <a:r>
              <a:rPr lang="en-US" altLang="ja-JP" dirty="0" smtClean="0">
                <a:solidFill>
                  <a:srgbClr val="CC0000"/>
                </a:solidFill>
                <a:ea typeface="ＭＳ Ｐゴシック" pitchFamily="34" charset="-128"/>
                <a:cs typeface="Gill Sans MT" pitchFamily="34" charset="0"/>
              </a:rPr>
              <a:t>DHCP request</a:t>
            </a:r>
            <a:r>
              <a:rPr lang="ja-JP" altLang="en-US" dirty="0" smtClean="0">
                <a:solidFill>
                  <a:srgbClr val="CC0000"/>
                </a:solidFill>
                <a:ea typeface="ＭＳ Ｐゴシック" pitchFamily="34" charset="-128"/>
                <a:cs typeface="Gill Sans MT" pitchFamily="34" charset="0"/>
              </a:rPr>
              <a:t>”</a:t>
            </a:r>
            <a:r>
              <a:rPr lang="en-US" altLang="ja-JP" dirty="0" smtClean="0">
                <a:ea typeface="ＭＳ Ｐゴシック" pitchFamily="34" charset="-128"/>
                <a:cs typeface="Gill Sans MT" pitchFamily="34" charset="0"/>
              </a:rPr>
              <a:t> </a:t>
            </a:r>
            <a:r>
              <a:rPr lang="en-US" altLang="ja-JP" dirty="0" err="1" smtClean="0">
                <a:ea typeface="ＭＳ Ｐゴシック" pitchFamily="34" charset="-128"/>
                <a:cs typeface="Gill Sans MT" pitchFamily="34" charset="0"/>
              </a:rPr>
              <a:t>msg</a:t>
            </a:r>
            <a:endParaRPr lang="en-US" altLang="ja-JP" dirty="0" smtClean="0">
              <a:ea typeface="ＭＳ Ｐゴシック" pitchFamily="34" charset="-128"/>
              <a:cs typeface="Gill Sans MT" pitchFamily="34" charset="0"/>
            </a:endParaRPr>
          </a:p>
          <a:p>
            <a:pPr>
              <a:spcBef>
                <a:spcPts val="600"/>
              </a:spcBef>
            </a:pPr>
            <a:r>
              <a:rPr lang="en-US" altLang="zh-CN" dirty="0" smtClean="0">
                <a:ea typeface="ＭＳ Ｐゴシック" pitchFamily="34" charset="-128"/>
                <a:cs typeface="Gill Sans MT" pitchFamily="34" charset="0"/>
              </a:rPr>
              <a:t>DHCP server sends address: </a:t>
            </a:r>
            <a:r>
              <a:rPr lang="ja-JP" altLang="en-US" dirty="0" smtClean="0">
                <a:solidFill>
                  <a:srgbClr val="CC0000"/>
                </a:solidFill>
                <a:ea typeface="ＭＳ Ｐゴシック" pitchFamily="34" charset="-128"/>
                <a:cs typeface="Gill Sans MT" pitchFamily="34" charset="0"/>
              </a:rPr>
              <a:t>“</a:t>
            </a:r>
            <a:r>
              <a:rPr lang="en-US" altLang="ja-JP" dirty="0" smtClean="0">
                <a:solidFill>
                  <a:srgbClr val="CC0000"/>
                </a:solidFill>
                <a:ea typeface="ＭＳ Ｐゴシック" pitchFamily="34" charset="-128"/>
                <a:cs typeface="Gill Sans MT" pitchFamily="34" charset="0"/>
              </a:rPr>
              <a:t>DHCP </a:t>
            </a:r>
            <a:r>
              <a:rPr lang="en-US" altLang="ja-JP" dirty="0" err="1" smtClean="0">
                <a:solidFill>
                  <a:srgbClr val="CC0000"/>
                </a:solidFill>
                <a:ea typeface="ＭＳ Ｐゴシック" pitchFamily="34" charset="-128"/>
                <a:cs typeface="Gill Sans MT" pitchFamily="34" charset="0"/>
              </a:rPr>
              <a:t>ack</a:t>
            </a:r>
            <a:r>
              <a:rPr lang="ja-JP" altLang="en-US" dirty="0" smtClean="0">
                <a:solidFill>
                  <a:srgbClr val="CC0000"/>
                </a:solidFill>
                <a:ea typeface="ＭＳ Ｐゴシック" pitchFamily="34" charset="-128"/>
                <a:cs typeface="Gill Sans MT" pitchFamily="34" charset="0"/>
              </a:rPr>
              <a:t>”</a:t>
            </a:r>
            <a:r>
              <a:rPr lang="en-US" altLang="ja-JP" dirty="0" smtClean="0">
                <a:ea typeface="ＭＳ Ｐゴシック" pitchFamily="34" charset="-128"/>
                <a:cs typeface="Gill Sans MT" pitchFamily="34" charset="0"/>
              </a:rPr>
              <a:t> </a:t>
            </a:r>
            <a:r>
              <a:rPr lang="en-US" altLang="ja-JP" dirty="0" err="1" smtClean="0">
                <a:ea typeface="ＭＳ Ｐゴシック" pitchFamily="34" charset="-128"/>
                <a:cs typeface="Gill Sans MT" pitchFamily="34" charset="0"/>
              </a:rPr>
              <a:t>msg</a:t>
            </a:r>
            <a:r>
              <a:rPr lang="en-US" altLang="ja-JP" dirty="0" smtClean="0">
                <a:ea typeface="ＭＳ Ｐゴシック" pitchFamily="34" charset="-128"/>
                <a:cs typeface="Gill Sans MT" pitchFamily="34" charset="0"/>
              </a:rPr>
              <a:t> </a:t>
            </a:r>
          </a:p>
          <a:p>
            <a:endParaRPr lang="en-US" altLang="zh-CN" dirty="0" smtClean="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17150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solidFill>
                  <a:srgbClr val="FF0000"/>
                </a:solidFill>
              </a:rPr>
              <a:t>网络服务模型</a:t>
            </a:r>
            <a:endParaRPr lang="en-US" altLang="zh-CN" sz="2000" dirty="0" smtClean="0">
              <a:solidFill>
                <a:srgbClr val="FF0000"/>
              </a:solidFill>
            </a:endParaRPr>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40855153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dirty="0">
                <a:ea typeface="楷体" panose="02010609060101010101" pitchFamily="49" charset="-122"/>
                <a:cs typeface="Arial" panose="020B0604020202020204" pitchFamily="34" charset="0"/>
              </a:rPr>
              <a:t>DHCP</a:t>
            </a:r>
            <a:r>
              <a:rPr lang="zh-CN" altLang="en-US" dirty="0">
                <a:ea typeface="楷体" panose="02010609060101010101" pitchFamily="49" charset="-122"/>
                <a:cs typeface="Arial" panose="020B0604020202020204" pitchFamily="34" charset="0"/>
              </a:rPr>
              <a:t>客户</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服务器场景</a:t>
            </a:r>
            <a:endParaRPr lang="zh-CN" altLang="en-US" dirty="0" smtClean="0"/>
          </a:p>
        </p:txBody>
      </p:sp>
      <p:sp>
        <p:nvSpPr>
          <p:cNvPr id="151557" name="Text Box 7"/>
          <p:cNvSpPr txBox="1">
            <a:spLocks noChangeArrowheads="1"/>
          </p:cNvSpPr>
          <p:nvPr/>
        </p:nvSpPr>
        <p:spPr bwMode="auto">
          <a:xfrm>
            <a:off x="815975" y="1066800"/>
            <a:ext cx="2471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600" u="none">
                <a:solidFill>
                  <a:srgbClr val="CC0000"/>
                </a:solidFill>
                <a:ea typeface="楷体" panose="02010609060101010101" pitchFamily="49" charset="-122"/>
                <a:cs typeface="Arial" panose="020B0604020202020204" pitchFamily="34" charset="0"/>
              </a:rPr>
              <a:t>DHCP </a:t>
            </a:r>
            <a:r>
              <a:rPr lang="zh-CN" altLang="en-US" sz="1600" u="none">
                <a:solidFill>
                  <a:srgbClr val="CC0000"/>
                </a:solidFill>
                <a:ea typeface="楷体" panose="02010609060101010101" pitchFamily="49" charset="-122"/>
                <a:cs typeface="Arial" panose="020B0604020202020204" pitchFamily="34" charset="0"/>
              </a:rPr>
              <a:t>服务器</a:t>
            </a:r>
            <a:r>
              <a:rPr lang="en-US" altLang="zh-CN" sz="1600" u="none">
                <a:solidFill>
                  <a:srgbClr val="CC0000"/>
                </a:solidFill>
                <a:ea typeface="楷体" panose="02010609060101010101" pitchFamily="49" charset="-122"/>
                <a:cs typeface="Arial" panose="020B0604020202020204" pitchFamily="34" charset="0"/>
              </a:rPr>
              <a:t>: 223.1.2.5</a:t>
            </a:r>
          </a:p>
        </p:txBody>
      </p:sp>
      <p:sp>
        <p:nvSpPr>
          <p:cNvPr id="151558" name="Text Box 8"/>
          <p:cNvSpPr txBox="1">
            <a:spLocks noChangeArrowheads="1"/>
          </p:cNvSpPr>
          <p:nvPr/>
        </p:nvSpPr>
        <p:spPr bwMode="auto">
          <a:xfrm>
            <a:off x="5754688" y="1108075"/>
            <a:ext cx="1414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zh-CN" altLang="en-US" sz="1600" u="none">
                <a:solidFill>
                  <a:srgbClr val="CC0000"/>
                </a:solidFill>
                <a:ea typeface="楷体" panose="02010609060101010101" pitchFamily="49" charset="-122"/>
                <a:cs typeface="Arial" panose="020B0604020202020204" pitchFamily="34" charset="0"/>
              </a:rPr>
              <a:t>到达的客户端</a:t>
            </a:r>
            <a:endParaRPr lang="en-US" altLang="zh-CN" sz="1600" u="none">
              <a:solidFill>
                <a:srgbClr val="CC0000"/>
              </a:solidFill>
              <a:ea typeface="楷体" panose="02010609060101010101" pitchFamily="49" charset="-122"/>
              <a:cs typeface="Arial" panose="020B0604020202020204" pitchFamily="34" charset="0"/>
            </a:endParaRPr>
          </a:p>
        </p:txBody>
      </p:sp>
      <p:sp>
        <p:nvSpPr>
          <p:cNvPr id="151559" name="Line 10"/>
          <p:cNvSpPr>
            <a:spLocks noChangeShapeType="1"/>
          </p:cNvSpPr>
          <p:nvPr/>
        </p:nvSpPr>
        <p:spPr bwMode="auto">
          <a:xfrm flipH="1">
            <a:off x="1816100" y="1960563"/>
            <a:ext cx="11113" cy="402748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0" name="Line 11"/>
          <p:cNvSpPr>
            <a:spLocks noChangeShapeType="1"/>
          </p:cNvSpPr>
          <p:nvPr/>
        </p:nvSpPr>
        <p:spPr bwMode="auto">
          <a:xfrm flipH="1">
            <a:off x="6342063" y="2036763"/>
            <a:ext cx="11112" cy="41402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 name="Group 5"/>
          <p:cNvGrpSpPr>
            <a:grpSpLocks/>
          </p:cNvGrpSpPr>
          <p:nvPr/>
        </p:nvGrpSpPr>
        <p:grpSpPr bwMode="auto">
          <a:xfrm>
            <a:off x="1860550" y="1139825"/>
            <a:ext cx="4395788" cy="1401763"/>
            <a:chOff x="1860550" y="1343025"/>
            <a:chExt cx="4395788" cy="1401763"/>
          </a:xfrm>
        </p:grpSpPr>
        <p:sp>
          <p:nvSpPr>
            <p:cNvPr id="151642" name="Line 9"/>
            <p:cNvSpPr>
              <a:spLocks noChangeShapeType="1"/>
            </p:cNvSpPr>
            <p:nvPr/>
          </p:nvSpPr>
          <p:spPr bwMode="auto">
            <a:xfrm flipH="1">
              <a:off x="1860550" y="2208213"/>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1643" name="Group 23"/>
            <p:cNvGrpSpPr>
              <a:grpSpLocks/>
            </p:cNvGrpSpPr>
            <p:nvPr/>
          </p:nvGrpSpPr>
          <p:grpSpPr bwMode="auto">
            <a:xfrm>
              <a:off x="3389313" y="1343025"/>
              <a:ext cx="2673350" cy="1116013"/>
              <a:chOff x="11865" y="3885"/>
              <a:chExt cx="3720" cy="1260"/>
            </a:xfrm>
          </p:grpSpPr>
          <p:sp>
            <p:nvSpPr>
              <p:cNvPr id="151644"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 </a:t>
                </a:r>
                <a:r>
                  <a:rPr lang="zh-CN" altLang="en-US" sz="1200" b="1" u="none">
                    <a:solidFill>
                      <a:srgbClr val="000000"/>
                    </a:solidFill>
                    <a:ea typeface="楷体" panose="02010609060101010101" pitchFamily="49" charset="-122"/>
                    <a:cs typeface="Arial" panose="020B0604020202020204" pitchFamily="34" charset="0"/>
                  </a:rPr>
                  <a:t>服务器发现</a:t>
                </a:r>
                <a:endParaRPr lang="en-US" altLang="zh-CN" sz="1200" b="1" u="none">
                  <a:solidFill>
                    <a:srgbClr val="000000"/>
                  </a:solidFill>
                  <a:ea typeface="楷体" panose="02010609060101010101" pitchFamily="49" charset="-122"/>
                  <a:cs typeface="Arial" panose="020B0604020202020204" pitchFamily="34" charset="0"/>
                </a:endParaRPr>
              </a:p>
            </p:txBody>
          </p:sp>
          <p:sp>
            <p:nvSpPr>
              <p:cNvPr id="151645"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 0.0.0.0, 68     </a:t>
                </a:r>
              </a:p>
              <a:p>
                <a:pPr algn="ctr"/>
                <a:r>
                  <a:rPr lang="en-US" altLang="zh-CN" sz="1200" u="none">
                    <a:solidFill>
                      <a:srgbClr val="000000"/>
                    </a:solidFill>
                    <a:ea typeface="楷体" panose="02010609060101010101" pitchFamily="49" charset="-122"/>
                    <a:cs typeface="Arial" panose="020B0604020202020204" pitchFamily="34" charset="0"/>
                  </a:rPr>
                  <a:t>dest.: 255.255.255.255,67</a:t>
                </a:r>
              </a:p>
              <a:p>
                <a:pPr algn="ctr"/>
                <a:r>
                  <a:rPr lang="en-US" altLang="zh-CN" sz="1200" u="none">
                    <a:solidFill>
                      <a:srgbClr val="000000"/>
                    </a:solidFill>
                    <a:ea typeface="楷体" panose="02010609060101010101" pitchFamily="49" charset="-122"/>
                    <a:cs typeface="Arial" panose="020B0604020202020204" pitchFamily="34" charset="0"/>
                  </a:rPr>
                  <a:t>yiaddr:    0.0.0.0</a:t>
                </a:r>
              </a:p>
              <a:p>
                <a:pPr algn="ctr"/>
                <a:r>
                  <a:rPr lang="en-US" altLang="zh-CN" sz="1200" u="none">
                    <a:solidFill>
                      <a:srgbClr val="000000"/>
                    </a:solidFill>
                    <a:ea typeface="楷体" panose="02010609060101010101" pitchFamily="49" charset="-122"/>
                    <a:cs typeface="Arial" panose="020B0604020202020204" pitchFamily="34" charset="0"/>
                  </a:rPr>
                  <a:t>transaction ID: 654</a:t>
                </a:r>
                <a:endParaRPr lang="en-US" altLang="zh-CN" sz="1600" u="none">
                  <a:solidFill>
                    <a:srgbClr val="000000"/>
                  </a:solidFill>
                  <a:ea typeface="楷体" panose="02010609060101010101" pitchFamily="49" charset="-122"/>
                  <a:cs typeface="Arial" panose="020B0604020202020204" pitchFamily="34" charset="0"/>
                </a:endParaRPr>
              </a:p>
            </p:txBody>
          </p:sp>
        </p:grpSp>
      </p:grpSp>
      <p:sp>
        <p:nvSpPr>
          <p:cNvPr id="15" name="Line 26"/>
          <p:cNvSpPr>
            <a:spLocks noChangeShapeType="1"/>
          </p:cNvSpPr>
          <p:nvPr/>
        </p:nvSpPr>
        <p:spPr bwMode="auto">
          <a:xfrm>
            <a:off x="1903413" y="2990850"/>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6"/>
          <p:cNvGrpSpPr>
            <a:grpSpLocks/>
          </p:cNvGrpSpPr>
          <p:nvPr/>
        </p:nvGrpSpPr>
        <p:grpSpPr bwMode="auto">
          <a:xfrm>
            <a:off x="3562350" y="2376488"/>
            <a:ext cx="2520950" cy="1217612"/>
            <a:chOff x="3562350" y="2579688"/>
            <a:chExt cx="2520950" cy="1217612"/>
          </a:xfrm>
        </p:grpSpPr>
        <p:sp>
          <p:nvSpPr>
            <p:cNvPr id="151640"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a:t>
              </a:r>
              <a:r>
                <a:rPr lang="zh-CN" altLang="en-US" sz="1200" b="1" u="none">
                  <a:solidFill>
                    <a:srgbClr val="000000"/>
                  </a:solidFill>
                  <a:ea typeface="楷体" panose="02010609060101010101" pitchFamily="49" charset="-122"/>
                  <a:cs typeface="Arial" panose="020B0604020202020204" pitchFamily="34" charset="0"/>
                </a:rPr>
                <a:t>服务器提供</a:t>
              </a:r>
              <a:endParaRPr lang="en-US" altLang="zh-CN" sz="1600" u="none">
                <a:solidFill>
                  <a:srgbClr val="000000"/>
                </a:solidFill>
                <a:ea typeface="楷体" panose="02010609060101010101" pitchFamily="49" charset="-122"/>
                <a:cs typeface="Arial" panose="020B0604020202020204" pitchFamily="34" charset="0"/>
              </a:endParaRPr>
            </a:p>
          </p:txBody>
        </p:sp>
        <p:sp>
          <p:nvSpPr>
            <p:cNvPr id="151641"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223.1.2.5, 67      </a:t>
              </a:r>
            </a:p>
            <a:p>
              <a:pPr algn="ctr"/>
              <a:r>
                <a:rPr lang="en-US" altLang="zh-CN" sz="1200" u="none">
                  <a:solidFill>
                    <a:srgbClr val="000000"/>
                  </a:solidFill>
                  <a:ea typeface="楷体" panose="02010609060101010101" pitchFamily="49" charset="-122"/>
                  <a:cs typeface="Arial" panose="020B0604020202020204" pitchFamily="34" charset="0"/>
                </a:rPr>
                <a:t>dest:  255.255.255.255, 68</a:t>
              </a:r>
            </a:p>
            <a:p>
              <a:pPr algn="ctr"/>
              <a:r>
                <a:rPr lang="en-US" altLang="zh-CN" sz="1200" u="none">
                  <a:solidFill>
                    <a:srgbClr val="000000"/>
                  </a:solidFill>
                  <a:ea typeface="楷体" panose="02010609060101010101" pitchFamily="49" charset="-122"/>
                  <a:cs typeface="Arial" panose="020B0604020202020204" pitchFamily="34" charset="0"/>
                </a:rPr>
                <a:t>yiaddrr: 223.1.2.4</a:t>
              </a:r>
            </a:p>
            <a:p>
              <a:pPr algn="ctr"/>
              <a:r>
                <a:rPr lang="en-US" altLang="zh-CN" sz="1200" u="none">
                  <a:solidFill>
                    <a:srgbClr val="000000"/>
                  </a:solidFill>
                  <a:ea typeface="楷体" panose="02010609060101010101" pitchFamily="49" charset="-122"/>
                  <a:cs typeface="Arial" panose="020B0604020202020204" pitchFamily="34" charset="0"/>
                </a:rPr>
                <a:t>transaction ID: 654</a:t>
              </a:r>
            </a:p>
            <a:p>
              <a:pPr algn="ctr"/>
              <a:r>
                <a:rPr lang="en-US" altLang="zh-CN" sz="1200" u="none">
                  <a:solidFill>
                    <a:srgbClr val="000000"/>
                  </a:solidFill>
                  <a:ea typeface="楷体" panose="02010609060101010101" pitchFamily="49" charset="-122"/>
                  <a:cs typeface="Arial" panose="020B0604020202020204" pitchFamily="34" charset="0"/>
                </a:rPr>
                <a:t>lifetime: 3600 secs</a:t>
              </a:r>
              <a:endParaRPr lang="en-US" altLang="zh-CN" sz="800" u="none">
                <a:solidFill>
                  <a:srgbClr val="000000"/>
                </a:solidFill>
                <a:ea typeface="楷体" panose="02010609060101010101" pitchFamily="49" charset="-122"/>
                <a:cs typeface="Arial" panose="020B0604020202020204" pitchFamily="34" charset="0"/>
              </a:endParaRPr>
            </a:p>
          </p:txBody>
        </p:sp>
      </p:grpSp>
      <p:sp>
        <p:nvSpPr>
          <p:cNvPr id="19" name="Line 29"/>
          <p:cNvSpPr>
            <a:spLocks noChangeShapeType="1"/>
          </p:cNvSpPr>
          <p:nvPr/>
        </p:nvSpPr>
        <p:spPr bwMode="auto">
          <a:xfrm flipH="1">
            <a:off x="1795463" y="4219575"/>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7"/>
          <p:cNvGrpSpPr>
            <a:grpSpLocks/>
          </p:cNvGrpSpPr>
          <p:nvPr/>
        </p:nvGrpSpPr>
        <p:grpSpPr bwMode="auto">
          <a:xfrm>
            <a:off x="1966913" y="3562350"/>
            <a:ext cx="2887662" cy="1260475"/>
            <a:chOff x="1966913" y="3765550"/>
            <a:chExt cx="2887662" cy="1260475"/>
          </a:xfrm>
        </p:grpSpPr>
        <p:sp>
          <p:nvSpPr>
            <p:cNvPr id="151638"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a:t>
              </a:r>
              <a:r>
                <a:rPr lang="zh-CN" altLang="en-US" sz="1200" b="1" u="none">
                  <a:solidFill>
                    <a:srgbClr val="000000"/>
                  </a:solidFill>
                  <a:ea typeface="楷体" panose="02010609060101010101" pitchFamily="49" charset="-122"/>
                  <a:cs typeface="Arial" panose="020B0604020202020204" pitchFamily="34" charset="0"/>
                </a:rPr>
                <a:t>请求</a:t>
              </a:r>
              <a:endParaRPr lang="en-US" altLang="zh-CN" sz="1600" u="none">
                <a:solidFill>
                  <a:srgbClr val="000000"/>
                </a:solidFill>
                <a:ea typeface="楷体" panose="02010609060101010101" pitchFamily="49" charset="-122"/>
                <a:cs typeface="Arial" panose="020B0604020202020204" pitchFamily="34" charset="0"/>
              </a:endParaRPr>
            </a:p>
          </p:txBody>
        </p:sp>
        <p:sp>
          <p:nvSpPr>
            <p:cNvPr id="151639" name="Text Box 31"/>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0.0.0.0, 68     </a:t>
              </a:r>
            </a:p>
            <a:p>
              <a:pPr algn="ctr"/>
              <a:r>
                <a:rPr lang="en-US" altLang="zh-CN" sz="1200" u="none">
                  <a:solidFill>
                    <a:srgbClr val="000000"/>
                  </a:solidFill>
                  <a:ea typeface="楷体" panose="02010609060101010101" pitchFamily="49" charset="-122"/>
                  <a:cs typeface="Arial" panose="020B0604020202020204" pitchFamily="34" charset="0"/>
                </a:rPr>
                <a:t>dest::  255.255.255.255, 67</a:t>
              </a:r>
            </a:p>
            <a:p>
              <a:pPr algn="ctr"/>
              <a:r>
                <a:rPr lang="en-US" altLang="zh-CN" sz="1200" u="none">
                  <a:solidFill>
                    <a:srgbClr val="000000"/>
                  </a:solidFill>
                  <a:ea typeface="楷体" panose="02010609060101010101" pitchFamily="49" charset="-122"/>
                  <a:cs typeface="Arial" panose="020B0604020202020204" pitchFamily="34" charset="0"/>
                </a:rPr>
                <a:t>yiaddrr: 223.1.2.4</a:t>
              </a:r>
            </a:p>
            <a:p>
              <a:pPr algn="ctr"/>
              <a:r>
                <a:rPr lang="en-US" altLang="zh-CN" sz="1200" u="none">
                  <a:solidFill>
                    <a:srgbClr val="000000"/>
                  </a:solidFill>
                  <a:ea typeface="楷体" panose="02010609060101010101" pitchFamily="49" charset="-122"/>
                  <a:cs typeface="Arial" panose="020B0604020202020204" pitchFamily="34" charset="0"/>
                </a:rPr>
                <a:t>transaction ID: 655</a:t>
              </a:r>
            </a:p>
            <a:p>
              <a:pPr algn="ctr"/>
              <a:r>
                <a:rPr lang="en-US" altLang="zh-CN" sz="1200" u="none">
                  <a:solidFill>
                    <a:srgbClr val="000000"/>
                  </a:solidFill>
                  <a:ea typeface="楷体" panose="02010609060101010101" pitchFamily="49" charset="-122"/>
                  <a:cs typeface="Arial" panose="020B0604020202020204" pitchFamily="34" charset="0"/>
                </a:rPr>
                <a:t>lifetime: 3600 secs</a:t>
              </a:r>
              <a:endParaRPr lang="en-US" altLang="zh-CN" sz="1600" u="none">
                <a:solidFill>
                  <a:srgbClr val="000000"/>
                </a:solidFill>
                <a:ea typeface="楷体" panose="02010609060101010101" pitchFamily="49" charset="-122"/>
                <a:cs typeface="Arial" panose="020B0604020202020204" pitchFamily="34" charset="0"/>
              </a:endParaRPr>
            </a:p>
          </p:txBody>
        </p:sp>
      </p:grpSp>
      <p:sp>
        <p:nvSpPr>
          <p:cNvPr id="23" name="Line 32"/>
          <p:cNvSpPr>
            <a:spLocks noChangeShapeType="1"/>
          </p:cNvSpPr>
          <p:nvPr/>
        </p:nvSpPr>
        <p:spPr bwMode="auto">
          <a:xfrm>
            <a:off x="1881188" y="5249863"/>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8"/>
          <p:cNvGrpSpPr>
            <a:grpSpLocks/>
          </p:cNvGrpSpPr>
          <p:nvPr/>
        </p:nvGrpSpPr>
        <p:grpSpPr bwMode="auto">
          <a:xfrm>
            <a:off x="3519488" y="4965700"/>
            <a:ext cx="2509837" cy="1271588"/>
            <a:chOff x="3519488" y="5168900"/>
            <a:chExt cx="2509837" cy="1271588"/>
          </a:xfrm>
        </p:grpSpPr>
        <p:sp>
          <p:nvSpPr>
            <p:cNvPr id="151636"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 ACK</a:t>
              </a:r>
              <a:endParaRPr lang="en-US" altLang="zh-CN" sz="1600" u="none">
                <a:solidFill>
                  <a:srgbClr val="000000"/>
                </a:solidFill>
                <a:ea typeface="楷体" panose="02010609060101010101" pitchFamily="49" charset="-122"/>
                <a:cs typeface="Arial" panose="020B0604020202020204" pitchFamily="34" charset="0"/>
              </a:endParaRPr>
            </a:p>
          </p:txBody>
        </p:sp>
        <p:sp>
          <p:nvSpPr>
            <p:cNvPr id="151637"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223.1.2.5, 67      </a:t>
              </a:r>
            </a:p>
            <a:p>
              <a:pPr algn="ctr"/>
              <a:r>
                <a:rPr lang="en-US" altLang="zh-CN" sz="1200" u="none">
                  <a:solidFill>
                    <a:srgbClr val="000000"/>
                  </a:solidFill>
                  <a:ea typeface="楷体" panose="02010609060101010101" pitchFamily="49" charset="-122"/>
                  <a:cs typeface="Arial" panose="020B0604020202020204" pitchFamily="34" charset="0"/>
                </a:rPr>
                <a:t>dest:  255.255.255.255, 68</a:t>
              </a:r>
            </a:p>
            <a:p>
              <a:pPr algn="ctr"/>
              <a:r>
                <a:rPr lang="en-US" altLang="zh-CN" sz="1200" u="none">
                  <a:solidFill>
                    <a:srgbClr val="000000"/>
                  </a:solidFill>
                  <a:ea typeface="楷体" panose="02010609060101010101" pitchFamily="49" charset="-122"/>
                  <a:cs typeface="Arial" panose="020B0604020202020204" pitchFamily="34" charset="0"/>
                </a:rPr>
                <a:t>yiaddrr: 223.1.2.4</a:t>
              </a:r>
            </a:p>
            <a:p>
              <a:pPr algn="ctr"/>
              <a:r>
                <a:rPr lang="en-US" altLang="zh-CN" sz="1200" u="none">
                  <a:solidFill>
                    <a:srgbClr val="000000"/>
                  </a:solidFill>
                  <a:ea typeface="楷体" panose="02010609060101010101" pitchFamily="49" charset="-122"/>
                  <a:cs typeface="Arial" panose="020B0604020202020204" pitchFamily="34" charset="0"/>
                </a:rPr>
                <a:t>transaction ID: 655</a:t>
              </a:r>
            </a:p>
            <a:p>
              <a:pPr algn="ctr"/>
              <a:r>
                <a:rPr lang="en-US" altLang="zh-CN" sz="1200" u="none">
                  <a:solidFill>
                    <a:srgbClr val="000000"/>
                  </a:solidFill>
                  <a:ea typeface="楷体" panose="02010609060101010101" pitchFamily="49" charset="-122"/>
                  <a:cs typeface="Arial" panose="020B0604020202020204" pitchFamily="34" charset="0"/>
                </a:rPr>
                <a:t>lifetime: 3600 secs</a:t>
              </a:r>
              <a:endParaRPr lang="en-US" altLang="zh-CN" sz="1000" u="none">
                <a:solidFill>
                  <a:srgbClr val="000000"/>
                </a:solidFill>
                <a:ea typeface="楷体" panose="02010609060101010101" pitchFamily="49" charset="-122"/>
                <a:cs typeface="Arial" panose="020B0604020202020204" pitchFamily="34" charset="0"/>
              </a:endParaRPr>
            </a:p>
          </p:txBody>
        </p:sp>
      </p:grpSp>
      <p:grpSp>
        <p:nvGrpSpPr>
          <p:cNvPr id="151568" name="Group 36"/>
          <p:cNvGrpSpPr>
            <a:grpSpLocks/>
          </p:cNvGrpSpPr>
          <p:nvPr/>
        </p:nvGrpSpPr>
        <p:grpSpPr bwMode="auto">
          <a:xfrm>
            <a:off x="6294438" y="1577975"/>
            <a:ext cx="784225" cy="549275"/>
            <a:chOff x="4420" y="878"/>
            <a:chExt cx="614" cy="458"/>
          </a:xfrm>
        </p:grpSpPr>
        <p:pic>
          <p:nvPicPr>
            <p:cNvPr id="151614"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5"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1616"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7"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8"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9"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0"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1"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2"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623" name="Group 46"/>
            <p:cNvGrpSpPr>
              <a:grpSpLocks/>
            </p:cNvGrpSpPr>
            <p:nvPr/>
          </p:nvGrpSpPr>
          <p:grpSpPr bwMode="auto">
            <a:xfrm>
              <a:off x="4584" y="1203"/>
              <a:ext cx="119" cy="53"/>
              <a:chOff x="1740" y="2642"/>
              <a:chExt cx="752" cy="327"/>
            </a:xfrm>
          </p:grpSpPr>
          <p:sp>
            <p:nvSpPr>
              <p:cNvPr id="151630"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1"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2"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3"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4"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5"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1624"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5"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6"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7"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8"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9"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1569" name="Group 60"/>
          <p:cNvGrpSpPr>
            <a:grpSpLocks/>
          </p:cNvGrpSpPr>
          <p:nvPr/>
        </p:nvGrpSpPr>
        <p:grpSpPr bwMode="auto">
          <a:xfrm>
            <a:off x="1717675" y="1387475"/>
            <a:ext cx="334963" cy="536575"/>
            <a:chOff x="4140" y="429"/>
            <a:chExt cx="1425" cy="2396"/>
          </a:xfrm>
        </p:grpSpPr>
        <p:sp>
          <p:nvSpPr>
            <p:cNvPr id="151582" name="Freeform 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83"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84" name="Freeform 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85" name="Freeform 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86"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nvGrpSpPr>
            <p:cNvPr id="151587" name="Group 66"/>
            <p:cNvGrpSpPr>
              <a:grpSpLocks/>
            </p:cNvGrpSpPr>
            <p:nvPr/>
          </p:nvGrpSpPr>
          <p:grpSpPr bwMode="auto">
            <a:xfrm>
              <a:off x="4749" y="668"/>
              <a:ext cx="581" cy="145"/>
              <a:chOff x="614" y="2568"/>
              <a:chExt cx="725" cy="139"/>
            </a:xfrm>
          </p:grpSpPr>
          <p:sp>
            <p:nvSpPr>
              <p:cNvPr id="151612"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13"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88"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nvGrpSpPr>
            <p:cNvPr id="151589" name="Group 70"/>
            <p:cNvGrpSpPr>
              <a:grpSpLocks/>
            </p:cNvGrpSpPr>
            <p:nvPr/>
          </p:nvGrpSpPr>
          <p:grpSpPr bwMode="auto">
            <a:xfrm>
              <a:off x="4747" y="994"/>
              <a:ext cx="581" cy="134"/>
              <a:chOff x="614" y="2568"/>
              <a:chExt cx="725" cy="139"/>
            </a:xfrm>
          </p:grpSpPr>
          <p:sp>
            <p:nvSpPr>
              <p:cNvPr id="151610"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11"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90"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91"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nvGrpSpPr>
            <p:cNvPr id="151592" name="Group 75"/>
            <p:cNvGrpSpPr>
              <a:grpSpLocks/>
            </p:cNvGrpSpPr>
            <p:nvPr/>
          </p:nvGrpSpPr>
          <p:grpSpPr bwMode="auto">
            <a:xfrm>
              <a:off x="4735" y="1627"/>
              <a:ext cx="582" cy="151"/>
              <a:chOff x="614" y="2568"/>
              <a:chExt cx="725" cy="139"/>
            </a:xfrm>
          </p:grpSpPr>
          <p:sp>
            <p:nvSpPr>
              <p:cNvPr id="151608"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9"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93" name="Freeform 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594" name="Group 79"/>
            <p:cNvGrpSpPr>
              <a:grpSpLocks/>
            </p:cNvGrpSpPr>
            <p:nvPr/>
          </p:nvGrpSpPr>
          <p:grpSpPr bwMode="auto">
            <a:xfrm>
              <a:off x="4739" y="1327"/>
              <a:ext cx="582" cy="139"/>
              <a:chOff x="614" y="2568"/>
              <a:chExt cx="725" cy="139"/>
            </a:xfrm>
          </p:grpSpPr>
          <p:sp>
            <p:nvSpPr>
              <p:cNvPr id="151606"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7"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95"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96" name="Freeform 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97" name="Freeform 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98"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99" name="Freeform 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00"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1"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2"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3"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u="none">
                <a:solidFill>
                  <a:srgbClr val="FF0000"/>
                </a:solidFill>
                <a:ea typeface="楷体" panose="02010609060101010101" pitchFamily="49" charset="-122"/>
                <a:cs typeface="Arial" panose="020B0604020202020204" pitchFamily="34" charset="0"/>
              </a:endParaRPr>
            </a:p>
          </p:txBody>
        </p:sp>
        <p:sp>
          <p:nvSpPr>
            <p:cNvPr id="151604"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5"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grpSp>
        <p:nvGrpSpPr>
          <p:cNvPr id="83" name="Group 4"/>
          <p:cNvGrpSpPr>
            <a:grpSpLocks/>
          </p:cNvGrpSpPr>
          <p:nvPr/>
        </p:nvGrpSpPr>
        <p:grpSpPr bwMode="auto">
          <a:xfrm>
            <a:off x="3649664" y="1460500"/>
            <a:ext cx="2395535" cy="733425"/>
            <a:chOff x="7333085" y="2736938"/>
            <a:chExt cx="2539755" cy="733428"/>
          </a:xfrm>
        </p:grpSpPr>
        <p:sp>
          <p:nvSpPr>
            <p:cNvPr id="151580"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81" name="TextBox 1"/>
            <p:cNvSpPr txBox="1">
              <a:spLocks noChangeArrowheads="1"/>
            </p:cNvSpPr>
            <p:nvPr/>
          </p:nvSpPr>
          <p:spPr bwMode="auto">
            <a:xfrm>
              <a:off x="7458346" y="2797391"/>
              <a:ext cx="241449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dirty="0">
                  <a:solidFill>
                    <a:srgbClr val="FF0000"/>
                  </a:solidFill>
                  <a:ea typeface="楷体" panose="02010609060101010101" pitchFamily="49" charset="-122"/>
                  <a:cs typeface="Arial" panose="020B0604020202020204" pitchFamily="34" charset="0"/>
                </a:rPr>
                <a:t>广播</a:t>
              </a:r>
              <a:r>
                <a:rPr lang="en-US" altLang="zh-CN" sz="1600" u="none" dirty="0">
                  <a:solidFill>
                    <a:srgbClr val="FF0000"/>
                  </a:solidFill>
                  <a:ea typeface="楷体" panose="02010609060101010101" pitchFamily="49" charset="-122"/>
                  <a:cs typeface="Arial" panose="020B0604020202020204" pitchFamily="34" charset="0"/>
                </a:rPr>
                <a:t>: is there a DHCP server out there?</a:t>
              </a:r>
            </a:p>
          </p:txBody>
        </p:sp>
      </p:grpSp>
      <p:grpSp>
        <p:nvGrpSpPr>
          <p:cNvPr id="86" name="Group 9"/>
          <p:cNvGrpSpPr>
            <a:grpSpLocks/>
          </p:cNvGrpSpPr>
          <p:nvPr/>
        </p:nvGrpSpPr>
        <p:grpSpPr bwMode="auto">
          <a:xfrm>
            <a:off x="3670300" y="2668588"/>
            <a:ext cx="2528888" cy="884237"/>
            <a:chOff x="9144000" y="3229217"/>
            <a:chExt cx="2527923" cy="885135"/>
          </a:xfrm>
        </p:grpSpPr>
        <p:sp>
          <p:nvSpPr>
            <p:cNvPr id="151578"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79"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dirty="0">
                  <a:solidFill>
                    <a:srgbClr val="FF0000"/>
                  </a:solidFill>
                  <a:ea typeface="楷体" panose="02010609060101010101" pitchFamily="49" charset="-122"/>
                  <a:cs typeface="Arial" panose="020B0604020202020204" pitchFamily="34" charset="0"/>
                </a:rPr>
                <a:t>广播</a:t>
              </a:r>
              <a:r>
                <a:rPr lang="en-US" altLang="zh-CN" sz="1600" u="none" dirty="0">
                  <a:solidFill>
                    <a:srgbClr val="FF0000"/>
                  </a:solidFill>
                  <a:ea typeface="楷体" panose="02010609060101010101" pitchFamily="49" charset="-122"/>
                  <a:cs typeface="Arial" panose="020B0604020202020204" pitchFamily="34" charset="0"/>
                </a:rPr>
                <a:t>: I</a:t>
              </a:r>
              <a:r>
                <a:rPr lang="en-US" altLang="en-US" sz="1600" u="none" dirty="0">
                  <a:solidFill>
                    <a:srgbClr val="FF0000"/>
                  </a:solidFill>
                  <a:ea typeface="楷体" panose="02010609060101010101" pitchFamily="49" charset="-122"/>
                  <a:cs typeface="Arial" panose="020B0604020202020204" pitchFamily="34" charset="0"/>
                </a:rPr>
                <a:t>’</a:t>
              </a:r>
              <a:r>
                <a:rPr lang="en-US" altLang="zh-CN" sz="1600" u="none" dirty="0">
                  <a:solidFill>
                    <a:srgbClr val="FF0000"/>
                  </a:solidFill>
                  <a:ea typeface="楷体" panose="02010609060101010101" pitchFamily="49" charset="-122"/>
                  <a:cs typeface="Arial" panose="020B0604020202020204" pitchFamily="34" charset="0"/>
                </a:rPr>
                <a:t>m a DHCP server! Here</a:t>
              </a:r>
              <a:r>
                <a:rPr lang="en-US" altLang="en-US" sz="1600" u="none" dirty="0">
                  <a:solidFill>
                    <a:srgbClr val="FF0000"/>
                  </a:solidFill>
                  <a:ea typeface="楷体" panose="02010609060101010101" pitchFamily="49" charset="-122"/>
                  <a:cs typeface="Arial" panose="020B0604020202020204" pitchFamily="34" charset="0"/>
                </a:rPr>
                <a:t>’</a:t>
              </a:r>
              <a:r>
                <a:rPr lang="en-US" altLang="zh-CN" sz="1600" u="none" dirty="0">
                  <a:solidFill>
                    <a:srgbClr val="FF0000"/>
                  </a:solidFill>
                  <a:ea typeface="楷体" panose="02010609060101010101" pitchFamily="49" charset="-122"/>
                  <a:cs typeface="Arial" panose="020B0604020202020204" pitchFamily="34" charset="0"/>
                </a:rPr>
                <a:t>s an IP address you can use </a:t>
              </a:r>
            </a:p>
          </p:txBody>
        </p:sp>
      </p:grpSp>
      <p:grpSp>
        <p:nvGrpSpPr>
          <p:cNvPr id="89" name="Group 10"/>
          <p:cNvGrpSpPr>
            <a:grpSpLocks/>
          </p:cNvGrpSpPr>
          <p:nvPr/>
        </p:nvGrpSpPr>
        <p:grpSpPr bwMode="auto">
          <a:xfrm>
            <a:off x="2286000" y="3894138"/>
            <a:ext cx="2527300" cy="884237"/>
            <a:chOff x="8956574" y="4615923"/>
            <a:chExt cx="2527923" cy="885135"/>
          </a:xfrm>
        </p:grpSpPr>
        <p:sp>
          <p:nvSpPr>
            <p:cNvPr id="151576"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77"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dirty="0">
                  <a:solidFill>
                    <a:srgbClr val="FF0000"/>
                  </a:solidFill>
                  <a:ea typeface="楷体" panose="02010609060101010101" pitchFamily="49" charset="-122"/>
                  <a:cs typeface="Arial" panose="020B0604020202020204" pitchFamily="34" charset="0"/>
                </a:rPr>
                <a:t>广播</a:t>
              </a:r>
              <a:r>
                <a:rPr lang="en-US" altLang="zh-CN" sz="1600" u="none" dirty="0">
                  <a:solidFill>
                    <a:srgbClr val="FF0000"/>
                  </a:solidFill>
                  <a:ea typeface="楷体" panose="02010609060101010101" pitchFamily="49" charset="-122"/>
                  <a:cs typeface="Arial" panose="020B0604020202020204" pitchFamily="34" charset="0"/>
                </a:rPr>
                <a:t>: OK.  I</a:t>
              </a:r>
              <a:r>
                <a:rPr lang="en-US" altLang="en-US" sz="1600" u="none" dirty="0">
                  <a:solidFill>
                    <a:srgbClr val="FF0000"/>
                  </a:solidFill>
                  <a:ea typeface="楷体" panose="02010609060101010101" pitchFamily="49" charset="-122"/>
                  <a:cs typeface="Arial" panose="020B0604020202020204" pitchFamily="34" charset="0"/>
                </a:rPr>
                <a:t>’</a:t>
              </a:r>
              <a:r>
                <a:rPr lang="en-US" altLang="zh-CN" sz="1600" u="none" dirty="0">
                  <a:solidFill>
                    <a:srgbClr val="FF0000"/>
                  </a:solidFill>
                  <a:ea typeface="楷体" panose="02010609060101010101" pitchFamily="49" charset="-122"/>
                  <a:cs typeface="Arial" panose="020B0604020202020204" pitchFamily="34" charset="0"/>
                </a:rPr>
                <a:t>ll take that IP address!</a:t>
              </a:r>
            </a:p>
          </p:txBody>
        </p:sp>
      </p:grpSp>
      <p:grpSp>
        <p:nvGrpSpPr>
          <p:cNvPr id="92" name="Group 11"/>
          <p:cNvGrpSpPr>
            <a:grpSpLocks/>
          </p:cNvGrpSpPr>
          <p:nvPr/>
        </p:nvGrpSpPr>
        <p:grpSpPr bwMode="auto">
          <a:xfrm>
            <a:off x="3652838" y="5262563"/>
            <a:ext cx="2528887" cy="885825"/>
            <a:chOff x="9144000" y="5555417"/>
            <a:chExt cx="2527923" cy="885135"/>
          </a:xfrm>
        </p:grpSpPr>
        <p:sp>
          <p:nvSpPr>
            <p:cNvPr id="151574"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75"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a:solidFill>
                    <a:srgbClr val="FF0000"/>
                  </a:solidFill>
                  <a:ea typeface="楷体" panose="02010609060101010101" pitchFamily="49" charset="-122"/>
                  <a:cs typeface="Arial" panose="020B0604020202020204" pitchFamily="34" charset="0"/>
                </a:rPr>
                <a:t>广播</a:t>
              </a:r>
              <a:r>
                <a:rPr lang="en-US" altLang="zh-CN" sz="1600" u="none">
                  <a:solidFill>
                    <a:srgbClr val="FF0000"/>
                  </a:solidFill>
                  <a:ea typeface="楷体" panose="02010609060101010101" pitchFamily="49" charset="-122"/>
                  <a:cs typeface="Arial" panose="020B0604020202020204" pitchFamily="34" charset="0"/>
                </a:rPr>
                <a:t>: OK. You</a:t>
              </a:r>
              <a:r>
                <a:rPr lang="en-US" altLang="en-US" sz="1600" u="none">
                  <a:solidFill>
                    <a:srgbClr val="FF0000"/>
                  </a:solidFill>
                  <a:ea typeface="楷体" panose="02010609060101010101" pitchFamily="49" charset="-122"/>
                  <a:cs typeface="Arial" panose="020B0604020202020204" pitchFamily="34" charset="0"/>
                </a:rPr>
                <a:t>’</a:t>
              </a:r>
              <a:r>
                <a:rPr lang="en-US" altLang="zh-CN" sz="1600" u="none">
                  <a:solidFill>
                    <a:srgbClr val="FF0000"/>
                  </a:solidFill>
                  <a:ea typeface="楷体" panose="02010609060101010101" pitchFamily="49" charset="-122"/>
                  <a:cs typeface="Arial" panose="020B0604020202020204" pitchFamily="34" charset="0"/>
                </a:rPr>
                <a:t>ve got that IP address!</a:t>
              </a:r>
            </a:p>
          </p:txBody>
        </p:sp>
      </p:grpSp>
    </p:spTree>
    <p:extLst>
      <p:ext uri="{BB962C8B-B14F-4D97-AF65-F5344CB8AC3E}">
        <p14:creationId xmlns:p14="http://schemas.microsoft.com/office/powerpoint/2010/main" val="282393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dissolve">
                                      <p:cBhvr>
                                        <p:cTn id="10" dur="500"/>
                                        <p:tgtEl>
                                          <p:spTgt spid="8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83"/>
                                        </p:tgtEl>
                                      </p:cBhvr>
                                    </p:animEffect>
                                    <p:set>
                                      <p:cBhvr>
                                        <p:cTn id="15" dur="1" fill="hold">
                                          <p:stCondLst>
                                            <p:cond delay="499"/>
                                          </p:stCondLst>
                                        </p:cTn>
                                        <p:tgtEl>
                                          <p:spTgt spid="83"/>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86"/>
                                        </p:tgtEl>
                                      </p:cBhvr>
                                    </p:animEffect>
                                    <p:set>
                                      <p:cBhvr>
                                        <p:cTn id="31" dur="1" fill="hold">
                                          <p:stCondLst>
                                            <p:cond delay="499"/>
                                          </p:stCondLst>
                                        </p:cTn>
                                        <p:tgtEl>
                                          <p:spTgt spid="86"/>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right)">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dissolve">
                                      <p:cBhvr>
                                        <p:cTn id="42" dur="500"/>
                                        <p:tgtEl>
                                          <p:spTgt spid="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89"/>
                                        </p:tgtEl>
                                      </p:cBhvr>
                                    </p:animEffect>
                                    <p:set>
                                      <p:cBhvr>
                                        <p:cTn id="47" dur="1" fill="hold">
                                          <p:stCondLst>
                                            <p:cond delay="499"/>
                                          </p:stCondLst>
                                        </p:cTn>
                                        <p:tgtEl>
                                          <p:spTgt spid="8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9"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dissolve">
                                      <p:cBhvr>
                                        <p:cTn id="58" dur="500"/>
                                        <p:tgtEl>
                                          <p:spTgt spid="9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xit" presetSubtype="0" fill="hold" nodeType="clickEffect">
                                  <p:stCondLst>
                                    <p:cond delay="0"/>
                                  </p:stCondLst>
                                  <p:childTnLst>
                                    <p:animEffect transition="out" filter="dissolve">
                                      <p:cBhvr>
                                        <p:cTn id="62" dur="500"/>
                                        <p:tgtEl>
                                          <p:spTgt spid="92"/>
                                        </p:tgtEl>
                                      </p:cBhvr>
                                    </p:animEffect>
                                    <p:set>
                                      <p:cBhvr>
                                        <p:cTn id="63"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r>
              <a:rPr lang="en-US" altLang="zh-CN" dirty="0" smtClean="0"/>
              <a:t>4.4 </a:t>
            </a:r>
            <a:r>
              <a:rPr lang="zh-CN" altLang="en-US" dirty="0" smtClean="0"/>
              <a:t>网际协议</a:t>
            </a:r>
            <a:r>
              <a:rPr lang="en-US" altLang="zh-CN" dirty="0" smtClean="0"/>
              <a:t>:</a:t>
            </a:r>
            <a:r>
              <a:rPr lang="zh-CN" altLang="en-US" dirty="0" smtClean="0"/>
              <a:t>互联网中的转发和编址</a:t>
            </a:r>
          </a:p>
        </p:txBody>
      </p:sp>
      <p:sp>
        <p:nvSpPr>
          <p:cNvPr id="152579" name="内容占位符 2"/>
          <p:cNvSpPr>
            <a:spLocks noGrp="1"/>
          </p:cNvSpPr>
          <p:nvPr>
            <p:ph idx="1"/>
          </p:nvPr>
        </p:nvSpPr>
        <p:spPr/>
        <p:txBody>
          <a:bodyPr/>
          <a:lstStyle/>
          <a:p>
            <a:pPr marL="0" indent="0">
              <a:buNone/>
            </a:pPr>
            <a:r>
              <a:rPr lang="en-US" altLang="zh-CN" dirty="0" smtClean="0">
                <a:ea typeface="楷体" panose="02010609060101010101" pitchFamily="49" charset="-122"/>
                <a:cs typeface="Arial" panose="020B0604020202020204" pitchFamily="34" charset="0"/>
              </a:rPr>
              <a:t>DHCP</a:t>
            </a:r>
            <a:r>
              <a:rPr lang="zh-CN" altLang="en-US" dirty="0" smtClean="0">
                <a:ea typeface="楷体" panose="02010609060101010101" pitchFamily="49" charset="-122"/>
                <a:cs typeface="Arial" panose="020B0604020202020204" pitchFamily="34" charset="0"/>
              </a:rPr>
              <a:t>协议并不仅仅只能获取</a:t>
            </a:r>
            <a:r>
              <a:rPr lang="zh-CN" altLang="en-US" dirty="0"/>
              <a:t>在子网上</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地址，它还能获取</a:t>
            </a:r>
            <a:endParaRPr lang="en-US" altLang="zh-CN" dirty="0" smtClean="0">
              <a:ea typeface="楷体" panose="02010609060101010101" pitchFamily="49" charset="-122"/>
              <a:cs typeface="Arial" panose="020B0604020202020204" pitchFamily="34" charset="0"/>
            </a:endParaRPr>
          </a:p>
          <a:p>
            <a:r>
              <a:rPr lang="zh-CN" altLang="en-US" dirty="0" smtClean="0">
                <a:ea typeface="楷体" panose="02010609060101010101" pitchFamily="49" charset="-122"/>
                <a:cs typeface="Arial" panose="020B0604020202020204" pitchFamily="34" charset="0"/>
              </a:rPr>
              <a:t>网关地址</a:t>
            </a:r>
            <a:endParaRPr lang="en-US" altLang="zh-CN" dirty="0" smtClean="0">
              <a:ea typeface="楷体" panose="02010609060101010101" pitchFamily="49" charset="-122"/>
              <a:cs typeface="Arial" panose="020B0604020202020204" pitchFamily="34" charset="0"/>
            </a:endParaRPr>
          </a:p>
          <a:p>
            <a:endParaRPr lang="en-US" altLang="zh-CN" dirty="0" smtClean="0">
              <a:ea typeface="楷体" panose="02010609060101010101" pitchFamily="49" charset="-122"/>
              <a:cs typeface="Arial" panose="020B0604020202020204" pitchFamily="34" charset="0"/>
            </a:endParaRPr>
          </a:p>
          <a:p>
            <a:r>
              <a:rPr lang="en-US" altLang="zh-CN" dirty="0" smtClean="0">
                <a:ea typeface="楷体" panose="02010609060101010101" pitchFamily="49" charset="-122"/>
                <a:cs typeface="Arial" panose="020B0604020202020204" pitchFamily="34" charset="0"/>
              </a:rPr>
              <a:t>DNS</a:t>
            </a:r>
            <a:r>
              <a:rPr lang="zh-CN" altLang="en-US" dirty="0" smtClean="0">
                <a:ea typeface="楷体" panose="02010609060101010101" pitchFamily="49" charset="-122"/>
                <a:cs typeface="Arial" panose="020B0604020202020204" pitchFamily="34" charset="0"/>
              </a:rPr>
              <a:t>地址</a:t>
            </a:r>
            <a:endParaRPr lang="en-US" altLang="zh-CN" dirty="0" smtClean="0">
              <a:ea typeface="楷体" panose="02010609060101010101" pitchFamily="49" charset="-122"/>
              <a:cs typeface="Arial" panose="020B0604020202020204" pitchFamily="34" charset="0"/>
            </a:endParaRPr>
          </a:p>
          <a:p>
            <a:endParaRPr lang="en-US" altLang="zh-CN" dirty="0" smtClean="0">
              <a:ea typeface="楷体" panose="02010609060101010101" pitchFamily="49" charset="-122"/>
              <a:cs typeface="Arial" panose="020B0604020202020204" pitchFamily="34" charset="0"/>
            </a:endParaRPr>
          </a:p>
          <a:p>
            <a:r>
              <a:rPr lang="zh-CN" altLang="en-US" dirty="0" smtClean="0">
                <a:ea typeface="楷体" panose="02010609060101010101" pitchFamily="49" charset="-122"/>
                <a:cs typeface="Arial" panose="020B0604020202020204" pitchFamily="34" charset="0"/>
              </a:rPr>
              <a:t>子网掩码</a:t>
            </a:r>
          </a:p>
        </p:txBody>
      </p:sp>
    </p:spTree>
    <p:extLst>
      <p:ext uri="{BB962C8B-B14F-4D97-AF65-F5344CB8AC3E}">
        <p14:creationId xmlns:p14="http://schemas.microsoft.com/office/powerpoint/2010/main" val="42439484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5101041" y="1036810"/>
            <a:ext cx="3639949" cy="1422056"/>
          </a:xfrm>
        </p:spPr>
        <p:txBody>
          <a:bodyPr/>
          <a:lstStyle/>
          <a:p>
            <a:pPr>
              <a:buFont typeface="Wingdings" charset="0"/>
              <a:buChar char="v"/>
              <a:defRPr/>
            </a:pPr>
            <a:r>
              <a:rPr lang="en-US" sz="2200" dirty="0">
                <a:latin typeface="Gill Sans MT" panose="020B0502020104020203" pitchFamily="34" charset="0"/>
              </a:rPr>
              <a:t>connecting laptop needs its IP address, addr of first-hop router, addr of DNS server: use DHCP</a:t>
            </a:r>
          </a:p>
        </p:txBody>
      </p:sp>
      <p:sp>
        <p:nvSpPr>
          <p:cNvPr id="93188" name="Freeform 3"/>
          <p:cNvSpPr>
            <a:spLocks/>
          </p:cNvSpPr>
          <p:nvPr/>
        </p:nvSpPr>
        <p:spPr bwMode="auto">
          <a:xfrm>
            <a:off x="773113" y="1428750"/>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3189" name="Line 36"/>
          <p:cNvSpPr>
            <a:spLocks noChangeShapeType="1"/>
          </p:cNvSpPr>
          <p:nvPr/>
        </p:nvSpPr>
        <p:spPr bwMode="auto">
          <a:xfrm flipV="1">
            <a:off x="3775075" y="2500313"/>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3190" name="Line 43"/>
          <p:cNvSpPr>
            <a:spLocks noChangeShapeType="1"/>
          </p:cNvSpPr>
          <p:nvPr/>
        </p:nvSpPr>
        <p:spPr bwMode="auto">
          <a:xfrm flipV="1">
            <a:off x="2665413"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91" name="Line 44"/>
          <p:cNvSpPr>
            <a:spLocks noChangeShapeType="1"/>
          </p:cNvSpPr>
          <p:nvPr/>
        </p:nvSpPr>
        <p:spPr bwMode="auto">
          <a:xfrm flipV="1">
            <a:off x="3924300" y="2357438"/>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3192" name="Line 48"/>
          <p:cNvSpPr>
            <a:spLocks noChangeShapeType="1"/>
          </p:cNvSpPr>
          <p:nvPr/>
        </p:nvSpPr>
        <p:spPr bwMode="auto">
          <a:xfrm flipV="1">
            <a:off x="3279775" y="2892425"/>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93" name="Text Box 44"/>
          <p:cNvSpPr txBox="1">
            <a:spLocks noChangeArrowheads="1"/>
          </p:cNvSpPr>
          <p:nvPr/>
        </p:nvSpPr>
        <p:spPr bwMode="auto">
          <a:xfrm>
            <a:off x="2562225" y="3967163"/>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router with DHCP </a:t>
            </a:r>
          </a:p>
          <a:p>
            <a:r>
              <a:rPr lang="en-US" altLang="zh-CN" sz="1800" i="1"/>
              <a:t>server built into </a:t>
            </a:r>
          </a:p>
          <a:p>
            <a:r>
              <a:rPr lang="en-US" altLang="zh-CN" sz="1800" i="1"/>
              <a:t>router</a:t>
            </a:r>
          </a:p>
        </p:txBody>
      </p:sp>
      <p:sp>
        <p:nvSpPr>
          <p:cNvPr id="648344" name="Rectangle 152"/>
          <p:cNvSpPr>
            <a:spLocks noChangeArrowheads="1"/>
          </p:cNvSpPr>
          <p:nvPr/>
        </p:nvSpPr>
        <p:spPr bwMode="auto">
          <a:xfrm>
            <a:off x="5037138" y="2574925"/>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dirty="0">
                <a:latin typeface="Gill Sans MT" panose="020B0502020104020203" pitchFamily="34" charset="0"/>
              </a:rPr>
              <a:t>DHCP request encapsulated in UDP, encapsulated in IP, encapsulated in </a:t>
            </a:r>
            <a:r>
              <a:rPr lang="en-US" altLang="zh-CN" sz="2200" dirty="0" smtClean="0">
                <a:latin typeface="Gill Sans MT" panose="020B0502020104020203" pitchFamily="34" charset="0"/>
              </a:rPr>
              <a:t>802. 3 Ethernet</a:t>
            </a:r>
            <a:endParaRPr lang="en-US" altLang="zh-CN" sz="2200" dirty="0">
              <a:latin typeface="Gill Sans MT" panose="020B0502020104020203" pitchFamily="34" charset="0"/>
            </a:endParaRPr>
          </a:p>
          <a:p>
            <a:pPr>
              <a:lnSpc>
                <a:spcPct val="90000"/>
              </a:lnSpc>
              <a:spcBef>
                <a:spcPct val="20000"/>
              </a:spcBef>
              <a:buClr>
                <a:srgbClr val="000099"/>
              </a:buClr>
              <a:buSzPct val="65000"/>
              <a:buFont typeface="Wingdings" panose="05000000000000000000" pitchFamily="2" charset="2"/>
              <a:buNone/>
            </a:pPr>
            <a:endParaRPr lang="en-US" altLang="zh-CN" sz="2200" dirty="0">
              <a:latin typeface="Gill Sans MT" panose="020B0502020104020203" pitchFamily="34" charset="0"/>
            </a:endParaRPr>
          </a:p>
        </p:txBody>
      </p:sp>
      <p:sp>
        <p:nvSpPr>
          <p:cNvPr id="648345" name="Rectangle 153"/>
          <p:cNvSpPr>
            <a:spLocks noChangeArrowheads="1"/>
          </p:cNvSpPr>
          <p:nvPr/>
        </p:nvSpPr>
        <p:spPr bwMode="auto">
          <a:xfrm>
            <a:off x="5035550" y="3821113"/>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dirty="0">
                <a:latin typeface="Gill Sans MT" panose="020B0502020104020203" pitchFamily="34" charset="0"/>
              </a:rPr>
              <a:t>Ethernet frame broadcast </a:t>
            </a:r>
            <a:r>
              <a:rPr lang="en-US" altLang="zh-CN" sz="2200" dirty="0" smtClean="0">
                <a:latin typeface="Gill Sans MT" panose="020B0502020104020203" pitchFamily="34" charset="0"/>
              </a:rPr>
              <a:t>(</a:t>
            </a:r>
            <a:r>
              <a:rPr lang="en-US" altLang="zh-CN" sz="2200" dirty="0" err="1" smtClean="0">
                <a:latin typeface="Gill Sans MT" panose="020B0502020104020203" pitchFamily="34" charset="0"/>
              </a:rPr>
              <a:t>dest</a:t>
            </a:r>
            <a:r>
              <a:rPr lang="en-US" altLang="zh-CN" sz="2200" dirty="0">
                <a:latin typeface="Gill Sans MT" panose="020B0502020104020203" pitchFamily="34" charset="0"/>
              </a:rPr>
              <a:t>: </a:t>
            </a:r>
            <a:r>
              <a:rPr lang="en-US" altLang="zh-CN" sz="1600" dirty="0" smtClean="0">
                <a:latin typeface="Gill Sans MT" panose="020B0502020104020203" pitchFamily="34" charset="0"/>
              </a:rPr>
              <a:t>FFFFFFFFFFFF</a:t>
            </a:r>
            <a:r>
              <a:rPr lang="en-US" altLang="zh-CN" sz="2200" dirty="0" smtClean="0">
                <a:latin typeface="Gill Sans MT" panose="020B0502020104020203" pitchFamily="34" charset="0"/>
              </a:rPr>
              <a:t>) </a:t>
            </a:r>
            <a:r>
              <a:rPr lang="en-US" altLang="zh-CN" sz="2200" dirty="0">
                <a:latin typeface="Gill Sans MT" panose="020B0502020104020203" pitchFamily="34" charset="0"/>
              </a:rPr>
              <a:t>on LAN, received at router running DHCP server</a:t>
            </a:r>
          </a:p>
        </p:txBody>
      </p:sp>
      <p:sp>
        <p:nvSpPr>
          <p:cNvPr id="648346" name="Rectangle 154"/>
          <p:cNvSpPr>
            <a:spLocks noChangeArrowheads="1"/>
          </p:cNvSpPr>
          <p:nvPr/>
        </p:nvSpPr>
        <p:spPr bwMode="auto">
          <a:xfrm>
            <a:off x="5082382" y="5127626"/>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dirty="0">
                <a:latin typeface="Gill Sans MT" panose="020B0502020104020203" pitchFamily="34" charset="0"/>
              </a:rPr>
              <a:t>Ethernet demuxed to IP demuxed, UDP demuxed to DHCP </a:t>
            </a:r>
          </a:p>
        </p:txBody>
      </p:sp>
      <p:sp>
        <p:nvSpPr>
          <p:cNvPr id="93197" name="Text Box 155"/>
          <p:cNvSpPr txBox="1">
            <a:spLocks noChangeArrowheads="1"/>
          </p:cNvSpPr>
          <p:nvPr/>
        </p:nvSpPr>
        <p:spPr bwMode="auto">
          <a:xfrm>
            <a:off x="3327400" y="3284538"/>
            <a:ext cx="1047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t>168.1.1.1</a:t>
            </a:r>
          </a:p>
          <a:p>
            <a:endParaRPr lang="en-US" altLang="zh-CN" sz="1400"/>
          </a:p>
        </p:txBody>
      </p:sp>
      <p:grpSp>
        <p:nvGrpSpPr>
          <p:cNvPr id="93198" name="Group 186"/>
          <p:cNvGrpSpPr>
            <a:grpSpLocks/>
          </p:cNvGrpSpPr>
          <p:nvPr/>
        </p:nvGrpSpPr>
        <p:grpSpPr bwMode="auto">
          <a:xfrm>
            <a:off x="3140075" y="2598738"/>
            <a:ext cx="963613" cy="300037"/>
            <a:chOff x="4410" y="1365"/>
            <a:chExt cx="663" cy="224"/>
          </a:xfrm>
        </p:grpSpPr>
        <p:sp>
          <p:nvSpPr>
            <p:cNvPr id="93374"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75"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76"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3377" name="Freeform 190"/>
            <p:cNvSpPr>
              <a:spLocks/>
            </p:cNvSpPr>
            <p:nvPr/>
          </p:nvSpPr>
          <p:spPr bwMode="auto">
            <a:xfrm>
              <a:off x="4475" y="1395"/>
              <a:ext cx="506" cy="80"/>
            </a:xfrm>
            <a:custGeom>
              <a:avLst/>
              <a:gdLst>
                <a:gd name="T0" fmla="*/ 0 w 280"/>
                <a:gd name="T1" fmla="*/ 546 h 63"/>
                <a:gd name="T2" fmla="*/ 7635 w 280"/>
                <a:gd name="T3" fmla="*/ 531 h 63"/>
                <a:gd name="T4" fmla="*/ 45061 w 280"/>
                <a:gd name="T5" fmla="*/ 0 h 63"/>
                <a:gd name="T6" fmla="*/ 5753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3378"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93199" name="Group 192"/>
          <p:cNvGrpSpPr>
            <a:grpSpLocks/>
          </p:cNvGrpSpPr>
          <p:nvPr/>
        </p:nvGrpSpPr>
        <p:grpSpPr bwMode="auto">
          <a:xfrm>
            <a:off x="2674938" y="3525838"/>
            <a:ext cx="1066800" cy="406400"/>
            <a:chOff x="4396" y="1245"/>
            <a:chExt cx="672" cy="248"/>
          </a:xfrm>
        </p:grpSpPr>
        <p:sp>
          <p:nvSpPr>
            <p:cNvPr id="933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33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33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3369" name="Group 196"/>
            <p:cNvGrpSpPr>
              <a:grpSpLocks/>
            </p:cNvGrpSpPr>
            <p:nvPr/>
          </p:nvGrpSpPr>
          <p:grpSpPr bwMode="auto">
            <a:xfrm>
              <a:off x="4530" y="1287"/>
              <a:ext cx="377" cy="75"/>
              <a:chOff x="2468" y="1332"/>
              <a:chExt cx="310" cy="60"/>
            </a:xfrm>
          </p:grpSpPr>
          <p:sp>
            <p:nvSpPr>
              <p:cNvPr id="93372"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373"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370"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1"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3200" name="Group 201"/>
          <p:cNvGrpSpPr>
            <a:grpSpLocks/>
          </p:cNvGrpSpPr>
          <p:nvPr/>
        </p:nvGrpSpPr>
        <p:grpSpPr bwMode="auto">
          <a:xfrm>
            <a:off x="2706688" y="3330575"/>
            <a:ext cx="423862" cy="647700"/>
            <a:chOff x="4140" y="429"/>
            <a:chExt cx="1425" cy="2396"/>
          </a:xfrm>
        </p:grpSpPr>
        <p:sp>
          <p:nvSpPr>
            <p:cNvPr id="93334" name="Freeform 202"/>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5"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36" name="Freeform 204"/>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7" name="Freeform 205"/>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8"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339" name="Group 207"/>
            <p:cNvGrpSpPr>
              <a:grpSpLocks/>
            </p:cNvGrpSpPr>
            <p:nvPr/>
          </p:nvGrpSpPr>
          <p:grpSpPr bwMode="auto">
            <a:xfrm>
              <a:off x="4749" y="668"/>
              <a:ext cx="581" cy="145"/>
              <a:chOff x="614" y="2568"/>
              <a:chExt cx="725" cy="139"/>
            </a:xfrm>
          </p:grpSpPr>
          <p:sp>
            <p:nvSpPr>
              <p:cNvPr id="93364"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65"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0"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341" name="Group 211"/>
            <p:cNvGrpSpPr>
              <a:grpSpLocks/>
            </p:cNvGrpSpPr>
            <p:nvPr/>
          </p:nvGrpSpPr>
          <p:grpSpPr bwMode="auto">
            <a:xfrm>
              <a:off x="4747" y="994"/>
              <a:ext cx="581" cy="134"/>
              <a:chOff x="614" y="2568"/>
              <a:chExt cx="725" cy="139"/>
            </a:xfrm>
          </p:grpSpPr>
          <p:sp>
            <p:nvSpPr>
              <p:cNvPr id="93362"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63"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2"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43"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344" name="Group 216"/>
            <p:cNvGrpSpPr>
              <a:grpSpLocks/>
            </p:cNvGrpSpPr>
            <p:nvPr/>
          </p:nvGrpSpPr>
          <p:grpSpPr bwMode="auto">
            <a:xfrm>
              <a:off x="4735" y="1627"/>
              <a:ext cx="582" cy="151"/>
              <a:chOff x="614" y="2568"/>
              <a:chExt cx="725" cy="139"/>
            </a:xfrm>
          </p:grpSpPr>
          <p:sp>
            <p:nvSpPr>
              <p:cNvPr id="93360"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61"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5" name="Freeform 219"/>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3346" name="Group 220"/>
            <p:cNvGrpSpPr>
              <a:grpSpLocks/>
            </p:cNvGrpSpPr>
            <p:nvPr/>
          </p:nvGrpSpPr>
          <p:grpSpPr bwMode="auto">
            <a:xfrm>
              <a:off x="4739" y="1327"/>
              <a:ext cx="582" cy="139"/>
              <a:chOff x="614" y="2568"/>
              <a:chExt cx="725" cy="139"/>
            </a:xfrm>
          </p:grpSpPr>
          <p:sp>
            <p:nvSpPr>
              <p:cNvPr id="93358"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9"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7"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48" name="Freeform 224"/>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49" name="Freeform 225"/>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50"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1" name="Freeform 227"/>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52"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3"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4"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5"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3356"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7"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01" name="Group 234"/>
          <p:cNvGrpSpPr>
            <a:grpSpLocks/>
          </p:cNvGrpSpPr>
          <p:nvPr/>
        </p:nvGrpSpPr>
        <p:grpSpPr bwMode="auto">
          <a:xfrm>
            <a:off x="1978025" y="2295525"/>
            <a:ext cx="850900" cy="615950"/>
            <a:chOff x="4420" y="878"/>
            <a:chExt cx="614" cy="458"/>
          </a:xfrm>
        </p:grpSpPr>
        <p:pic>
          <p:nvPicPr>
            <p:cNvPr id="93312"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13"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3314"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15"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6"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7"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8"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9"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0"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3321" name="Group 244"/>
            <p:cNvGrpSpPr>
              <a:grpSpLocks/>
            </p:cNvGrpSpPr>
            <p:nvPr/>
          </p:nvGrpSpPr>
          <p:grpSpPr bwMode="auto">
            <a:xfrm>
              <a:off x="4584" y="1203"/>
              <a:ext cx="119" cy="53"/>
              <a:chOff x="1740" y="2642"/>
              <a:chExt cx="752" cy="327"/>
            </a:xfrm>
          </p:grpSpPr>
          <p:sp>
            <p:nvSpPr>
              <p:cNvPr id="93328"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9"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0"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1"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2"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3"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3322"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3"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4"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5"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6"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7"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48226" name="AutoShape 34"/>
          <p:cNvSpPr>
            <a:spLocks noChangeArrowheads="1"/>
          </p:cNvSpPr>
          <p:nvPr/>
        </p:nvSpPr>
        <p:spPr bwMode="auto">
          <a:xfrm>
            <a:off x="830263" y="2422525"/>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1195388" y="1258888"/>
            <a:ext cx="976312" cy="1460500"/>
            <a:chOff x="651" y="681"/>
            <a:chExt cx="615" cy="920"/>
          </a:xfrm>
        </p:grpSpPr>
        <p:sp>
          <p:nvSpPr>
            <p:cNvPr id="9330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3305" name="Group 47"/>
            <p:cNvGrpSpPr>
              <a:grpSpLocks/>
            </p:cNvGrpSpPr>
            <p:nvPr/>
          </p:nvGrpSpPr>
          <p:grpSpPr bwMode="auto">
            <a:xfrm>
              <a:off x="651" y="681"/>
              <a:ext cx="501" cy="828"/>
              <a:chOff x="569" y="2954"/>
              <a:chExt cx="501" cy="828"/>
            </a:xfrm>
          </p:grpSpPr>
          <p:sp>
            <p:nvSpPr>
              <p:cNvPr id="93306"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07"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3308"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309"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310"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311"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 name="Group 54"/>
          <p:cNvGrpSpPr>
            <a:grpSpLocks/>
          </p:cNvGrpSpPr>
          <p:nvPr/>
        </p:nvGrpSpPr>
        <p:grpSpPr bwMode="auto">
          <a:xfrm>
            <a:off x="520700" y="1317625"/>
            <a:ext cx="544513" cy="244475"/>
            <a:chOff x="844" y="3337"/>
            <a:chExt cx="343" cy="154"/>
          </a:xfrm>
        </p:grpSpPr>
        <p:sp>
          <p:nvSpPr>
            <p:cNvPr id="93302"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03"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66675" y="1336675"/>
            <a:ext cx="1081088" cy="1166813"/>
            <a:chOff x="42" y="744"/>
            <a:chExt cx="681" cy="735"/>
          </a:xfrm>
        </p:grpSpPr>
        <p:grpSp>
          <p:nvGrpSpPr>
            <p:cNvPr id="93270" name="Group 58"/>
            <p:cNvGrpSpPr>
              <a:grpSpLocks/>
            </p:cNvGrpSpPr>
            <p:nvPr/>
          </p:nvGrpSpPr>
          <p:grpSpPr bwMode="auto">
            <a:xfrm>
              <a:off x="42" y="886"/>
              <a:ext cx="681" cy="468"/>
              <a:chOff x="42" y="886"/>
              <a:chExt cx="681" cy="468"/>
            </a:xfrm>
          </p:grpSpPr>
          <p:grpSp>
            <p:nvGrpSpPr>
              <p:cNvPr id="93272" name="Group 59"/>
              <p:cNvGrpSpPr>
                <a:grpSpLocks/>
              </p:cNvGrpSpPr>
              <p:nvPr/>
            </p:nvGrpSpPr>
            <p:grpSpPr bwMode="auto">
              <a:xfrm>
                <a:off x="278" y="886"/>
                <a:ext cx="397" cy="154"/>
                <a:chOff x="740" y="3209"/>
                <a:chExt cx="397" cy="154"/>
              </a:xfrm>
            </p:grpSpPr>
            <p:grpSp>
              <p:nvGrpSpPr>
                <p:cNvPr id="93297" name="Group 60"/>
                <p:cNvGrpSpPr>
                  <a:grpSpLocks/>
                </p:cNvGrpSpPr>
                <p:nvPr/>
              </p:nvGrpSpPr>
              <p:grpSpPr bwMode="auto">
                <a:xfrm>
                  <a:off x="794" y="3209"/>
                  <a:ext cx="343" cy="154"/>
                  <a:chOff x="844" y="3337"/>
                  <a:chExt cx="343" cy="154"/>
                </a:xfrm>
              </p:grpSpPr>
              <p:sp>
                <p:nvSpPr>
                  <p:cNvPr id="93300"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01"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3298"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9"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73" name="Group 65"/>
              <p:cNvGrpSpPr>
                <a:grpSpLocks/>
              </p:cNvGrpSpPr>
              <p:nvPr/>
            </p:nvGrpSpPr>
            <p:grpSpPr bwMode="auto">
              <a:xfrm>
                <a:off x="278" y="1034"/>
                <a:ext cx="397" cy="154"/>
                <a:chOff x="836" y="3305"/>
                <a:chExt cx="397" cy="154"/>
              </a:xfrm>
            </p:grpSpPr>
            <p:grpSp>
              <p:nvGrpSpPr>
                <p:cNvPr id="93291" name="Group 66"/>
                <p:cNvGrpSpPr>
                  <a:grpSpLocks/>
                </p:cNvGrpSpPr>
                <p:nvPr/>
              </p:nvGrpSpPr>
              <p:grpSpPr bwMode="auto">
                <a:xfrm>
                  <a:off x="890" y="3305"/>
                  <a:ext cx="343" cy="154"/>
                  <a:chOff x="844" y="3337"/>
                  <a:chExt cx="343" cy="154"/>
                </a:xfrm>
              </p:grpSpPr>
              <p:sp>
                <p:nvSpPr>
                  <p:cNvPr id="93295"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6"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92" name="Group 69"/>
                <p:cNvGrpSpPr>
                  <a:grpSpLocks/>
                </p:cNvGrpSpPr>
                <p:nvPr/>
              </p:nvGrpSpPr>
              <p:grpSpPr bwMode="auto">
                <a:xfrm>
                  <a:off x="836" y="3334"/>
                  <a:ext cx="354" cy="94"/>
                  <a:chOff x="836" y="3334"/>
                  <a:chExt cx="354" cy="94"/>
                </a:xfrm>
              </p:grpSpPr>
              <p:sp>
                <p:nvSpPr>
                  <p:cNvPr id="93293"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4"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3274" name="Group 72"/>
              <p:cNvGrpSpPr>
                <a:grpSpLocks/>
              </p:cNvGrpSpPr>
              <p:nvPr/>
            </p:nvGrpSpPr>
            <p:grpSpPr bwMode="auto">
              <a:xfrm>
                <a:off x="165" y="1054"/>
                <a:ext cx="480" cy="112"/>
                <a:chOff x="627" y="3377"/>
                <a:chExt cx="480" cy="112"/>
              </a:xfrm>
            </p:grpSpPr>
            <p:sp>
              <p:nvSpPr>
                <p:cNvPr id="93289" name="Rectangle 73"/>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0"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75" name="Group 75"/>
              <p:cNvGrpSpPr>
                <a:grpSpLocks/>
              </p:cNvGrpSpPr>
              <p:nvPr/>
            </p:nvGrpSpPr>
            <p:grpSpPr bwMode="auto">
              <a:xfrm>
                <a:off x="42" y="1200"/>
                <a:ext cx="681" cy="154"/>
                <a:chOff x="504" y="3523"/>
                <a:chExt cx="681" cy="154"/>
              </a:xfrm>
            </p:grpSpPr>
            <p:grpSp>
              <p:nvGrpSpPr>
                <p:cNvPr id="93276" name="Group 76"/>
                <p:cNvGrpSpPr>
                  <a:grpSpLocks/>
                </p:cNvGrpSpPr>
                <p:nvPr/>
              </p:nvGrpSpPr>
              <p:grpSpPr bwMode="auto">
                <a:xfrm>
                  <a:off x="623" y="3523"/>
                  <a:ext cx="510" cy="154"/>
                  <a:chOff x="723" y="3453"/>
                  <a:chExt cx="510" cy="154"/>
                </a:xfrm>
              </p:grpSpPr>
              <p:grpSp>
                <p:nvGrpSpPr>
                  <p:cNvPr id="93280" name="Group 77"/>
                  <p:cNvGrpSpPr>
                    <a:grpSpLocks/>
                  </p:cNvGrpSpPr>
                  <p:nvPr/>
                </p:nvGrpSpPr>
                <p:grpSpPr bwMode="auto">
                  <a:xfrm>
                    <a:off x="836" y="3453"/>
                    <a:ext cx="397" cy="154"/>
                    <a:chOff x="836" y="3305"/>
                    <a:chExt cx="397" cy="154"/>
                  </a:xfrm>
                </p:grpSpPr>
                <p:grpSp>
                  <p:nvGrpSpPr>
                    <p:cNvPr id="93283" name="Group 78"/>
                    <p:cNvGrpSpPr>
                      <a:grpSpLocks/>
                    </p:cNvGrpSpPr>
                    <p:nvPr/>
                  </p:nvGrpSpPr>
                  <p:grpSpPr bwMode="auto">
                    <a:xfrm>
                      <a:off x="890" y="3305"/>
                      <a:ext cx="343" cy="154"/>
                      <a:chOff x="844" y="3337"/>
                      <a:chExt cx="343" cy="154"/>
                    </a:xfrm>
                  </p:grpSpPr>
                  <p:sp>
                    <p:nvSpPr>
                      <p:cNvPr id="93287"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88"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84" name="Group 81"/>
                    <p:cNvGrpSpPr>
                      <a:grpSpLocks/>
                    </p:cNvGrpSpPr>
                    <p:nvPr/>
                  </p:nvGrpSpPr>
                  <p:grpSpPr bwMode="auto">
                    <a:xfrm>
                      <a:off x="836" y="3334"/>
                      <a:ext cx="354" cy="94"/>
                      <a:chOff x="836" y="3334"/>
                      <a:chExt cx="354" cy="94"/>
                    </a:xfrm>
                  </p:grpSpPr>
                  <p:sp>
                    <p:nvSpPr>
                      <p:cNvPr id="93285"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86"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81" name="Rectangle 84"/>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82"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277" name="Rectangle 86"/>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78" name="Rectangle 87"/>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79"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71"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650875" y="2544763"/>
            <a:ext cx="1081088" cy="244475"/>
            <a:chOff x="504" y="3523"/>
            <a:chExt cx="681" cy="154"/>
          </a:xfrm>
        </p:grpSpPr>
        <p:grpSp>
          <p:nvGrpSpPr>
            <p:cNvPr id="93257" name="Group 91"/>
            <p:cNvGrpSpPr>
              <a:grpSpLocks/>
            </p:cNvGrpSpPr>
            <p:nvPr/>
          </p:nvGrpSpPr>
          <p:grpSpPr bwMode="auto">
            <a:xfrm>
              <a:off x="623" y="3523"/>
              <a:ext cx="510" cy="154"/>
              <a:chOff x="723" y="3453"/>
              <a:chExt cx="510" cy="154"/>
            </a:xfrm>
          </p:grpSpPr>
          <p:grpSp>
            <p:nvGrpSpPr>
              <p:cNvPr id="93261" name="Group 92"/>
              <p:cNvGrpSpPr>
                <a:grpSpLocks/>
              </p:cNvGrpSpPr>
              <p:nvPr/>
            </p:nvGrpSpPr>
            <p:grpSpPr bwMode="auto">
              <a:xfrm>
                <a:off x="836" y="3453"/>
                <a:ext cx="397" cy="154"/>
                <a:chOff x="836" y="3305"/>
                <a:chExt cx="397" cy="154"/>
              </a:xfrm>
            </p:grpSpPr>
            <p:grpSp>
              <p:nvGrpSpPr>
                <p:cNvPr id="93264" name="Group 93"/>
                <p:cNvGrpSpPr>
                  <a:grpSpLocks/>
                </p:cNvGrpSpPr>
                <p:nvPr/>
              </p:nvGrpSpPr>
              <p:grpSpPr bwMode="auto">
                <a:xfrm>
                  <a:off x="890" y="3305"/>
                  <a:ext cx="343" cy="154"/>
                  <a:chOff x="844" y="3337"/>
                  <a:chExt cx="343" cy="154"/>
                </a:xfrm>
              </p:grpSpPr>
              <p:sp>
                <p:nvSpPr>
                  <p:cNvPr id="93268"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9"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65" name="Group 96"/>
                <p:cNvGrpSpPr>
                  <a:grpSpLocks/>
                </p:cNvGrpSpPr>
                <p:nvPr/>
              </p:nvGrpSpPr>
              <p:grpSpPr bwMode="auto">
                <a:xfrm>
                  <a:off x="836" y="3334"/>
                  <a:ext cx="354" cy="94"/>
                  <a:chOff x="836" y="3334"/>
                  <a:chExt cx="354" cy="94"/>
                </a:xfrm>
              </p:grpSpPr>
              <p:sp>
                <p:nvSpPr>
                  <p:cNvPr id="93266"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7"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62" name="Rectangle 99"/>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3"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258" name="Rectangle 101"/>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59" name="Rectangle 102"/>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0"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1477963" y="3236913"/>
            <a:ext cx="1316037" cy="1314450"/>
            <a:chOff x="931" y="1941"/>
            <a:chExt cx="829" cy="828"/>
          </a:xfrm>
        </p:grpSpPr>
        <p:sp>
          <p:nvSpPr>
            <p:cNvPr id="93249" name="Freeform 105"/>
            <p:cNvSpPr>
              <a:spLocks/>
            </p:cNvSpPr>
            <p:nvPr/>
          </p:nvSpPr>
          <p:spPr bwMode="auto">
            <a:xfrm>
              <a:off x="1424" y="1965"/>
              <a:ext cx="336" cy="801"/>
            </a:xfrm>
            <a:custGeom>
              <a:avLst/>
              <a:gdLst>
                <a:gd name="T0" fmla="*/ 1 w 551"/>
                <a:gd name="T1" fmla="*/ 0 h 801"/>
                <a:gd name="T2" fmla="*/ 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3250" name="Group 106"/>
            <p:cNvGrpSpPr>
              <a:grpSpLocks/>
            </p:cNvGrpSpPr>
            <p:nvPr/>
          </p:nvGrpSpPr>
          <p:grpSpPr bwMode="auto">
            <a:xfrm>
              <a:off x="931" y="1941"/>
              <a:ext cx="501" cy="828"/>
              <a:chOff x="569" y="2954"/>
              <a:chExt cx="501" cy="828"/>
            </a:xfrm>
          </p:grpSpPr>
          <p:sp>
            <p:nvSpPr>
              <p:cNvPr id="93251"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52"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3253"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254"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255"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256"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9317" name="Group 113"/>
          <p:cNvGrpSpPr>
            <a:grpSpLocks/>
          </p:cNvGrpSpPr>
          <p:nvPr/>
        </p:nvGrpSpPr>
        <p:grpSpPr bwMode="auto">
          <a:xfrm>
            <a:off x="339725" y="3136900"/>
            <a:ext cx="1081088" cy="1217613"/>
            <a:chOff x="1404" y="3105"/>
            <a:chExt cx="681" cy="767"/>
          </a:xfrm>
        </p:grpSpPr>
        <p:grpSp>
          <p:nvGrpSpPr>
            <p:cNvPr id="93214" name="Group 114"/>
            <p:cNvGrpSpPr>
              <a:grpSpLocks/>
            </p:cNvGrpSpPr>
            <p:nvPr/>
          </p:nvGrpSpPr>
          <p:grpSpPr bwMode="auto">
            <a:xfrm>
              <a:off x="1404" y="3355"/>
              <a:ext cx="681" cy="468"/>
              <a:chOff x="42" y="886"/>
              <a:chExt cx="681" cy="468"/>
            </a:xfrm>
          </p:grpSpPr>
          <p:grpSp>
            <p:nvGrpSpPr>
              <p:cNvPr id="93219" name="Group 115"/>
              <p:cNvGrpSpPr>
                <a:grpSpLocks/>
              </p:cNvGrpSpPr>
              <p:nvPr/>
            </p:nvGrpSpPr>
            <p:grpSpPr bwMode="auto">
              <a:xfrm>
                <a:off x="278" y="886"/>
                <a:ext cx="397" cy="154"/>
                <a:chOff x="740" y="3209"/>
                <a:chExt cx="397" cy="154"/>
              </a:xfrm>
            </p:grpSpPr>
            <p:grpSp>
              <p:nvGrpSpPr>
                <p:cNvPr id="93244" name="Group 116"/>
                <p:cNvGrpSpPr>
                  <a:grpSpLocks/>
                </p:cNvGrpSpPr>
                <p:nvPr/>
              </p:nvGrpSpPr>
              <p:grpSpPr bwMode="auto">
                <a:xfrm>
                  <a:off x="794" y="3209"/>
                  <a:ext cx="343" cy="154"/>
                  <a:chOff x="844" y="3337"/>
                  <a:chExt cx="343" cy="154"/>
                </a:xfrm>
              </p:grpSpPr>
              <p:sp>
                <p:nvSpPr>
                  <p:cNvPr id="93247"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8"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3245"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6"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20" name="Group 121"/>
              <p:cNvGrpSpPr>
                <a:grpSpLocks/>
              </p:cNvGrpSpPr>
              <p:nvPr/>
            </p:nvGrpSpPr>
            <p:grpSpPr bwMode="auto">
              <a:xfrm>
                <a:off x="278" y="1034"/>
                <a:ext cx="397" cy="154"/>
                <a:chOff x="836" y="3305"/>
                <a:chExt cx="397" cy="154"/>
              </a:xfrm>
            </p:grpSpPr>
            <p:grpSp>
              <p:nvGrpSpPr>
                <p:cNvPr id="93238" name="Group 122"/>
                <p:cNvGrpSpPr>
                  <a:grpSpLocks/>
                </p:cNvGrpSpPr>
                <p:nvPr/>
              </p:nvGrpSpPr>
              <p:grpSpPr bwMode="auto">
                <a:xfrm>
                  <a:off x="890" y="3305"/>
                  <a:ext cx="343" cy="154"/>
                  <a:chOff x="844" y="3337"/>
                  <a:chExt cx="343" cy="154"/>
                </a:xfrm>
              </p:grpSpPr>
              <p:sp>
                <p:nvSpPr>
                  <p:cNvPr id="93242"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3"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39" name="Group 125"/>
                <p:cNvGrpSpPr>
                  <a:grpSpLocks/>
                </p:cNvGrpSpPr>
                <p:nvPr/>
              </p:nvGrpSpPr>
              <p:grpSpPr bwMode="auto">
                <a:xfrm>
                  <a:off x="836" y="3334"/>
                  <a:ext cx="354" cy="94"/>
                  <a:chOff x="836" y="3334"/>
                  <a:chExt cx="354" cy="94"/>
                </a:xfrm>
              </p:grpSpPr>
              <p:sp>
                <p:nvSpPr>
                  <p:cNvPr id="93240"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1"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3221" name="Group 128"/>
              <p:cNvGrpSpPr>
                <a:grpSpLocks/>
              </p:cNvGrpSpPr>
              <p:nvPr/>
            </p:nvGrpSpPr>
            <p:grpSpPr bwMode="auto">
              <a:xfrm>
                <a:off x="165" y="1054"/>
                <a:ext cx="480" cy="112"/>
                <a:chOff x="627" y="3377"/>
                <a:chExt cx="480" cy="112"/>
              </a:xfrm>
            </p:grpSpPr>
            <p:sp>
              <p:nvSpPr>
                <p:cNvPr id="93236" name="Rectangle 129"/>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37"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22" name="Group 131"/>
              <p:cNvGrpSpPr>
                <a:grpSpLocks/>
              </p:cNvGrpSpPr>
              <p:nvPr/>
            </p:nvGrpSpPr>
            <p:grpSpPr bwMode="auto">
              <a:xfrm>
                <a:off x="42" y="1200"/>
                <a:ext cx="681" cy="154"/>
                <a:chOff x="504" y="3523"/>
                <a:chExt cx="681" cy="154"/>
              </a:xfrm>
            </p:grpSpPr>
            <p:grpSp>
              <p:nvGrpSpPr>
                <p:cNvPr id="93223" name="Group 132"/>
                <p:cNvGrpSpPr>
                  <a:grpSpLocks/>
                </p:cNvGrpSpPr>
                <p:nvPr/>
              </p:nvGrpSpPr>
              <p:grpSpPr bwMode="auto">
                <a:xfrm>
                  <a:off x="623" y="3523"/>
                  <a:ext cx="510" cy="154"/>
                  <a:chOff x="723" y="3453"/>
                  <a:chExt cx="510" cy="154"/>
                </a:xfrm>
              </p:grpSpPr>
              <p:grpSp>
                <p:nvGrpSpPr>
                  <p:cNvPr id="93227" name="Group 133"/>
                  <p:cNvGrpSpPr>
                    <a:grpSpLocks/>
                  </p:cNvGrpSpPr>
                  <p:nvPr/>
                </p:nvGrpSpPr>
                <p:grpSpPr bwMode="auto">
                  <a:xfrm>
                    <a:off x="836" y="3453"/>
                    <a:ext cx="397" cy="154"/>
                    <a:chOff x="836" y="3305"/>
                    <a:chExt cx="397" cy="154"/>
                  </a:xfrm>
                </p:grpSpPr>
                <p:grpSp>
                  <p:nvGrpSpPr>
                    <p:cNvPr id="93230" name="Group 134"/>
                    <p:cNvGrpSpPr>
                      <a:grpSpLocks/>
                    </p:cNvGrpSpPr>
                    <p:nvPr/>
                  </p:nvGrpSpPr>
                  <p:grpSpPr bwMode="auto">
                    <a:xfrm>
                      <a:off x="890" y="3305"/>
                      <a:ext cx="343" cy="154"/>
                      <a:chOff x="844" y="3337"/>
                      <a:chExt cx="343" cy="154"/>
                    </a:xfrm>
                  </p:grpSpPr>
                  <p:sp>
                    <p:nvSpPr>
                      <p:cNvPr id="93234"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35"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31" name="Group 137"/>
                    <p:cNvGrpSpPr>
                      <a:grpSpLocks/>
                    </p:cNvGrpSpPr>
                    <p:nvPr/>
                  </p:nvGrpSpPr>
                  <p:grpSpPr bwMode="auto">
                    <a:xfrm>
                      <a:off x="836" y="3334"/>
                      <a:ext cx="354" cy="94"/>
                      <a:chOff x="836" y="3334"/>
                      <a:chExt cx="354" cy="94"/>
                    </a:xfrm>
                  </p:grpSpPr>
                  <p:sp>
                    <p:nvSpPr>
                      <p:cNvPr id="93232"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33"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28" name="Rectangle 140"/>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29"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224" name="Rectangle 142"/>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25" name="Rectangle 143"/>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26"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15"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216" name="Group 146"/>
            <p:cNvGrpSpPr>
              <a:grpSpLocks/>
            </p:cNvGrpSpPr>
            <p:nvPr/>
          </p:nvGrpSpPr>
          <p:grpSpPr bwMode="auto">
            <a:xfrm>
              <a:off x="1695" y="3227"/>
              <a:ext cx="343" cy="154"/>
              <a:chOff x="844" y="3337"/>
              <a:chExt cx="343" cy="154"/>
            </a:xfrm>
          </p:grpSpPr>
          <p:sp>
            <p:nvSpPr>
              <p:cNvPr id="93217"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18"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803275" y="3333750"/>
            <a:ext cx="544513" cy="244475"/>
            <a:chOff x="844" y="3337"/>
            <a:chExt cx="343" cy="154"/>
          </a:xfrm>
        </p:grpSpPr>
        <p:sp>
          <p:nvSpPr>
            <p:cNvPr id="93212"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13"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287492" y="193675"/>
            <a:ext cx="8453498" cy="687387"/>
          </a:xfrm>
        </p:spPr>
        <p:txBody>
          <a:bodyPr/>
          <a:lstStyle/>
          <a:p>
            <a:pPr>
              <a:defRPr/>
            </a:pPr>
            <a:r>
              <a:rPr lang="en-US" altLang="zh-CN" dirty="0">
                <a:latin typeface="Gill Sans MT" panose="020B0502020104020203" pitchFamily="34" charset="0"/>
              </a:rPr>
              <a:t>DHCP: example</a:t>
            </a:r>
            <a:endParaRPr lang="en-US" dirty="0">
              <a:latin typeface="Gill Sans MT" panose="020B0502020104020203" pitchFamily="34" charset="0"/>
            </a:endParaRPr>
          </a:p>
        </p:txBody>
      </p:sp>
    </p:spTree>
    <p:extLst>
      <p:ext uri="{BB962C8B-B14F-4D97-AF65-F5344CB8AC3E}">
        <p14:creationId xmlns:p14="http://schemas.microsoft.com/office/powerpoint/2010/main" val="150175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P spid="648226" grpId="0" animBg="1"/>
      <p:bldP spid="648226"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5248711" y="1037207"/>
            <a:ext cx="3598754" cy="2172607"/>
          </a:xfrm>
        </p:spPr>
        <p:txBody>
          <a:bodyPr/>
          <a:lstStyle/>
          <a:p>
            <a:pPr>
              <a:buFont typeface="Wingdings" charset="0"/>
              <a:buChar char="v"/>
              <a:defRPr/>
            </a:pPr>
            <a:r>
              <a:rPr lang="en-US" altLang="zh-CN" sz="2200" dirty="0">
                <a:latin typeface="Gill Sans MT" panose="020B0502020104020203" pitchFamily="34" charset="0"/>
              </a:rPr>
              <a:t>DHCP server formulates DHCP ACK containing client’</a:t>
            </a:r>
            <a:r>
              <a:rPr lang="en-US" altLang="ja-JP" sz="2200" dirty="0">
                <a:latin typeface="Gill Sans MT" panose="020B0502020104020203" pitchFamily="34" charset="0"/>
              </a:rPr>
              <a:t>s IP address, IP address of first-hop router for client, name &amp; IP address of DNS server</a:t>
            </a:r>
          </a:p>
          <a:p>
            <a:endParaRPr lang="en-US" altLang="zh-CN" sz="1800" dirty="0" smtClean="0">
              <a:latin typeface="Gill Sans MT" panose="020B0502020104020203" pitchFamily="34" charset="0"/>
              <a:ea typeface="ＭＳ Ｐゴシック" panose="020B0600070205080204" pitchFamily="34" charset="-128"/>
            </a:endParaRPr>
          </a:p>
        </p:txBody>
      </p:sp>
      <p:sp>
        <p:nvSpPr>
          <p:cNvPr id="94213" name="Freeform 3"/>
          <p:cNvSpPr>
            <a:spLocks/>
          </p:cNvSpPr>
          <p:nvPr/>
        </p:nvSpPr>
        <p:spPr bwMode="auto">
          <a:xfrm>
            <a:off x="773113" y="1428750"/>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4214" name="Line 36"/>
          <p:cNvSpPr>
            <a:spLocks noChangeShapeType="1"/>
          </p:cNvSpPr>
          <p:nvPr/>
        </p:nvSpPr>
        <p:spPr bwMode="auto">
          <a:xfrm flipV="1">
            <a:off x="3775075" y="251142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4215" name="Line 43"/>
          <p:cNvSpPr>
            <a:spLocks noChangeShapeType="1"/>
          </p:cNvSpPr>
          <p:nvPr/>
        </p:nvSpPr>
        <p:spPr bwMode="auto">
          <a:xfrm flipV="1">
            <a:off x="2665413"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16" name="Line 44"/>
          <p:cNvSpPr>
            <a:spLocks noChangeShapeType="1"/>
          </p:cNvSpPr>
          <p:nvPr/>
        </p:nvSpPr>
        <p:spPr bwMode="auto">
          <a:xfrm flipV="1">
            <a:off x="3924300" y="236855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4217" name="Line 48"/>
          <p:cNvSpPr>
            <a:spLocks noChangeShapeType="1"/>
          </p:cNvSpPr>
          <p:nvPr/>
        </p:nvSpPr>
        <p:spPr bwMode="auto">
          <a:xfrm flipV="1">
            <a:off x="3279775" y="2903538"/>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5123656" y="3209814"/>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sz="2200" dirty="0">
                <a:latin typeface="Gill Sans MT" panose="020B0502020104020203" pitchFamily="34" charset="0"/>
              </a:rPr>
              <a:t>encapsulation of DHCP server, frame forwarded to client, demuxing up to DHCP at client</a:t>
            </a:r>
          </a:p>
        </p:txBody>
      </p:sp>
      <p:sp>
        <p:nvSpPr>
          <p:cNvPr id="50188" name="Rectangle 152"/>
          <p:cNvSpPr>
            <a:spLocks noGrp="1" noChangeArrowheads="1"/>
          </p:cNvSpPr>
          <p:nvPr>
            <p:ph type="title"/>
          </p:nvPr>
        </p:nvSpPr>
        <p:spPr>
          <a:xfrm>
            <a:off x="323850" y="239712"/>
            <a:ext cx="8523615" cy="614775"/>
          </a:xfrm>
        </p:spPr>
        <p:txBody>
          <a:bodyPr/>
          <a:lstStyle/>
          <a:p>
            <a:pPr>
              <a:defRPr/>
            </a:pPr>
            <a:r>
              <a:rPr lang="en-US" dirty="0">
                <a:latin typeface="Gill Sans MT" panose="020B0502020104020203" pitchFamily="34" charset="0"/>
              </a:rPr>
              <a:t>DHCP: example</a:t>
            </a:r>
          </a:p>
        </p:txBody>
      </p:sp>
      <p:grpSp>
        <p:nvGrpSpPr>
          <p:cNvPr id="94220" name="Group 153"/>
          <p:cNvGrpSpPr>
            <a:grpSpLocks/>
          </p:cNvGrpSpPr>
          <p:nvPr/>
        </p:nvGrpSpPr>
        <p:grpSpPr bwMode="auto">
          <a:xfrm>
            <a:off x="1978025" y="2295525"/>
            <a:ext cx="850900" cy="615950"/>
            <a:chOff x="4420" y="878"/>
            <a:chExt cx="614" cy="458"/>
          </a:xfrm>
        </p:grpSpPr>
        <p:pic>
          <p:nvPicPr>
            <p:cNvPr id="94376"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377"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4378"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379"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0"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1"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2"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3"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4"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4385" name="Group 163"/>
            <p:cNvGrpSpPr>
              <a:grpSpLocks/>
            </p:cNvGrpSpPr>
            <p:nvPr/>
          </p:nvGrpSpPr>
          <p:grpSpPr bwMode="auto">
            <a:xfrm>
              <a:off x="4584" y="1203"/>
              <a:ext cx="119" cy="53"/>
              <a:chOff x="1740" y="2642"/>
              <a:chExt cx="752" cy="327"/>
            </a:xfrm>
          </p:grpSpPr>
          <p:sp>
            <p:nvSpPr>
              <p:cNvPr id="94392"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3"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4"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5"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6"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7"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4386"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7"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8"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9"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0"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1"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4221" name="Text Box 176"/>
          <p:cNvSpPr txBox="1">
            <a:spLocks noChangeArrowheads="1"/>
          </p:cNvSpPr>
          <p:nvPr/>
        </p:nvSpPr>
        <p:spPr bwMode="auto">
          <a:xfrm>
            <a:off x="2562225" y="3967163"/>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router with DHCP </a:t>
            </a:r>
          </a:p>
          <a:p>
            <a:r>
              <a:rPr lang="en-US" altLang="zh-CN" sz="1800" i="1"/>
              <a:t>server built into </a:t>
            </a:r>
          </a:p>
          <a:p>
            <a:r>
              <a:rPr lang="en-US" altLang="zh-CN" sz="1800" i="1"/>
              <a:t>router</a:t>
            </a:r>
          </a:p>
        </p:txBody>
      </p:sp>
      <p:grpSp>
        <p:nvGrpSpPr>
          <p:cNvPr id="94222" name="Group 177"/>
          <p:cNvGrpSpPr>
            <a:grpSpLocks/>
          </p:cNvGrpSpPr>
          <p:nvPr/>
        </p:nvGrpSpPr>
        <p:grpSpPr bwMode="auto">
          <a:xfrm>
            <a:off x="2674938" y="3525838"/>
            <a:ext cx="1066800" cy="406400"/>
            <a:chOff x="4396" y="1245"/>
            <a:chExt cx="672" cy="248"/>
          </a:xfrm>
        </p:grpSpPr>
        <p:sp>
          <p:nvSpPr>
            <p:cNvPr id="943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43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43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4371" name="Group 181"/>
            <p:cNvGrpSpPr>
              <a:grpSpLocks/>
            </p:cNvGrpSpPr>
            <p:nvPr/>
          </p:nvGrpSpPr>
          <p:grpSpPr bwMode="auto">
            <a:xfrm>
              <a:off x="4530" y="1287"/>
              <a:ext cx="377" cy="75"/>
              <a:chOff x="2468" y="1332"/>
              <a:chExt cx="310" cy="60"/>
            </a:xfrm>
          </p:grpSpPr>
          <p:sp>
            <p:nvSpPr>
              <p:cNvPr id="94374"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75"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72"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73"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23" name="Group 186"/>
          <p:cNvGrpSpPr>
            <a:grpSpLocks/>
          </p:cNvGrpSpPr>
          <p:nvPr/>
        </p:nvGrpSpPr>
        <p:grpSpPr bwMode="auto">
          <a:xfrm>
            <a:off x="2706688" y="3330575"/>
            <a:ext cx="423862" cy="647700"/>
            <a:chOff x="4140" y="429"/>
            <a:chExt cx="1425" cy="2396"/>
          </a:xfrm>
        </p:grpSpPr>
        <p:sp>
          <p:nvSpPr>
            <p:cNvPr id="94336" name="Freeform 187"/>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37"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8" name="Freeform 189"/>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39" name="Freeform 190"/>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40"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341" name="Group 192"/>
            <p:cNvGrpSpPr>
              <a:grpSpLocks/>
            </p:cNvGrpSpPr>
            <p:nvPr/>
          </p:nvGrpSpPr>
          <p:grpSpPr bwMode="auto">
            <a:xfrm>
              <a:off x="4749" y="668"/>
              <a:ext cx="581" cy="145"/>
              <a:chOff x="614" y="2568"/>
              <a:chExt cx="725" cy="139"/>
            </a:xfrm>
          </p:grpSpPr>
          <p:sp>
            <p:nvSpPr>
              <p:cNvPr id="94366"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7"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2"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343" name="Group 196"/>
            <p:cNvGrpSpPr>
              <a:grpSpLocks/>
            </p:cNvGrpSpPr>
            <p:nvPr/>
          </p:nvGrpSpPr>
          <p:grpSpPr bwMode="auto">
            <a:xfrm>
              <a:off x="4747" y="994"/>
              <a:ext cx="581" cy="134"/>
              <a:chOff x="614" y="2568"/>
              <a:chExt cx="725" cy="139"/>
            </a:xfrm>
          </p:grpSpPr>
          <p:sp>
            <p:nvSpPr>
              <p:cNvPr id="94364"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5"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4"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45"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346" name="Group 201"/>
            <p:cNvGrpSpPr>
              <a:grpSpLocks/>
            </p:cNvGrpSpPr>
            <p:nvPr/>
          </p:nvGrpSpPr>
          <p:grpSpPr bwMode="auto">
            <a:xfrm>
              <a:off x="4735" y="1627"/>
              <a:ext cx="582" cy="151"/>
              <a:chOff x="614" y="2568"/>
              <a:chExt cx="725" cy="139"/>
            </a:xfrm>
          </p:grpSpPr>
          <p:sp>
            <p:nvSpPr>
              <p:cNvPr id="94362"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3"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7" name="Freeform 204"/>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4348" name="Group 205"/>
            <p:cNvGrpSpPr>
              <a:grpSpLocks/>
            </p:cNvGrpSpPr>
            <p:nvPr/>
          </p:nvGrpSpPr>
          <p:grpSpPr bwMode="auto">
            <a:xfrm>
              <a:off x="4739" y="1327"/>
              <a:ext cx="582" cy="139"/>
              <a:chOff x="614" y="2568"/>
              <a:chExt cx="725" cy="139"/>
            </a:xfrm>
          </p:grpSpPr>
          <p:sp>
            <p:nvSpPr>
              <p:cNvPr id="94360"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1"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9"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0" name="Freeform 209"/>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51" name="Freeform 210"/>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52"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3" name="Freeform 212"/>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54"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5"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6"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7"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4358"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9"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224" name="Line 36"/>
          <p:cNvSpPr>
            <a:spLocks noChangeShapeType="1"/>
          </p:cNvSpPr>
          <p:nvPr/>
        </p:nvSpPr>
        <p:spPr bwMode="auto">
          <a:xfrm flipV="1">
            <a:off x="3775075" y="2500313"/>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grpSp>
        <p:nvGrpSpPr>
          <p:cNvPr id="94225" name="Group 220"/>
          <p:cNvGrpSpPr>
            <a:grpSpLocks/>
          </p:cNvGrpSpPr>
          <p:nvPr/>
        </p:nvGrpSpPr>
        <p:grpSpPr bwMode="auto">
          <a:xfrm>
            <a:off x="3140075" y="2598738"/>
            <a:ext cx="963613" cy="300037"/>
            <a:chOff x="4410" y="1365"/>
            <a:chExt cx="663" cy="224"/>
          </a:xfrm>
        </p:grpSpPr>
        <p:sp>
          <p:nvSpPr>
            <p:cNvPr id="94331"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2"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3"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4334" name="Freeform 224"/>
            <p:cNvSpPr>
              <a:spLocks/>
            </p:cNvSpPr>
            <p:nvPr/>
          </p:nvSpPr>
          <p:spPr bwMode="auto">
            <a:xfrm>
              <a:off x="4475" y="1395"/>
              <a:ext cx="506" cy="80"/>
            </a:xfrm>
            <a:custGeom>
              <a:avLst/>
              <a:gdLst>
                <a:gd name="T0" fmla="*/ 0 w 280"/>
                <a:gd name="T1" fmla="*/ 546 h 63"/>
                <a:gd name="T2" fmla="*/ 7635 w 280"/>
                <a:gd name="T3" fmla="*/ 531 h 63"/>
                <a:gd name="T4" fmla="*/ 45061 w 280"/>
                <a:gd name="T5" fmla="*/ 0 h 63"/>
                <a:gd name="T6" fmla="*/ 5753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4335"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352425" y="3319463"/>
            <a:ext cx="1081088" cy="1166812"/>
            <a:chOff x="42" y="744"/>
            <a:chExt cx="681" cy="735"/>
          </a:xfrm>
        </p:grpSpPr>
        <p:grpSp>
          <p:nvGrpSpPr>
            <p:cNvPr id="94299" name="Group 54"/>
            <p:cNvGrpSpPr>
              <a:grpSpLocks/>
            </p:cNvGrpSpPr>
            <p:nvPr/>
          </p:nvGrpSpPr>
          <p:grpSpPr bwMode="auto">
            <a:xfrm>
              <a:off x="42" y="886"/>
              <a:ext cx="681" cy="468"/>
              <a:chOff x="42" y="886"/>
              <a:chExt cx="681" cy="468"/>
            </a:xfrm>
          </p:grpSpPr>
          <p:grpSp>
            <p:nvGrpSpPr>
              <p:cNvPr id="94301" name="Group 55"/>
              <p:cNvGrpSpPr>
                <a:grpSpLocks/>
              </p:cNvGrpSpPr>
              <p:nvPr/>
            </p:nvGrpSpPr>
            <p:grpSpPr bwMode="auto">
              <a:xfrm>
                <a:off x="278" y="886"/>
                <a:ext cx="397" cy="154"/>
                <a:chOff x="740" y="3209"/>
                <a:chExt cx="397" cy="154"/>
              </a:xfrm>
            </p:grpSpPr>
            <p:grpSp>
              <p:nvGrpSpPr>
                <p:cNvPr id="94326" name="Group 56"/>
                <p:cNvGrpSpPr>
                  <a:grpSpLocks/>
                </p:cNvGrpSpPr>
                <p:nvPr/>
              </p:nvGrpSpPr>
              <p:grpSpPr bwMode="auto">
                <a:xfrm>
                  <a:off x="794" y="3209"/>
                  <a:ext cx="343" cy="154"/>
                  <a:chOff x="844" y="3337"/>
                  <a:chExt cx="343" cy="154"/>
                </a:xfrm>
              </p:grpSpPr>
              <p:sp>
                <p:nvSpPr>
                  <p:cNvPr id="94329"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0"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4327" name="Rectangle 5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28"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302" name="Group 61"/>
              <p:cNvGrpSpPr>
                <a:grpSpLocks/>
              </p:cNvGrpSpPr>
              <p:nvPr/>
            </p:nvGrpSpPr>
            <p:grpSpPr bwMode="auto">
              <a:xfrm>
                <a:off x="278" y="1034"/>
                <a:ext cx="397" cy="154"/>
                <a:chOff x="836" y="3305"/>
                <a:chExt cx="397" cy="154"/>
              </a:xfrm>
            </p:grpSpPr>
            <p:grpSp>
              <p:nvGrpSpPr>
                <p:cNvPr id="94320" name="Group 62"/>
                <p:cNvGrpSpPr>
                  <a:grpSpLocks/>
                </p:cNvGrpSpPr>
                <p:nvPr/>
              </p:nvGrpSpPr>
              <p:grpSpPr bwMode="auto">
                <a:xfrm>
                  <a:off x="890" y="3305"/>
                  <a:ext cx="343" cy="154"/>
                  <a:chOff x="844" y="3337"/>
                  <a:chExt cx="343" cy="154"/>
                </a:xfrm>
              </p:grpSpPr>
              <p:sp>
                <p:nvSpPr>
                  <p:cNvPr id="94324"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25"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321" name="Group 65"/>
                <p:cNvGrpSpPr>
                  <a:grpSpLocks/>
                </p:cNvGrpSpPr>
                <p:nvPr/>
              </p:nvGrpSpPr>
              <p:grpSpPr bwMode="auto">
                <a:xfrm>
                  <a:off x="836" y="3334"/>
                  <a:ext cx="354" cy="94"/>
                  <a:chOff x="836" y="3334"/>
                  <a:chExt cx="354" cy="94"/>
                </a:xfrm>
              </p:grpSpPr>
              <p:sp>
                <p:nvSpPr>
                  <p:cNvPr id="94322" name="Rectangle 6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23"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4303" name="Group 68"/>
              <p:cNvGrpSpPr>
                <a:grpSpLocks/>
              </p:cNvGrpSpPr>
              <p:nvPr/>
            </p:nvGrpSpPr>
            <p:grpSpPr bwMode="auto">
              <a:xfrm>
                <a:off x="165" y="1054"/>
                <a:ext cx="480" cy="112"/>
                <a:chOff x="627" y="3377"/>
                <a:chExt cx="480" cy="112"/>
              </a:xfrm>
            </p:grpSpPr>
            <p:sp>
              <p:nvSpPr>
                <p:cNvPr id="94318" name="Rectangle 69"/>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9"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304" name="Group 71"/>
              <p:cNvGrpSpPr>
                <a:grpSpLocks/>
              </p:cNvGrpSpPr>
              <p:nvPr/>
            </p:nvGrpSpPr>
            <p:grpSpPr bwMode="auto">
              <a:xfrm>
                <a:off x="42" y="1200"/>
                <a:ext cx="681" cy="154"/>
                <a:chOff x="504" y="3523"/>
                <a:chExt cx="681" cy="154"/>
              </a:xfrm>
            </p:grpSpPr>
            <p:grpSp>
              <p:nvGrpSpPr>
                <p:cNvPr id="94305" name="Group 72"/>
                <p:cNvGrpSpPr>
                  <a:grpSpLocks/>
                </p:cNvGrpSpPr>
                <p:nvPr/>
              </p:nvGrpSpPr>
              <p:grpSpPr bwMode="auto">
                <a:xfrm>
                  <a:off x="623" y="3523"/>
                  <a:ext cx="510" cy="154"/>
                  <a:chOff x="723" y="3453"/>
                  <a:chExt cx="510" cy="154"/>
                </a:xfrm>
              </p:grpSpPr>
              <p:grpSp>
                <p:nvGrpSpPr>
                  <p:cNvPr id="94309" name="Group 73"/>
                  <p:cNvGrpSpPr>
                    <a:grpSpLocks/>
                  </p:cNvGrpSpPr>
                  <p:nvPr/>
                </p:nvGrpSpPr>
                <p:grpSpPr bwMode="auto">
                  <a:xfrm>
                    <a:off x="836" y="3453"/>
                    <a:ext cx="397" cy="154"/>
                    <a:chOff x="836" y="3305"/>
                    <a:chExt cx="397" cy="154"/>
                  </a:xfrm>
                </p:grpSpPr>
                <p:grpSp>
                  <p:nvGrpSpPr>
                    <p:cNvPr id="94312" name="Group 74"/>
                    <p:cNvGrpSpPr>
                      <a:grpSpLocks/>
                    </p:cNvGrpSpPr>
                    <p:nvPr/>
                  </p:nvGrpSpPr>
                  <p:grpSpPr bwMode="auto">
                    <a:xfrm>
                      <a:off x="890" y="3305"/>
                      <a:ext cx="343" cy="154"/>
                      <a:chOff x="844" y="3337"/>
                      <a:chExt cx="343" cy="154"/>
                    </a:xfrm>
                  </p:grpSpPr>
                  <p:sp>
                    <p:nvSpPr>
                      <p:cNvPr id="94316"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7"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313" name="Group 77"/>
                    <p:cNvGrpSpPr>
                      <a:grpSpLocks/>
                    </p:cNvGrpSpPr>
                    <p:nvPr/>
                  </p:nvGrpSpPr>
                  <p:grpSpPr bwMode="auto">
                    <a:xfrm>
                      <a:off x="836" y="3334"/>
                      <a:ext cx="354" cy="94"/>
                      <a:chOff x="836" y="3334"/>
                      <a:chExt cx="354" cy="94"/>
                    </a:xfrm>
                  </p:grpSpPr>
                  <p:sp>
                    <p:nvSpPr>
                      <p:cNvPr id="94314" name="Rectangle 7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5"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310" name="Rectangle 80"/>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1"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06" name="Rectangle 82"/>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07" name="Rectangle 83"/>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08"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300"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449263" y="4405313"/>
            <a:ext cx="1081087" cy="244475"/>
            <a:chOff x="504" y="3523"/>
            <a:chExt cx="681" cy="154"/>
          </a:xfrm>
        </p:grpSpPr>
        <p:grpSp>
          <p:nvGrpSpPr>
            <p:cNvPr id="94286" name="Group 87"/>
            <p:cNvGrpSpPr>
              <a:grpSpLocks/>
            </p:cNvGrpSpPr>
            <p:nvPr/>
          </p:nvGrpSpPr>
          <p:grpSpPr bwMode="auto">
            <a:xfrm>
              <a:off x="623" y="3523"/>
              <a:ext cx="510" cy="154"/>
              <a:chOff x="723" y="3453"/>
              <a:chExt cx="510" cy="154"/>
            </a:xfrm>
          </p:grpSpPr>
          <p:grpSp>
            <p:nvGrpSpPr>
              <p:cNvPr id="94290" name="Group 88"/>
              <p:cNvGrpSpPr>
                <a:grpSpLocks/>
              </p:cNvGrpSpPr>
              <p:nvPr/>
            </p:nvGrpSpPr>
            <p:grpSpPr bwMode="auto">
              <a:xfrm>
                <a:off x="836" y="3453"/>
                <a:ext cx="397" cy="154"/>
                <a:chOff x="836" y="3305"/>
                <a:chExt cx="397" cy="154"/>
              </a:xfrm>
            </p:grpSpPr>
            <p:grpSp>
              <p:nvGrpSpPr>
                <p:cNvPr id="94293" name="Group 89"/>
                <p:cNvGrpSpPr>
                  <a:grpSpLocks/>
                </p:cNvGrpSpPr>
                <p:nvPr/>
              </p:nvGrpSpPr>
              <p:grpSpPr bwMode="auto">
                <a:xfrm>
                  <a:off x="890" y="3305"/>
                  <a:ext cx="343" cy="154"/>
                  <a:chOff x="844" y="3337"/>
                  <a:chExt cx="343" cy="154"/>
                </a:xfrm>
              </p:grpSpPr>
              <p:sp>
                <p:nvSpPr>
                  <p:cNvPr id="94297"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98"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294" name="Group 92"/>
                <p:cNvGrpSpPr>
                  <a:grpSpLocks/>
                </p:cNvGrpSpPr>
                <p:nvPr/>
              </p:nvGrpSpPr>
              <p:grpSpPr bwMode="auto">
                <a:xfrm>
                  <a:off x="836" y="3334"/>
                  <a:ext cx="354" cy="94"/>
                  <a:chOff x="836" y="3334"/>
                  <a:chExt cx="354" cy="94"/>
                </a:xfrm>
              </p:grpSpPr>
              <p:sp>
                <p:nvSpPr>
                  <p:cNvPr id="94295" name="Rectangle 9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96"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291" name="Rectangle 95"/>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92"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287" name="Rectangle 97"/>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88" name="Rectangle 98"/>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89"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1477963" y="3236913"/>
            <a:ext cx="1316037" cy="1314450"/>
            <a:chOff x="931" y="1941"/>
            <a:chExt cx="829" cy="828"/>
          </a:xfrm>
        </p:grpSpPr>
        <p:sp>
          <p:nvSpPr>
            <p:cNvPr id="94278" name="Freeform 101"/>
            <p:cNvSpPr>
              <a:spLocks/>
            </p:cNvSpPr>
            <p:nvPr/>
          </p:nvSpPr>
          <p:spPr bwMode="auto">
            <a:xfrm>
              <a:off x="1424" y="1965"/>
              <a:ext cx="336" cy="801"/>
            </a:xfrm>
            <a:custGeom>
              <a:avLst/>
              <a:gdLst>
                <a:gd name="T0" fmla="*/ 1 w 551"/>
                <a:gd name="T1" fmla="*/ 0 h 801"/>
                <a:gd name="T2" fmla="*/ 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4279" name="Group 102"/>
            <p:cNvGrpSpPr>
              <a:grpSpLocks/>
            </p:cNvGrpSpPr>
            <p:nvPr/>
          </p:nvGrpSpPr>
          <p:grpSpPr bwMode="auto">
            <a:xfrm>
              <a:off x="931" y="1941"/>
              <a:ext cx="501" cy="828"/>
              <a:chOff x="569" y="2954"/>
              <a:chExt cx="501" cy="828"/>
            </a:xfrm>
          </p:grpSpPr>
          <p:sp>
            <p:nvSpPr>
              <p:cNvPr id="94280"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81"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4282"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83"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84"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85"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49216" name="Group 145"/>
          <p:cNvGrpSpPr>
            <a:grpSpLocks/>
          </p:cNvGrpSpPr>
          <p:nvPr/>
        </p:nvGrpSpPr>
        <p:grpSpPr bwMode="auto">
          <a:xfrm>
            <a:off x="803275" y="3344863"/>
            <a:ext cx="544513" cy="244475"/>
            <a:chOff x="844" y="3337"/>
            <a:chExt cx="343" cy="154"/>
          </a:xfrm>
        </p:grpSpPr>
        <p:sp>
          <p:nvSpPr>
            <p:cNvPr id="94276"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77"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1195388" y="1247775"/>
            <a:ext cx="976312" cy="1460500"/>
            <a:chOff x="651" y="681"/>
            <a:chExt cx="615" cy="920"/>
          </a:xfrm>
        </p:grpSpPr>
        <p:sp>
          <p:nvSpPr>
            <p:cNvPr id="94268"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4269" name="Group 46"/>
            <p:cNvGrpSpPr>
              <a:grpSpLocks/>
            </p:cNvGrpSpPr>
            <p:nvPr/>
          </p:nvGrpSpPr>
          <p:grpSpPr bwMode="auto">
            <a:xfrm>
              <a:off x="651" y="681"/>
              <a:ext cx="501" cy="828"/>
              <a:chOff x="569" y="2954"/>
              <a:chExt cx="501" cy="828"/>
            </a:xfrm>
          </p:grpSpPr>
          <p:sp>
            <p:nvSpPr>
              <p:cNvPr id="94270"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71"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4272"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73"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74"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75"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49220" name="Group 109"/>
          <p:cNvGrpSpPr>
            <a:grpSpLocks/>
          </p:cNvGrpSpPr>
          <p:nvPr/>
        </p:nvGrpSpPr>
        <p:grpSpPr bwMode="auto">
          <a:xfrm>
            <a:off x="71438" y="1136650"/>
            <a:ext cx="1081087" cy="1217613"/>
            <a:chOff x="1404" y="3105"/>
            <a:chExt cx="681" cy="767"/>
          </a:xfrm>
        </p:grpSpPr>
        <p:grpSp>
          <p:nvGrpSpPr>
            <p:cNvPr id="94233" name="Group 110"/>
            <p:cNvGrpSpPr>
              <a:grpSpLocks/>
            </p:cNvGrpSpPr>
            <p:nvPr/>
          </p:nvGrpSpPr>
          <p:grpSpPr bwMode="auto">
            <a:xfrm>
              <a:off x="1404" y="3355"/>
              <a:ext cx="681" cy="468"/>
              <a:chOff x="42" y="886"/>
              <a:chExt cx="681" cy="468"/>
            </a:xfrm>
          </p:grpSpPr>
          <p:grpSp>
            <p:nvGrpSpPr>
              <p:cNvPr id="94238" name="Group 111"/>
              <p:cNvGrpSpPr>
                <a:grpSpLocks/>
              </p:cNvGrpSpPr>
              <p:nvPr/>
            </p:nvGrpSpPr>
            <p:grpSpPr bwMode="auto">
              <a:xfrm>
                <a:off x="278" y="886"/>
                <a:ext cx="397" cy="154"/>
                <a:chOff x="740" y="3209"/>
                <a:chExt cx="397" cy="154"/>
              </a:xfrm>
            </p:grpSpPr>
            <p:grpSp>
              <p:nvGrpSpPr>
                <p:cNvPr id="94263" name="Group 112"/>
                <p:cNvGrpSpPr>
                  <a:grpSpLocks/>
                </p:cNvGrpSpPr>
                <p:nvPr/>
              </p:nvGrpSpPr>
              <p:grpSpPr bwMode="auto">
                <a:xfrm>
                  <a:off x="794" y="3209"/>
                  <a:ext cx="343" cy="154"/>
                  <a:chOff x="844" y="3337"/>
                  <a:chExt cx="343" cy="154"/>
                </a:xfrm>
              </p:grpSpPr>
              <p:sp>
                <p:nvSpPr>
                  <p:cNvPr id="94266"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7"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4264" name="Rectangle 11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5"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239" name="Group 117"/>
              <p:cNvGrpSpPr>
                <a:grpSpLocks/>
              </p:cNvGrpSpPr>
              <p:nvPr/>
            </p:nvGrpSpPr>
            <p:grpSpPr bwMode="auto">
              <a:xfrm>
                <a:off x="278" y="1034"/>
                <a:ext cx="397" cy="154"/>
                <a:chOff x="836" y="3305"/>
                <a:chExt cx="397" cy="154"/>
              </a:xfrm>
            </p:grpSpPr>
            <p:grpSp>
              <p:nvGrpSpPr>
                <p:cNvPr id="94257" name="Group 118"/>
                <p:cNvGrpSpPr>
                  <a:grpSpLocks/>
                </p:cNvGrpSpPr>
                <p:nvPr/>
              </p:nvGrpSpPr>
              <p:grpSpPr bwMode="auto">
                <a:xfrm>
                  <a:off x="890" y="3305"/>
                  <a:ext cx="343" cy="154"/>
                  <a:chOff x="844" y="3337"/>
                  <a:chExt cx="343" cy="154"/>
                </a:xfrm>
              </p:grpSpPr>
              <p:sp>
                <p:nvSpPr>
                  <p:cNvPr id="94261"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2"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258" name="Group 121"/>
                <p:cNvGrpSpPr>
                  <a:grpSpLocks/>
                </p:cNvGrpSpPr>
                <p:nvPr/>
              </p:nvGrpSpPr>
              <p:grpSpPr bwMode="auto">
                <a:xfrm>
                  <a:off x="836" y="3334"/>
                  <a:ext cx="354" cy="94"/>
                  <a:chOff x="836" y="3334"/>
                  <a:chExt cx="354" cy="94"/>
                </a:xfrm>
              </p:grpSpPr>
              <p:sp>
                <p:nvSpPr>
                  <p:cNvPr id="94259" name="Rectangle 12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0"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4240" name="Group 124"/>
              <p:cNvGrpSpPr>
                <a:grpSpLocks/>
              </p:cNvGrpSpPr>
              <p:nvPr/>
            </p:nvGrpSpPr>
            <p:grpSpPr bwMode="auto">
              <a:xfrm>
                <a:off x="165" y="1054"/>
                <a:ext cx="480" cy="112"/>
                <a:chOff x="627" y="3377"/>
                <a:chExt cx="480" cy="112"/>
              </a:xfrm>
            </p:grpSpPr>
            <p:sp>
              <p:nvSpPr>
                <p:cNvPr id="94255" name="Rectangle 125"/>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56"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241" name="Group 127"/>
              <p:cNvGrpSpPr>
                <a:grpSpLocks/>
              </p:cNvGrpSpPr>
              <p:nvPr/>
            </p:nvGrpSpPr>
            <p:grpSpPr bwMode="auto">
              <a:xfrm>
                <a:off x="42" y="1200"/>
                <a:ext cx="681" cy="154"/>
                <a:chOff x="504" y="3523"/>
                <a:chExt cx="681" cy="154"/>
              </a:xfrm>
            </p:grpSpPr>
            <p:grpSp>
              <p:nvGrpSpPr>
                <p:cNvPr id="94242" name="Group 128"/>
                <p:cNvGrpSpPr>
                  <a:grpSpLocks/>
                </p:cNvGrpSpPr>
                <p:nvPr/>
              </p:nvGrpSpPr>
              <p:grpSpPr bwMode="auto">
                <a:xfrm>
                  <a:off x="623" y="3523"/>
                  <a:ext cx="510" cy="154"/>
                  <a:chOff x="723" y="3453"/>
                  <a:chExt cx="510" cy="154"/>
                </a:xfrm>
              </p:grpSpPr>
              <p:grpSp>
                <p:nvGrpSpPr>
                  <p:cNvPr id="94246" name="Group 129"/>
                  <p:cNvGrpSpPr>
                    <a:grpSpLocks/>
                  </p:cNvGrpSpPr>
                  <p:nvPr/>
                </p:nvGrpSpPr>
                <p:grpSpPr bwMode="auto">
                  <a:xfrm>
                    <a:off x="836" y="3453"/>
                    <a:ext cx="397" cy="154"/>
                    <a:chOff x="836" y="3305"/>
                    <a:chExt cx="397" cy="154"/>
                  </a:xfrm>
                </p:grpSpPr>
                <p:grpSp>
                  <p:nvGrpSpPr>
                    <p:cNvPr id="94249" name="Group 130"/>
                    <p:cNvGrpSpPr>
                      <a:grpSpLocks/>
                    </p:cNvGrpSpPr>
                    <p:nvPr/>
                  </p:nvGrpSpPr>
                  <p:grpSpPr bwMode="auto">
                    <a:xfrm>
                      <a:off x="890" y="3305"/>
                      <a:ext cx="343" cy="154"/>
                      <a:chOff x="844" y="3337"/>
                      <a:chExt cx="343" cy="154"/>
                    </a:xfrm>
                  </p:grpSpPr>
                  <p:sp>
                    <p:nvSpPr>
                      <p:cNvPr id="94253"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54"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250" name="Group 133"/>
                    <p:cNvGrpSpPr>
                      <a:grpSpLocks/>
                    </p:cNvGrpSpPr>
                    <p:nvPr/>
                  </p:nvGrpSpPr>
                  <p:grpSpPr bwMode="auto">
                    <a:xfrm>
                      <a:off x="836" y="3334"/>
                      <a:ext cx="354" cy="94"/>
                      <a:chOff x="836" y="3334"/>
                      <a:chExt cx="354" cy="94"/>
                    </a:xfrm>
                  </p:grpSpPr>
                  <p:sp>
                    <p:nvSpPr>
                      <p:cNvPr id="94251" name="Rectangle 13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52"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247" name="Rectangle 136"/>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48"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243" name="Rectangle 138"/>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44" name="Rectangle 139"/>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45"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234"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235" name="Group 142"/>
            <p:cNvGrpSpPr>
              <a:grpSpLocks/>
            </p:cNvGrpSpPr>
            <p:nvPr/>
          </p:nvGrpSpPr>
          <p:grpSpPr bwMode="auto">
            <a:xfrm>
              <a:off x="1695" y="3227"/>
              <a:ext cx="343" cy="154"/>
              <a:chOff x="844" y="3337"/>
              <a:chExt cx="343" cy="154"/>
            </a:xfrm>
          </p:grpSpPr>
          <p:sp>
            <p:nvSpPr>
              <p:cNvPr id="94236"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37"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5057774" y="4546601"/>
            <a:ext cx="342106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sz="2200" dirty="0">
                <a:latin typeface="Gill Sans MT" panose="020B0502020104020203" pitchFamily="34" charset="0"/>
              </a:rPr>
              <a:t>client now knows its IP address, name and IP address of DNS server, IP address of its first-hop router</a:t>
            </a:r>
          </a:p>
          <a:p>
            <a:pPr>
              <a:lnSpc>
                <a:spcPct val="85000"/>
              </a:lnSpc>
              <a:spcBef>
                <a:spcPct val="20000"/>
              </a:spcBef>
              <a:buClr>
                <a:srgbClr val="000099"/>
              </a:buClr>
              <a:buSzPct val="65000"/>
              <a:buFont typeface="Wingdings" panose="05000000000000000000" pitchFamily="2" charset="2"/>
              <a:buChar char="v"/>
            </a:pPr>
            <a:endParaRPr lang="en-US" altLang="zh-CN" sz="2200" dirty="0">
              <a:latin typeface="Gill Sans MT" panose="020B0502020104020203" pitchFamily="34" charset="0"/>
            </a:endParaRPr>
          </a:p>
        </p:txBody>
      </p:sp>
    </p:spTree>
    <p:extLst>
      <p:ext uri="{BB962C8B-B14F-4D97-AF65-F5344CB8AC3E}">
        <p14:creationId xmlns:p14="http://schemas.microsoft.com/office/powerpoint/2010/main" val="28272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5235" name="Picture 1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1017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2"/>
          <p:cNvSpPr>
            <a:spLocks noGrp="1" noChangeArrowheads="1"/>
          </p:cNvSpPr>
          <p:nvPr>
            <p:ph type="title"/>
          </p:nvPr>
        </p:nvSpPr>
        <p:spPr>
          <a:xfrm>
            <a:off x="358775" y="174625"/>
            <a:ext cx="3703638" cy="1143000"/>
          </a:xfrm>
        </p:spPr>
        <p:txBody>
          <a:bodyPr/>
          <a:lstStyle/>
          <a:p>
            <a:pPr>
              <a:lnSpc>
                <a:spcPct val="75000"/>
              </a:lnSpc>
              <a:defRPr/>
            </a:pPr>
            <a:r>
              <a:rPr lang="en-US" dirty="0">
                <a:cs typeface="+mj-cs"/>
              </a:rPr>
              <a:t>DHCP: Wireshark output </a:t>
            </a:r>
            <a:r>
              <a:rPr lang="en-US" dirty="0" smtClean="0">
                <a:cs typeface="+mj-cs"/>
              </a:rPr>
              <a:t>(home LAN)</a:t>
            </a:r>
            <a:endParaRPr lang="en-US" dirty="0">
              <a:cs typeface="+mj-cs"/>
            </a:endParaRPr>
          </a:p>
        </p:txBody>
      </p:sp>
      <p:sp>
        <p:nvSpPr>
          <p:cNvPr id="95237" name="Text Box 4"/>
          <p:cNvSpPr txBox="1">
            <a:spLocks noChangeArrowheads="1"/>
          </p:cNvSpPr>
          <p:nvPr/>
        </p:nvSpPr>
        <p:spPr bwMode="auto">
          <a:xfrm>
            <a:off x="4570413"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dirty="0">
                <a:solidFill>
                  <a:srgbClr val="FF0000"/>
                </a:solidFill>
              </a:rPr>
              <a:t>Boot Reply </a:t>
            </a:r>
            <a:r>
              <a:rPr lang="en-US" altLang="zh-CN" sz="1200" b="1" dirty="0" smtClean="0">
                <a:solidFill>
                  <a:srgbClr val="FF0000"/>
                </a:solidFill>
              </a:rPr>
              <a:t>(2)</a:t>
            </a:r>
            <a:endParaRPr lang="en-US" altLang="zh-CN" sz="1200" b="1" dirty="0">
              <a:solidFill>
                <a:srgbClr val="FF0000"/>
              </a:solidFill>
            </a:endParaRP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a:t>
            </a:r>
            <a:r>
              <a:rPr lang="en-US" altLang="zh-CN" sz="1200" dirty="0" smtClean="0"/>
              <a:t>(Unicast)</a:t>
            </a:r>
            <a:endParaRPr lang="en-US" altLang="zh-CN" sz="1200" dirty="0"/>
          </a:p>
          <a:p>
            <a:pPr>
              <a:lnSpc>
                <a:spcPct val="90000"/>
              </a:lnSpc>
            </a:pPr>
            <a:r>
              <a:rPr lang="en-US" altLang="zh-CN" sz="1200" b="1" dirty="0">
                <a:solidFill>
                  <a:srgbClr val="FF0000"/>
                </a:solidFill>
              </a:rPr>
              <a:t>Client IP address: 192.168.1.101 </a:t>
            </a:r>
            <a:r>
              <a:rPr lang="en-US" altLang="zh-CN" sz="1200" b="1" dirty="0" smtClean="0">
                <a:solidFill>
                  <a:srgbClr val="FF0000"/>
                </a:solidFill>
              </a:rPr>
              <a:t>(192.168.1.101)</a:t>
            </a:r>
            <a:endParaRPr lang="en-US" altLang="zh-CN" sz="1200" b="1" dirty="0">
              <a:solidFill>
                <a:srgbClr val="FF0000"/>
              </a:solidFill>
            </a:endParaRPr>
          </a:p>
          <a:p>
            <a:pPr>
              <a:lnSpc>
                <a:spcPct val="90000"/>
              </a:lnSpc>
            </a:pPr>
            <a:r>
              <a:rPr lang="en-US" altLang="zh-CN" sz="1200" dirty="0"/>
              <a:t>Your </a:t>
            </a:r>
            <a:r>
              <a:rPr lang="en-US" altLang="zh-CN" sz="1200" dirty="0" smtClean="0"/>
              <a:t>(client) </a:t>
            </a:r>
            <a:r>
              <a:rPr lang="en-US" altLang="zh-CN" sz="1200" dirty="0"/>
              <a:t>IP address: 0.0.0.0 </a:t>
            </a:r>
            <a:r>
              <a:rPr lang="en-US" altLang="zh-CN" sz="1200" dirty="0" smtClean="0"/>
              <a:t>(0.0.0.0)</a:t>
            </a:r>
            <a:endParaRPr lang="en-US" altLang="zh-CN" sz="1200" dirty="0"/>
          </a:p>
          <a:p>
            <a:pPr>
              <a:lnSpc>
                <a:spcPct val="90000"/>
              </a:lnSpc>
            </a:pPr>
            <a:r>
              <a:rPr lang="en-US" altLang="zh-CN" sz="1200" b="1" dirty="0">
                <a:solidFill>
                  <a:srgbClr val="FF0000"/>
                </a:solidFill>
              </a:rPr>
              <a:t>Next server IP address: 192.168.1.1 </a:t>
            </a:r>
            <a:r>
              <a:rPr lang="en-US" altLang="zh-CN" sz="1200" b="1" dirty="0" smtClean="0">
                <a:solidFill>
                  <a:srgbClr val="FF0000"/>
                </a:solidFill>
              </a:rPr>
              <a:t>(192.168.1.1)</a:t>
            </a:r>
            <a:endParaRPr lang="en-US" altLang="zh-CN" sz="1200" b="1" dirty="0">
              <a:solidFill>
                <a:srgbClr val="FF0000"/>
              </a:solidFill>
            </a:endParaRPr>
          </a:p>
          <a:p>
            <a:pPr>
              <a:lnSpc>
                <a:spcPct val="90000"/>
              </a:lnSpc>
            </a:pPr>
            <a:r>
              <a:rPr lang="en-US" altLang="zh-CN" sz="1200" dirty="0"/>
              <a:t>Relay agent IP address: 0.0.0.0 </a:t>
            </a:r>
            <a:r>
              <a:rPr lang="en-US" altLang="zh-CN" sz="1200" dirty="0" smtClean="0"/>
              <a:t>(0.0.0.0)</a:t>
            </a:r>
            <a:endParaRPr lang="en-US" altLang="zh-CN" sz="1200" dirty="0"/>
          </a:p>
          <a:p>
            <a:pPr>
              <a:lnSpc>
                <a:spcPct val="90000"/>
              </a:lnSpc>
            </a:pPr>
            <a:r>
              <a:rPr lang="en-US" altLang="zh-CN" sz="1200" dirty="0"/>
              <a:t>Client MAC address: Wistron_23:68:8a </a:t>
            </a:r>
            <a:r>
              <a:rPr lang="en-US" altLang="zh-CN" sz="1200" dirty="0" smtClean="0"/>
              <a:t>(00:16:d3:23:68:8a)</a:t>
            </a:r>
            <a:endParaRPr lang="en-US" altLang="zh-CN" sz="1200" dirty="0"/>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a:t>
            </a:r>
            <a:r>
              <a:rPr lang="en-US" altLang="zh-CN" sz="1200" dirty="0" smtClean="0"/>
              <a:t>(OK)</a:t>
            </a:r>
            <a:endParaRPr lang="en-US" altLang="zh-CN" sz="1200" dirty="0"/>
          </a:p>
          <a:p>
            <a:pPr>
              <a:lnSpc>
                <a:spcPct val="90000"/>
              </a:lnSpc>
            </a:pPr>
            <a:r>
              <a:rPr lang="en-US" altLang="zh-CN" sz="1200" b="1" dirty="0">
                <a:solidFill>
                  <a:srgbClr val="FF0000"/>
                </a:solidFill>
              </a:rPr>
              <a:t>Option: </a:t>
            </a:r>
            <a:r>
              <a:rPr lang="en-US" altLang="zh-CN" sz="1200" b="1" dirty="0" smtClean="0">
                <a:solidFill>
                  <a:srgbClr val="FF0000"/>
                </a:solidFill>
              </a:rPr>
              <a:t>(t=53,l=1) </a:t>
            </a:r>
            <a:r>
              <a:rPr lang="en-US" altLang="zh-CN" sz="1200" b="1" dirty="0">
                <a:solidFill>
                  <a:srgbClr val="FF0000"/>
                </a:solidFill>
              </a:rPr>
              <a:t>DHCP Message Type = DHCP ACK</a:t>
            </a:r>
          </a:p>
          <a:p>
            <a:pPr>
              <a:lnSpc>
                <a:spcPct val="90000"/>
              </a:lnSpc>
            </a:pPr>
            <a:r>
              <a:rPr lang="en-US" altLang="zh-CN" sz="1200" b="1" dirty="0">
                <a:solidFill>
                  <a:srgbClr val="FF0000"/>
                </a:solidFill>
              </a:rPr>
              <a:t>Option: </a:t>
            </a:r>
            <a:r>
              <a:rPr lang="en-US" altLang="zh-CN" sz="1200" b="1" dirty="0" smtClean="0">
                <a:solidFill>
                  <a:srgbClr val="FF0000"/>
                </a:solidFill>
              </a:rPr>
              <a:t>(t=54,l=4) </a:t>
            </a:r>
            <a:r>
              <a:rPr lang="en-US" altLang="zh-CN" sz="1200" b="1" dirty="0">
                <a:solidFill>
                  <a:srgbClr val="FF0000"/>
                </a:solidFill>
              </a:rPr>
              <a:t>Server Identifier = 192.168.1.1</a:t>
            </a:r>
          </a:p>
          <a:p>
            <a:pPr>
              <a:lnSpc>
                <a:spcPct val="90000"/>
              </a:lnSpc>
            </a:pPr>
            <a:r>
              <a:rPr lang="en-US" altLang="zh-CN" sz="1200" b="1" dirty="0">
                <a:solidFill>
                  <a:srgbClr val="FF0000"/>
                </a:solidFill>
              </a:rPr>
              <a:t>Option: </a:t>
            </a:r>
            <a:r>
              <a:rPr lang="en-US" altLang="zh-CN" sz="1200" b="1" dirty="0" smtClean="0">
                <a:solidFill>
                  <a:srgbClr val="FF0000"/>
                </a:solidFill>
              </a:rPr>
              <a:t>(t=1,l=4) </a:t>
            </a:r>
            <a:r>
              <a:rPr lang="en-US" altLang="zh-CN" sz="1200" b="1" dirty="0">
                <a:solidFill>
                  <a:srgbClr val="FF0000"/>
                </a:solidFill>
              </a:rPr>
              <a:t>Subnet Mask = 255.255.255.0</a:t>
            </a:r>
          </a:p>
          <a:p>
            <a:pPr>
              <a:lnSpc>
                <a:spcPct val="90000"/>
              </a:lnSpc>
            </a:pPr>
            <a:r>
              <a:rPr lang="en-US" altLang="zh-CN" sz="1200" b="1" dirty="0">
                <a:solidFill>
                  <a:srgbClr val="FF0000"/>
                </a:solidFill>
              </a:rPr>
              <a:t>Option: </a:t>
            </a:r>
            <a:r>
              <a:rPr lang="en-US" altLang="zh-CN" sz="1200" b="1" dirty="0" smtClean="0">
                <a:solidFill>
                  <a:srgbClr val="FF0000"/>
                </a:solidFill>
              </a:rPr>
              <a:t>(t=3,l=4) </a:t>
            </a:r>
            <a:r>
              <a:rPr lang="en-US" altLang="zh-CN" sz="1200" b="1" dirty="0">
                <a:solidFill>
                  <a:srgbClr val="FF0000"/>
                </a:solidFill>
              </a:rPr>
              <a:t>Router = 192.168.1.1</a:t>
            </a:r>
          </a:p>
          <a:p>
            <a:pPr>
              <a:lnSpc>
                <a:spcPct val="90000"/>
              </a:lnSpc>
            </a:pPr>
            <a:r>
              <a:rPr lang="en-US" altLang="zh-CN" sz="1200" b="1" dirty="0">
                <a:solidFill>
                  <a:srgbClr val="FF0000"/>
                </a:solidFill>
              </a:rPr>
              <a:t>Option: </a:t>
            </a:r>
            <a:r>
              <a:rPr lang="en-US" altLang="zh-CN" sz="1200" b="1" dirty="0" smtClean="0">
                <a:solidFill>
                  <a:srgbClr val="FF0000"/>
                </a:solidFill>
              </a:rPr>
              <a:t>(6) </a:t>
            </a:r>
            <a:r>
              <a:rPr lang="en-US" altLang="zh-CN" sz="1200" b="1" dirty="0">
                <a:solidFill>
                  <a:srgbClr val="FF0000"/>
                </a:solidFill>
              </a:rPr>
              <a:t>Domain Name Server</a:t>
            </a:r>
          </a:p>
          <a:p>
            <a:pPr>
              <a:lnSpc>
                <a:spcPct val="90000"/>
              </a:lnSpc>
            </a:pPr>
            <a:r>
              <a:rPr lang="en-US" altLang="zh-CN" sz="1200" b="1" dirty="0">
                <a:solidFill>
                  <a:srgbClr val="FF0000"/>
                </a:solidFill>
              </a:rPr>
              <a:t>     Length: 12; Value: 445747E2445749F244574092; </a:t>
            </a:r>
          </a:p>
          <a:p>
            <a:pPr>
              <a:lnSpc>
                <a:spcPct val="90000"/>
              </a:lnSpc>
            </a:pPr>
            <a:r>
              <a:rPr lang="en-US" altLang="zh-CN" sz="1200" b="1" dirty="0">
                <a:solidFill>
                  <a:srgbClr val="FF0000"/>
                </a:solidFill>
              </a:rPr>
              <a:t>      IP Address: 68.87.71.226;</a:t>
            </a:r>
          </a:p>
          <a:p>
            <a:pPr>
              <a:lnSpc>
                <a:spcPct val="90000"/>
              </a:lnSpc>
            </a:pPr>
            <a:r>
              <a:rPr lang="en-US" altLang="zh-CN" sz="1200" b="1" dirty="0">
                <a:solidFill>
                  <a:srgbClr val="FF0000"/>
                </a:solidFill>
              </a:rPr>
              <a:t>      IP Address: 68.87.73.242; </a:t>
            </a:r>
          </a:p>
          <a:p>
            <a:pPr>
              <a:lnSpc>
                <a:spcPct val="90000"/>
              </a:lnSpc>
            </a:pPr>
            <a:r>
              <a:rPr lang="en-US" altLang="zh-CN" sz="1200" b="1" dirty="0">
                <a:solidFill>
                  <a:srgbClr val="FF0000"/>
                </a:solidFill>
              </a:rPr>
              <a:t>      IP Address: 68.87.64.146</a:t>
            </a:r>
          </a:p>
          <a:p>
            <a:pPr>
              <a:lnSpc>
                <a:spcPct val="90000"/>
              </a:lnSpc>
            </a:pPr>
            <a:r>
              <a:rPr lang="en-US" altLang="zh-CN" sz="1200" b="1" dirty="0">
                <a:solidFill>
                  <a:srgbClr val="FF0000"/>
                </a:solidFill>
              </a:rPr>
              <a:t>Option: </a:t>
            </a:r>
            <a:r>
              <a:rPr lang="en-US" altLang="zh-CN" sz="1200" b="1" dirty="0" smtClean="0">
                <a:solidFill>
                  <a:srgbClr val="FF0000"/>
                </a:solidFill>
              </a:rPr>
              <a:t>(t=15,l=20) </a:t>
            </a:r>
            <a:r>
              <a:rPr lang="en-US" altLang="zh-CN" sz="1200" b="1" dirty="0">
                <a:solidFill>
                  <a:srgbClr val="FF0000"/>
                </a:solidFill>
              </a:rPr>
              <a:t>Domain Name = "hsd1.ma.comcast.net."</a:t>
            </a:r>
          </a:p>
          <a:p>
            <a:pPr>
              <a:lnSpc>
                <a:spcPct val="90000"/>
              </a:lnSpc>
            </a:pPr>
            <a:endParaRPr lang="en-US" altLang="zh-CN" sz="1000" dirty="0"/>
          </a:p>
        </p:txBody>
      </p:sp>
      <p:sp>
        <p:nvSpPr>
          <p:cNvPr id="95238" name="Line 5"/>
          <p:cNvSpPr>
            <a:spLocks noChangeShapeType="1"/>
          </p:cNvSpPr>
          <p:nvPr/>
        </p:nvSpPr>
        <p:spPr bwMode="auto">
          <a:xfrm>
            <a:off x="4522788" y="298450"/>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239" name="Text Box 6"/>
          <p:cNvSpPr txBox="1">
            <a:spLocks noChangeArrowheads="1"/>
          </p:cNvSpPr>
          <p:nvPr/>
        </p:nvSpPr>
        <p:spPr bwMode="auto">
          <a:xfrm>
            <a:off x="7634288"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CC0000"/>
                </a:solidFill>
              </a:rPr>
              <a:t>reply</a:t>
            </a:r>
          </a:p>
        </p:txBody>
      </p:sp>
      <p:sp>
        <p:nvSpPr>
          <p:cNvPr id="95240" name="Text Box 7"/>
          <p:cNvSpPr txBox="1">
            <a:spLocks noChangeArrowheads="1"/>
          </p:cNvSpPr>
          <p:nvPr/>
        </p:nvSpPr>
        <p:spPr bwMode="auto">
          <a:xfrm>
            <a:off x="157163" y="1506538"/>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u="sng" dirty="0">
                <a:solidFill>
                  <a:srgbClr val="FF0000"/>
                </a:solidFill>
              </a:rPr>
              <a:t>Boot Request </a:t>
            </a:r>
            <a:r>
              <a:rPr lang="en-US" altLang="zh-CN" sz="1200" b="1" u="sng" dirty="0" smtClean="0">
                <a:solidFill>
                  <a:srgbClr val="FF0000"/>
                </a:solidFill>
              </a:rPr>
              <a:t>(1)</a:t>
            </a:r>
            <a:endParaRPr lang="en-US" altLang="zh-CN" sz="1200" b="1" u="sng" dirty="0">
              <a:solidFill>
                <a:srgbClr val="FF0000"/>
              </a:solidFill>
            </a:endParaRP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a:t>
            </a:r>
            <a:r>
              <a:rPr lang="en-US" altLang="zh-CN" sz="1200" dirty="0" smtClean="0"/>
              <a:t>(Unicast)</a:t>
            </a:r>
            <a:endParaRPr lang="en-US" altLang="zh-CN" sz="1200" dirty="0"/>
          </a:p>
          <a:p>
            <a:pPr>
              <a:lnSpc>
                <a:spcPct val="90000"/>
              </a:lnSpc>
            </a:pPr>
            <a:r>
              <a:rPr lang="en-US" altLang="zh-CN" sz="1200" dirty="0"/>
              <a:t>Client IP address: 0.0.0.0 </a:t>
            </a:r>
            <a:r>
              <a:rPr lang="en-US" altLang="zh-CN" sz="1200" dirty="0" smtClean="0"/>
              <a:t>(0.0.0.0)</a:t>
            </a:r>
            <a:endParaRPr lang="en-US" altLang="zh-CN" sz="1200" dirty="0"/>
          </a:p>
          <a:p>
            <a:pPr>
              <a:lnSpc>
                <a:spcPct val="90000"/>
              </a:lnSpc>
            </a:pPr>
            <a:r>
              <a:rPr lang="en-US" altLang="zh-CN" sz="1200" dirty="0"/>
              <a:t>Your </a:t>
            </a:r>
            <a:r>
              <a:rPr lang="en-US" altLang="zh-CN" sz="1200" dirty="0" smtClean="0"/>
              <a:t>(client) </a:t>
            </a:r>
            <a:r>
              <a:rPr lang="en-US" altLang="zh-CN" sz="1200" dirty="0"/>
              <a:t>IP address: 0.0.0.0 </a:t>
            </a:r>
            <a:r>
              <a:rPr lang="en-US" altLang="zh-CN" sz="1200" dirty="0" smtClean="0"/>
              <a:t>(0.0.0.0)</a:t>
            </a:r>
            <a:endParaRPr lang="en-US" altLang="zh-CN" sz="1200" dirty="0"/>
          </a:p>
          <a:p>
            <a:pPr>
              <a:lnSpc>
                <a:spcPct val="90000"/>
              </a:lnSpc>
            </a:pPr>
            <a:r>
              <a:rPr lang="en-US" altLang="zh-CN" sz="1200" dirty="0"/>
              <a:t>Next server IP address: 0.0.0.0 </a:t>
            </a:r>
            <a:r>
              <a:rPr lang="en-US" altLang="zh-CN" sz="1200" dirty="0" smtClean="0"/>
              <a:t>(0.0.0.0)</a:t>
            </a:r>
            <a:endParaRPr lang="en-US" altLang="zh-CN" sz="1200" dirty="0"/>
          </a:p>
          <a:p>
            <a:pPr>
              <a:lnSpc>
                <a:spcPct val="90000"/>
              </a:lnSpc>
            </a:pPr>
            <a:r>
              <a:rPr lang="en-US" altLang="zh-CN" sz="1200" dirty="0"/>
              <a:t>Relay agent IP address: 0.0.0.0 </a:t>
            </a:r>
            <a:r>
              <a:rPr lang="en-US" altLang="zh-CN" sz="1200" dirty="0" smtClean="0"/>
              <a:t>(0.0.0.0)</a:t>
            </a:r>
            <a:endParaRPr lang="en-US" altLang="zh-CN" sz="1200" dirty="0"/>
          </a:p>
          <a:p>
            <a:pPr>
              <a:lnSpc>
                <a:spcPct val="90000"/>
              </a:lnSpc>
            </a:pPr>
            <a:r>
              <a:rPr lang="en-US" altLang="zh-CN" sz="1200" b="1" dirty="0">
                <a:solidFill>
                  <a:srgbClr val="FF0000"/>
                </a:solidFill>
              </a:rPr>
              <a:t>Client MAC address: Wistron_23:68:8a </a:t>
            </a:r>
            <a:r>
              <a:rPr lang="en-US" altLang="zh-CN" sz="1200" b="1" dirty="0" smtClean="0">
                <a:solidFill>
                  <a:srgbClr val="FF0000"/>
                </a:solidFill>
              </a:rPr>
              <a:t>(00:16:d3:23:68:8a)</a:t>
            </a:r>
            <a:endParaRPr lang="en-US" altLang="zh-CN" sz="1200" b="1" dirty="0">
              <a:solidFill>
                <a:srgbClr val="FF0000"/>
              </a:solidFill>
            </a:endParaRP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a:t>
            </a:r>
            <a:r>
              <a:rPr lang="en-US" altLang="zh-CN" sz="1200" dirty="0" smtClean="0"/>
              <a:t>(OK)</a:t>
            </a:r>
            <a:endParaRPr lang="en-US" altLang="zh-CN" sz="1200" dirty="0"/>
          </a:p>
          <a:p>
            <a:pPr>
              <a:lnSpc>
                <a:spcPct val="90000"/>
              </a:lnSpc>
            </a:pPr>
            <a:r>
              <a:rPr lang="en-US" altLang="zh-CN" sz="1200" dirty="0"/>
              <a:t>Option: </a:t>
            </a:r>
            <a:r>
              <a:rPr lang="en-US" altLang="zh-CN" sz="1200" dirty="0" smtClean="0"/>
              <a:t>(t=53,l=1) </a:t>
            </a:r>
            <a:r>
              <a:rPr lang="en-US" altLang="zh-CN" sz="1200" b="1" dirty="0">
                <a:solidFill>
                  <a:srgbClr val="FF0000"/>
                </a:solidFill>
              </a:rPr>
              <a:t>DHCP Message Type = DHCP Request</a:t>
            </a:r>
          </a:p>
          <a:p>
            <a:pPr>
              <a:lnSpc>
                <a:spcPct val="90000"/>
              </a:lnSpc>
            </a:pPr>
            <a:r>
              <a:rPr lang="en-US" altLang="zh-CN" sz="1200" dirty="0"/>
              <a:t>Option: </a:t>
            </a:r>
            <a:r>
              <a:rPr lang="en-US" altLang="zh-CN" sz="1200" dirty="0" smtClean="0"/>
              <a:t>(61) </a:t>
            </a:r>
            <a:r>
              <a:rPr lang="en-US" altLang="zh-CN" sz="1200" dirty="0"/>
              <a:t>Client identifier</a:t>
            </a:r>
          </a:p>
          <a:p>
            <a:pPr>
              <a:lnSpc>
                <a:spcPct val="90000"/>
              </a:lnSpc>
            </a:pPr>
            <a:r>
              <a:rPr lang="en-US" altLang="zh-CN" sz="1200" dirty="0"/>
              <a:t>     Length: 7; Value: 010016D323688A; </a:t>
            </a:r>
          </a:p>
          <a:p>
            <a:pPr>
              <a:lnSpc>
                <a:spcPct val="90000"/>
              </a:lnSpc>
            </a:pPr>
            <a:r>
              <a:rPr lang="en-US" altLang="zh-CN" sz="1200" dirty="0"/>
              <a:t>     Hardware type: Ethernet</a:t>
            </a:r>
          </a:p>
          <a:p>
            <a:pPr>
              <a:lnSpc>
                <a:spcPct val="90000"/>
              </a:lnSpc>
            </a:pPr>
            <a:r>
              <a:rPr lang="en-US" altLang="zh-CN" sz="1200" dirty="0"/>
              <a:t>     Client MAC address: Wistron_23:68:8a </a:t>
            </a:r>
            <a:r>
              <a:rPr lang="en-US" altLang="zh-CN" sz="1200" dirty="0" smtClean="0"/>
              <a:t>(00:16:d3:23:68:8a)</a:t>
            </a:r>
            <a:endParaRPr lang="en-US" altLang="zh-CN" sz="1200" dirty="0"/>
          </a:p>
          <a:p>
            <a:pPr>
              <a:lnSpc>
                <a:spcPct val="90000"/>
              </a:lnSpc>
            </a:pPr>
            <a:r>
              <a:rPr lang="en-US" altLang="zh-CN" sz="1200" dirty="0"/>
              <a:t>Option: </a:t>
            </a:r>
            <a:r>
              <a:rPr lang="en-US" altLang="zh-CN" sz="1200" dirty="0" smtClean="0"/>
              <a:t>(t=50,l=4) </a:t>
            </a:r>
            <a:r>
              <a:rPr lang="en-US" altLang="zh-CN" sz="1200" dirty="0"/>
              <a:t>Requested IP Address = 192.168.1.101</a:t>
            </a:r>
          </a:p>
          <a:p>
            <a:pPr>
              <a:lnSpc>
                <a:spcPct val="90000"/>
              </a:lnSpc>
            </a:pPr>
            <a:r>
              <a:rPr lang="en-US" altLang="zh-CN" sz="1200" dirty="0"/>
              <a:t>Option: </a:t>
            </a:r>
            <a:r>
              <a:rPr lang="en-US" altLang="zh-CN" sz="1200" dirty="0" smtClean="0"/>
              <a:t>(t=12,l=5) </a:t>
            </a:r>
            <a:r>
              <a:rPr lang="en-US" altLang="zh-CN" sz="1200" dirty="0"/>
              <a:t>Host Name = "nomad"</a:t>
            </a:r>
          </a:p>
          <a:p>
            <a:pPr>
              <a:lnSpc>
                <a:spcPct val="90000"/>
              </a:lnSpc>
            </a:pPr>
            <a:r>
              <a:rPr lang="en-US" altLang="zh-CN" sz="1200" b="1" dirty="0">
                <a:solidFill>
                  <a:srgbClr val="FF0000"/>
                </a:solidFill>
              </a:rPr>
              <a:t>Option: </a:t>
            </a:r>
            <a:r>
              <a:rPr lang="en-US" altLang="zh-CN" sz="1200" b="1" dirty="0" smtClean="0">
                <a:solidFill>
                  <a:srgbClr val="FF0000"/>
                </a:solidFill>
              </a:rPr>
              <a:t>(55) </a:t>
            </a:r>
            <a:r>
              <a:rPr lang="en-US" altLang="zh-CN" sz="1200" b="1" dirty="0">
                <a:solidFill>
                  <a:srgbClr val="FF0000"/>
                </a:solidFill>
              </a:rPr>
              <a:t>Parameter Request List</a:t>
            </a:r>
          </a:p>
          <a:p>
            <a:pPr>
              <a:lnSpc>
                <a:spcPct val="90000"/>
              </a:lnSpc>
            </a:pPr>
            <a:r>
              <a:rPr lang="en-US" altLang="zh-CN" sz="1200" dirty="0"/>
              <a:t>     Length: 11; Value: 010F03062C2E2F1F21F92B</a:t>
            </a:r>
          </a:p>
          <a:p>
            <a:pPr>
              <a:lnSpc>
                <a:spcPct val="90000"/>
              </a:lnSpc>
            </a:pPr>
            <a:r>
              <a:rPr lang="en-US" altLang="zh-CN" sz="1200" dirty="0"/>
              <a:t>     </a:t>
            </a:r>
            <a:r>
              <a:rPr lang="en-US" altLang="zh-CN" sz="1200" b="1" dirty="0">
                <a:solidFill>
                  <a:srgbClr val="FF0000"/>
                </a:solidFill>
              </a:rPr>
              <a:t>1 = Subnet Mask; 15 = Domain Name</a:t>
            </a:r>
          </a:p>
          <a:p>
            <a:pPr>
              <a:lnSpc>
                <a:spcPct val="90000"/>
              </a:lnSpc>
            </a:pPr>
            <a:r>
              <a:rPr lang="en-US" altLang="zh-CN" sz="1200" b="1" dirty="0">
                <a:solidFill>
                  <a:srgbClr val="FF0000"/>
                </a:solidFill>
              </a:rPr>
              <a:t>     3 = Router; 6 = Domain Name Server</a:t>
            </a:r>
          </a:p>
          <a:p>
            <a:pPr>
              <a:lnSpc>
                <a:spcPct val="90000"/>
              </a:lnSpc>
            </a:pPr>
            <a:r>
              <a:rPr lang="en-US" altLang="zh-CN" sz="1200" dirty="0"/>
              <a:t>     44 = NetBIOS over TCP/IP Name Server</a:t>
            </a:r>
          </a:p>
          <a:p>
            <a:pPr>
              <a:lnSpc>
                <a:spcPct val="90000"/>
              </a:lnSpc>
            </a:pPr>
            <a:r>
              <a:rPr lang="en-US" altLang="zh-CN" sz="1200" dirty="0"/>
              <a:t>     ……</a:t>
            </a:r>
          </a:p>
        </p:txBody>
      </p:sp>
      <p:sp>
        <p:nvSpPr>
          <p:cNvPr id="95241" name="Text Box 8"/>
          <p:cNvSpPr txBox="1">
            <a:spLocks noChangeArrowheads="1"/>
          </p:cNvSpPr>
          <p:nvPr/>
        </p:nvSpPr>
        <p:spPr bwMode="auto">
          <a:xfrm>
            <a:off x="2613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CC0000"/>
                </a:solidFill>
              </a:rPr>
              <a:t>request</a:t>
            </a:r>
          </a:p>
        </p:txBody>
      </p:sp>
    </p:spTree>
    <p:extLst>
      <p:ext uri="{BB962C8B-B14F-4D97-AF65-F5344CB8AC3E}">
        <p14:creationId xmlns:p14="http://schemas.microsoft.com/office/powerpoint/2010/main" val="17230511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solidFill>
                  <a:srgbClr val="FF0000"/>
                </a:solidFill>
              </a:rPr>
              <a:t>网络</a:t>
            </a:r>
            <a:r>
              <a:rPr lang="zh-CN" altLang="en-US" sz="2000" dirty="0" smtClean="0">
                <a:solidFill>
                  <a:srgbClr val="FF0000"/>
                </a:solidFill>
              </a:rPr>
              <a:t>地址转换</a:t>
            </a:r>
            <a:endParaRPr lang="en-US" altLang="zh-CN" sz="2000" dirty="0" smtClean="0">
              <a:solidFill>
                <a:srgbClr val="FF0000"/>
              </a:solidFill>
            </a:endParaRPr>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5256362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a:spLocks noGrp="1" noChangeArrowheads="1"/>
          </p:cNvSpPr>
          <p:nvPr>
            <p:ph type="title"/>
          </p:nvPr>
        </p:nvSpPr>
        <p:spPr>
          <a:xfrm>
            <a:off x="338138" y="228600"/>
            <a:ext cx="8455025" cy="611188"/>
          </a:xfrm>
        </p:spPr>
        <p:txBody>
          <a:bodyPr/>
          <a:lstStyle/>
          <a:p>
            <a:pPr eaLnBrk="1" hangingPunct="1"/>
            <a:r>
              <a:rPr lang="zh-CN" altLang="en-US" dirty="0"/>
              <a:t>网络地址转换</a:t>
            </a:r>
            <a:endParaRPr lang="zh-CN" altLang="en-US" dirty="0" smtClean="0">
              <a:latin typeface="Gill Sans MT" panose="020B0502020104020203" pitchFamily="34" charset="0"/>
            </a:endParaRPr>
          </a:p>
        </p:txBody>
      </p:sp>
      <p:sp>
        <p:nvSpPr>
          <p:cNvPr id="812035" name="Rectangle 3"/>
          <p:cNvSpPr>
            <a:spLocks noGrp="1" noChangeArrowheads="1"/>
          </p:cNvSpPr>
          <p:nvPr>
            <p:ph type="body" idx="4294967295"/>
          </p:nvPr>
        </p:nvSpPr>
        <p:spPr>
          <a:xfrm>
            <a:off x="381000" y="1066800"/>
            <a:ext cx="8420100" cy="1444580"/>
          </a:xfrm>
        </p:spPr>
        <p:txBody>
          <a:bodyPr/>
          <a:lstStyle/>
          <a:p>
            <a:pPr>
              <a:spcBef>
                <a:spcPct val="0"/>
              </a:spcBef>
              <a:defRPr/>
            </a:pPr>
            <a:r>
              <a:rPr lang="zh-CN" altLang="en-US" dirty="0" smtClean="0"/>
              <a:t>为了将家庭</a:t>
            </a:r>
            <a:r>
              <a:rPr lang="zh-CN" altLang="en-US" dirty="0"/>
              <a:t>或企业内部使用的</a:t>
            </a:r>
            <a:r>
              <a:rPr lang="zh-CN" altLang="en-US" dirty="0" smtClean="0"/>
              <a:t>地址</a:t>
            </a:r>
            <a:r>
              <a:rPr lang="zh-CN" altLang="en-US" dirty="0"/>
              <a:t>从</a:t>
            </a:r>
            <a:r>
              <a:rPr lang="zh-CN" altLang="en-US" dirty="0" smtClean="0"/>
              <a:t>用于</a:t>
            </a:r>
            <a:r>
              <a:rPr lang="zh-CN" altLang="en-US" dirty="0"/>
              <a:t>互联网的</a:t>
            </a:r>
            <a:r>
              <a:rPr lang="zh-CN" altLang="en-US" dirty="0" smtClean="0"/>
              <a:t>地址</a:t>
            </a:r>
            <a:r>
              <a:rPr lang="zh-CN" altLang="en-US" dirty="0" smtClean="0">
                <a:solidFill>
                  <a:srgbClr val="FF0000"/>
                </a:solidFill>
              </a:rPr>
              <a:t>分开</a:t>
            </a:r>
            <a:r>
              <a:rPr lang="en-US" altLang="zh-CN" dirty="0" smtClean="0">
                <a:solidFill>
                  <a:srgbClr val="FF0000"/>
                </a:solidFill>
              </a:rPr>
              <a:t>[</a:t>
            </a:r>
            <a:r>
              <a:rPr lang="en-US" altLang="zh-CN" dirty="0" smtClean="0"/>
              <a:t>separate</a:t>
            </a:r>
            <a:r>
              <a:rPr lang="en-US" altLang="zh-CN" dirty="0" smtClean="0">
                <a:solidFill>
                  <a:srgbClr val="FF0000"/>
                </a:solidFill>
              </a:rPr>
              <a:t>]</a:t>
            </a:r>
            <a:r>
              <a:rPr lang="zh-CN" altLang="en-US" dirty="0" smtClean="0"/>
              <a:t>，互联网权威保留</a:t>
            </a:r>
            <a:r>
              <a:rPr lang="zh-CN" altLang="en-US" dirty="0"/>
              <a:t>了三组地址作为</a:t>
            </a:r>
            <a:r>
              <a:rPr lang="zh-CN" altLang="en-US" dirty="0" smtClean="0"/>
              <a:t>私有地址</a:t>
            </a:r>
            <a:r>
              <a:rPr lang="zh-CN" altLang="en-US" dirty="0"/>
              <a:t>，如下表所示</a:t>
            </a:r>
            <a:r>
              <a:rPr lang="zh-CN" altLang="en-US" dirty="0" smtClean="0"/>
              <a:t>。</a:t>
            </a:r>
            <a:endParaRPr lang="en-US" altLang="zh-CN" dirty="0" smtClean="0"/>
          </a:p>
        </p:txBody>
      </p:sp>
      <p:pic>
        <p:nvPicPr>
          <p:cNvPr id="145412" name="Picture 4"/>
          <p:cNvPicPr>
            <a:picLocks noChangeAspect="1" noChangeArrowheads="1"/>
          </p:cNvPicPr>
          <p:nvPr/>
        </p:nvPicPr>
        <p:blipFill>
          <a:blip r:embed="rId3" cstate="print"/>
          <a:srcRect/>
          <a:stretch>
            <a:fillRect/>
          </a:stretch>
        </p:blipFill>
        <p:spPr bwMode="auto">
          <a:xfrm>
            <a:off x="1219200" y="2824208"/>
            <a:ext cx="6434138" cy="2133600"/>
          </a:xfrm>
          <a:prstGeom prst="rect">
            <a:avLst/>
          </a:prstGeom>
          <a:noFill/>
          <a:ln w="9525">
            <a:noFill/>
            <a:miter lim="800000"/>
            <a:headEnd/>
            <a:tailEnd/>
          </a:ln>
        </p:spPr>
      </p:pic>
      <p:sp>
        <p:nvSpPr>
          <p:cNvPr id="145413" name="Text Box 5"/>
          <p:cNvSpPr txBox="1">
            <a:spLocks noChangeArrowheads="1"/>
          </p:cNvSpPr>
          <p:nvPr/>
        </p:nvSpPr>
        <p:spPr bwMode="auto">
          <a:xfrm>
            <a:off x="1219200" y="5270636"/>
            <a:ext cx="6038850" cy="457200"/>
          </a:xfrm>
          <a:prstGeom prst="rect">
            <a:avLst/>
          </a:prstGeom>
          <a:noFill/>
          <a:ln w="9525">
            <a:noFill/>
            <a:miter lim="800000"/>
            <a:headEnd/>
            <a:tailEnd/>
          </a:ln>
        </p:spPr>
        <p:txBody>
          <a:bodyPr>
            <a:spAutoFit/>
          </a:bodyPr>
          <a:lstStyle/>
          <a:p>
            <a:pPr algn="ctr"/>
            <a:r>
              <a:rPr lang="zh-CN" altLang="en-US" sz="2400" dirty="0" smtClean="0"/>
              <a:t>表</a:t>
            </a:r>
            <a:r>
              <a:rPr lang="en-US" altLang="zh-CN" sz="2400" dirty="0" smtClean="0"/>
              <a:t>. </a:t>
            </a:r>
            <a:r>
              <a:rPr lang="zh-CN" altLang="en-US" sz="2400" dirty="0" smtClean="0"/>
              <a:t>专用</a:t>
            </a:r>
            <a:r>
              <a:rPr lang="zh-CN" altLang="en-US" sz="2400" dirty="0"/>
              <a:t>网络地址</a:t>
            </a:r>
            <a:endParaRPr lang="en-US" altLang="zh-CN" sz="2000"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2"/>
          <p:cNvSpPr>
            <a:spLocks noGrp="1" noChangeArrowheads="1"/>
          </p:cNvSpPr>
          <p:nvPr>
            <p:ph type="title"/>
          </p:nvPr>
        </p:nvSpPr>
        <p:spPr/>
        <p:txBody>
          <a:bodyPr/>
          <a:lstStyle/>
          <a:p>
            <a:pPr eaLnBrk="1" hangingPunct="1"/>
            <a:r>
              <a:rPr lang="zh-CN" altLang="en-US" dirty="0"/>
              <a:t>网络地址转换</a:t>
            </a:r>
            <a:endParaRPr lang="zh-CN" altLang="en-US" dirty="0" smtClean="0"/>
          </a:p>
        </p:txBody>
      </p:sp>
      <p:sp>
        <p:nvSpPr>
          <p:cNvPr id="153605" name="Rectangle 3"/>
          <p:cNvSpPr>
            <a:spLocks noGrp="1" noChangeArrowheads="1"/>
          </p:cNvSpPr>
          <p:nvPr>
            <p:ph type="body" idx="1"/>
          </p:nvPr>
        </p:nvSpPr>
        <p:spPr>
          <a:xfrm>
            <a:off x="450850" y="1160463"/>
            <a:ext cx="8229600" cy="647700"/>
          </a:xfrm>
        </p:spPr>
        <p:txBody>
          <a:bodyPr/>
          <a:lstStyle/>
          <a:p>
            <a:pPr eaLnBrk="1" hangingPunct="1"/>
            <a:r>
              <a:rPr lang="en-US" altLang="zh-CN" dirty="0" smtClean="0">
                <a:ea typeface="楷体" panose="02010609060101010101" pitchFamily="49" charset="-122"/>
                <a:cs typeface="Arial" panose="020B0604020202020204" pitchFamily="34" charset="0"/>
              </a:rPr>
              <a:t>NAT (Network Address Translation)</a:t>
            </a:r>
          </a:p>
        </p:txBody>
      </p:sp>
      <p:sp>
        <p:nvSpPr>
          <p:cNvPr id="153606" name="Freeform 4"/>
          <p:cNvSpPr>
            <a:spLocks/>
          </p:cNvSpPr>
          <p:nvPr/>
        </p:nvSpPr>
        <p:spPr bwMode="auto">
          <a:xfrm>
            <a:off x="4152900" y="2317750"/>
            <a:ext cx="3738563" cy="2697163"/>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3607" name="Freeform 5"/>
          <p:cNvSpPr>
            <a:spLocks/>
          </p:cNvSpPr>
          <p:nvPr/>
        </p:nvSpPr>
        <p:spPr bwMode="auto">
          <a:xfrm>
            <a:off x="0" y="3084513"/>
            <a:ext cx="3825875"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3608" name="Line 9"/>
          <p:cNvSpPr>
            <a:spLocks noChangeShapeType="1"/>
          </p:cNvSpPr>
          <p:nvPr/>
        </p:nvSpPr>
        <p:spPr bwMode="auto">
          <a:xfrm>
            <a:off x="4267200" y="3640138"/>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09" name="Line 10"/>
          <p:cNvSpPr>
            <a:spLocks noChangeShapeType="1"/>
          </p:cNvSpPr>
          <p:nvPr/>
        </p:nvSpPr>
        <p:spPr bwMode="auto">
          <a:xfrm flipH="1">
            <a:off x="7102475" y="2897188"/>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0" name="Line 11"/>
          <p:cNvSpPr>
            <a:spLocks noChangeShapeType="1"/>
          </p:cNvSpPr>
          <p:nvPr/>
        </p:nvSpPr>
        <p:spPr bwMode="auto">
          <a:xfrm>
            <a:off x="7107238" y="2892425"/>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1" name="Line 12"/>
          <p:cNvSpPr>
            <a:spLocks noChangeShapeType="1"/>
          </p:cNvSpPr>
          <p:nvPr/>
        </p:nvSpPr>
        <p:spPr bwMode="auto">
          <a:xfrm flipV="1">
            <a:off x="7113588" y="4397375"/>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2" name="Text Box 13"/>
          <p:cNvSpPr txBox="1">
            <a:spLocks noChangeArrowheads="1"/>
          </p:cNvSpPr>
          <p:nvPr/>
        </p:nvSpPr>
        <p:spPr bwMode="auto">
          <a:xfrm>
            <a:off x="7732713" y="257968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10.0.0.1</a:t>
            </a:r>
          </a:p>
        </p:txBody>
      </p:sp>
      <p:sp>
        <p:nvSpPr>
          <p:cNvPr id="153613" name="Text Box 14"/>
          <p:cNvSpPr txBox="1">
            <a:spLocks noChangeArrowheads="1"/>
          </p:cNvSpPr>
          <p:nvPr/>
        </p:nvSpPr>
        <p:spPr bwMode="auto">
          <a:xfrm>
            <a:off x="7859713" y="334803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10.0.0.2</a:t>
            </a:r>
          </a:p>
        </p:txBody>
      </p:sp>
      <p:sp>
        <p:nvSpPr>
          <p:cNvPr id="153614" name="Text Box 15"/>
          <p:cNvSpPr txBox="1">
            <a:spLocks noChangeArrowheads="1"/>
          </p:cNvSpPr>
          <p:nvPr/>
        </p:nvSpPr>
        <p:spPr bwMode="auto">
          <a:xfrm>
            <a:off x="7821613" y="424338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10.0.0.3</a:t>
            </a:r>
          </a:p>
        </p:txBody>
      </p:sp>
      <p:sp>
        <p:nvSpPr>
          <p:cNvPr id="153615" name="Text Box 16"/>
          <p:cNvSpPr txBox="1">
            <a:spLocks noChangeArrowheads="1"/>
          </p:cNvSpPr>
          <p:nvPr/>
        </p:nvSpPr>
        <p:spPr bwMode="auto">
          <a:xfrm>
            <a:off x="4217988" y="317023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10.0.0.4</a:t>
            </a:r>
          </a:p>
        </p:txBody>
      </p:sp>
      <p:sp>
        <p:nvSpPr>
          <p:cNvPr id="153616" name="Line 17"/>
          <p:cNvSpPr>
            <a:spLocks noChangeShapeType="1"/>
          </p:cNvSpPr>
          <p:nvPr/>
        </p:nvSpPr>
        <p:spPr bwMode="auto">
          <a:xfrm flipH="1">
            <a:off x="4341813" y="3468688"/>
            <a:ext cx="85725" cy="1285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17" name="Text Box 18"/>
          <p:cNvSpPr txBox="1">
            <a:spLocks noChangeArrowheads="1"/>
          </p:cNvSpPr>
          <p:nvPr/>
        </p:nvSpPr>
        <p:spPr bwMode="auto">
          <a:xfrm>
            <a:off x="2379663" y="3727450"/>
            <a:ext cx="1595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138.76.29.7</a:t>
            </a:r>
          </a:p>
        </p:txBody>
      </p:sp>
      <p:sp>
        <p:nvSpPr>
          <p:cNvPr id="153618" name="Line 19"/>
          <p:cNvSpPr>
            <a:spLocks noChangeShapeType="1"/>
          </p:cNvSpPr>
          <p:nvPr/>
        </p:nvSpPr>
        <p:spPr bwMode="auto">
          <a:xfrm flipH="1">
            <a:off x="3602038" y="3706813"/>
            <a:ext cx="85725" cy="12858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53619" name="Group 20"/>
          <p:cNvGrpSpPr>
            <a:grpSpLocks/>
          </p:cNvGrpSpPr>
          <p:nvPr/>
        </p:nvGrpSpPr>
        <p:grpSpPr bwMode="auto">
          <a:xfrm>
            <a:off x="3746500" y="3500438"/>
            <a:ext cx="555625" cy="307975"/>
            <a:chOff x="3600" y="219"/>
            <a:chExt cx="360" cy="175"/>
          </a:xfrm>
        </p:grpSpPr>
        <p:sp>
          <p:nvSpPr>
            <p:cNvPr id="153635"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3636" name="Line 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37" name="Line 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38" name="Rectangle 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53639"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53640" name="Group 26"/>
            <p:cNvGrpSpPr>
              <a:grpSpLocks/>
            </p:cNvGrpSpPr>
            <p:nvPr/>
          </p:nvGrpSpPr>
          <p:grpSpPr bwMode="auto">
            <a:xfrm>
              <a:off x="3686" y="244"/>
              <a:ext cx="177" cy="66"/>
              <a:chOff x="2848" y="848"/>
              <a:chExt cx="140" cy="98"/>
            </a:xfrm>
          </p:grpSpPr>
          <p:sp>
            <p:nvSpPr>
              <p:cNvPr id="153645" name="Line 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6" name="Line 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7" name="Line 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641" name="Group 30"/>
            <p:cNvGrpSpPr>
              <a:grpSpLocks/>
            </p:cNvGrpSpPr>
            <p:nvPr/>
          </p:nvGrpSpPr>
          <p:grpSpPr bwMode="auto">
            <a:xfrm flipV="1">
              <a:off x="3686" y="243"/>
              <a:ext cx="177" cy="66"/>
              <a:chOff x="2848" y="848"/>
              <a:chExt cx="140" cy="98"/>
            </a:xfrm>
          </p:grpSpPr>
          <p:sp>
            <p:nvSpPr>
              <p:cNvPr id="153642" name="Line 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3" name="Line 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4" name="Line 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3620" name="Line 34"/>
          <p:cNvSpPr>
            <a:spLocks noChangeShapeType="1"/>
          </p:cNvSpPr>
          <p:nvPr/>
        </p:nvSpPr>
        <p:spPr bwMode="auto">
          <a:xfrm>
            <a:off x="706438" y="3668713"/>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21" name="Text Box 35"/>
          <p:cNvSpPr txBox="1">
            <a:spLocks noChangeArrowheads="1"/>
          </p:cNvSpPr>
          <p:nvPr/>
        </p:nvSpPr>
        <p:spPr bwMode="auto">
          <a:xfrm>
            <a:off x="4803775" y="2081213"/>
            <a:ext cx="2105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本地网络</a:t>
            </a:r>
          </a:p>
          <a:p>
            <a:pPr algn="ctr">
              <a:spcBef>
                <a:spcPct val="0"/>
              </a:spcBef>
              <a:buClrTx/>
              <a:buSzTx/>
              <a:buFontTx/>
              <a:buNone/>
            </a:pPr>
            <a:r>
              <a:rPr lang="en-US" altLang="zh-CN" sz="2000" u="none">
                <a:ea typeface="楷体" panose="02010609060101010101" pitchFamily="49" charset="-122"/>
                <a:cs typeface="Arial" panose="020B0604020202020204" pitchFamily="34" charset="0"/>
              </a:rPr>
              <a:t>(</a:t>
            </a:r>
            <a:r>
              <a:rPr lang="zh-CN" altLang="en-US" sz="2000" u="none">
                <a:ea typeface="楷体" panose="02010609060101010101" pitchFamily="49" charset="-122"/>
                <a:cs typeface="Arial" panose="020B0604020202020204" pitchFamily="34" charset="0"/>
              </a:rPr>
              <a:t>例如</a:t>
            </a:r>
            <a:r>
              <a:rPr lang="en-US" altLang="zh-CN" sz="2000" u="none">
                <a:ea typeface="楷体" panose="02010609060101010101" pitchFamily="49" charset="-122"/>
                <a:cs typeface="Arial" panose="020B0604020202020204" pitchFamily="34" charset="0"/>
              </a:rPr>
              <a:t>., </a:t>
            </a:r>
            <a:r>
              <a:rPr lang="zh-CN" altLang="en-US" sz="2000" u="none">
                <a:ea typeface="楷体" panose="02010609060101010101" pitchFamily="49" charset="-122"/>
                <a:cs typeface="Arial" panose="020B0604020202020204" pitchFamily="34" charset="0"/>
              </a:rPr>
              <a:t>家庭网络</a:t>
            </a:r>
            <a:r>
              <a:rPr lang="en-US" altLang="zh-CN" sz="2000" u="none">
                <a:ea typeface="楷体" panose="02010609060101010101" pitchFamily="49" charset="-122"/>
                <a:cs typeface="Arial" panose="020B0604020202020204" pitchFamily="34" charset="0"/>
              </a:rPr>
              <a:t>)</a:t>
            </a:r>
          </a:p>
          <a:p>
            <a:pPr algn="ctr">
              <a:spcBef>
                <a:spcPct val="0"/>
              </a:spcBef>
              <a:buClrTx/>
              <a:buSzTx/>
              <a:buFontTx/>
              <a:buNone/>
            </a:pPr>
            <a:r>
              <a:rPr lang="en-US" altLang="zh-CN" sz="2000" u="none">
                <a:ea typeface="楷体" panose="02010609060101010101" pitchFamily="49" charset="-122"/>
                <a:cs typeface="Arial" panose="020B0604020202020204" pitchFamily="34" charset="0"/>
              </a:rPr>
              <a:t>10.0.0/24</a:t>
            </a:r>
          </a:p>
        </p:txBody>
      </p:sp>
      <p:sp>
        <p:nvSpPr>
          <p:cNvPr id="153622" name="Line 36"/>
          <p:cNvSpPr>
            <a:spLocks noChangeShapeType="1"/>
          </p:cNvSpPr>
          <p:nvPr/>
        </p:nvSpPr>
        <p:spPr bwMode="auto">
          <a:xfrm>
            <a:off x="6985000" y="2346325"/>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3" name="Line 37"/>
          <p:cNvSpPr>
            <a:spLocks noChangeShapeType="1"/>
          </p:cNvSpPr>
          <p:nvPr/>
        </p:nvSpPr>
        <p:spPr bwMode="auto">
          <a:xfrm>
            <a:off x="4033838" y="2206625"/>
            <a:ext cx="0" cy="1081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24" name="Line 38"/>
          <p:cNvSpPr>
            <a:spLocks noChangeShapeType="1"/>
          </p:cNvSpPr>
          <p:nvPr/>
        </p:nvSpPr>
        <p:spPr bwMode="auto">
          <a:xfrm flipH="1" flipV="1">
            <a:off x="4173538" y="2333625"/>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5" name="Line 39"/>
          <p:cNvSpPr>
            <a:spLocks noChangeShapeType="1"/>
          </p:cNvSpPr>
          <p:nvPr/>
        </p:nvSpPr>
        <p:spPr bwMode="auto">
          <a:xfrm>
            <a:off x="2578100" y="2346325"/>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6" name="Line 40"/>
          <p:cNvSpPr>
            <a:spLocks noChangeShapeType="1"/>
          </p:cNvSpPr>
          <p:nvPr/>
        </p:nvSpPr>
        <p:spPr bwMode="auto">
          <a:xfrm flipH="1" flipV="1">
            <a:off x="766763" y="2333625"/>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7" name="Text Box 41"/>
          <p:cNvSpPr txBox="1">
            <a:spLocks noChangeArrowheads="1"/>
          </p:cNvSpPr>
          <p:nvPr/>
        </p:nvSpPr>
        <p:spPr bwMode="auto">
          <a:xfrm>
            <a:off x="1571625" y="2030413"/>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dirty="0" smtClean="0">
                <a:ea typeface="楷体" panose="02010609060101010101" pitchFamily="49" charset="-122"/>
                <a:cs typeface="Arial" panose="020B0604020202020204" pitchFamily="34" charset="0"/>
              </a:rPr>
              <a:t>互联网的</a:t>
            </a:r>
            <a:endParaRPr lang="zh-CN" altLang="en-US" sz="2000" u="none" dirty="0">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dirty="0">
                <a:ea typeface="楷体" panose="02010609060101010101" pitchFamily="49" charset="-122"/>
                <a:cs typeface="Arial" panose="020B0604020202020204" pitchFamily="34" charset="0"/>
              </a:rPr>
              <a:t>其他部分</a:t>
            </a:r>
          </a:p>
        </p:txBody>
      </p:sp>
      <p:sp>
        <p:nvSpPr>
          <p:cNvPr id="153628" name="Line 42"/>
          <p:cNvSpPr>
            <a:spLocks noChangeShapeType="1"/>
          </p:cNvSpPr>
          <p:nvPr/>
        </p:nvSpPr>
        <p:spPr bwMode="auto">
          <a:xfrm flipH="1" flipV="1">
            <a:off x="2819400" y="4090988"/>
            <a:ext cx="11113" cy="788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9" name="Text Box 43"/>
          <p:cNvSpPr txBox="1">
            <a:spLocks noChangeArrowheads="1"/>
          </p:cNvSpPr>
          <p:nvPr/>
        </p:nvSpPr>
        <p:spPr bwMode="auto">
          <a:xfrm>
            <a:off x="4606925" y="4840288"/>
            <a:ext cx="3359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本网络中的数据报有着类似</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 </a:t>
            </a:r>
            <a:r>
              <a:rPr lang="en-US" altLang="zh-CN" sz="2000" u="none">
                <a:ea typeface="楷体" panose="02010609060101010101" pitchFamily="49" charset="-122"/>
                <a:cs typeface="Arial" panose="020B0604020202020204" pitchFamily="34" charset="0"/>
              </a:rPr>
              <a:t>10.0.0/24</a:t>
            </a:r>
            <a:r>
              <a:rPr lang="zh-CN" altLang="en-US" sz="2000" u="none">
                <a:ea typeface="楷体" panose="02010609060101010101" pitchFamily="49" charset="-122"/>
                <a:cs typeface="Arial" panose="020B0604020202020204" pitchFamily="34" charset="0"/>
              </a:rPr>
              <a:t>的源或目的</a:t>
            </a:r>
            <a:r>
              <a:rPr lang="en-US" altLang="zh-CN" sz="2000" u="none">
                <a:ea typeface="楷体" panose="02010609060101010101" pitchFamily="49" charset="-122"/>
                <a:cs typeface="Arial" panose="020B0604020202020204" pitchFamily="34" charset="0"/>
              </a:rPr>
              <a:t>IP</a:t>
            </a:r>
            <a:r>
              <a:rPr lang="zh-CN" altLang="en-US" sz="2000" u="none">
                <a:ea typeface="楷体" panose="02010609060101010101" pitchFamily="49" charset="-122"/>
                <a:cs typeface="Arial" panose="020B0604020202020204" pitchFamily="34" charset="0"/>
              </a:rPr>
              <a:t>地址</a:t>
            </a:r>
          </a:p>
        </p:txBody>
      </p:sp>
      <p:sp>
        <p:nvSpPr>
          <p:cNvPr id="153630" name="Line 44"/>
          <p:cNvSpPr>
            <a:spLocks noChangeShapeType="1"/>
          </p:cNvSpPr>
          <p:nvPr/>
        </p:nvSpPr>
        <p:spPr bwMode="auto">
          <a:xfrm flipH="1" flipV="1">
            <a:off x="5838825" y="3897313"/>
            <a:ext cx="11113" cy="996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31" name="Text Box 45"/>
          <p:cNvSpPr txBox="1">
            <a:spLocks noChangeArrowheads="1"/>
          </p:cNvSpPr>
          <p:nvPr/>
        </p:nvSpPr>
        <p:spPr bwMode="auto">
          <a:xfrm>
            <a:off x="0" y="4870450"/>
            <a:ext cx="44989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u="none">
                <a:solidFill>
                  <a:srgbClr val="FF0000"/>
                </a:solidFill>
                <a:ea typeface="楷体" panose="02010609060101010101" pitchFamily="49" charset="-122"/>
                <a:cs typeface="Arial" panose="020B0604020202020204" pitchFamily="34" charset="0"/>
              </a:rPr>
              <a:t>所有离开本地网络的报文都拥有同一个源</a:t>
            </a:r>
            <a:r>
              <a:rPr lang="en-US" altLang="zh-CN" sz="2000" u="none">
                <a:solidFill>
                  <a:srgbClr val="FF0000"/>
                </a:solidFill>
                <a:ea typeface="楷体" panose="02010609060101010101" pitchFamily="49" charset="-122"/>
                <a:cs typeface="Arial" panose="020B0604020202020204" pitchFamily="34" charset="0"/>
              </a:rPr>
              <a:t>IP</a:t>
            </a:r>
            <a:r>
              <a:rPr lang="zh-CN" altLang="en-US" sz="2000" u="none">
                <a:solidFill>
                  <a:srgbClr val="FF0000"/>
                </a:solidFill>
                <a:ea typeface="楷体" panose="02010609060101010101" pitchFamily="49" charset="-122"/>
                <a:cs typeface="Arial" panose="020B0604020202020204" pitchFamily="34" charset="0"/>
              </a:rPr>
              <a:t>地址</a:t>
            </a:r>
            <a:r>
              <a:rPr lang="en-US" altLang="zh-CN" sz="2000" u="none">
                <a:ea typeface="楷体" panose="02010609060101010101" pitchFamily="49" charset="-122"/>
                <a:cs typeface="Arial" panose="020B0604020202020204" pitchFamily="34" charset="0"/>
              </a:rPr>
              <a:t>: 138.76.29.7,</a:t>
            </a:r>
            <a:r>
              <a:rPr lang="zh-CN" altLang="en-US" sz="2000" u="none">
                <a:ea typeface="楷体" panose="02010609060101010101" pitchFamily="49" charset="-122"/>
                <a:cs typeface="Arial" panose="020B0604020202020204" pitchFamily="34" charset="0"/>
              </a:rPr>
              <a:t>以及不同的源端口号</a:t>
            </a:r>
          </a:p>
        </p:txBody>
      </p:sp>
      <p:sp>
        <p:nvSpPr>
          <p:cNvPr id="153632" name="computr2"/>
          <p:cNvSpPr>
            <a:spLocks noEditPoints="1" noChangeArrowheads="1"/>
          </p:cNvSpPr>
          <p:nvPr/>
        </p:nvSpPr>
        <p:spPr bwMode="auto">
          <a:xfrm>
            <a:off x="7224713" y="27082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3633" name="computr2"/>
          <p:cNvSpPr>
            <a:spLocks noEditPoints="1" noChangeArrowheads="1"/>
          </p:cNvSpPr>
          <p:nvPr/>
        </p:nvSpPr>
        <p:spPr bwMode="auto">
          <a:xfrm>
            <a:off x="7235825" y="3500438"/>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3634" name="computr2"/>
          <p:cNvSpPr>
            <a:spLocks noEditPoints="1" noChangeArrowheads="1"/>
          </p:cNvSpPr>
          <p:nvPr/>
        </p:nvSpPr>
        <p:spPr bwMode="auto">
          <a:xfrm>
            <a:off x="7235825" y="4221163"/>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904081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Rectangle 2"/>
          <p:cNvSpPr>
            <a:spLocks noGrp="1" noChangeArrowheads="1"/>
          </p:cNvSpPr>
          <p:nvPr>
            <p:ph type="title"/>
          </p:nvPr>
        </p:nvSpPr>
        <p:spPr/>
        <p:txBody>
          <a:bodyPr/>
          <a:lstStyle/>
          <a:p>
            <a:pPr eaLnBrk="1" hangingPunct="1"/>
            <a:r>
              <a:rPr lang="zh-CN" altLang="en-US" dirty="0"/>
              <a:t>网络地址转换</a:t>
            </a:r>
            <a:endParaRPr lang="zh-CN" altLang="en-US" dirty="0" smtClean="0"/>
          </a:p>
        </p:txBody>
      </p:sp>
      <p:sp>
        <p:nvSpPr>
          <p:cNvPr id="155653" name="Rectangle 3"/>
          <p:cNvSpPr>
            <a:spLocks noGrp="1" noChangeArrowheads="1"/>
          </p:cNvSpPr>
          <p:nvPr>
            <p:ph idx="1"/>
          </p:nvPr>
        </p:nvSpPr>
        <p:spPr/>
        <p:txBody>
          <a:bodyPr/>
          <a:lstStyle/>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动机</a:t>
            </a:r>
            <a:r>
              <a:rPr lang="en-US" altLang="zh-CN" dirty="0" smtClean="0">
                <a:solidFill>
                  <a:srgbClr val="FF0000"/>
                </a:solidFill>
                <a:ea typeface="楷体" panose="02010609060101010101" pitchFamily="49" charset="-122"/>
                <a:cs typeface="Arial" panose="020B0604020202020204" pitchFamily="34" charset="0"/>
              </a:rPr>
              <a:t>:</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本地网络只要使用一个</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地址就可以和外部网络相连 </a:t>
            </a:r>
            <a:r>
              <a:rPr lang="en-US" altLang="zh-CN" dirty="0" smtClean="0">
                <a:ea typeface="楷体" panose="02010609060101010101" pitchFamily="49" charset="-122"/>
                <a:cs typeface="Arial" panose="020B0604020202020204" pitchFamily="34" charset="0"/>
              </a:rPr>
              <a:t>:</a:t>
            </a:r>
          </a:p>
          <a:p>
            <a:pPr eaLnBrk="1" hangingPunct="1">
              <a:spcBef>
                <a:spcPts val="600"/>
              </a:spcBef>
            </a:pPr>
            <a:r>
              <a:rPr lang="zh-CN" altLang="en-US" dirty="0" smtClean="0">
                <a:ea typeface="楷体" panose="02010609060101010101" pitchFamily="49" charset="-122"/>
                <a:cs typeface="Arial" panose="020B0604020202020204" pitchFamily="34" charset="0"/>
              </a:rPr>
              <a:t>不需要从 </a:t>
            </a:r>
            <a:r>
              <a:rPr lang="en-US" altLang="zh-CN" dirty="0" smtClean="0">
                <a:ea typeface="楷体" panose="02010609060101010101" pitchFamily="49" charset="-122"/>
                <a:cs typeface="Arial" panose="020B0604020202020204" pitchFamily="34" charset="0"/>
              </a:rPr>
              <a:t>ISP</a:t>
            </a:r>
            <a:r>
              <a:rPr lang="zh-CN" altLang="en-US" dirty="0" smtClean="0">
                <a:ea typeface="楷体" panose="02010609060101010101" pitchFamily="49" charset="-122"/>
                <a:cs typeface="Arial" panose="020B0604020202020204" pitchFamily="34" charset="0"/>
              </a:rPr>
              <a:t>处获得大批</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所有设备可以使用同一个 </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endParaRPr lang="en-US" altLang="zh-CN" dirty="0" smtClean="0">
              <a:ea typeface="楷体" panose="02010609060101010101" pitchFamily="49" charset="-122"/>
              <a:cs typeface="Arial" panose="020B0604020202020204" pitchFamily="34" charset="0"/>
            </a:endParaRPr>
          </a:p>
          <a:p>
            <a:pPr eaLnBrk="1" hangingPunct="1">
              <a:spcBef>
                <a:spcPts val="600"/>
              </a:spcBef>
            </a:pPr>
            <a:endParaRPr lang="zh-CN" altLang="en-US"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可以在不通知外部网络的情况下改变内网主机的</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endParaRPr lang="en-US" altLang="zh-CN" dirty="0" smtClean="0">
              <a:ea typeface="楷体" panose="02010609060101010101" pitchFamily="49" charset="-122"/>
              <a:cs typeface="Arial" panose="020B0604020202020204" pitchFamily="34" charset="0"/>
            </a:endParaRPr>
          </a:p>
          <a:p>
            <a:pPr eaLnBrk="1" hangingPunct="1">
              <a:spcBef>
                <a:spcPts val="600"/>
              </a:spcBef>
            </a:pPr>
            <a:endParaRPr lang="zh-CN" altLang="en-US"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即使改变了</a:t>
            </a:r>
            <a:r>
              <a:rPr lang="en-US" altLang="zh-CN" dirty="0" smtClean="0">
                <a:ea typeface="楷体" panose="02010609060101010101" pitchFamily="49" charset="-122"/>
                <a:cs typeface="Arial" panose="020B0604020202020204" pitchFamily="34" charset="0"/>
              </a:rPr>
              <a:t>ISP</a:t>
            </a:r>
            <a:r>
              <a:rPr lang="zh-CN" altLang="en-US" dirty="0" smtClean="0">
                <a:ea typeface="楷体" panose="02010609060101010101" pitchFamily="49" charset="-122"/>
                <a:cs typeface="Arial" panose="020B0604020202020204" pitchFamily="34" charset="0"/>
              </a:rPr>
              <a:t>也无须改变内网主机的</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a:t>
            </a:r>
            <a:endParaRPr lang="en-US" altLang="zh-CN" dirty="0" smtClean="0">
              <a:ea typeface="楷体" panose="02010609060101010101" pitchFamily="49" charset="-122"/>
              <a:cs typeface="Arial" panose="020B0604020202020204" pitchFamily="34" charset="0"/>
            </a:endParaRPr>
          </a:p>
          <a:p>
            <a:pPr eaLnBrk="1" hangingPunct="1">
              <a:spcBef>
                <a:spcPts val="600"/>
              </a:spcBef>
            </a:pPr>
            <a:endParaRPr lang="zh-CN" altLang="en-US"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内网主机对外网主机而言是不可见的、不可寻址的。</a:t>
            </a:r>
          </a:p>
          <a:p>
            <a:pPr eaLnBrk="1" hangingPunct="1">
              <a:spcBef>
                <a:spcPts val="600"/>
              </a:spcBef>
              <a:buFont typeface="Wingdings" panose="05000000000000000000" pitchFamily="2" charset="2"/>
              <a:buNone/>
            </a:pPr>
            <a:r>
              <a:rPr lang="zh-CN" altLang="en-US" dirty="0" smtClean="0">
                <a:ea typeface="楷体" panose="02010609060101010101" pitchFamily="49" charset="-122"/>
                <a:cs typeface="Arial" panose="020B0604020202020204" pitchFamily="34" charset="0"/>
              </a:rPr>
              <a:t> </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这也算是一项安全措施</a:t>
            </a:r>
            <a:r>
              <a:rPr lang="en-US" altLang="zh-CN" dirty="0" smtClean="0">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33761121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2"/>
          <p:cNvSpPr>
            <a:spLocks noGrp="1" noChangeArrowheads="1"/>
          </p:cNvSpPr>
          <p:nvPr>
            <p:ph type="title"/>
          </p:nvPr>
        </p:nvSpPr>
        <p:spPr/>
        <p:txBody>
          <a:bodyPr/>
          <a:lstStyle/>
          <a:p>
            <a:pPr eaLnBrk="1" hangingPunct="1"/>
            <a:r>
              <a:rPr lang="zh-CN" altLang="en-US" dirty="0"/>
              <a:t>网络地址转换</a:t>
            </a:r>
            <a:endParaRPr lang="zh-CN" altLang="en-US" dirty="0" smtClean="0"/>
          </a:p>
        </p:txBody>
      </p:sp>
      <p:sp>
        <p:nvSpPr>
          <p:cNvPr id="157701" name="Rectangle 3"/>
          <p:cNvSpPr>
            <a:spLocks noGrp="1" noChangeArrowheads="1"/>
          </p:cNvSpPr>
          <p:nvPr>
            <p:ph type="body" idx="1"/>
          </p:nvPr>
        </p:nvSpPr>
        <p:spPr/>
        <p:txBody>
          <a:bodyPr/>
          <a:lstStyle/>
          <a:p>
            <a:pPr marL="0" indent="0" eaLnBrk="1" hangingPunct="1">
              <a:buNone/>
            </a:pPr>
            <a:r>
              <a:rPr lang="zh-CN" altLang="en-US" dirty="0" smtClean="0">
                <a:solidFill>
                  <a:srgbClr val="FF0000"/>
                </a:solidFill>
                <a:ea typeface="楷体" panose="02010609060101010101" pitchFamily="49" charset="-122"/>
                <a:cs typeface="Arial" panose="020B0604020202020204" pitchFamily="34" charset="0"/>
              </a:rPr>
              <a:t>实现</a:t>
            </a:r>
          </a:p>
          <a:p>
            <a:pPr eaLnBrk="1" hangingPunct="1"/>
            <a:r>
              <a:rPr lang="zh-CN" altLang="en-US" dirty="0" smtClean="0">
                <a:solidFill>
                  <a:srgbClr val="FF0000"/>
                </a:solidFill>
                <a:ea typeface="楷体" panose="02010609060101010101" pitchFamily="49" charset="-122"/>
                <a:cs typeface="Arial" panose="020B0604020202020204" pitchFamily="34" charset="0"/>
              </a:rPr>
              <a:t>发送数据报</a:t>
            </a:r>
            <a:r>
              <a:rPr lang="en-US" altLang="zh-CN" dirty="0" smtClean="0">
                <a:solidFill>
                  <a:srgbClr val="FF0000"/>
                </a:solidFill>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将每个外出报文的</a:t>
            </a:r>
            <a:r>
              <a:rPr lang="zh-CN" altLang="en-US" dirty="0" smtClean="0">
                <a:solidFill>
                  <a:srgbClr val="FF0000"/>
                </a:solidFill>
                <a:ea typeface="楷体" panose="02010609060101010101" pitchFamily="49" charset="-122"/>
                <a:cs typeface="Arial" panose="020B0604020202020204" pitchFamily="34" charset="0"/>
              </a:rPr>
              <a:t>源</a:t>
            </a:r>
            <a:r>
              <a:rPr lang="en-US" altLang="zh-CN" dirty="0" smtClean="0">
                <a:solidFill>
                  <a:srgbClr val="FF0000"/>
                </a:solidFill>
                <a:ea typeface="楷体" panose="02010609060101010101" pitchFamily="49" charset="-122"/>
                <a:cs typeface="Arial" panose="020B0604020202020204" pitchFamily="34" charset="0"/>
              </a:rPr>
              <a:t>IP</a:t>
            </a:r>
            <a:r>
              <a:rPr lang="zh-CN" altLang="en-US" dirty="0" smtClean="0">
                <a:solidFill>
                  <a:srgbClr val="FF0000"/>
                </a:solidFill>
                <a:ea typeface="楷体" panose="02010609060101010101" pitchFamily="49" charset="-122"/>
                <a:cs typeface="Arial" panose="020B0604020202020204" pitchFamily="34" charset="0"/>
              </a:rPr>
              <a:t>地址</a:t>
            </a:r>
            <a:r>
              <a:rPr lang="zh-CN" altLang="en-US" dirty="0">
                <a:solidFill>
                  <a:srgbClr val="FF0000"/>
                </a:solidFill>
                <a:ea typeface="楷体" panose="02010609060101010101" pitchFamily="49" charset="-122"/>
                <a:cs typeface="Arial" panose="020B0604020202020204" pitchFamily="34" charset="0"/>
              </a:rPr>
              <a:t>、</a:t>
            </a:r>
            <a:r>
              <a:rPr lang="zh-CN" altLang="en-US" dirty="0" smtClean="0">
                <a:solidFill>
                  <a:srgbClr val="FF0000"/>
                </a:solidFill>
                <a:ea typeface="楷体" panose="02010609060101010101" pitchFamily="49" charset="-122"/>
                <a:cs typeface="Arial" panose="020B0604020202020204" pitchFamily="34" charset="0"/>
              </a:rPr>
              <a:t>端口号</a:t>
            </a:r>
            <a:r>
              <a:rPr lang="zh-CN" altLang="en-US" dirty="0" smtClean="0">
                <a:solidFill>
                  <a:srgbClr val="0000FF"/>
                </a:solidFill>
                <a:ea typeface="楷体" panose="02010609060101010101" pitchFamily="49" charset="-122"/>
                <a:cs typeface="Arial" panose="020B0604020202020204" pitchFamily="34" charset="0"/>
              </a:rPr>
              <a:t>替换</a:t>
            </a:r>
            <a:r>
              <a:rPr lang="zh-CN" altLang="en-US" dirty="0" smtClean="0">
                <a:ea typeface="楷体" panose="02010609060101010101" pitchFamily="49" charset="-122"/>
                <a:cs typeface="Arial" panose="020B0604020202020204" pitchFamily="34" charset="0"/>
              </a:rPr>
              <a:t>为</a:t>
            </a:r>
            <a:r>
              <a:rPr lang="en-US" altLang="zh-CN" dirty="0" smtClean="0">
                <a:solidFill>
                  <a:srgbClr val="0000FF"/>
                </a:solidFill>
                <a:ea typeface="楷体" panose="02010609060101010101" pitchFamily="49" charset="-122"/>
                <a:cs typeface="Arial" panose="020B0604020202020204" pitchFamily="34" charset="0"/>
              </a:rPr>
              <a:t>NAT IP</a:t>
            </a:r>
            <a:r>
              <a:rPr lang="zh-CN" altLang="en-US" dirty="0" smtClean="0">
                <a:solidFill>
                  <a:srgbClr val="0000FF"/>
                </a:solidFill>
                <a:ea typeface="楷体" panose="02010609060101010101" pitchFamily="49" charset="-122"/>
                <a:cs typeface="Arial" panose="020B0604020202020204" pitchFamily="34" charset="0"/>
              </a:rPr>
              <a:t>地址以及新的端口号</a:t>
            </a:r>
          </a:p>
          <a:p>
            <a:pPr lvl="1" eaLnBrk="1" hangingPunct="1">
              <a:buFont typeface="Wingdings" panose="05000000000000000000" pitchFamily="2" charset="2"/>
              <a:buNone/>
            </a:pPr>
            <a:r>
              <a:rPr lang="en-US" altLang="zh-CN" dirty="0" smtClean="0">
                <a:ea typeface="楷体" panose="02010609060101010101" pitchFamily="49" charset="-122"/>
                <a:cs typeface="Arial" panose="020B0604020202020204" pitchFamily="34" charset="0"/>
              </a:rPr>
              <a:t>. . . </a:t>
            </a:r>
            <a:r>
              <a:rPr lang="zh-CN" altLang="en-US" dirty="0" smtClean="0">
                <a:ea typeface="楷体" panose="02010609060101010101" pitchFamily="49" charset="-122"/>
                <a:cs typeface="Arial" panose="020B0604020202020204" pitchFamily="34" charset="0"/>
              </a:rPr>
              <a:t>远程客户机</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服务器将以</a:t>
            </a:r>
            <a:r>
              <a:rPr lang="en-US" altLang="zh-CN" dirty="0" smtClean="0">
                <a:ea typeface="楷体" panose="02010609060101010101" pitchFamily="49" charset="-122"/>
                <a:cs typeface="Arial" panose="020B0604020202020204" pitchFamily="34" charset="0"/>
              </a:rPr>
              <a:t>NAT IP</a:t>
            </a:r>
            <a:r>
              <a:rPr lang="zh-CN" altLang="en-US" dirty="0" smtClean="0">
                <a:ea typeface="楷体" panose="02010609060101010101" pitchFamily="49" charset="-122"/>
                <a:cs typeface="Arial" panose="020B0604020202020204" pitchFamily="34" charset="0"/>
              </a:rPr>
              <a:t>地址以及新的端口号做为目的地址进行响应</a:t>
            </a:r>
            <a:r>
              <a:rPr lang="zh-CN" altLang="en-US" dirty="0">
                <a:ea typeface="楷体" panose="02010609060101010101" pitchFamily="49" charset="-122"/>
                <a:cs typeface="Arial" panose="020B0604020202020204" pitchFamily="34" charset="0"/>
              </a:rPr>
              <a:t>。</a:t>
            </a:r>
            <a:r>
              <a:rPr lang="en-US" altLang="zh-CN" dirty="0" smtClean="0">
                <a:ea typeface="楷体" panose="02010609060101010101" pitchFamily="49" charset="-122"/>
                <a:cs typeface="Arial" panose="020B0604020202020204" pitchFamily="34" charset="0"/>
              </a:rPr>
              <a:t/>
            </a:r>
            <a:br>
              <a:rPr lang="en-US" altLang="zh-CN" dirty="0" smtClean="0">
                <a:ea typeface="楷体" panose="02010609060101010101" pitchFamily="49" charset="-122"/>
                <a:cs typeface="Arial" panose="020B0604020202020204" pitchFamily="34" charset="0"/>
              </a:rPr>
            </a:br>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记住每一个地址转换对 </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在 </a:t>
            </a:r>
            <a:r>
              <a:rPr lang="en-US" altLang="zh-CN" dirty="0" smtClean="0">
                <a:ea typeface="楷体" panose="02010609060101010101" pitchFamily="49" charset="-122"/>
                <a:cs typeface="Arial" panose="020B0604020202020204" pitchFamily="34" charset="0"/>
              </a:rPr>
              <a:t>NAT </a:t>
            </a:r>
            <a:r>
              <a:rPr lang="zh-CN" altLang="en-US" dirty="0" smtClean="0">
                <a:ea typeface="楷体" panose="02010609060101010101" pitchFamily="49" charset="-122"/>
                <a:cs typeface="Arial" panose="020B0604020202020204" pitchFamily="34" charset="0"/>
              </a:rPr>
              <a:t>转换表中</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，即</a:t>
            </a:r>
          </a:p>
          <a:p>
            <a:pPr eaLnBrk="1" hangingPunct="1">
              <a:buFont typeface="Wingdings" panose="05000000000000000000" pitchFamily="2" charset="2"/>
              <a:buNone/>
            </a:pPr>
            <a:r>
              <a:rPr lang="zh-CN" altLang="en-US" dirty="0" smtClean="0">
                <a:ea typeface="楷体" panose="02010609060101010101" pitchFamily="49" charset="-122"/>
                <a:cs typeface="Arial" panose="020B0604020202020204" pitchFamily="34" charset="0"/>
              </a:rPr>
              <a:t>  </a:t>
            </a:r>
            <a:r>
              <a:rPr lang="zh-CN" altLang="en-US" dirty="0" smtClean="0">
                <a:solidFill>
                  <a:srgbClr val="0000FF"/>
                </a:solidFill>
                <a:ea typeface="楷体" panose="02010609060101010101" pitchFamily="49" charset="-122"/>
                <a:cs typeface="Arial" panose="020B0604020202020204" pitchFamily="34" charset="0"/>
              </a:rPr>
              <a:t>源</a:t>
            </a:r>
            <a:r>
              <a:rPr lang="en-US" altLang="zh-CN" dirty="0" smtClean="0">
                <a:solidFill>
                  <a:srgbClr val="0000FF"/>
                </a:solidFill>
                <a:ea typeface="楷体" panose="02010609060101010101" pitchFamily="49" charset="-122"/>
                <a:cs typeface="Arial" panose="020B0604020202020204" pitchFamily="34" charset="0"/>
              </a:rPr>
              <a:t>IP</a:t>
            </a:r>
            <a:r>
              <a:rPr lang="zh-CN" altLang="en-US" dirty="0" smtClean="0">
                <a:solidFill>
                  <a:srgbClr val="0000FF"/>
                </a:solidFill>
                <a:ea typeface="楷体" panose="02010609060101010101" pitchFamily="49" charset="-122"/>
                <a:cs typeface="Arial" panose="020B0604020202020204" pitchFamily="34" charset="0"/>
              </a:rPr>
              <a:t>地址</a:t>
            </a:r>
            <a:r>
              <a:rPr lang="zh-CN" altLang="en-US" dirty="0">
                <a:solidFill>
                  <a:srgbClr val="0000FF"/>
                </a:solidFill>
                <a:ea typeface="楷体" panose="02010609060101010101" pitchFamily="49" charset="-122"/>
                <a:cs typeface="Arial" panose="020B0604020202020204" pitchFamily="34" charset="0"/>
              </a:rPr>
              <a:t>、</a:t>
            </a:r>
            <a:r>
              <a:rPr lang="zh-CN" altLang="en-US" dirty="0" smtClean="0">
                <a:solidFill>
                  <a:srgbClr val="0000FF"/>
                </a:solidFill>
                <a:ea typeface="楷体" panose="02010609060101010101" pitchFamily="49" charset="-122"/>
                <a:cs typeface="Arial" panose="020B0604020202020204" pitchFamily="34" charset="0"/>
              </a:rPr>
              <a:t>端口号 </a:t>
            </a:r>
            <a:r>
              <a:rPr lang="zh-CN" altLang="en-US" dirty="0" smtClean="0">
                <a:solidFill>
                  <a:srgbClr val="0000FF"/>
                </a:solidFill>
                <a:ea typeface="楷体" panose="02010609060101010101" pitchFamily="49" charset="-122"/>
                <a:cs typeface="Arial" panose="020B0604020202020204" pitchFamily="34" charset="0"/>
                <a:sym typeface="Wingdings" panose="05000000000000000000" pitchFamily="2" charset="2"/>
              </a:rPr>
              <a:t> </a:t>
            </a:r>
            <a:r>
              <a:rPr lang="en-US" altLang="zh-CN" dirty="0" smtClean="0">
                <a:solidFill>
                  <a:srgbClr val="0000FF"/>
                </a:solidFill>
                <a:ea typeface="楷体" panose="02010609060101010101" pitchFamily="49" charset="-122"/>
                <a:cs typeface="Arial" panose="020B0604020202020204" pitchFamily="34" charset="0"/>
              </a:rPr>
              <a:t>NAT IP</a:t>
            </a:r>
            <a:r>
              <a:rPr lang="zh-CN" altLang="en-US" dirty="0" smtClean="0">
                <a:solidFill>
                  <a:srgbClr val="0000FF"/>
                </a:solidFill>
                <a:ea typeface="楷体" panose="02010609060101010101" pitchFamily="49" charset="-122"/>
                <a:cs typeface="Arial" panose="020B0604020202020204" pitchFamily="34" charset="0"/>
              </a:rPr>
              <a:t>地址</a:t>
            </a:r>
            <a:r>
              <a:rPr lang="zh-CN" altLang="en-US" dirty="0">
                <a:solidFill>
                  <a:srgbClr val="0000FF"/>
                </a:solidFill>
                <a:ea typeface="楷体" panose="02010609060101010101" pitchFamily="49" charset="-122"/>
                <a:cs typeface="Arial" panose="020B0604020202020204" pitchFamily="34" charset="0"/>
              </a:rPr>
              <a:t>、</a:t>
            </a:r>
            <a:r>
              <a:rPr lang="zh-CN" altLang="en-US" dirty="0" smtClean="0">
                <a:solidFill>
                  <a:srgbClr val="0000FF"/>
                </a:solidFill>
                <a:ea typeface="楷体" panose="02010609060101010101" pitchFamily="49" charset="-122"/>
                <a:cs typeface="Arial" panose="020B0604020202020204" pitchFamily="34" charset="0"/>
              </a:rPr>
              <a:t>新的端口</a:t>
            </a:r>
          </a:p>
          <a:p>
            <a:pPr eaLnBrk="1" hangingPunct="1">
              <a:buFont typeface="Wingdings" panose="05000000000000000000" pitchFamily="2" charset="2"/>
              <a:buNone/>
            </a:pPr>
            <a:endParaRPr lang="zh-CN" altLang="en-US" dirty="0" smtClean="0">
              <a:ea typeface="楷体" panose="02010609060101010101" pitchFamily="49" charset="-122"/>
              <a:cs typeface="Arial" panose="020B0604020202020204" pitchFamily="34" charset="0"/>
            </a:endParaRPr>
          </a:p>
          <a:p>
            <a:pPr eaLnBrk="1" hangingPunct="1"/>
            <a:r>
              <a:rPr lang="zh-CN" altLang="en-US" dirty="0" smtClean="0">
                <a:solidFill>
                  <a:srgbClr val="FF0000"/>
                </a:solidFill>
                <a:ea typeface="楷体" panose="02010609060101010101" pitchFamily="49" charset="-122"/>
                <a:cs typeface="Arial" panose="020B0604020202020204" pitchFamily="34" charset="0"/>
              </a:rPr>
              <a:t>接收数据报</a:t>
            </a:r>
            <a:r>
              <a:rPr lang="en-US" altLang="zh-CN" dirty="0" smtClean="0">
                <a:solidFill>
                  <a:srgbClr val="0000FF"/>
                </a:solidFill>
                <a:ea typeface="楷体" panose="02010609060101010101" pitchFamily="49" charset="-122"/>
                <a:cs typeface="Arial" panose="020B0604020202020204" pitchFamily="34" charset="0"/>
              </a:rPr>
              <a:t>: </a:t>
            </a:r>
            <a:r>
              <a:rPr lang="zh-CN" altLang="en-US" dirty="0" smtClean="0">
                <a:solidFill>
                  <a:srgbClr val="0000FF"/>
                </a:solidFill>
                <a:ea typeface="楷体" panose="02010609060101010101" pitchFamily="49" charset="-122"/>
                <a:cs typeface="Arial" panose="020B0604020202020204" pitchFamily="34" charset="0"/>
              </a:rPr>
              <a:t>根据</a:t>
            </a:r>
            <a:r>
              <a:rPr lang="en-US" altLang="zh-CN" dirty="0" smtClean="0">
                <a:solidFill>
                  <a:srgbClr val="0000FF"/>
                </a:solidFill>
                <a:ea typeface="楷体" panose="02010609060101010101" pitchFamily="49" charset="-122"/>
                <a:cs typeface="Arial" panose="020B0604020202020204" pitchFamily="34" charset="0"/>
              </a:rPr>
              <a:t>NAT</a:t>
            </a:r>
            <a:r>
              <a:rPr lang="zh-CN" altLang="en-US" dirty="0" smtClean="0">
                <a:solidFill>
                  <a:srgbClr val="0000FF"/>
                </a:solidFill>
                <a:ea typeface="楷体" panose="02010609060101010101" pitchFamily="49" charset="-122"/>
                <a:cs typeface="Arial" panose="020B0604020202020204" pitchFamily="34" charset="0"/>
              </a:rPr>
              <a:t>转换表将每个进入报文的</a:t>
            </a:r>
            <a:r>
              <a:rPr lang="en-US" altLang="zh-CN" dirty="0" smtClean="0">
                <a:ea typeface="楷体" panose="02010609060101010101" pitchFamily="49" charset="-122"/>
                <a:cs typeface="Arial" panose="020B0604020202020204" pitchFamily="34" charset="0"/>
              </a:rPr>
              <a:t>NAT IP</a:t>
            </a:r>
            <a:r>
              <a:rPr lang="zh-CN" altLang="en-US" dirty="0" smtClean="0">
                <a:ea typeface="楷体" panose="02010609060101010101" pitchFamily="49" charset="-122"/>
                <a:cs typeface="Arial" panose="020B0604020202020204" pitchFamily="34" charset="0"/>
              </a:rPr>
              <a:t>地址和端口号</a:t>
            </a:r>
            <a:r>
              <a:rPr lang="zh-CN" altLang="en-US" dirty="0" smtClean="0">
                <a:solidFill>
                  <a:srgbClr val="0000FF"/>
                </a:solidFill>
                <a:ea typeface="楷体" panose="02010609060101010101" pitchFamily="49" charset="-122"/>
                <a:cs typeface="Arial" panose="020B0604020202020204" pitchFamily="34" charset="0"/>
              </a:rPr>
              <a:t>替换为</a:t>
            </a:r>
            <a:r>
              <a:rPr lang="zh-CN" altLang="en-US" dirty="0" smtClean="0">
                <a:ea typeface="楷体" panose="02010609060101010101" pitchFamily="49" charset="-122"/>
                <a:cs typeface="Arial" panose="020B0604020202020204" pitchFamily="34" charset="0"/>
              </a:rPr>
              <a:t>相应的源</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地址以及端口号。</a:t>
            </a:r>
            <a:endParaRPr lang="zh-CN" altLang="en-US" dirty="0" smtClean="0">
              <a:solidFill>
                <a:srgbClr val="FF0000"/>
              </a:solidFill>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62269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zh-CN" altLang="en-US" dirty="0" smtClean="0">
                <a:cs typeface="+mj-cs"/>
              </a:rPr>
              <a:t>网络服务模型</a:t>
            </a:r>
            <a:endParaRPr lang="en-US" dirty="0">
              <a:cs typeface="+mj-cs"/>
            </a:endParaRPr>
          </a:p>
        </p:txBody>
      </p:sp>
      <p:sp>
        <p:nvSpPr>
          <p:cNvPr id="47107" name="Rectangle 13"/>
          <p:cNvSpPr>
            <a:spLocks noChangeArrowheads="1"/>
          </p:cNvSpPr>
          <p:nvPr/>
        </p:nvSpPr>
        <p:spPr bwMode="auto">
          <a:xfrm>
            <a:off x="338138" y="1077913"/>
            <a:ext cx="8455025" cy="1471172"/>
          </a:xfrm>
          <a:prstGeom prst="rect">
            <a:avLst/>
          </a:prstGeom>
          <a:noFill/>
          <a:ln w="9525">
            <a:noFill/>
            <a:miter lim="800000"/>
            <a:headEnd/>
            <a:tailEnd/>
          </a:ln>
        </p:spPr>
        <p:txBody>
          <a:bodyPr wrap="square">
            <a:spAutoFit/>
          </a:bodyPr>
          <a:lstStyle/>
          <a:p>
            <a:pPr>
              <a:spcBef>
                <a:spcPct val="20000"/>
              </a:spcBef>
              <a:buClr>
                <a:schemeClr val="accent2"/>
              </a:buClr>
              <a:buSzPct val="85000"/>
              <a:buFont typeface="ZapfDingbats" charset="2"/>
              <a:buNone/>
            </a:pPr>
            <a:r>
              <a:rPr lang="en-US" altLang="zh-CN" sz="2800" dirty="0">
                <a:solidFill>
                  <a:srgbClr val="CC0000"/>
                </a:solidFill>
                <a:latin typeface="+mn-lt"/>
              </a:rPr>
              <a:t>Q</a:t>
            </a:r>
            <a:r>
              <a:rPr lang="en-US" altLang="zh-CN" sz="2800" dirty="0" smtClean="0">
                <a:solidFill>
                  <a:srgbClr val="CC0000"/>
                </a:solidFill>
                <a:latin typeface="+mn-lt"/>
              </a:rPr>
              <a:t>: </a:t>
            </a:r>
            <a:r>
              <a:rPr lang="zh-CN" altLang="en-US" sz="2800" dirty="0" smtClean="0">
                <a:latin typeface="+mn-lt"/>
              </a:rPr>
              <a:t>将</a:t>
            </a:r>
            <a:r>
              <a:rPr lang="zh-CN" altLang="en-US" sz="2800" dirty="0">
                <a:latin typeface="+mn-lt"/>
              </a:rPr>
              <a:t>数据报从发送方传输到接收方的</a:t>
            </a:r>
            <a:r>
              <a:rPr lang="zh-CN" altLang="en-US" sz="2800" dirty="0" smtClean="0">
                <a:latin typeface="+mn-lt"/>
              </a:rPr>
              <a:t>“</a:t>
            </a:r>
            <a:r>
              <a:rPr lang="zh-CN" altLang="en-US" sz="2800" dirty="0" smtClean="0">
                <a:solidFill>
                  <a:srgbClr val="FF0000"/>
                </a:solidFill>
                <a:latin typeface="+mn-lt"/>
              </a:rPr>
              <a:t>信道</a:t>
            </a:r>
            <a:r>
              <a:rPr lang="zh-CN" altLang="en-US" sz="2800" dirty="0" smtClean="0">
                <a:latin typeface="+mn-lt"/>
              </a:rPr>
              <a:t>”提供什么</a:t>
            </a:r>
            <a:r>
              <a:rPr lang="zh-CN" altLang="en-US" sz="2800" dirty="0">
                <a:latin typeface="+mn-lt"/>
              </a:rPr>
              <a:t>服务模型</a:t>
            </a:r>
            <a:r>
              <a:rPr lang="en-US" altLang="zh-CN" sz="2800" dirty="0" smtClean="0">
                <a:latin typeface="+mn-lt"/>
              </a:rPr>
              <a:t>?</a:t>
            </a:r>
          </a:p>
          <a:p>
            <a:pPr>
              <a:spcBef>
                <a:spcPct val="20000"/>
              </a:spcBef>
              <a:buClr>
                <a:schemeClr val="accent2"/>
              </a:buClr>
              <a:buSzPct val="85000"/>
              <a:buFont typeface="ZapfDingbats" charset="2"/>
              <a:buNone/>
            </a:pPr>
            <a:r>
              <a:rPr lang="en-US" altLang="zh-CN" sz="2800" dirty="0">
                <a:solidFill>
                  <a:srgbClr val="CC0000"/>
                </a:solidFill>
                <a:latin typeface="+mn-lt"/>
              </a:rPr>
              <a:t>A</a:t>
            </a:r>
            <a:r>
              <a:rPr lang="zh-CN" altLang="en-US" sz="2800" dirty="0">
                <a:solidFill>
                  <a:srgbClr val="CC0000"/>
                </a:solidFill>
                <a:latin typeface="+mn-lt"/>
              </a:rPr>
              <a:t>：</a:t>
            </a:r>
            <a:r>
              <a:rPr lang="zh-CN" altLang="en-US" sz="2800" dirty="0" smtClean="0">
                <a:latin typeface="+mn-lt"/>
              </a:rPr>
              <a:t>这些服务可能包括：</a:t>
            </a:r>
            <a:endParaRPr lang="en-US" altLang="zh-CN" sz="2800" dirty="0">
              <a:latin typeface="+mn-lt"/>
            </a:endParaRPr>
          </a:p>
        </p:txBody>
      </p:sp>
      <p:sp>
        <p:nvSpPr>
          <p:cNvPr id="8198" name="Rectangle 15"/>
          <p:cNvSpPr>
            <a:spLocks noGrp="1" noChangeArrowheads="1"/>
          </p:cNvSpPr>
          <p:nvPr>
            <p:ph type="body" sz="half" idx="1"/>
          </p:nvPr>
        </p:nvSpPr>
        <p:spPr>
          <a:xfrm>
            <a:off x="442913" y="3015049"/>
            <a:ext cx="3873714" cy="2812544"/>
          </a:xfrm>
        </p:spPr>
        <p:txBody>
          <a:bodyPr/>
          <a:lstStyle/>
          <a:p>
            <a:pPr>
              <a:buFont typeface="Wingdings" charset="0"/>
              <a:buNone/>
              <a:defRPr/>
            </a:pPr>
            <a:r>
              <a:rPr lang="zh-CN" altLang="en-US" sz="2400" dirty="0"/>
              <a:t>单个</a:t>
            </a:r>
            <a:r>
              <a:rPr lang="zh-CN" altLang="en-US" sz="2400" dirty="0" smtClean="0"/>
              <a:t>数据报服务的例子</a:t>
            </a:r>
            <a:r>
              <a:rPr lang="en-US" sz="2400" dirty="0" smtClean="0"/>
              <a:t>:</a:t>
            </a:r>
            <a:endParaRPr lang="en-US" sz="2400" dirty="0"/>
          </a:p>
          <a:p>
            <a:pPr eaLnBrk="1" hangingPunct="1"/>
            <a:r>
              <a:rPr lang="zh-CN" altLang="en-US" sz="2400" dirty="0">
                <a:ea typeface="楷体" panose="02010609060101010101" pitchFamily="49" charset="-122"/>
                <a:cs typeface="Arial" panose="020B0604020202020204" pitchFamily="34" charset="0"/>
              </a:rPr>
              <a:t>确保交付</a:t>
            </a:r>
          </a:p>
          <a:p>
            <a:pPr marL="342900" lvl="1" indent="-342900">
              <a:defRPr/>
            </a:pPr>
            <a:endParaRPr lang="en-US" altLang="zh-CN" dirty="0" smtClean="0">
              <a:ea typeface="楷体" panose="02010609060101010101" pitchFamily="49" charset="-122"/>
              <a:cs typeface="Arial" panose="020B0604020202020204" pitchFamily="34" charset="0"/>
            </a:endParaRPr>
          </a:p>
          <a:p>
            <a:pPr marL="342900" lvl="1" indent="-342900">
              <a:defRPr/>
            </a:pPr>
            <a:r>
              <a:rPr lang="zh-CN" altLang="en-US" dirty="0" smtClean="0">
                <a:ea typeface="楷体" panose="02010609060101010101" pitchFamily="49" charset="-122"/>
                <a:cs typeface="Arial" panose="020B0604020202020204" pitchFamily="34" charset="0"/>
              </a:rPr>
              <a:t>具有</a:t>
            </a:r>
            <a:r>
              <a:rPr lang="zh-CN" altLang="en-US" dirty="0">
                <a:ea typeface="楷体" panose="02010609060101010101" pitchFamily="49" charset="-122"/>
                <a:cs typeface="Arial" panose="020B0604020202020204" pitchFamily="34" charset="0"/>
              </a:rPr>
              <a:t>时延</a:t>
            </a:r>
            <a:r>
              <a:rPr lang="zh-CN" altLang="en-US" dirty="0" smtClean="0">
                <a:ea typeface="楷体" panose="02010609060101010101" pitchFamily="49" charset="-122"/>
                <a:cs typeface="Arial" panose="020B0604020202020204" pitchFamily="34" charset="0"/>
              </a:rPr>
              <a:t>上界</a:t>
            </a:r>
            <a:r>
              <a:rPr lang="en-US" altLang="zh-CN" dirty="0" smtClean="0">
                <a:ea typeface="楷体" panose="02010609060101010101" pitchFamily="49" charset="-122"/>
                <a:cs typeface="Arial" panose="020B0604020202020204" pitchFamily="34" charset="0"/>
              </a:rPr>
              <a:t>(</a:t>
            </a:r>
            <a:r>
              <a:rPr lang="zh-CN" altLang="en-US" dirty="0" smtClean="0">
                <a:cs typeface="+mn-cs"/>
              </a:rPr>
              <a:t>小于</a:t>
            </a:r>
            <a:r>
              <a:rPr lang="en-US" altLang="zh-CN" dirty="0" smtClean="0">
                <a:cs typeface="+mn-cs"/>
              </a:rPr>
              <a:t>40 msec</a:t>
            </a:r>
            <a:r>
              <a:rPr lang="zh-CN" altLang="en-US" dirty="0" smtClean="0">
                <a:cs typeface="+mn-cs"/>
              </a:rPr>
              <a:t>延迟</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的</a:t>
            </a:r>
            <a:r>
              <a:rPr lang="zh-CN" altLang="en-US" dirty="0">
                <a:ea typeface="楷体" panose="02010609060101010101" pitchFamily="49" charset="-122"/>
                <a:cs typeface="Arial" panose="020B0604020202020204" pitchFamily="34" charset="0"/>
              </a:rPr>
              <a:t>确保交付</a:t>
            </a:r>
          </a:p>
          <a:p>
            <a:pPr marL="0" indent="0">
              <a:buNone/>
              <a:defRPr/>
            </a:pPr>
            <a:endParaRPr lang="en-US" sz="2400" dirty="0">
              <a:cs typeface="+mn-cs"/>
            </a:endParaRPr>
          </a:p>
        </p:txBody>
      </p:sp>
      <p:sp>
        <p:nvSpPr>
          <p:cNvPr id="47109" name="Rectangle 16"/>
          <p:cNvSpPr>
            <a:spLocks noGrp="1" noChangeArrowheads="1"/>
          </p:cNvSpPr>
          <p:nvPr>
            <p:ph type="body" sz="half" idx="2"/>
          </p:nvPr>
        </p:nvSpPr>
        <p:spPr>
          <a:xfrm>
            <a:off x="4753232" y="3015049"/>
            <a:ext cx="3805882" cy="3031524"/>
          </a:xfrm>
        </p:spPr>
        <p:txBody>
          <a:bodyPr/>
          <a:lstStyle/>
          <a:p>
            <a:pPr>
              <a:buFont typeface="Wingdings" pitchFamily="2" charset="2"/>
              <a:buNone/>
            </a:pPr>
            <a:r>
              <a:rPr lang="zh-CN" altLang="en-US" sz="2400" dirty="0" smtClean="0"/>
              <a:t>一个数据报</a:t>
            </a:r>
            <a:r>
              <a:rPr lang="zh-CN" altLang="en-US" sz="2400" dirty="0" smtClean="0">
                <a:solidFill>
                  <a:srgbClr val="FF0000"/>
                </a:solidFill>
              </a:rPr>
              <a:t>流</a:t>
            </a:r>
            <a:r>
              <a:rPr lang="zh-CN" altLang="en-US" sz="2400" dirty="0" smtClean="0"/>
              <a:t>服务的例子</a:t>
            </a:r>
            <a:r>
              <a:rPr lang="en-US" altLang="zh-CN" sz="2400" dirty="0" smtClean="0">
                <a:ea typeface="ＭＳ Ｐゴシック" pitchFamily="34" charset="-128"/>
                <a:cs typeface="ＭＳ Ｐゴシック" pitchFamily="34" charset="-128"/>
              </a:rPr>
              <a:t>:</a:t>
            </a:r>
          </a:p>
          <a:p>
            <a:pPr eaLnBrk="1" hangingPunct="1">
              <a:spcBef>
                <a:spcPts val="600"/>
              </a:spcBef>
            </a:pPr>
            <a:r>
              <a:rPr lang="zh-CN" altLang="en-US" sz="2400" dirty="0">
                <a:ea typeface="楷体" panose="02010609060101010101" pitchFamily="49" charset="-122"/>
                <a:cs typeface="Arial" panose="020B0604020202020204" pitchFamily="34" charset="0"/>
              </a:rPr>
              <a:t>有序分组交付</a:t>
            </a:r>
          </a:p>
          <a:p>
            <a:pPr eaLnBrk="1" hangingPunct="1">
              <a:spcBef>
                <a:spcPts val="600"/>
              </a:spcBef>
            </a:pPr>
            <a:r>
              <a:rPr lang="zh-CN" altLang="en-US" sz="2400" dirty="0">
                <a:ea typeface="楷体" panose="02010609060101010101" pitchFamily="49" charset="-122"/>
                <a:cs typeface="Arial" panose="020B0604020202020204" pitchFamily="34" charset="0"/>
              </a:rPr>
              <a:t>确保最小带宽</a:t>
            </a:r>
          </a:p>
          <a:p>
            <a:pPr eaLnBrk="1" hangingPunct="1">
              <a:spcBef>
                <a:spcPts val="600"/>
              </a:spcBef>
            </a:pPr>
            <a:r>
              <a:rPr lang="zh-CN" altLang="en-US" sz="2400" dirty="0">
                <a:ea typeface="楷体" panose="02010609060101010101" pitchFamily="49" charset="-122"/>
                <a:cs typeface="Arial" panose="020B0604020202020204" pitchFamily="34" charset="0"/>
              </a:rPr>
              <a:t>确保最大时延抖动</a:t>
            </a:r>
          </a:p>
          <a:p>
            <a:endParaRPr lang="en-US" altLang="zh-CN" sz="2400" dirty="0" smtClean="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2083098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2"/>
          <p:cNvSpPr>
            <a:spLocks noGrp="1" noChangeArrowheads="1"/>
          </p:cNvSpPr>
          <p:nvPr>
            <p:ph type="title"/>
          </p:nvPr>
        </p:nvSpPr>
        <p:spPr/>
        <p:txBody>
          <a:bodyPr/>
          <a:lstStyle/>
          <a:p>
            <a:pPr eaLnBrk="1" hangingPunct="1"/>
            <a:r>
              <a:rPr lang="zh-CN" altLang="en-US" dirty="0"/>
              <a:t>网络地址转换</a:t>
            </a:r>
            <a:endParaRPr lang="zh-CN" altLang="en-US" dirty="0" smtClean="0"/>
          </a:p>
        </p:txBody>
      </p:sp>
      <p:sp>
        <p:nvSpPr>
          <p:cNvPr id="159749" name="Freeform 4"/>
          <p:cNvSpPr>
            <a:spLocks/>
          </p:cNvSpPr>
          <p:nvPr/>
        </p:nvSpPr>
        <p:spPr bwMode="auto">
          <a:xfrm>
            <a:off x="179388" y="3609975"/>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9750" name="Freeform 5"/>
          <p:cNvSpPr>
            <a:spLocks/>
          </p:cNvSpPr>
          <p:nvPr/>
        </p:nvSpPr>
        <p:spPr bwMode="auto">
          <a:xfrm>
            <a:off x="4468813" y="2881313"/>
            <a:ext cx="3738562"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9751" name="Line 9"/>
          <p:cNvSpPr>
            <a:spLocks noChangeShapeType="1"/>
          </p:cNvSpPr>
          <p:nvPr/>
        </p:nvSpPr>
        <p:spPr bwMode="auto">
          <a:xfrm>
            <a:off x="4583113" y="420370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2" name="Line 10"/>
          <p:cNvSpPr>
            <a:spLocks noChangeShapeType="1"/>
          </p:cNvSpPr>
          <p:nvPr/>
        </p:nvSpPr>
        <p:spPr bwMode="auto">
          <a:xfrm flipH="1">
            <a:off x="7418388" y="3460750"/>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3" name="Line 11"/>
          <p:cNvSpPr>
            <a:spLocks noChangeShapeType="1"/>
          </p:cNvSpPr>
          <p:nvPr/>
        </p:nvSpPr>
        <p:spPr bwMode="auto">
          <a:xfrm>
            <a:off x="7423150" y="345598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4" name="Line 12"/>
          <p:cNvSpPr>
            <a:spLocks noChangeShapeType="1"/>
          </p:cNvSpPr>
          <p:nvPr/>
        </p:nvSpPr>
        <p:spPr bwMode="auto">
          <a:xfrm flipV="1">
            <a:off x="7429500" y="4960938"/>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5" name="Text Box 13"/>
          <p:cNvSpPr txBox="1">
            <a:spLocks noChangeArrowheads="1"/>
          </p:cNvSpPr>
          <p:nvPr/>
        </p:nvSpPr>
        <p:spPr bwMode="auto">
          <a:xfrm>
            <a:off x="8194675" y="3192463"/>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10.0.0.1</a:t>
            </a:r>
          </a:p>
        </p:txBody>
      </p:sp>
      <p:sp>
        <p:nvSpPr>
          <p:cNvPr id="159756" name="Text Box 14"/>
          <p:cNvSpPr txBox="1">
            <a:spLocks noChangeArrowheads="1"/>
          </p:cNvSpPr>
          <p:nvPr/>
        </p:nvSpPr>
        <p:spPr bwMode="auto">
          <a:xfrm>
            <a:off x="8175625" y="3959225"/>
            <a:ext cx="92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10.0.0.2</a:t>
            </a:r>
          </a:p>
        </p:txBody>
      </p:sp>
      <p:sp>
        <p:nvSpPr>
          <p:cNvPr id="159757" name="Text Box 15"/>
          <p:cNvSpPr txBox="1">
            <a:spLocks noChangeArrowheads="1"/>
          </p:cNvSpPr>
          <p:nvPr/>
        </p:nvSpPr>
        <p:spPr bwMode="auto">
          <a:xfrm>
            <a:off x="8137525" y="4854575"/>
            <a:ext cx="92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10.0.0.3</a:t>
            </a:r>
          </a:p>
        </p:txBody>
      </p:sp>
      <p:sp>
        <p:nvSpPr>
          <p:cNvPr id="221209" name="Freeform 25"/>
          <p:cNvSpPr>
            <a:spLocks/>
          </p:cNvSpPr>
          <p:nvPr/>
        </p:nvSpPr>
        <p:spPr bwMode="auto">
          <a:xfrm>
            <a:off x="5672138" y="3309938"/>
            <a:ext cx="895350" cy="542925"/>
          </a:xfrm>
          <a:custGeom>
            <a:avLst/>
            <a:gdLst>
              <a:gd name="T0" fmla="*/ 0 w 417"/>
              <a:gd name="T1" fmla="*/ 2147483646 h 264"/>
              <a:gd name="T2" fmla="*/ 2147483646 w 417"/>
              <a:gd name="T3" fmla="*/ 2147483646 h 264"/>
              <a:gd name="T4" fmla="*/ 2147483646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 name="Group 26"/>
          <p:cNvGrpSpPr>
            <a:grpSpLocks/>
          </p:cNvGrpSpPr>
          <p:nvPr/>
        </p:nvGrpSpPr>
        <p:grpSpPr bwMode="auto">
          <a:xfrm>
            <a:off x="6400800" y="3397250"/>
            <a:ext cx="346075" cy="369888"/>
            <a:chOff x="5140" y="403"/>
            <a:chExt cx="218" cy="233"/>
          </a:xfrm>
        </p:grpSpPr>
        <p:sp>
          <p:nvSpPr>
            <p:cNvPr id="159821" name="Oval 27"/>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22" name="Text Box 28"/>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a:t>
              </a:r>
            </a:p>
          </p:txBody>
        </p:sp>
      </p:grpSp>
      <p:sp>
        <p:nvSpPr>
          <p:cNvPr id="159760" name="Text Box 29"/>
          <p:cNvSpPr txBox="1">
            <a:spLocks noChangeArrowheads="1"/>
          </p:cNvSpPr>
          <p:nvPr/>
        </p:nvSpPr>
        <p:spPr bwMode="auto">
          <a:xfrm>
            <a:off x="4533900" y="3781425"/>
            <a:ext cx="92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10.0.0.4</a:t>
            </a:r>
          </a:p>
        </p:txBody>
      </p:sp>
      <p:sp>
        <p:nvSpPr>
          <p:cNvPr id="159761" name="Line 30"/>
          <p:cNvSpPr>
            <a:spLocks noChangeShapeType="1"/>
          </p:cNvSpPr>
          <p:nvPr/>
        </p:nvSpPr>
        <p:spPr bwMode="auto">
          <a:xfrm flipH="1">
            <a:off x="4657725" y="4032250"/>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9762" name="Text Box 31"/>
          <p:cNvSpPr txBox="1">
            <a:spLocks noChangeArrowheads="1"/>
          </p:cNvSpPr>
          <p:nvPr/>
        </p:nvSpPr>
        <p:spPr bwMode="auto">
          <a:xfrm>
            <a:off x="2695575" y="4338638"/>
            <a:ext cx="1312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138.76.29.7</a:t>
            </a:r>
          </a:p>
        </p:txBody>
      </p:sp>
      <p:sp>
        <p:nvSpPr>
          <p:cNvPr id="159763" name="Line 32"/>
          <p:cNvSpPr>
            <a:spLocks noChangeShapeType="1"/>
          </p:cNvSpPr>
          <p:nvPr/>
        </p:nvSpPr>
        <p:spPr bwMode="auto">
          <a:xfrm flipH="1">
            <a:off x="3917950" y="4270375"/>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1217" name="Text Box 33"/>
          <p:cNvSpPr txBox="1">
            <a:spLocks noChangeArrowheads="1"/>
          </p:cNvSpPr>
          <p:nvPr/>
        </p:nvSpPr>
        <p:spPr bwMode="auto">
          <a:xfrm>
            <a:off x="6772275" y="1500188"/>
            <a:ext cx="21463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1:</a:t>
            </a:r>
            <a:r>
              <a:rPr lang="en-US" altLang="zh-CN" sz="1800" u="none">
                <a:solidFill>
                  <a:srgbClr val="FF0000"/>
                </a:solidFill>
                <a:ea typeface="楷体" panose="02010609060101010101" pitchFamily="49" charset="-122"/>
                <a:cs typeface="Arial" panose="020B0604020202020204" pitchFamily="34" charset="0"/>
              </a:rPr>
              <a:t> </a:t>
            </a:r>
            <a:r>
              <a:rPr lang="zh-CN" altLang="en-US" sz="1800" u="none">
                <a:solidFill>
                  <a:srgbClr val="FF0000"/>
                </a:solidFill>
                <a:ea typeface="楷体" panose="02010609060101010101" pitchFamily="49" charset="-122"/>
                <a:cs typeface="Arial" panose="020B0604020202020204" pitchFamily="34" charset="0"/>
              </a:rPr>
              <a:t>主机 </a:t>
            </a:r>
            <a:r>
              <a:rPr lang="en-US" altLang="zh-CN" sz="1800" u="none">
                <a:solidFill>
                  <a:srgbClr val="FF0000"/>
                </a:solidFill>
                <a:ea typeface="楷体" panose="02010609060101010101" pitchFamily="49" charset="-122"/>
                <a:cs typeface="Arial" panose="020B0604020202020204" pitchFamily="34" charset="0"/>
              </a:rPr>
              <a:t>10.0.0.1 </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发送数据报到主机 </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128.119.40, 80</a:t>
            </a:r>
          </a:p>
        </p:txBody>
      </p:sp>
      <p:sp>
        <p:nvSpPr>
          <p:cNvPr id="221218" name="Line 34"/>
          <p:cNvSpPr>
            <a:spLocks noChangeShapeType="1"/>
          </p:cNvSpPr>
          <p:nvPr/>
        </p:nvSpPr>
        <p:spPr bwMode="auto">
          <a:xfrm flipH="1">
            <a:off x="6532563" y="1704975"/>
            <a:ext cx="271462" cy="9461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9766" name="Freeform 35"/>
          <p:cNvSpPr>
            <a:spLocks/>
          </p:cNvSpPr>
          <p:nvPr/>
        </p:nvSpPr>
        <p:spPr bwMode="auto">
          <a:xfrm>
            <a:off x="2344738" y="2586038"/>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solidFill>
            <a:srgbClr val="99CCFF"/>
          </a:solidFill>
          <a:ln w="3175">
            <a:solidFill>
              <a:schemeClr val="hlink"/>
            </a:solidFill>
            <a:round/>
            <a:headEnd/>
            <a:tailEnd/>
          </a:ln>
        </p:spPr>
        <p:txBody>
          <a:bodyPr wrap="none"/>
          <a:lstStyle/>
          <a:p>
            <a:endParaRPr lang="zh-CN" altLang="en-US"/>
          </a:p>
        </p:txBody>
      </p:sp>
      <p:sp>
        <p:nvSpPr>
          <p:cNvPr id="159767" name="Rectangle 36"/>
          <p:cNvSpPr>
            <a:spLocks noChangeArrowheads="1"/>
          </p:cNvSpPr>
          <p:nvPr/>
        </p:nvSpPr>
        <p:spPr bwMode="auto">
          <a:xfrm>
            <a:off x="2344738" y="1333500"/>
            <a:ext cx="3784600" cy="135413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68" name="Text Box 37"/>
          <p:cNvSpPr txBox="1">
            <a:spLocks noChangeArrowheads="1"/>
          </p:cNvSpPr>
          <p:nvPr/>
        </p:nvSpPr>
        <p:spPr bwMode="auto">
          <a:xfrm>
            <a:off x="2998788" y="1382713"/>
            <a:ext cx="2457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ea typeface="楷体" panose="02010609060101010101" pitchFamily="49" charset="-122"/>
                <a:cs typeface="Arial" panose="020B0604020202020204" pitchFamily="34" charset="0"/>
              </a:rPr>
              <a:t>NAT </a:t>
            </a:r>
            <a:r>
              <a:rPr lang="zh-CN" altLang="en-US" sz="1800" u="none">
                <a:ea typeface="楷体" panose="02010609060101010101" pitchFamily="49" charset="-122"/>
                <a:cs typeface="Arial" panose="020B0604020202020204" pitchFamily="34" charset="0"/>
              </a:rPr>
              <a:t>转换表</a:t>
            </a:r>
          </a:p>
          <a:p>
            <a:pPr algn="ctr">
              <a:spcBef>
                <a:spcPct val="0"/>
              </a:spcBef>
              <a:buClrTx/>
              <a:buSzTx/>
              <a:buFontTx/>
              <a:buNone/>
            </a:pPr>
            <a:r>
              <a:rPr lang="zh-CN" altLang="en-US" sz="1800" u="none">
                <a:ea typeface="楷体" panose="02010609060101010101" pitchFamily="49" charset="-122"/>
                <a:cs typeface="Arial" panose="020B0604020202020204" pitchFamily="34" charset="0"/>
              </a:rPr>
              <a:t>   </a:t>
            </a:r>
            <a:r>
              <a:rPr lang="en-US" altLang="zh-CN" sz="1800" u="none">
                <a:ea typeface="楷体" panose="02010609060101010101" pitchFamily="49" charset="-122"/>
                <a:cs typeface="Arial" panose="020B0604020202020204" pitchFamily="34" charset="0"/>
              </a:rPr>
              <a:t>WAN </a:t>
            </a:r>
            <a:r>
              <a:rPr lang="zh-CN" altLang="en-US" sz="1800" u="none">
                <a:ea typeface="楷体" panose="02010609060101010101" pitchFamily="49" charset="-122"/>
                <a:cs typeface="Arial" panose="020B0604020202020204" pitchFamily="34" charset="0"/>
              </a:rPr>
              <a:t>端        </a:t>
            </a:r>
            <a:r>
              <a:rPr lang="en-US" altLang="zh-CN" sz="1800" u="none">
                <a:ea typeface="楷体" panose="02010609060101010101" pitchFamily="49" charset="-122"/>
                <a:cs typeface="Arial" panose="020B0604020202020204" pitchFamily="34" charset="0"/>
              </a:rPr>
              <a:t>LAN </a:t>
            </a:r>
            <a:r>
              <a:rPr lang="zh-CN" altLang="en-US" sz="1800" u="none">
                <a:ea typeface="楷体" panose="02010609060101010101" pitchFamily="49" charset="-122"/>
                <a:cs typeface="Arial" panose="020B0604020202020204" pitchFamily="34" charset="0"/>
              </a:rPr>
              <a:t>端</a:t>
            </a:r>
          </a:p>
        </p:txBody>
      </p:sp>
      <p:sp>
        <p:nvSpPr>
          <p:cNvPr id="159769" name="Line 38"/>
          <p:cNvSpPr>
            <a:spLocks noChangeShapeType="1"/>
          </p:cNvSpPr>
          <p:nvPr/>
        </p:nvSpPr>
        <p:spPr bwMode="auto">
          <a:xfrm flipV="1">
            <a:off x="2344738" y="1706563"/>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70" name="Line 39"/>
          <p:cNvSpPr>
            <a:spLocks noChangeShapeType="1"/>
          </p:cNvSpPr>
          <p:nvPr/>
        </p:nvSpPr>
        <p:spPr bwMode="auto">
          <a:xfrm flipV="1">
            <a:off x="2359025" y="1984375"/>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71" name="Line 40"/>
          <p:cNvSpPr>
            <a:spLocks noChangeShapeType="1"/>
          </p:cNvSpPr>
          <p:nvPr/>
        </p:nvSpPr>
        <p:spPr bwMode="auto">
          <a:xfrm>
            <a:off x="4468813" y="1728788"/>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59772" name="Group 41"/>
          <p:cNvGrpSpPr>
            <a:grpSpLocks/>
          </p:cNvGrpSpPr>
          <p:nvPr/>
        </p:nvGrpSpPr>
        <p:grpSpPr bwMode="auto">
          <a:xfrm>
            <a:off x="4062413" y="4064000"/>
            <a:ext cx="555625" cy="307975"/>
            <a:chOff x="3600" y="219"/>
            <a:chExt cx="360" cy="175"/>
          </a:xfrm>
        </p:grpSpPr>
        <p:sp>
          <p:nvSpPr>
            <p:cNvPr id="159808" name="Oval 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9" name="Line 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0" name="Line 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1" name="Rectangle 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59812" name="Oval 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59813" name="Group 47"/>
            <p:cNvGrpSpPr>
              <a:grpSpLocks/>
            </p:cNvGrpSpPr>
            <p:nvPr/>
          </p:nvGrpSpPr>
          <p:grpSpPr bwMode="auto">
            <a:xfrm>
              <a:off x="3686" y="244"/>
              <a:ext cx="177" cy="66"/>
              <a:chOff x="2848" y="848"/>
              <a:chExt cx="140" cy="98"/>
            </a:xfrm>
          </p:grpSpPr>
          <p:sp>
            <p:nvSpPr>
              <p:cNvPr id="159818" name="Line 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9" name="Line 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20" name="Line 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9814" name="Group 51"/>
            <p:cNvGrpSpPr>
              <a:grpSpLocks/>
            </p:cNvGrpSpPr>
            <p:nvPr/>
          </p:nvGrpSpPr>
          <p:grpSpPr bwMode="auto">
            <a:xfrm flipV="1">
              <a:off x="3686" y="243"/>
              <a:ext cx="177" cy="66"/>
              <a:chOff x="2848" y="848"/>
              <a:chExt cx="140" cy="98"/>
            </a:xfrm>
          </p:grpSpPr>
          <p:sp>
            <p:nvSpPr>
              <p:cNvPr id="159815" name="Line 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6" name="Line 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7" name="Line 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21239" name="Text Box 55"/>
          <p:cNvSpPr txBox="1">
            <a:spLocks noChangeArrowheads="1"/>
          </p:cNvSpPr>
          <p:nvPr/>
        </p:nvSpPr>
        <p:spPr bwMode="auto">
          <a:xfrm>
            <a:off x="2386013" y="2008188"/>
            <a:ext cx="3735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138.76.29.7, 5001   10.0.0.1, 3345</a:t>
            </a:r>
          </a:p>
          <a:p>
            <a:pPr algn="ctr">
              <a:spcBef>
                <a:spcPct val="0"/>
              </a:spcBef>
              <a:buClrTx/>
              <a:buSzTx/>
              <a:buFontTx/>
              <a:buNone/>
            </a:pPr>
            <a:r>
              <a:rPr lang="en-US" altLang="zh-CN" sz="1800" u="none">
                <a:ea typeface="楷体" panose="02010609060101010101" pitchFamily="49" charset="-122"/>
                <a:cs typeface="Arial" panose="020B0604020202020204" pitchFamily="34" charset="0"/>
              </a:rPr>
              <a:t>……                                         ……</a:t>
            </a:r>
          </a:p>
        </p:txBody>
      </p:sp>
      <p:grpSp>
        <p:nvGrpSpPr>
          <p:cNvPr id="6" name="Group 112"/>
          <p:cNvGrpSpPr>
            <a:grpSpLocks/>
          </p:cNvGrpSpPr>
          <p:nvPr/>
        </p:nvGrpSpPr>
        <p:grpSpPr bwMode="auto">
          <a:xfrm>
            <a:off x="4378325" y="4400550"/>
            <a:ext cx="2444750" cy="593725"/>
            <a:chOff x="2758" y="2772"/>
            <a:chExt cx="1540" cy="374"/>
          </a:xfrm>
        </p:grpSpPr>
        <p:sp>
          <p:nvSpPr>
            <p:cNvPr id="159806" name="Rectangle 56"/>
            <p:cNvSpPr>
              <a:spLocks noChangeArrowheads="1"/>
            </p:cNvSpPr>
            <p:nvPr/>
          </p:nvSpPr>
          <p:spPr bwMode="auto">
            <a:xfrm>
              <a:off x="2758" y="2772"/>
              <a:ext cx="1419" cy="37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7" name="Text Box 57"/>
            <p:cNvSpPr txBox="1">
              <a:spLocks noChangeArrowheads="1"/>
            </p:cNvSpPr>
            <p:nvPr/>
          </p:nvSpPr>
          <p:spPr bwMode="auto">
            <a:xfrm>
              <a:off x="2835" y="2772"/>
              <a:ext cx="146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128.119.40.186, 80 </a:t>
              </a:r>
            </a:p>
            <a:p>
              <a:pPr>
                <a:spcBef>
                  <a:spcPct val="0"/>
                </a:spcBef>
                <a:buClrTx/>
                <a:buSzTx/>
                <a:buFontTx/>
                <a:buNone/>
              </a:pPr>
              <a:r>
                <a:rPr lang="en-US" altLang="zh-CN" sz="1600" u="none">
                  <a:ea typeface="楷体" panose="02010609060101010101" pitchFamily="49" charset="-122"/>
                  <a:cs typeface="Arial" panose="020B0604020202020204" pitchFamily="34" charset="0"/>
                </a:rPr>
                <a:t>D: 10.0.0.1, 3345</a:t>
              </a:r>
              <a:endParaRPr lang="en-US" altLang="zh-CN" sz="1400" u="none">
                <a:ea typeface="楷体" panose="02010609060101010101" pitchFamily="49" charset="-122"/>
                <a:cs typeface="Arial" panose="020B0604020202020204" pitchFamily="34" charset="0"/>
              </a:endParaRPr>
            </a:p>
          </p:txBody>
        </p:sp>
      </p:grpSp>
      <p:sp>
        <p:nvSpPr>
          <p:cNvPr id="221250" name="Freeform 66"/>
          <p:cNvSpPr>
            <a:spLocks/>
          </p:cNvSpPr>
          <p:nvPr/>
        </p:nvSpPr>
        <p:spPr bwMode="auto">
          <a:xfrm>
            <a:off x="6634163" y="3394075"/>
            <a:ext cx="915987" cy="1219200"/>
          </a:xfrm>
          <a:custGeom>
            <a:avLst/>
            <a:gdLst>
              <a:gd name="T0" fmla="*/ 2147483646 w 577"/>
              <a:gd name="T1" fmla="*/ 0 h 768"/>
              <a:gd name="T2" fmla="*/ 2147483646 w 577"/>
              <a:gd name="T3" fmla="*/ 0 h 768"/>
              <a:gd name="T4" fmla="*/ 2147483646 w 577"/>
              <a:gd name="T5" fmla="*/ 2147483646 h 768"/>
              <a:gd name="T6" fmla="*/ 0 w 577"/>
              <a:gd name="T7" fmla="*/ 2147483646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7" name="Group 67"/>
          <p:cNvGrpSpPr>
            <a:grpSpLocks/>
          </p:cNvGrpSpPr>
          <p:nvPr/>
        </p:nvGrpSpPr>
        <p:grpSpPr bwMode="auto">
          <a:xfrm>
            <a:off x="6731000" y="4421188"/>
            <a:ext cx="346075" cy="369887"/>
            <a:chOff x="5140" y="403"/>
            <a:chExt cx="218" cy="233"/>
          </a:xfrm>
        </p:grpSpPr>
        <p:sp>
          <p:nvSpPr>
            <p:cNvPr id="159804" name="Oval 68"/>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5" name="Text Box 69"/>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4</a:t>
              </a:r>
            </a:p>
          </p:txBody>
        </p:sp>
      </p:grpSp>
      <p:grpSp>
        <p:nvGrpSpPr>
          <p:cNvPr id="8" name="Group 110"/>
          <p:cNvGrpSpPr>
            <a:grpSpLocks/>
          </p:cNvGrpSpPr>
          <p:nvPr/>
        </p:nvGrpSpPr>
        <p:grpSpPr bwMode="auto">
          <a:xfrm>
            <a:off x="1935163" y="3552825"/>
            <a:ext cx="2500312" cy="601663"/>
            <a:chOff x="1219" y="2238"/>
            <a:chExt cx="1575" cy="379"/>
          </a:xfrm>
        </p:grpSpPr>
        <p:sp>
          <p:nvSpPr>
            <p:cNvPr id="159802" name="Rectangle 70"/>
            <p:cNvSpPr>
              <a:spLocks noChangeArrowheads="1"/>
            </p:cNvSpPr>
            <p:nvPr/>
          </p:nvSpPr>
          <p:spPr bwMode="auto">
            <a:xfrm>
              <a:off x="1219" y="2238"/>
              <a:ext cx="1575" cy="3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3" name="Text Box 71"/>
            <p:cNvSpPr txBox="1">
              <a:spLocks noChangeArrowheads="1"/>
            </p:cNvSpPr>
            <p:nvPr/>
          </p:nvSpPr>
          <p:spPr bwMode="auto">
            <a:xfrm>
              <a:off x="1220" y="2251"/>
              <a:ext cx="147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138.76.29.7, 5001</a:t>
              </a:r>
            </a:p>
            <a:p>
              <a:pPr>
                <a:spcBef>
                  <a:spcPct val="0"/>
                </a:spcBef>
                <a:buClrTx/>
                <a:buSzTx/>
                <a:buFontTx/>
                <a:buNone/>
              </a:pPr>
              <a:r>
                <a:rPr lang="en-US" altLang="zh-CN" sz="1600" u="none">
                  <a:ea typeface="楷体" panose="02010609060101010101" pitchFamily="49" charset="-122"/>
                  <a:cs typeface="Arial" panose="020B0604020202020204" pitchFamily="34" charset="0"/>
                </a:rPr>
                <a:t>D: 128.119.40.186, 80</a:t>
              </a:r>
            </a:p>
          </p:txBody>
        </p:sp>
      </p:grpSp>
      <p:sp>
        <p:nvSpPr>
          <p:cNvPr id="221264" name="Line 80"/>
          <p:cNvSpPr>
            <a:spLocks noChangeShapeType="1"/>
          </p:cNvSpPr>
          <p:nvPr/>
        </p:nvSpPr>
        <p:spPr bwMode="auto">
          <a:xfrm flipH="1">
            <a:off x="895350" y="3870325"/>
            <a:ext cx="10334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9" name="Group 81"/>
          <p:cNvGrpSpPr>
            <a:grpSpLocks/>
          </p:cNvGrpSpPr>
          <p:nvPr/>
        </p:nvGrpSpPr>
        <p:grpSpPr bwMode="auto">
          <a:xfrm>
            <a:off x="1303338" y="3690938"/>
            <a:ext cx="346075" cy="369887"/>
            <a:chOff x="5140" y="403"/>
            <a:chExt cx="218" cy="233"/>
          </a:xfrm>
        </p:grpSpPr>
        <p:sp>
          <p:nvSpPr>
            <p:cNvPr id="159800" name="Oval 82"/>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1" name="Text Box 83"/>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2</a:t>
              </a:r>
            </a:p>
          </p:txBody>
        </p:sp>
      </p:grpSp>
      <p:sp>
        <p:nvSpPr>
          <p:cNvPr id="221268" name="Text Box 84"/>
          <p:cNvSpPr txBox="1">
            <a:spLocks noChangeArrowheads="1"/>
          </p:cNvSpPr>
          <p:nvPr/>
        </p:nvSpPr>
        <p:spPr bwMode="auto">
          <a:xfrm>
            <a:off x="0" y="1916113"/>
            <a:ext cx="22240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2:</a:t>
            </a:r>
            <a:r>
              <a:rPr lang="en-US" altLang="zh-CN" sz="1800" u="none">
                <a:solidFill>
                  <a:srgbClr val="FF0000"/>
                </a:solidFill>
                <a:ea typeface="楷体" panose="02010609060101010101" pitchFamily="49" charset="-122"/>
                <a:cs typeface="Arial" panose="020B0604020202020204" pitchFamily="34" charset="0"/>
              </a:rPr>
              <a:t> NAT</a:t>
            </a:r>
            <a:r>
              <a:rPr lang="zh-CN" altLang="en-US" sz="1800" u="none">
                <a:solidFill>
                  <a:srgbClr val="FF0000"/>
                </a:solidFill>
                <a:ea typeface="楷体" panose="02010609060101010101" pitchFamily="49" charset="-122"/>
                <a:cs typeface="Arial" panose="020B0604020202020204" pitchFamily="34" charset="0"/>
              </a:rPr>
              <a:t>路由器将</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数据报的源地址</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10.0.0.1, 3345 </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转换成</a:t>
            </a:r>
            <a:r>
              <a:rPr lang="en-US" altLang="zh-CN" sz="1800" u="none">
                <a:solidFill>
                  <a:srgbClr val="FF0000"/>
                </a:solidFill>
                <a:ea typeface="楷体" panose="02010609060101010101" pitchFamily="49" charset="-122"/>
                <a:cs typeface="Arial" panose="020B0604020202020204" pitchFamily="34" charset="0"/>
              </a:rPr>
              <a:t>138.76.29.7, </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5001,</a:t>
            </a:r>
            <a:r>
              <a:rPr lang="zh-CN" altLang="en-US" sz="1800" u="none">
                <a:solidFill>
                  <a:srgbClr val="FF0000"/>
                </a:solidFill>
                <a:ea typeface="楷体" panose="02010609060101010101" pitchFamily="49" charset="-122"/>
                <a:cs typeface="Arial" panose="020B0604020202020204" pitchFamily="34" charset="0"/>
              </a:rPr>
              <a:t>同时更新</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NAT</a:t>
            </a:r>
            <a:r>
              <a:rPr lang="zh-CN" altLang="en-US" sz="1800" u="none">
                <a:solidFill>
                  <a:srgbClr val="FF0000"/>
                </a:solidFill>
                <a:ea typeface="楷体" panose="02010609060101010101" pitchFamily="49" charset="-122"/>
                <a:cs typeface="Arial" panose="020B0604020202020204" pitchFamily="34" charset="0"/>
              </a:rPr>
              <a:t>转换表</a:t>
            </a:r>
          </a:p>
        </p:txBody>
      </p:sp>
      <p:sp>
        <p:nvSpPr>
          <p:cNvPr id="221269" name="Line 85"/>
          <p:cNvSpPr>
            <a:spLocks noChangeShapeType="1"/>
          </p:cNvSpPr>
          <p:nvPr/>
        </p:nvSpPr>
        <p:spPr bwMode="auto">
          <a:xfrm>
            <a:off x="2039938" y="3117850"/>
            <a:ext cx="944562" cy="44926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270" name="Line 86"/>
          <p:cNvSpPr>
            <a:spLocks noChangeShapeType="1"/>
          </p:cNvSpPr>
          <p:nvPr/>
        </p:nvSpPr>
        <p:spPr bwMode="auto">
          <a:xfrm flipV="1">
            <a:off x="2024063" y="2395538"/>
            <a:ext cx="1052512" cy="7223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271" name="Line 87"/>
          <p:cNvSpPr>
            <a:spLocks noChangeShapeType="1"/>
          </p:cNvSpPr>
          <p:nvPr/>
        </p:nvSpPr>
        <p:spPr bwMode="auto">
          <a:xfrm flipV="1">
            <a:off x="2024063" y="2336800"/>
            <a:ext cx="3130550" cy="77946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 name="Group 111"/>
          <p:cNvGrpSpPr>
            <a:grpSpLocks/>
          </p:cNvGrpSpPr>
          <p:nvPr/>
        </p:nvGrpSpPr>
        <p:grpSpPr bwMode="auto">
          <a:xfrm>
            <a:off x="930275" y="4602163"/>
            <a:ext cx="2633663" cy="630237"/>
            <a:chOff x="586" y="2899"/>
            <a:chExt cx="1659" cy="397"/>
          </a:xfrm>
        </p:grpSpPr>
        <p:sp>
          <p:nvSpPr>
            <p:cNvPr id="159798" name="Rectangle 88"/>
            <p:cNvSpPr>
              <a:spLocks noChangeArrowheads="1"/>
            </p:cNvSpPr>
            <p:nvPr/>
          </p:nvSpPr>
          <p:spPr bwMode="auto">
            <a:xfrm>
              <a:off x="586" y="2908"/>
              <a:ext cx="1454" cy="38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99" name="Text Box 89"/>
            <p:cNvSpPr txBox="1">
              <a:spLocks noChangeArrowheads="1"/>
            </p:cNvSpPr>
            <p:nvPr/>
          </p:nvSpPr>
          <p:spPr bwMode="auto">
            <a:xfrm>
              <a:off x="687" y="2899"/>
              <a:ext cx="155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128.119.40.186, 80 </a:t>
              </a:r>
            </a:p>
            <a:p>
              <a:pPr>
                <a:spcBef>
                  <a:spcPct val="0"/>
                </a:spcBef>
                <a:buClrTx/>
                <a:buSzTx/>
                <a:buFontTx/>
                <a:buNone/>
              </a:pPr>
              <a:r>
                <a:rPr lang="en-US" altLang="zh-CN" sz="1600" u="none">
                  <a:ea typeface="楷体" panose="02010609060101010101" pitchFamily="49" charset="-122"/>
                  <a:cs typeface="Arial" panose="020B0604020202020204" pitchFamily="34" charset="0"/>
                </a:rPr>
                <a:t>D: 138.76.29.7, 5001</a:t>
              </a:r>
            </a:p>
          </p:txBody>
        </p:sp>
      </p:grpSp>
      <p:sp>
        <p:nvSpPr>
          <p:cNvPr id="221282" name="Line 98"/>
          <p:cNvSpPr>
            <a:spLocks noChangeShapeType="1"/>
          </p:cNvSpPr>
          <p:nvPr/>
        </p:nvSpPr>
        <p:spPr bwMode="auto">
          <a:xfrm flipH="1">
            <a:off x="3235325" y="4924425"/>
            <a:ext cx="5969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 name="Group 99"/>
          <p:cNvGrpSpPr>
            <a:grpSpLocks/>
          </p:cNvGrpSpPr>
          <p:nvPr/>
        </p:nvGrpSpPr>
        <p:grpSpPr bwMode="auto">
          <a:xfrm>
            <a:off x="3338513" y="4745038"/>
            <a:ext cx="346075" cy="369887"/>
            <a:chOff x="5140" y="403"/>
            <a:chExt cx="218" cy="233"/>
          </a:xfrm>
        </p:grpSpPr>
        <p:sp>
          <p:nvSpPr>
            <p:cNvPr id="159796" name="Oval 100"/>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97" name="Text Box 101"/>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3</a:t>
              </a:r>
            </a:p>
          </p:txBody>
        </p:sp>
      </p:grpSp>
      <p:sp>
        <p:nvSpPr>
          <p:cNvPr id="221286" name="Text Box 102"/>
          <p:cNvSpPr txBox="1">
            <a:spLocks noChangeArrowheads="1"/>
          </p:cNvSpPr>
          <p:nvPr/>
        </p:nvSpPr>
        <p:spPr bwMode="auto">
          <a:xfrm>
            <a:off x="904875" y="53213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3:</a:t>
            </a:r>
            <a:r>
              <a:rPr lang="en-US" altLang="zh-CN" sz="1800" u="none">
                <a:solidFill>
                  <a:srgbClr val="FF0000"/>
                </a:solidFill>
                <a:ea typeface="楷体" panose="02010609060101010101" pitchFamily="49" charset="-122"/>
                <a:cs typeface="Arial" panose="020B0604020202020204" pitchFamily="34" charset="0"/>
              </a:rPr>
              <a:t> </a:t>
            </a:r>
            <a:r>
              <a:rPr lang="zh-CN" altLang="en-US" sz="1800" u="none">
                <a:solidFill>
                  <a:srgbClr val="FF0000"/>
                </a:solidFill>
                <a:ea typeface="楷体" panose="02010609060101010101" pitchFamily="49" charset="-122"/>
                <a:cs typeface="Arial" panose="020B0604020202020204" pitchFamily="34" charset="0"/>
              </a:rPr>
              <a:t>响应报文到达 目的地址</a:t>
            </a:r>
            <a:r>
              <a:rPr lang="en-US" altLang="zh-CN" sz="1800" u="none">
                <a:solidFill>
                  <a:srgbClr val="FF0000"/>
                </a:solidFill>
                <a:ea typeface="楷体" panose="02010609060101010101" pitchFamily="49" charset="-122"/>
                <a:cs typeface="Arial" panose="020B0604020202020204" pitchFamily="34" charset="0"/>
              </a:rPr>
              <a:t>:</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 138.76.29.7, 5001</a:t>
            </a:r>
          </a:p>
        </p:txBody>
      </p:sp>
      <p:sp>
        <p:nvSpPr>
          <p:cNvPr id="221287" name="Text Box 103"/>
          <p:cNvSpPr txBox="1">
            <a:spLocks noChangeArrowheads="1"/>
          </p:cNvSpPr>
          <p:nvPr/>
        </p:nvSpPr>
        <p:spPr bwMode="auto">
          <a:xfrm>
            <a:off x="4438650" y="5046663"/>
            <a:ext cx="3994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4:</a:t>
            </a:r>
            <a:r>
              <a:rPr lang="en-US" altLang="zh-CN" sz="1800" u="none">
                <a:solidFill>
                  <a:srgbClr val="FF0000"/>
                </a:solidFill>
                <a:ea typeface="楷体" panose="02010609060101010101" pitchFamily="49" charset="-122"/>
                <a:cs typeface="Arial" panose="020B0604020202020204" pitchFamily="34" charset="0"/>
              </a:rPr>
              <a:t> NAT</a:t>
            </a:r>
            <a:r>
              <a:rPr lang="zh-CN" altLang="en-US" sz="1800" u="none">
                <a:solidFill>
                  <a:srgbClr val="FF0000"/>
                </a:solidFill>
                <a:ea typeface="楷体" panose="02010609060101010101" pitchFamily="49" charset="-122"/>
                <a:cs typeface="Arial" panose="020B0604020202020204" pitchFamily="34" charset="0"/>
              </a:rPr>
              <a:t>路由器将</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数据报的目的地址</a:t>
            </a:r>
            <a:r>
              <a:rPr lang="en-US" altLang="zh-CN" sz="1800" u="none">
                <a:solidFill>
                  <a:srgbClr val="FF0000"/>
                </a:solidFill>
                <a:ea typeface="楷体" panose="02010609060101010101" pitchFamily="49" charset="-122"/>
                <a:cs typeface="Arial" panose="020B0604020202020204" pitchFamily="34" charset="0"/>
              </a:rPr>
              <a:t>138.76.29.7, 5001</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转换成 </a:t>
            </a:r>
            <a:r>
              <a:rPr lang="en-US" altLang="zh-CN" sz="1800" u="none">
                <a:solidFill>
                  <a:srgbClr val="FF0000"/>
                </a:solidFill>
                <a:ea typeface="楷体" panose="02010609060101010101" pitchFamily="49" charset="-122"/>
                <a:cs typeface="Arial" panose="020B0604020202020204" pitchFamily="34" charset="0"/>
              </a:rPr>
              <a:t>10.0.0.1, 3345</a:t>
            </a:r>
            <a:r>
              <a:rPr lang="en-US" altLang="zh-CN" sz="1800" u="none">
                <a:ea typeface="楷体" panose="02010609060101010101" pitchFamily="49" charset="-122"/>
                <a:cs typeface="Arial" panose="020B0604020202020204" pitchFamily="34" charset="0"/>
              </a:rPr>
              <a:t> </a:t>
            </a:r>
            <a:endParaRPr lang="en-US" altLang="zh-CN" sz="1800" u="none">
              <a:solidFill>
                <a:srgbClr val="FF0000"/>
              </a:solidFill>
              <a:ea typeface="楷体" panose="02010609060101010101" pitchFamily="49" charset="-122"/>
              <a:cs typeface="Arial" panose="020B0604020202020204" pitchFamily="34" charset="0"/>
            </a:endParaRPr>
          </a:p>
          <a:p>
            <a:pPr>
              <a:spcBef>
                <a:spcPct val="0"/>
              </a:spcBef>
              <a:buClrTx/>
              <a:buSzTx/>
              <a:buFontTx/>
              <a:buNone/>
            </a:pPr>
            <a:endParaRPr lang="en-US" altLang="zh-CN" sz="1800" u="none">
              <a:solidFill>
                <a:srgbClr val="FF0000"/>
              </a:solidFill>
              <a:ea typeface="楷体" panose="02010609060101010101" pitchFamily="49" charset="-122"/>
              <a:cs typeface="Arial" panose="020B0604020202020204" pitchFamily="34" charset="0"/>
            </a:endParaRPr>
          </a:p>
        </p:txBody>
      </p:sp>
      <p:sp>
        <p:nvSpPr>
          <p:cNvPr id="159789" name="Line 104"/>
          <p:cNvSpPr>
            <a:spLocks noChangeShapeType="1"/>
          </p:cNvSpPr>
          <p:nvPr/>
        </p:nvSpPr>
        <p:spPr bwMode="auto">
          <a:xfrm>
            <a:off x="1022350" y="423227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 name="Group 109"/>
          <p:cNvGrpSpPr>
            <a:grpSpLocks/>
          </p:cNvGrpSpPr>
          <p:nvPr/>
        </p:nvGrpSpPr>
        <p:grpSpPr bwMode="auto">
          <a:xfrm>
            <a:off x="5219700" y="2776538"/>
            <a:ext cx="2439988" cy="584200"/>
            <a:chOff x="3248" y="1749"/>
            <a:chExt cx="1537" cy="368"/>
          </a:xfrm>
        </p:grpSpPr>
        <p:sp>
          <p:nvSpPr>
            <p:cNvPr id="159794" name="Rectangle 16"/>
            <p:cNvSpPr>
              <a:spLocks noChangeArrowheads="1"/>
            </p:cNvSpPr>
            <p:nvPr/>
          </p:nvSpPr>
          <p:spPr bwMode="auto">
            <a:xfrm>
              <a:off x="3248" y="1764"/>
              <a:ext cx="1481" cy="34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95" name="Text Box 105"/>
            <p:cNvSpPr txBox="1">
              <a:spLocks noChangeArrowheads="1"/>
            </p:cNvSpPr>
            <p:nvPr/>
          </p:nvSpPr>
          <p:spPr bwMode="auto">
            <a:xfrm>
              <a:off x="3333" y="1749"/>
              <a:ext cx="145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10.0.0.1, 3345</a:t>
              </a:r>
            </a:p>
            <a:p>
              <a:pPr>
                <a:spcBef>
                  <a:spcPct val="0"/>
                </a:spcBef>
                <a:buClrTx/>
                <a:buSzTx/>
                <a:buFontTx/>
                <a:buNone/>
              </a:pPr>
              <a:r>
                <a:rPr lang="en-US" altLang="zh-CN" sz="1600" u="none">
                  <a:ea typeface="楷体" panose="02010609060101010101" pitchFamily="49" charset="-122"/>
                  <a:cs typeface="Arial" panose="020B0604020202020204" pitchFamily="34" charset="0"/>
                </a:rPr>
                <a:t>D: 128.119.40.186, 80</a:t>
              </a:r>
            </a:p>
          </p:txBody>
        </p:sp>
      </p:grpSp>
      <p:sp>
        <p:nvSpPr>
          <p:cNvPr id="159791" name="computr2"/>
          <p:cNvSpPr>
            <a:spLocks noEditPoints="1" noChangeArrowheads="1"/>
          </p:cNvSpPr>
          <p:nvPr/>
        </p:nvSpPr>
        <p:spPr bwMode="auto">
          <a:xfrm>
            <a:off x="7524750" y="3284538"/>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9792" name="computr2"/>
          <p:cNvSpPr>
            <a:spLocks noEditPoints="1" noChangeArrowheads="1"/>
          </p:cNvSpPr>
          <p:nvPr/>
        </p:nvSpPr>
        <p:spPr bwMode="auto">
          <a:xfrm>
            <a:off x="7524750" y="4076700"/>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9793" name="computr2"/>
          <p:cNvSpPr>
            <a:spLocks noEditPoints="1" noChangeArrowheads="1"/>
          </p:cNvSpPr>
          <p:nvPr/>
        </p:nvSpPr>
        <p:spPr bwMode="auto">
          <a:xfrm>
            <a:off x="7524750" y="479742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602311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1217"/>
                                        </p:tgtEl>
                                        <p:attrNameLst>
                                          <p:attrName>style.visibility</p:attrName>
                                        </p:attrNameLst>
                                      </p:cBhvr>
                                      <p:to>
                                        <p:strVal val="visible"/>
                                      </p:to>
                                    </p:set>
                                    <p:animEffect transition="in" filter="dissolve">
                                      <p:cBhvr>
                                        <p:cTn id="7" dur="500"/>
                                        <p:tgtEl>
                                          <p:spTgt spid="221217"/>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1218"/>
                                        </p:tgtEl>
                                        <p:attrNameLst>
                                          <p:attrName>style.visibility</p:attrName>
                                        </p:attrNameLst>
                                      </p:cBhvr>
                                      <p:to>
                                        <p:strVal val="visible"/>
                                      </p:to>
                                    </p:se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childTnLst>
                          </p:cTn>
                        </p:par>
                        <p:par>
                          <p:cTn id="15" fill="hold" nodeType="afterGroup">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120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21268"/>
                                        </p:tgtEl>
                                        <p:attrNameLst>
                                          <p:attrName>style.visibility</p:attrName>
                                        </p:attrNameLst>
                                      </p:cBhvr>
                                      <p:to>
                                        <p:strVal val="visible"/>
                                      </p:to>
                                    </p:set>
                                    <p:animEffect transition="in" filter="dissolve">
                                      <p:cBhvr>
                                        <p:cTn id="24" dur="500"/>
                                        <p:tgtEl>
                                          <p:spTgt spid="22126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21270"/>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1271"/>
                                        </p:tgtEl>
                                        <p:attrNameLst>
                                          <p:attrName>style.visibility</p:attrName>
                                        </p:attrNameLst>
                                      </p:cBhvr>
                                      <p:to>
                                        <p:strVal val="visible"/>
                                      </p:to>
                                    </p:set>
                                  </p:childTnLst>
                                </p:cTn>
                              </p:par>
                            </p:childTnLst>
                          </p:cTn>
                        </p:par>
                        <p:par>
                          <p:cTn id="31" fill="hold" nodeType="afterGroup">
                            <p:stCondLst>
                              <p:cond delay="500"/>
                            </p:stCondLst>
                            <p:childTnLst>
                              <p:par>
                                <p:cTn id="32" presetID="27" presetClass="entr" presetSubtype="0" fill="hold" nodeType="afterEffect">
                                  <p:stCondLst>
                                    <p:cond delay="0"/>
                                  </p:stCondLst>
                                  <p:iterate type="lt">
                                    <p:tmPct val="50000"/>
                                  </p:iterate>
                                  <p:childTnLst>
                                    <p:set>
                                      <p:cBhvr>
                                        <p:cTn id="33" dur="1" fill="hold">
                                          <p:stCondLst>
                                            <p:cond delay="0"/>
                                          </p:stCondLst>
                                        </p:cTn>
                                        <p:tgtEl>
                                          <p:spTgt spid="221239">
                                            <p:txEl>
                                              <p:pRg st="0" end="0"/>
                                            </p:txEl>
                                          </p:spTgt>
                                        </p:tgtEl>
                                        <p:attrNameLst>
                                          <p:attrName>style.visibility</p:attrName>
                                        </p:attrNameLst>
                                      </p:cBhvr>
                                      <p:to>
                                        <p:strVal val="visible"/>
                                      </p:to>
                                    </p:set>
                                    <p:anim calcmode="discrete" valueType="clr">
                                      <p:cBhvr override="childStyle">
                                        <p:cTn id="34" dur="80"/>
                                        <p:tgtEl>
                                          <p:spTgt spid="22123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221239">
                                            <p:txEl>
                                              <p:pRg st="0" end="0"/>
                                            </p:txEl>
                                          </p:spTgt>
                                        </p:tgtEl>
                                        <p:attrNameLst>
                                          <p:attrName>fillcolor</p:attrName>
                                        </p:attrNameLst>
                                      </p:cBhvr>
                                      <p:tavLst>
                                        <p:tav tm="0">
                                          <p:val>
                                            <p:clrVal>
                                              <a:schemeClr val="accent2"/>
                                            </p:clrVal>
                                          </p:val>
                                        </p:tav>
                                        <p:tav tm="50000">
                                          <p:val>
                                            <p:clrVal>
                                              <a:schemeClr val="hlink"/>
                                            </p:clrVal>
                                          </p:val>
                                        </p:tav>
                                      </p:tavLst>
                                    </p:anim>
                                    <p:set>
                                      <p:cBhvr>
                                        <p:cTn id="36" dur="80"/>
                                        <p:tgtEl>
                                          <p:spTgt spid="221239">
                                            <p:txEl>
                                              <p:pRg st="0" end="0"/>
                                            </p:txEl>
                                          </p:spTgt>
                                        </p:tgtEl>
                                        <p:attrNameLst>
                                          <p:attrName>fill.type</p:attrName>
                                        </p:attrNameLst>
                                      </p:cBhvr>
                                      <p:to>
                                        <p:strVal val="solid"/>
                                      </p:to>
                                    </p:set>
                                  </p:childTnLst>
                                </p:cTn>
                              </p:par>
                            </p:childTnLst>
                          </p:cTn>
                        </p:par>
                        <p:par>
                          <p:cTn id="37" fill="hold" nodeType="afterGroup">
                            <p:stCondLst>
                              <p:cond delay="1700"/>
                            </p:stCondLst>
                            <p:childTnLst>
                              <p:par>
                                <p:cTn id="38" presetID="1" presetClass="entr" presetSubtype="0" fill="hold" grpId="0" nodeType="afterEffect">
                                  <p:stCondLst>
                                    <p:cond delay="0"/>
                                  </p:stCondLst>
                                  <p:childTnLst>
                                    <p:set>
                                      <p:cBhvr>
                                        <p:cTn id="39" dur="1" fill="hold">
                                          <p:stCondLst>
                                            <p:cond delay="0"/>
                                          </p:stCondLst>
                                        </p:cTn>
                                        <p:tgtEl>
                                          <p:spTgt spid="221269"/>
                                        </p:tgtEl>
                                        <p:attrNameLst>
                                          <p:attrName>style.visibility</p:attrName>
                                        </p:attrNameLst>
                                      </p:cBhvr>
                                      <p:to>
                                        <p:strVal val="visible"/>
                                      </p:to>
                                    </p:set>
                                  </p:childTnLst>
                                </p:cTn>
                              </p:par>
                            </p:childTnLst>
                          </p:cTn>
                        </p:par>
                        <p:par>
                          <p:cTn id="40" fill="hold" nodeType="afterGroup">
                            <p:stCondLst>
                              <p:cond delay="1700"/>
                            </p:stCondLst>
                            <p:childTnLst>
                              <p:par>
                                <p:cTn id="41" presetID="9"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childTnLst>
                          </p:cTn>
                        </p:par>
                        <p:par>
                          <p:cTn id="44" fill="hold" nodeType="afterGroup">
                            <p:stCondLst>
                              <p:cond delay="2200"/>
                            </p:stCondLst>
                            <p:childTnLst>
                              <p:par>
                                <p:cTn id="45" presetID="1" presetClass="entr" presetSubtype="0" fill="hold" grpId="0" nodeType="afterEffect">
                                  <p:stCondLst>
                                    <p:cond delay="0"/>
                                  </p:stCondLst>
                                  <p:childTnLst>
                                    <p:set>
                                      <p:cBhvr>
                                        <p:cTn id="46" dur="1" fill="hold">
                                          <p:stCondLst>
                                            <p:cond delay="0"/>
                                          </p:stCondLst>
                                        </p:cTn>
                                        <p:tgtEl>
                                          <p:spTgt spid="2212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1286"/>
                                        </p:tgtEl>
                                        <p:attrNameLst>
                                          <p:attrName>style.visibility</p:attrName>
                                        </p:attrNameLst>
                                      </p:cBhvr>
                                      <p:to>
                                        <p:strVal val="visible"/>
                                      </p:to>
                                    </p:set>
                                    <p:animEffect transition="in" filter="dissolve">
                                      <p:cBhvr>
                                        <p:cTn id="53" dur="500"/>
                                        <p:tgtEl>
                                          <p:spTgt spid="221286"/>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par>
                          <p:cTn id="58" fill="hold" nodeType="afterGroup">
                            <p:stCondLst>
                              <p:cond delay="1000"/>
                            </p:stCondLst>
                            <p:childTnLst>
                              <p:par>
                                <p:cTn id="59" presetID="1"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128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21287"/>
                                        </p:tgtEl>
                                        <p:attrNameLst>
                                          <p:attrName>style.visibility</p:attrName>
                                        </p:attrNameLst>
                                      </p:cBhvr>
                                      <p:to>
                                        <p:strVal val="visible"/>
                                      </p:to>
                                    </p:set>
                                    <p:animEffect transition="in" filter="dissolve">
                                      <p:cBhvr>
                                        <p:cTn id="67" dur="500"/>
                                        <p:tgtEl>
                                          <p:spTgt spid="221287"/>
                                        </p:tgtEl>
                                      </p:cBhvr>
                                    </p:animEffect>
                                  </p:childTnLst>
                                </p:cTn>
                              </p:par>
                            </p:childTnLst>
                          </p:cTn>
                        </p:par>
                        <p:par>
                          <p:cTn id="68" fill="hold" nodeType="afterGroup">
                            <p:stCondLst>
                              <p:cond delay="500"/>
                            </p:stCondLst>
                            <p:childTnLst>
                              <p:par>
                                <p:cTn id="69" presetID="9" presetClass="entr" presetSubtype="0"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1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09" grpId="0" animBg="1"/>
      <p:bldP spid="221217" grpId="0"/>
      <p:bldP spid="221218" grpId="0" animBg="1"/>
      <p:bldP spid="221250" grpId="0" animBg="1"/>
      <p:bldP spid="221264" grpId="0" animBg="1"/>
      <p:bldP spid="221268" grpId="0"/>
      <p:bldP spid="221269" grpId="0" animBg="1"/>
      <p:bldP spid="221270" grpId="0" animBg="1"/>
      <p:bldP spid="221271" grpId="0" animBg="1"/>
      <p:bldP spid="221282" grpId="0" animBg="1"/>
      <p:bldP spid="221286" grpId="0"/>
      <p:bldP spid="22128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type="title"/>
          </p:nvPr>
        </p:nvSpPr>
        <p:spPr/>
        <p:txBody>
          <a:bodyPr/>
          <a:lstStyle/>
          <a:p>
            <a:pPr eaLnBrk="1" hangingPunct="1"/>
            <a:r>
              <a:rPr lang="zh-CN" altLang="en-US" dirty="0"/>
              <a:t>网络地址转换</a:t>
            </a:r>
            <a:endParaRPr lang="zh-CN" altLang="en-US" dirty="0" smtClean="0"/>
          </a:p>
        </p:txBody>
      </p:sp>
      <p:sp>
        <p:nvSpPr>
          <p:cNvPr id="161797" name="Rectangle 3"/>
          <p:cNvSpPr>
            <a:spLocks noGrp="1" noChangeArrowheads="1"/>
          </p:cNvSpPr>
          <p:nvPr>
            <p:ph type="body" idx="1"/>
          </p:nvPr>
        </p:nvSpPr>
        <p:spPr>
          <a:xfrm>
            <a:off x="325438" y="1042988"/>
            <a:ext cx="8488362" cy="5270726"/>
          </a:xfrm>
        </p:spPr>
        <p:txBody>
          <a:bodyPr/>
          <a:lstStyle/>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两类地址</a:t>
            </a:r>
          </a:p>
          <a:p>
            <a:pPr eaLnBrk="1" hangingPunct="1">
              <a:spcBef>
                <a:spcPts val="600"/>
              </a:spcBef>
            </a:pPr>
            <a:r>
              <a:rPr lang="zh-CN" altLang="en-US" dirty="0" smtClean="0">
                <a:ea typeface="楷体" panose="02010609060101010101" pitchFamily="49" charset="-122"/>
                <a:cs typeface="Arial" panose="020B0604020202020204" pitchFamily="34" charset="0"/>
              </a:rPr>
              <a:t>本地地址</a:t>
            </a:r>
          </a:p>
          <a:p>
            <a:pPr lvl="1" eaLnBrk="1" hangingPunct="1">
              <a:spcBef>
                <a:spcPts val="600"/>
              </a:spcBef>
            </a:pPr>
            <a:r>
              <a:rPr lang="en-US" altLang="zh-CN" dirty="0" smtClean="0">
                <a:ea typeface="楷体" panose="02010609060101010101" pitchFamily="49" charset="-122"/>
                <a:cs typeface="Arial" panose="020B0604020202020204" pitchFamily="34" charset="0"/>
              </a:rPr>
              <a:t>10/8</a:t>
            </a:r>
          </a:p>
          <a:p>
            <a:pPr lvl="1" eaLnBrk="1" hangingPunct="1">
              <a:spcBef>
                <a:spcPts val="600"/>
              </a:spcBef>
            </a:pPr>
            <a:r>
              <a:rPr lang="en-US" altLang="zh-CN" dirty="0" smtClean="0">
                <a:ea typeface="楷体" panose="02010609060101010101" pitchFamily="49" charset="-122"/>
                <a:cs typeface="Arial" panose="020B0604020202020204" pitchFamily="34" charset="0"/>
              </a:rPr>
              <a:t>172.16/12 </a:t>
            </a:r>
          </a:p>
          <a:p>
            <a:pPr lvl="1" eaLnBrk="1" hangingPunct="1">
              <a:spcBef>
                <a:spcPts val="600"/>
              </a:spcBef>
            </a:pPr>
            <a:r>
              <a:rPr lang="en-US" altLang="zh-CN" dirty="0" smtClean="0">
                <a:ea typeface="楷体" panose="02010609060101010101" pitchFamily="49" charset="-122"/>
                <a:cs typeface="Arial" panose="020B0604020202020204" pitchFamily="34" charset="0"/>
              </a:rPr>
              <a:t>192.168/16</a:t>
            </a:r>
          </a:p>
          <a:p>
            <a:pPr eaLnBrk="1" hangingPunct="1">
              <a:spcBef>
                <a:spcPts val="600"/>
              </a:spcBef>
            </a:pPr>
            <a:r>
              <a:rPr lang="zh-CN" altLang="en-US" dirty="0" smtClean="0">
                <a:ea typeface="楷体" panose="02010609060101010101" pitchFamily="49" charset="-122"/>
                <a:cs typeface="Arial" panose="020B0604020202020204" pitchFamily="34" charset="0"/>
              </a:rPr>
              <a:t>全球地址</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三种地址转换方式</a:t>
            </a:r>
          </a:p>
          <a:p>
            <a:pPr eaLnBrk="1" hangingPunct="1">
              <a:spcBef>
                <a:spcPts val="600"/>
              </a:spcBef>
            </a:pPr>
            <a:r>
              <a:rPr lang="zh-CN" altLang="en-US" dirty="0" smtClean="0">
                <a:ea typeface="楷体" panose="02010609060101010101" pitchFamily="49" charset="-122"/>
                <a:cs typeface="Arial" panose="020B0604020202020204" pitchFamily="34" charset="0"/>
              </a:rPr>
              <a:t>静态</a:t>
            </a:r>
            <a:r>
              <a:rPr lang="en-US" altLang="zh-CN" dirty="0" smtClean="0">
                <a:ea typeface="楷体" panose="02010609060101010101" pitchFamily="49" charset="-122"/>
                <a:cs typeface="Arial" panose="020B0604020202020204" pitchFamily="34" charset="0"/>
              </a:rPr>
              <a:t>NAT</a:t>
            </a:r>
            <a:r>
              <a:rPr lang="zh-CN" altLang="en-US" dirty="0" smtClean="0">
                <a:ea typeface="楷体" panose="02010609060101010101" pitchFamily="49" charset="-122"/>
                <a:cs typeface="Arial" panose="020B0604020202020204" pitchFamily="34" charset="0"/>
              </a:rPr>
              <a:t>：一个本地地址对应一个全球地址</a:t>
            </a:r>
          </a:p>
          <a:p>
            <a:pPr eaLnBrk="1" hangingPunct="1">
              <a:spcBef>
                <a:spcPts val="600"/>
              </a:spcBef>
            </a:pPr>
            <a:r>
              <a:rPr lang="zh-CN" altLang="en-US" dirty="0" smtClean="0">
                <a:ea typeface="楷体" panose="02010609060101010101" pitchFamily="49" charset="-122"/>
                <a:cs typeface="Arial" panose="020B0604020202020204" pitchFamily="34" charset="0"/>
              </a:rPr>
              <a:t>动态</a:t>
            </a:r>
            <a:r>
              <a:rPr lang="en-US" altLang="zh-CN" dirty="0" smtClean="0">
                <a:ea typeface="楷体" panose="02010609060101010101" pitchFamily="49" charset="-122"/>
                <a:cs typeface="Arial" panose="020B0604020202020204" pitchFamily="34" charset="0"/>
              </a:rPr>
              <a:t>NAT</a:t>
            </a:r>
            <a:r>
              <a:rPr lang="zh-CN" altLang="en-US" dirty="0" smtClean="0">
                <a:ea typeface="楷体" panose="02010609060101010101" pitchFamily="49" charset="-122"/>
                <a:cs typeface="Arial" panose="020B0604020202020204" pitchFamily="34" charset="0"/>
              </a:rPr>
              <a:t>：一个全球地址对应多个本地地址</a:t>
            </a:r>
          </a:p>
          <a:p>
            <a:pPr eaLnBrk="1" hangingPunct="1">
              <a:spcBef>
                <a:spcPts val="600"/>
              </a:spcBef>
            </a:pPr>
            <a:r>
              <a:rPr lang="zh-CN" altLang="en-US" dirty="0" smtClean="0">
                <a:ea typeface="楷体" panose="02010609060101010101" pitchFamily="49" charset="-122"/>
                <a:cs typeface="Arial" panose="020B0604020202020204" pitchFamily="34" charset="0"/>
              </a:rPr>
              <a:t>端口</a:t>
            </a:r>
            <a:r>
              <a:rPr lang="en-US" altLang="zh-CN" dirty="0" smtClean="0">
                <a:ea typeface="楷体" panose="02010609060101010101" pitchFamily="49" charset="-122"/>
                <a:cs typeface="Arial" panose="020B0604020202020204" pitchFamily="34" charset="0"/>
              </a:rPr>
              <a:t>NAT</a:t>
            </a:r>
            <a:r>
              <a:rPr lang="zh-CN" altLang="en-US" dirty="0" smtClean="0">
                <a:ea typeface="楷体" panose="02010609060101010101" pitchFamily="49" charset="-122"/>
                <a:cs typeface="Arial" panose="020B0604020202020204" pitchFamily="34" charset="0"/>
              </a:rPr>
              <a:t>：一个本地地址的端口对应到一个全球地址的端口</a:t>
            </a:r>
          </a:p>
        </p:txBody>
      </p:sp>
    </p:spTree>
    <p:extLst>
      <p:ext uri="{BB962C8B-B14F-4D97-AF65-F5344CB8AC3E}">
        <p14:creationId xmlns:p14="http://schemas.microsoft.com/office/powerpoint/2010/main" val="10009310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title"/>
          </p:nvPr>
        </p:nvSpPr>
        <p:spPr/>
        <p:txBody>
          <a:bodyPr/>
          <a:lstStyle/>
          <a:p>
            <a:pPr eaLnBrk="1" hangingPunct="1"/>
            <a:r>
              <a:rPr lang="zh-CN" altLang="en-US" dirty="0"/>
              <a:t>网络地址转换</a:t>
            </a:r>
            <a:endParaRPr lang="zh-CN" altLang="en-US" dirty="0" smtClean="0">
              <a:latin typeface="Gill Sans MT" panose="020B0502020104020203" pitchFamily="34" charset="0"/>
            </a:endParaRPr>
          </a:p>
        </p:txBody>
      </p:sp>
      <p:sp>
        <p:nvSpPr>
          <p:cNvPr id="148483" name="Rectangle 3"/>
          <p:cNvSpPr>
            <a:spLocks noGrp="1" noChangeArrowheads="1"/>
          </p:cNvSpPr>
          <p:nvPr>
            <p:ph type="body" idx="1"/>
          </p:nvPr>
        </p:nvSpPr>
        <p:spPr>
          <a:xfrm>
            <a:off x="388938" y="1042988"/>
            <a:ext cx="8424862" cy="5118100"/>
          </a:xfrm>
        </p:spPr>
        <p:txBody>
          <a:bodyPr/>
          <a:lstStyle/>
          <a:p>
            <a:pPr marL="0" indent="0">
              <a:spcBef>
                <a:spcPts val="600"/>
              </a:spcBef>
              <a:buNone/>
            </a:pPr>
            <a:r>
              <a:rPr lang="en-US" altLang="zh-CN" dirty="0">
                <a:solidFill>
                  <a:srgbClr val="FF0000"/>
                </a:solidFill>
                <a:ea typeface="楷体" panose="02010609060101010101" pitchFamily="49" charset="-122"/>
                <a:cs typeface="Arial" panose="020B0604020202020204" pitchFamily="34" charset="0"/>
              </a:rPr>
              <a:t>NAT</a:t>
            </a:r>
            <a:r>
              <a:rPr lang="zh-CN" altLang="en-US" dirty="0">
                <a:solidFill>
                  <a:srgbClr val="FF0000"/>
                </a:solidFill>
                <a:ea typeface="楷体" panose="02010609060101010101" pitchFamily="49" charset="-122"/>
                <a:cs typeface="Arial" panose="020B0604020202020204" pitchFamily="34" charset="0"/>
              </a:rPr>
              <a:t>使用中的争议</a:t>
            </a:r>
            <a:endParaRPr lang="en-US" altLang="zh-CN" dirty="0">
              <a:solidFill>
                <a:srgbClr val="FF0000"/>
              </a:solidFill>
              <a:ea typeface="楷体" panose="02010609060101010101" pitchFamily="49" charset="-122"/>
              <a:cs typeface="Arial" panose="020B0604020202020204" pitchFamily="34" charset="0"/>
            </a:endParaRPr>
          </a:p>
          <a:p>
            <a:pPr>
              <a:spcBef>
                <a:spcPts val="600"/>
              </a:spcBef>
            </a:pPr>
            <a:r>
              <a:rPr lang="zh-CN" altLang="en-US" dirty="0">
                <a:ea typeface="楷体" panose="02010609060101010101" pitchFamily="49" charset="-122"/>
                <a:cs typeface="Arial" panose="020B0604020202020204" pitchFamily="34" charset="0"/>
              </a:rPr>
              <a:t>端口号是用于进程编址的，而不是用于主机编址的</a:t>
            </a:r>
            <a:endParaRPr lang="en-US" altLang="zh-CN" dirty="0">
              <a:ea typeface="楷体" panose="02010609060101010101" pitchFamily="49" charset="-122"/>
              <a:cs typeface="Arial" panose="020B0604020202020204" pitchFamily="34" charset="0"/>
            </a:endParaRPr>
          </a:p>
          <a:p>
            <a:pPr>
              <a:spcBef>
                <a:spcPts val="600"/>
              </a:spcBef>
            </a:pPr>
            <a:endParaRPr lang="en-US" altLang="zh-CN" dirty="0" smtClean="0">
              <a:ea typeface="楷体" panose="02010609060101010101" pitchFamily="49" charset="-122"/>
              <a:cs typeface="Arial" panose="020B0604020202020204" pitchFamily="34" charset="0"/>
            </a:endParaRPr>
          </a:p>
          <a:p>
            <a:pPr>
              <a:spcBef>
                <a:spcPts val="600"/>
              </a:spcBef>
            </a:pPr>
            <a:r>
              <a:rPr lang="zh-CN" altLang="en-US" dirty="0" smtClean="0">
                <a:ea typeface="楷体" panose="02010609060101010101" pitchFamily="49" charset="-122"/>
                <a:cs typeface="Arial" panose="020B0604020202020204" pitchFamily="34" charset="0"/>
              </a:rPr>
              <a:t>路由器</a:t>
            </a:r>
            <a:r>
              <a:rPr lang="zh-CN" altLang="en-US" dirty="0">
                <a:ea typeface="楷体" panose="02010609060101010101" pitchFamily="49" charset="-122"/>
                <a:cs typeface="Arial" panose="020B0604020202020204" pitchFamily="34" charset="0"/>
              </a:rPr>
              <a:t>仅应当处理高达第三层的分组</a:t>
            </a:r>
            <a:endParaRPr lang="en-US" altLang="zh-CN" dirty="0">
              <a:ea typeface="楷体" panose="02010609060101010101" pitchFamily="49" charset="-122"/>
              <a:cs typeface="Arial" panose="020B0604020202020204" pitchFamily="34" charset="0"/>
            </a:endParaRPr>
          </a:p>
          <a:p>
            <a:pPr>
              <a:spcBef>
                <a:spcPts val="600"/>
              </a:spcBef>
            </a:pPr>
            <a:endParaRPr lang="en-US" altLang="zh-CN" dirty="0" smtClean="0">
              <a:ea typeface="楷体" panose="02010609060101010101" pitchFamily="49" charset="-122"/>
              <a:cs typeface="Arial" panose="020B0604020202020204" pitchFamily="34" charset="0"/>
            </a:endParaRPr>
          </a:p>
          <a:p>
            <a:pPr>
              <a:spcBef>
                <a:spcPts val="600"/>
              </a:spcBef>
            </a:pPr>
            <a:r>
              <a:rPr lang="en-US" altLang="zh-CN" dirty="0" smtClean="0">
                <a:ea typeface="楷体" panose="02010609060101010101" pitchFamily="49" charset="-122"/>
                <a:cs typeface="Arial" panose="020B0604020202020204" pitchFamily="34" charset="0"/>
              </a:rPr>
              <a:t>NAT</a:t>
            </a:r>
            <a:r>
              <a:rPr lang="zh-CN" altLang="en-US" dirty="0">
                <a:ea typeface="楷体" panose="02010609060101010101" pitchFamily="49" charset="-122"/>
                <a:cs typeface="Arial" panose="020B0604020202020204" pitchFamily="34" charset="0"/>
              </a:rPr>
              <a:t>协议违反了端到端原则，即主机彼此应相互直接对话，节点不应介入修改</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地址和端口号</a:t>
            </a:r>
            <a:endParaRPr lang="en-US" altLang="zh-CN" dirty="0">
              <a:ea typeface="楷体" panose="02010609060101010101" pitchFamily="49" charset="-122"/>
              <a:cs typeface="Arial" panose="020B0604020202020204" pitchFamily="34" charset="0"/>
            </a:endParaRPr>
          </a:p>
          <a:p>
            <a:pPr>
              <a:spcBef>
                <a:spcPts val="600"/>
              </a:spcBef>
            </a:pPr>
            <a:endParaRPr lang="en-US" altLang="zh-CN" dirty="0" smtClean="0">
              <a:ea typeface="楷体" panose="02010609060101010101" pitchFamily="49" charset="-122"/>
              <a:cs typeface="Arial" panose="020B0604020202020204" pitchFamily="34" charset="0"/>
            </a:endParaRPr>
          </a:p>
          <a:p>
            <a:pPr>
              <a:spcBef>
                <a:spcPts val="600"/>
              </a:spcBef>
            </a:pPr>
            <a:r>
              <a:rPr lang="zh-CN" altLang="en-US" dirty="0" smtClean="0">
                <a:ea typeface="楷体" panose="02010609060101010101" pitchFamily="49" charset="-122"/>
                <a:cs typeface="Arial" panose="020B0604020202020204" pitchFamily="34" charset="0"/>
              </a:rPr>
              <a:t>应</a:t>
            </a:r>
            <a:r>
              <a:rPr lang="zh-CN" altLang="en-US" dirty="0">
                <a:ea typeface="楷体" panose="02010609060101010101" pitchFamily="49" charset="-122"/>
                <a:cs typeface="Arial" panose="020B0604020202020204" pitchFamily="34" charset="0"/>
              </a:rPr>
              <a:t>使用</a:t>
            </a:r>
            <a:r>
              <a:rPr lang="en-US" altLang="zh-CN" dirty="0">
                <a:ea typeface="楷体" panose="02010609060101010101" pitchFamily="49" charset="-122"/>
                <a:cs typeface="Arial" panose="020B0604020202020204" pitchFamily="34" charset="0"/>
              </a:rPr>
              <a:t>IPv6</a:t>
            </a:r>
            <a:r>
              <a:rPr lang="zh-CN" altLang="en-US" dirty="0">
                <a:ea typeface="楷体" panose="02010609060101010101" pitchFamily="49" charset="-122"/>
                <a:cs typeface="Arial" panose="020B0604020202020204" pitchFamily="34" charset="0"/>
              </a:rPr>
              <a:t>来解决</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地址短缺</a:t>
            </a:r>
            <a:r>
              <a:rPr lang="zh-CN" altLang="en-US" dirty="0" smtClean="0">
                <a:ea typeface="楷体" panose="02010609060101010101" pitchFamily="49" charset="-122"/>
                <a:cs typeface="Arial" panose="020B0604020202020204" pitchFamily="34" charset="0"/>
              </a:rPr>
              <a:t>问题</a:t>
            </a:r>
            <a:endParaRPr lang="en-US" altLang="zh-CN" dirty="0" smtClean="0">
              <a:ea typeface="楷体" panose="02010609060101010101" pitchFamily="49" charset="-122"/>
              <a:cs typeface="Arial" panose="020B0604020202020204" pitchFamily="34" charset="0"/>
            </a:endParaRPr>
          </a:p>
          <a:p>
            <a:pPr>
              <a:spcBef>
                <a:spcPts val="600"/>
              </a:spcBef>
            </a:pPr>
            <a:endParaRPr lang="en-US" altLang="zh-CN" dirty="0">
              <a:ea typeface="楷体" panose="02010609060101010101" pitchFamily="49" charset="-122"/>
              <a:cs typeface="Arial" panose="020B0604020202020204" pitchFamily="34" charset="0"/>
            </a:endParaRPr>
          </a:p>
          <a:p>
            <a:pPr marL="342900" lvl="1" indent="-342900">
              <a:spcBef>
                <a:spcPts val="600"/>
              </a:spcBef>
            </a:pPr>
            <a:r>
              <a:rPr lang="en-US" altLang="zh-CN" dirty="0">
                <a:ea typeface="楷体" panose="02010609060101010101" pitchFamily="49" charset="-122"/>
                <a:cs typeface="Arial" panose="020B0604020202020204" pitchFamily="34" charset="0"/>
              </a:rPr>
              <a:t>NAT traversal: what if client wants to connect to server behind NAT?</a:t>
            </a:r>
          </a:p>
          <a:p>
            <a:pPr>
              <a:spcBef>
                <a:spcPts val="600"/>
              </a:spcBef>
            </a:pPr>
            <a:endParaRPr lang="zh-CN" altLang="en-US" dirty="0">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zh-CN" altLang="en-US" dirty="0"/>
              <a:t>网络地址转换</a:t>
            </a:r>
            <a:endParaRPr lang="zh-CN" altLang="en-US" dirty="0" smtClean="0"/>
          </a:p>
        </p:txBody>
      </p:sp>
      <p:sp>
        <p:nvSpPr>
          <p:cNvPr id="3" name="内容占位符 2"/>
          <p:cNvSpPr>
            <a:spLocks noGrp="1"/>
          </p:cNvSpPr>
          <p:nvPr>
            <p:ph idx="1"/>
          </p:nvPr>
        </p:nvSpPr>
        <p:spPr>
          <a:xfrm>
            <a:off x="457200" y="1059544"/>
            <a:ext cx="4706494" cy="5033282"/>
          </a:xfrm>
        </p:spPr>
        <p:txBody>
          <a:bodyPr/>
          <a:lstStyle/>
          <a:p>
            <a:pPr>
              <a:defRPr/>
            </a:pPr>
            <a:r>
              <a:rPr lang="en-US" altLang="zh-CN" dirty="0">
                <a:ea typeface="楷体" panose="02010609060101010101" pitchFamily="49" charset="-122"/>
                <a:cs typeface="Arial" panose="020B0604020202020204" pitchFamily="34" charset="0"/>
              </a:rPr>
              <a:t>NAT</a:t>
            </a:r>
            <a:r>
              <a:rPr lang="zh-CN" altLang="en-US" dirty="0">
                <a:ea typeface="楷体" panose="02010609060101010101" pitchFamily="49" charset="-122"/>
                <a:cs typeface="Arial" panose="020B0604020202020204" pitchFamily="34" charset="0"/>
              </a:rPr>
              <a:t>转换中存在的一个问题</a:t>
            </a:r>
            <a:endParaRPr lang="en-US" altLang="zh-CN" dirty="0">
              <a:ea typeface="楷体" panose="02010609060101010101" pitchFamily="49" charset="-122"/>
              <a:cs typeface="Arial" panose="020B0604020202020204" pitchFamily="34" charset="0"/>
            </a:endParaRPr>
          </a:p>
          <a:p>
            <a:pPr lvl="1">
              <a:defRPr/>
            </a:pPr>
            <a:r>
              <a:rPr lang="zh-CN" altLang="en-US" dirty="0">
                <a:ea typeface="楷体" panose="02010609060101010101" pitchFamily="49" charset="-122"/>
                <a:cs typeface="Arial" panose="020B0604020202020204" pitchFamily="34" charset="0"/>
              </a:rPr>
              <a:t>客户端希望与</a:t>
            </a:r>
            <a:r>
              <a:rPr lang="en-US" altLang="zh-CN" dirty="0">
                <a:ea typeface="楷体" panose="02010609060101010101" pitchFamily="49" charset="-122"/>
                <a:cs typeface="Arial" panose="020B0604020202020204" pitchFamily="34" charset="0"/>
              </a:rPr>
              <a:t>10.0.0.1</a:t>
            </a:r>
            <a:r>
              <a:rPr lang="zh-CN" altLang="en-US" dirty="0">
                <a:ea typeface="楷体" panose="02010609060101010101" pitchFamily="49" charset="-122"/>
                <a:cs typeface="Arial" panose="020B0604020202020204" pitchFamily="34" charset="0"/>
              </a:rPr>
              <a:t>这台服务器通信</a:t>
            </a:r>
            <a:endParaRPr lang="en-US" altLang="zh-CN" dirty="0">
              <a:ea typeface="楷体" panose="02010609060101010101" pitchFamily="49" charset="-122"/>
              <a:cs typeface="Arial" panose="020B0604020202020204" pitchFamily="34" charset="0"/>
            </a:endParaRPr>
          </a:p>
          <a:p>
            <a:pPr>
              <a:defRPr/>
            </a:pPr>
            <a:endParaRPr lang="en-US" altLang="zh-CN" dirty="0">
              <a:ea typeface="楷体" panose="02010609060101010101" pitchFamily="49" charset="-122"/>
              <a:cs typeface="Arial" panose="020B0604020202020204" pitchFamily="34" charset="0"/>
            </a:endParaRPr>
          </a:p>
          <a:p>
            <a:pPr>
              <a:defRPr/>
            </a:pPr>
            <a:r>
              <a:rPr lang="zh-CN" altLang="en-US" dirty="0">
                <a:ea typeface="楷体" panose="02010609060101010101" pitchFamily="49" charset="-122"/>
                <a:cs typeface="Arial" panose="020B0604020202020204" pitchFamily="34" charset="0"/>
              </a:rPr>
              <a:t>解决方案</a:t>
            </a:r>
            <a:r>
              <a:rPr lang="en-US" altLang="zh-CN" dirty="0">
                <a:ea typeface="楷体" panose="02010609060101010101" pitchFamily="49" charset="-122"/>
                <a:cs typeface="Arial" panose="020B0604020202020204" pitchFamily="34" charset="0"/>
              </a:rPr>
              <a:t>1</a:t>
            </a:r>
          </a:p>
          <a:p>
            <a:pPr lvl="1">
              <a:defRPr/>
            </a:pPr>
            <a:r>
              <a:rPr lang="zh-CN" altLang="en-US" dirty="0">
                <a:ea typeface="楷体" panose="02010609060101010101" pitchFamily="49" charset="-122"/>
                <a:cs typeface="Arial" panose="020B0604020202020204" pitchFamily="34" charset="0"/>
              </a:rPr>
              <a:t>采用端口</a:t>
            </a:r>
            <a:r>
              <a:rPr lang="en-US" altLang="zh-CN" dirty="0">
                <a:ea typeface="楷体" panose="02010609060101010101" pitchFamily="49" charset="-122"/>
                <a:cs typeface="Arial" panose="020B0604020202020204" pitchFamily="34" charset="0"/>
              </a:rPr>
              <a:t>NAT</a:t>
            </a:r>
            <a:r>
              <a:rPr lang="zh-CN" altLang="en-US" dirty="0">
                <a:ea typeface="楷体" panose="02010609060101010101" pitchFamily="49" charset="-122"/>
                <a:cs typeface="Arial" panose="020B0604020202020204" pitchFamily="34" charset="0"/>
              </a:rPr>
              <a:t>，在路由器中静态的为服务器配置一条记录</a:t>
            </a:r>
            <a:endParaRPr lang="en-US" altLang="zh-CN" dirty="0">
              <a:ea typeface="楷体" panose="02010609060101010101" pitchFamily="49" charset="-122"/>
              <a:cs typeface="Arial" panose="020B0604020202020204" pitchFamily="34" charset="0"/>
            </a:endParaRPr>
          </a:p>
          <a:p>
            <a:pPr marL="687387" lvl="1" indent="-342900">
              <a:defRPr/>
            </a:pPr>
            <a:r>
              <a:rPr lang="zh-CN" altLang="en-US" dirty="0">
                <a:solidFill>
                  <a:srgbClr val="FF0000"/>
                </a:solidFill>
                <a:ea typeface="楷体" panose="02010609060101010101" pitchFamily="49" charset="-122"/>
                <a:cs typeface="Arial" panose="020B0604020202020204" pitchFamily="34" charset="0"/>
              </a:rPr>
              <a:t>如</a:t>
            </a:r>
            <a:r>
              <a:rPr lang="en-US" altLang="zh-CN" dirty="0">
                <a:solidFill>
                  <a:srgbClr val="FF0000"/>
                </a:solidFill>
                <a:ea typeface="楷体" panose="02010609060101010101" pitchFamily="49" charset="-122"/>
                <a:cs typeface="Arial" panose="020B0604020202020204" pitchFamily="34" charset="0"/>
              </a:rPr>
              <a:t>(123.76.29.7</a:t>
            </a:r>
            <a:r>
              <a:rPr lang="en-US" altLang="zh-CN" dirty="0" smtClean="0">
                <a:solidFill>
                  <a:srgbClr val="FF0000"/>
                </a:solidFill>
                <a:ea typeface="楷体" panose="02010609060101010101" pitchFamily="49" charset="-122"/>
                <a:cs typeface="Arial" panose="020B0604020202020204" pitchFamily="34" charset="0"/>
              </a:rPr>
              <a:t>, 80</a:t>
            </a:r>
            <a:r>
              <a:rPr lang="en-US" altLang="zh-CN" dirty="0">
                <a:solidFill>
                  <a:srgbClr val="FF0000"/>
                </a:solidFill>
                <a:ea typeface="楷体" panose="02010609060101010101" pitchFamily="49" charset="-122"/>
                <a:cs typeface="Arial" panose="020B0604020202020204" pitchFamily="34" charset="0"/>
              </a:rPr>
              <a:t>) </a:t>
            </a:r>
            <a:r>
              <a:rPr lang="zh-CN" altLang="en-US" dirty="0">
                <a:solidFill>
                  <a:srgbClr val="FF0000"/>
                </a:solidFill>
                <a:ea typeface="楷体" panose="02010609060101010101" pitchFamily="49" charset="-122"/>
                <a:cs typeface="Arial" panose="020B0604020202020204" pitchFamily="34" charset="0"/>
              </a:rPr>
              <a:t>总是指向</a:t>
            </a:r>
            <a:r>
              <a:rPr lang="en-US" altLang="zh-CN" dirty="0">
                <a:solidFill>
                  <a:srgbClr val="FF0000"/>
                </a:solidFill>
                <a:ea typeface="楷体" panose="02010609060101010101" pitchFamily="49" charset="-122"/>
                <a:cs typeface="Arial" panose="020B0604020202020204" pitchFamily="34" charset="0"/>
              </a:rPr>
              <a:t>(10.0.0.1</a:t>
            </a:r>
            <a:r>
              <a:rPr lang="en-US" altLang="zh-CN" dirty="0" smtClean="0">
                <a:solidFill>
                  <a:srgbClr val="FF0000"/>
                </a:solidFill>
                <a:ea typeface="楷体" panose="02010609060101010101" pitchFamily="49" charset="-122"/>
                <a:cs typeface="Arial" panose="020B0604020202020204" pitchFamily="34" charset="0"/>
              </a:rPr>
              <a:t>, 80</a:t>
            </a:r>
            <a:r>
              <a:rPr lang="en-US" altLang="zh-CN" dirty="0">
                <a:solidFill>
                  <a:srgbClr val="FF0000"/>
                </a:solidFill>
                <a:ea typeface="楷体" panose="02010609060101010101" pitchFamily="49" charset="-122"/>
                <a:cs typeface="Arial" panose="020B0604020202020204" pitchFamily="34" charset="0"/>
              </a:rPr>
              <a:t>)</a:t>
            </a:r>
            <a:endParaRPr lang="zh-CN" altLang="en-US" dirty="0">
              <a:solidFill>
                <a:srgbClr val="FF0000"/>
              </a:solidFill>
              <a:ea typeface="楷体" panose="02010609060101010101" pitchFamily="49" charset="-122"/>
              <a:cs typeface="Arial" panose="020B0604020202020204" pitchFamily="34" charset="0"/>
            </a:endParaRPr>
          </a:p>
        </p:txBody>
      </p:sp>
      <p:sp>
        <p:nvSpPr>
          <p:cNvPr id="164870" name="Freeform 29"/>
          <p:cNvSpPr>
            <a:spLocks/>
          </p:cNvSpPr>
          <p:nvPr/>
        </p:nvSpPr>
        <p:spPr bwMode="auto">
          <a:xfrm>
            <a:off x="7308850" y="1844675"/>
            <a:ext cx="1676400" cy="2487613"/>
          </a:xfrm>
          <a:custGeom>
            <a:avLst/>
            <a:gdLst>
              <a:gd name="T0" fmla="*/ 2147483646 w 1056"/>
              <a:gd name="T1" fmla="*/ 2147483646 h 1567"/>
              <a:gd name="T2" fmla="*/ 2147483646 w 1056"/>
              <a:gd name="T3" fmla="*/ 2147483646 h 1567"/>
              <a:gd name="T4" fmla="*/ 2147483646 w 1056"/>
              <a:gd name="T5" fmla="*/ 2147483646 h 1567"/>
              <a:gd name="T6" fmla="*/ 2147483646 w 1056"/>
              <a:gd name="T7" fmla="*/ 2147483646 h 1567"/>
              <a:gd name="T8" fmla="*/ 2147483646 w 1056"/>
              <a:gd name="T9" fmla="*/ 2147483646 h 1567"/>
              <a:gd name="T10" fmla="*/ 2147483646 w 1056"/>
              <a:gd name="T11" fmla="*/ 2147483646 h 1567"/>
              <a:gd name="T12" fmla="*/ 2147483646 w 1056"/>
              <a:gd name="T13" fmla="*/ 2147483646 h 1567"/>
              <a:gd name="T14" fmla="*/ 2147483646 w 1056"/>
              <a:gd name="T15" fmla="*/ 2147483646 h 1567"/>
              <a:gd name="T16" fmla="*/ 2147483646 w 1056"/>
              <a:gd name="T17" fmla="*/ 2147483646 h 1567"/>
              <a:gd name="T18" fmla="*/ 2147483646 w 1056"/>
              <a:gd name="T19" fmla="*/ 2147483646 h 1567"/>
              <a:gd name="T20" fmla="*/ 2147483646 w 1056"/>
              <a:gd name="T21" fmla="*/ 2147483646 h 1567"/>
              <a:gd name="T22" fmla="*/ 2147483646 w 1056"/>
              <a:gd name="T23" fmla="*/ 2147483646 h 1567"/>
              <a:gd name="T24" fmla="*/ 2147483646 w 1056"/>
              <a:gd name="T25" fmla="*/ 214748364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567"/>
              <a:gd name="T41" fmla="*/ 1056 w 1056"/>
              <a:gd name="T42" fmla="*/ 1567 h 15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4871" name="Line 35"/>
          <p:cNvSpPr>
            <a:spLocks noChangeShapeType="1"/>
          </p:cNvSpPr>
          <p:nvPr/>
        </p:nvSpPr>
        <p:spPr bwMode="auto">
          <a:xfrm>
            <a:off x="8334375" y="227171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72" name="Line 36"/>
          <p:cNvSpPr>
            <a:spLocks noChangeShapeType="1"/>
          </p:cNvSpPr>
          <p:nvPr/>
        </p:nvSpPr>
        <p:spPr bwMode="auto">
          <a:xfrm flipV="1">
            <a:off x="8228013" y="377666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73" name="Text Box 37"/>
          <p:cNvSpPr txBox="1">
            <a:spLocks noChangeArrowheads="1"/>
          </p:cNvSpPr>
          <p:nvPr/>
        </p:nvSpPr>
        <p:spPr bwMode="auto">
          <a:xfrm>
            <a:off x="8099425" y="1655763"/>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10.0.0.1</a:t>
            </a:r>
          </a:p>
        </p:txBody>
      </p:sp>
      <p:sp>
        <p:nvSpPr>
          <p:cNvPr id="164874" name="Text Box 56"/>
          <p:cNvSpPr txBox="1">
            <a:spLocks noChangeArrowheads="1"/>
          </p:cNvSpPr>
          <p:nvPr/>
        </p:nvSpPr>
        <p:spPr bwMode="auto">
          <a:xfrm>
            <a:off x="7327900" y="2605088"/>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10.0.0.4</a:t>
            </a:r>
          </a:p>
        </p:txBody>
      </p:sp>
      <p:sp>
        <p:nvSpPr>
          <p:cNvPr id="164875" name="Line 57"/>
          <p:cNvSpPr>
            <a:spLocks noChangeShapeType="1"/>
          </p:cNvSpPr>
          <p:nvPr/>
        </p:nvSpPr>
        <p:spPr bwMode="auto">
          <a:xfrm flipH="1">
            <a:off x="7451725" y="286067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4876" name="Line 58"/>
          <p:cNvSpPr>
            <a:spLocks noChangeShapeType="1"/>
          </p:cNvSpPr>
          <p:nvPr/>
        </p:nvSpPr>
        <p:spPr bwMode="auto">
          <a:xfrm flipH="1">
            <a:off x="6711950" y="309880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77" name="Text Box 88"/>
          <p:cNvSpPr txBox="1">
            <a:spLocks noChangeArrowheads="1"/>
          </p:cNvSpPr>
          <p:nvPr/>
        </p:nvSpPr>
        <p:spPr bwMode="auto">
          <a:xfrm>
            <a:off x="6757988" y="3209925"/>
            <a:ext cx="8778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u="none">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u="none">
                <a:solidFill>
                  <a:srgbClr val="CC0000"/>
                </a:solidFill>
                <a:ea typeface="楷体" panose="02010609060101010101" pitchFamily="49" charset="-122"/>
                <a:cs typeface="Arial" panose="020B0604020202020204" pitchFamily="34" charset="0"/>
              </a:rPr>
              <a:t>路由器</a:t>
            </a:r>
            <a:endParaRPr lang="en-US" altLang="zh-CN" u="none">
              <a:solidFill>
                <a:srgbClr val="CC0000"/>
              </a:solidFill>
              <a:ea typeface="楷体" panose="02010609060101010101" pitchFamily="49" charset="-122"/>
              <a:cs typeface="Arial" panose="020B0604020202020204" pitchFamily="34" charset="0"/>
            </a:endParaRPr>
          </a:p>
        </p:txBody>
      </p:sp>
      <p:sp>
        <p:nvSpPr>
          <p:cNvPr id="164878" name="Text Box 89"/>
          <p:cNvSpPr txBox="1">
            <a:spLocks noChangeArrowheads="1"/>
          </p:cNvSpPr>
          <p:nvPr/>
        </p:nvSpPr>
        <p:spPr bwMode="auto">
          <a:xfrm>
            <a:off x="5489575" y="3162300"/>
            <a:ext cx="1312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138.76.29.7</a:t>
            </a:r>
          </a:p>
        </p:txBody>
      </p:sp>
      <p:sp>
        <p:nvSpPr>
          <p:cNvPr id="164879" name="Line 100"/>
          <p:cNvSpPr>
            <a:spLocks noChangeShapeType="1"/>
          </p:cNvSpPr>
          <p:nvPr/>
        </p:nvSpPr>
        <p:spPr bwMode="auto">
          <a:xfrm>
            <a:off x="6538913" y="3081338"/>
            <a:ext cx="401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80" name="Text Box 102"/>
          <p:cNvSpPr txBox="1">
            <a:spLocks noChangeArrowheads="1"/>
          </p:cNvSpPr>
          <p:nvPr/>
        </p:nvSpPr>
        <p:spPr bwMode="auto">
          <a:xfrm>
            <a:off x="4500563" y="23463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ea typeface="楷体" panose="02010609060101010101" pitchFamily="49" charset="-122"/>
                <a:cs typeface="Arial" panose="020B0604020202020204" pitchFamily="34" charset="0"/>
              </a:rPr>
              <a:t>客户端</a:t>
            </a:r>
            <a:endParaRPr lang="en-US" altLang="zh-CN" u="none">
              <a:ea typeface="楷体" panose="02010609060101010101" pitchFamily="49" charset="-122"/>
              <a:cs typeface="Arial" panose="020B0604020202020204" pitchFamily="34" charset="0"/>
            </a:endParaRPr>
          </a:p>
        </p:txBody>
      </p:sp>
      <p:sp>
        <p:nvSpPr>
          <p:cNvPr id="164881" name="Text Box 103"/>
          <p:cNvSpPr txBox="1">
            <a:spLocks noChangeArrowheads="1"/>
          </p:cNvSpPr>
          <p:nvPr/>
        </p:nvSpPr>
        <p:spPr bwMode="auto">
          <a:xfrm>
            <a:off x="5862638" y="2063750"/>
            <a:ext cx="411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200" u="none">
                <a:solidFill>
                  <a:srgbClr val="000099"/>
                </a:solidFill>
                <a:ea typeface="楷体" panose="02010609060101010101" pitchFamily="49" charset="-122"/>
                <a:cs typeface="Arial" panose="020B0604020202020204" pitchFamily="34" charset="0"/>
              </a:rPr>
              <a:t>?</a:t>
            </a:r>
          </a:p>
        </p:txBody>
      </p:sp>
      <p:sp>
        <p:nvSpPr>
          <p:cNvPr id="164882" name="Line 104"/>
          <p:cNvSpPr>
            <a:spLocks noChangeShapeType="1"/>
          </p:cNvSpPr>
          <p:nvPr/>
        </p:nvSpPr>
        <p:spPr bwMode="auto">
          <a:xfrm>
            <a:off x="5846763" y="2678113"/>
            <a:ext cx="401637" cy="277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64883" name="Group 116"/>
          <p:cNvGrpSpPr>
            <a:grpSpLocks/>
          </p:cNvGrpSpPr>
          <p:nvPr/>
        </p:nvGrpSpPr>
        <p:grpSpPr bwMode="auto">
          <a:xfrm>
            <a:off x="6850063" y="2862263"/>
            <a:ext cx="587375" cy="323850"/>
            <a:chOff x="4396" y="1245"/>
            <a:chExt cx="672" cy="248"/>
          </a:xfrm>
        </p:grpSpPr>
        <p:sp>
          <p:nvSpPr>
            <p:cNvPr id="1649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sp>
          <p:nvSpPr>
            <p:cNvPr id="1649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1649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grpSp>
          <p:nvGrpSpPr>
            <p:cNvPr id="164931" name="Group 120"/>
            <p:cNvGrpSpPr>
              <a:grpSpLocks/>
            </p:cNvGrpSpPr>
            <p:nvPr/>
          </p:nvGrpSpPr>
          <p:grpSpPr bwMode="auto">
            <a:xfrm>
              <a:off x="4530" y="1287"/>
              <a:ext cx="377" cy="75"/>
              <a:chOff x="2468" y="1332"/>
              <a:chExt cx="310" cy="60"/>
            </a:xfrm>
          </p:grpSpPr>
          <p:sp>
            <p:nvSpPr>
              <p:cNvPr id="164934" name="Freeform 12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935" name="Freeform 12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4932" name="Line 123"/>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33" name="Line 124"/>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884" name="Group 128"/>
          <p:cNvGrpSpPr>
            <a:grpSpLocks/>
          </p:cNvGrpSpPr>
          <p:nvPr/>
        </p:nvGrpSpPr>
        <p:grpSpPr bwMode="auto">
          <a:xfrm>
            <a:off x="5214938" y="2311400"/>
            <a:ext cx="685800" cy="649288"/>
            <a:chOff x="-44" y="1473"/>
            <a:chExt cx="981" cy="1105"/>
          </a:xfrm>
        </p:grpSpPr>
        <p:pic>
          <p:nvPicPr>
            <p:cNvPr id="164926" name="Picture 1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27" name="Freeform 13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4885" name="Group 131"/>
          <p:cNvGrpSpPr>
            <a:grpSpLocks/>
          </p:cNvGrpSpPr>
          <p:nvPr/>
        </p:nvGrpSpPr>
        <p:grpSpPr bwMode="auto">
          <a:xfrm flipH="1">
            <a:off x="8302625" y="2822575"/>
            <a:ext cx="641350" cy="558800"/>
            <a:chOff x="-44" y="1473"/>
            <a:chExt cx="981" cy="1105"/>
          </a:xfrm>
        </p:grpSpPr>
        <p:pic>
          <p:nvPicPr>
            <p:cNvPr id="164924" name="Picture 13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25" name="Freeform 13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4886" name="Group 134"/>
          <p:cNvGrpSpPr>
            <a:grpSpLocks/>
          </p:cNvGrpSpPr>
          <p:nvPr/>
        </p:nvGrpSpPr>
        <p:grpSpPr bwMode="auto">
          <a:xfrm flipH="1">
            <a:off x="8277225" y="3586163"/>
            <a:ext cx="641350" cy="558800"/>
            <a:chOff x="-44" y="1473"/>
            <a:chExt cx="981" cy="1105"/>
          </a:xfrm>
        </p:grpSpPr>
        <p:pic>
          <p:nvPicPr>
            <p:cNvPr id="164922" name="Picture 13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23" name="Freeform 13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4887" name="Line 137"/>
          <p:cNvSpPr>
            <a:spLocks noChangeShapeType="1"/>
          </p:cNvSpPr>
          <p:nvPr/>
        </p:nvSpPr>
        <p:spPr bwMode="auto">
          <a:xfrm>
            <a:off x="7431088" y="3048000"/>
            <a:ext cx="2571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4888" name="Group 138"/>
          <p:cNvGrpSpPr>
            <a:grpSpLocks/>
          </p:cNvGrpSpPr>
          <p:nvPr/>
        </p:nvGrpSpPr>
        <p:grpSpPr bwMode="auto">
          <a:xfrm>
            <a:off x="8453438" y="2020888"/>
            <a:ext cx="346075" cy="623887"/>
            <a:chOff x="4140" y="429"/>
            <a:chExt cx="1425" cy="2396"/>
          </a:xfrm>
        </p:grpSpPr>
        <p:sp>
          <p:nvSpPr>
            <p:cNvPr id="164890" name="Freeform 139"/>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891" name="Rectangle 140"/>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892" name="Freeform 141"/>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893" name="Freeform 142"/>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894" name="Rectangle 143"/>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4895" name="Group 144"/>
            <p:cNvGrpSpPr>
              <a:grpSpLocks/>
            </p:cNvGrpSpPr>
            <p:nvPr/>
          </p:nvGrpSpPr>
          <p:grpSpPr bwMode="auto">
            <a:xfrm>
              <a:off x="4749" y="668"/>
              <a:ext cx="581" cy="145"/>
              <a:chOff x="614" y="2568"/>
              <a:chExt cx="725" cy="139"/>
            </a:xfrm>
          </p:grpSpPr>
          <p:sp>
            <p:nvSpPr>
              <p:cNvPr id="164920" name="AutoShape 145"/>
              <p:cNvSpPr>
                <a:spLocks noChangeArrowheads="1"/>
              </p:cNvSpPr>
              <p:nvPr/>
            </p:nvSpPr>
            <p:spPr bwMode="auto">
              <a:xfrm>
                <a:off x="613"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21" name="AutoShape 146"/>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896" name="Rectangle 147"/>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4897" name="Group 148"/>
            <p:cNvGrpSpPr>
              <a:grpSpLocks/>
            </p:cNvGrpSpPr>
            <p:nvPr/>
          </p:nvGrpSpPr>
          <p:grpSpPr bwMode="auto">
            <a:xfrm>
              <a:off x="4747" y="994"/>
              <a:ext cx="581" cy="134"/>
              <a:chOff x="614" y="2568"/>
              <a:chExt cx="725" cy="139"/>
            </a:xfrm>
          </p:grpSpPr>
          <p:sp>
            <p:nvSpPr>
              <p:cNvPr id="164918" name="AutoShape 149"/>
              <p:cNvSpPr>
                <a:spLocks noChangeArrowheads="1"/>
              </p:cNvSpPr>
              <p:nvPr/>
            </p:nvSpPr>
            <p:spPr bwMode="auto">
              <a:xfrm>
                <a:off x="615" y="2570"/>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9" name="AutoShape 150"/>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898" name="Rectangle 151"/>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899" name="Rectangle 152"/>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4900" name="Group 153"/>
            <p:cNvGrpSpPr>
              <a:grpSpLocks/>
            </p:cNvGrpSpPr>
            <p:nvPr/>
          </p:nvGrpSpPr>
          <p:grpSpPr bwMode="auto">
            <a:xfrm>
              <a:off x="4735" y="1627"/>
              <a:ext cx="582" cy="151"/>
              <a:chOff x="614" y="2568"/>
              <a:chExt cx="725" cy="139"/>
            </a:xfrm>
          </p:grpSpPr>
          <p:sp>
            <p:nvSpPr>
              <p:cNvPr id="164916" name="AutoShape 154"/>
              <p:cNvSpPr>
                <a:spLocks noChangeArrowheads="1"/>
              </p:cNvSpPr>
              <p:nvPr/>
            </p:nvSpPr>
            <p:spPr bwMode="auto">
              <a:xfrm>
                <a:off x="614" y="2576"/>
                <a:ext cx="725" cy="12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7" name="AutoShape 155"/>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901" name="Freeform 156"/>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902" name="Group 157"/>
            <p:cNvGrpSpPr>
              <a:grpSpLocks/>
            </p:cNvGrpSpPr>
            <p:nvPr/>
          </p:nvGrpSpPr>
          <p:grpSpPr bwMode="auto">
            <a:xfrm>
              <a:off x="4739" y="1327"/>
              <a:ext cx="582" cy="139"/>
              <a:chOff x="614" y="2568"/>
              <a:chExt cx="725" cy="139"/>
            </a:xfrm>
          </p:grpSpPr>
          <p:sp>
            <p:nvSpPr>
              <p:cNvPr id="164914" name="AutoShape 158"/>
              <p:cNvSpPr>
                <a:spLocks noChangeArrowheads="1"/>
              </p:cNvSpPr>
              <p:nvPr/>
            </p:nvSpPr>
            <p:spPr bwMode="auto">
              <a:xfrm>
                <a:off x="617" y="2566"/>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5" name="AutoShape 159"/>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903" name="Rectangle 160"/>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04" name="Freeform 161"/>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905" name="Freeform 162"/>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906" name="Oval 163"/>
            <p:cNvSpPr>
              <a:spLocks noChangeArrowheads="1"/>
            </p:cNvSpPr>
            <p:nvPr/>
          </p:nvSpPr>
          <p:spPr bwMode="auto">
            <a:xfrm>
              <a:off x="5519" y="2612"/>
              <a:ext cx="46"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07" name="Freeform 164"/>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908" name="AutoShape 165"/>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09" name="AutoShape 166"/>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0" name="Oval 167"/>
            <p:cNvSpPr>
              <a:spLocks noChangeArrowheads="1"/>
            </p:cNvSpPr>
            <p:nvPr/>
          </p:nvSpPr>
          <p:spPr bwMode="auto">
            <a:xfrm>
              <a:off x="4310" y="2386"/>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1" name="Oval 168"/>
            <p:cNvSpPr>
              <a:spLocks noChangeArrowheads="1"/>
            </p:cNvSpPr>
            <p:nvPr/>
          </p:nvSpPr>
          <p:spPr bwMode="auto">
            <a:xfrm>
              <a:off x="4486" y="2386"/>
              <a:ext cx="157"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u="none">
                <a:solidFill>
                  <a:srgbClr val="FF0000"/>
                </a:solidFill>
                <a:ea typeface="楷体" panose="02010609060101010101" pitchFamily="49" charset="-122"/>
                <a:cs typeface="Arial" panose="020B0604020202020204" pitchFamily="34" charset="0"/>
              </a:endParaRPr>
            </a:p>
          </p:txBody>
        </p:sp>
        <p:sp>
          <p:nvSpPr>
            <p:cNvPr id="164912" name="Oval 169"/>
            <p:cNvSpPr>
              <a:spLocks noChangeArrowheads="1"/>
            </p:cNvSpPr>
            <p:nvPr/>
          </p:nvSpPr>
          <p:spPr bwMode="auto">
            <a:xfrm>
              <a:off x="4663" y="2380"/>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3" name="Rectangle 170"/>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889" name="Line 137"/>
          <p:cNvSpPr>
            <a:spLocks noChangeShapeType="1"/>
          </p:cNvSpPr>
          <p:nvPr/>
        </p:nvSpPr>
        <p:spPr bwMode="auto">
          <a:xfrm>
            <a:off x="8251825" y="3059113"/>
            <a:ext cx="123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619345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zh-CN" altLang="en-US" dirty="0"/>
              <a:t>网络地址转换</a:t>
            </a:r>
            <a:endParaRPr lang="zh-CN" altLang="en-US" dirty="0" smtClean="0"/>
          </a:p>
        </p:txBody>
      </p:sp>
      <p:sp>
        <p:nvSpPr>
          <p:cNvPr id="3" name="内容占位符 2"/>
          <p:cNvSpPr>
            <a:spLocks noGrp="1"/>
          </p:cNvSpPr>
          <p:nvPr>
            <p:ph idx="1"/>
          </p:nvPr>
        </p:nvSpPr>
        <p:spPr>
          <a:xfrm>
            <a:off x="338139" y="1177132"/>
            <a:ext cx="5243512" cy="5078525"/>
          </a:xfrm>
        </p:spPr>
        <p:txBody>
          <a:bodyPr/>
          <a:lstStyle/>
          <a:p>
            <a:pPr>
              <a:defRPr/>
            </a:pPr>
            <a:r>
              <a:rPr lang="zh-CN" altLang="en-US" dirty="0">
                <a:ea typeface="楷体" panose="02010609060101010101" pitchFamily="49" charset="-122"/>
                <a:cs typeface="Arial" panose="020B0604020202020204" pitchFamily="34" charset="0"/>
              </a:rPr>
              <a:t>解决方案</a:t>
            </a:r>
            <a:r>
              <a:rPr lang="en-US" altLang="zh-CN" dirty="0">
                <a:ea typeface="楷体" panose="02010609060101010101" pitchFamily="49" charset="-122"/>
                <a:cs typeface="Arial" panose="020B0604020202020204" pitchFamily="34" charset="0"/>
              </a:rPr>
              <a:t>2</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通用</a:t>
            </a:r>
            <a:r>
              <a:rPr lang="zh-CN" altLang="en-US" dirty="0">
                <a:ea typeface="楷体" panose="02010609060101010101" pitchFamily="49" charset="-122"/>
                <a:cs typeface="Arial" panose="020B0604020202020204" pitchFamily="34" charset="0"/>
              </a:rPr>
              <a:t>即插即用</a:t>
            </a:r>
            <a:r>
              <a:rPr lang="en-US" altLang="zh-CN" dirty="0">
                <a:ea typeface="楷体" panose="02010609060101010101" pitchFamily="49" charset="-122"/>
                <a:cs typeface="Arial" panose="020B0604020202020204" pitchFamily="34" charset="0"/>
              </a:rPr>
              <a:t>UPnP</a:t>
            </a:r>
          </a:p>
          <a:p>
            <a:pPr lvl="1">
              <a:defRPr/>
            </a:pPr>
            <a:r>
              <a:rPr lang="zh-CN" altLang="en-US" dirty="0">
                <a:ea typeface="楷体" panose="02010609060101010101" pitchFamily="49" charset="-122"/>
                <a:cs typeface="Arial" panose="020B0604020202020204" pitchFamily="34" charset="0"/>
              </a:rPr>
              <a:t>内部主机</a:t>
            </a:r>
            <a:r>
              <a:rPr lang="zh-CN" altLang="en-US" dirty="0" smtClean="0">
                <a:ea typeface="楷体" panose="02010609060101010101" pitchFamily="49" charset="-122"/>
                <a:cs typeface="Arial" panose="020B0604020202020204" pitchFamily="34" charset="0"/>
              </a:rPr>
              <a:t>通过</a:t>
            </a:r>
            <a:r>
              <a:rPr lang="en-US" altLang="zh-CN" dirty="0" smtClean="0">
                <a:ea typeface="楷体" panose="02010609060101010101" pitchFamily="49" charset="-122"/>
                <a:cs typeface="Arial" panose="020B0604020202020204" pitchFamily="34" charset="0"/>
              </a:rPr>
              <a:t>IGD</a:t>
            </a:r>
            <a:r>
              <a:rPr lang="zh-CN" altLang="en-US" dirty="0" smtClean="0">
                <a:ea typeface="楷体" panose="02010609060101010101" pitchFamily="49" charset="-122"/>
                <a:cs typeface="Arial" panose="020B0604020202020204" pitchFamily="34" charset="0"/>
              </a:rPr>
              <a:t>协议</a:t>
            </a:r>
            <a:endParaRPr lang="en-US" altLang="zh-CN" dirty="0">
              <a:ea typeface="楷体" panose="02010609060101010101" pitchFamily="49" charset="-122"/>
              <a:cs typeface="Arial" panose="020B0604020202020204" pitchFamily="34" charset="0"/>
            </a:endParaRPr>
          </a:p>
          <a:p>
            <a:pPr lvl="2">
              <a:defRPr/>
            </a:pPr>
            <a:r>
              <a:rPr lang="zh-CN" altLang="en-US" dirty="0">
                <a:ea typeface="楷体" panose="02010609060101010101" pitchFamily="49" charset="-122"/>
                <a:cs typeface="Arial" panose="020B0604020202020204" pitchFamily="34" charset="0"/>
              </a:rPr>
              <a:t>了解公共</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a:t>
            </a:r>
            <a:endParaRPr lang="en-US" altLang="zh-CN" dirty="0">
              <a:ea typeface="楷体" panose="02010609060101010101" pitchFamily="49" charset="-122"/>
              <a:cs typeface="Arial" panose="020B0604020202020204" pitchFamily="34" charset="0"/>
            </a:endParaRPr>
          </a:p>
          <a:p>
            <a:pPr lvl="2">
              <a:defRPr/>
            </a:pPr>
            <a:r>
              <a:rPr lang="zh-CN" altLang="en-US" dirty="0">
                <a:ea typeface="楷体" panose="02010609060101010101" pitchFamily="49" charset="-122"/>
                <a:cs typeface="Arial" panose="020B0604020202020204" pitchFamily="34" charset="0"/>
              </a:rPr>
              <a:t>向路由器注册</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移除映射记录</a:t>
            </a:r>
            <a:endParaRPr lang="en-US" altLang="zh-CN" dirty="0">
              <a:ea typeface="楷体" panose="02010609060101010101" pitchFamily="49" charset="-122"/>
              <a:cs typeface="Arial" panose="020B0604020202020204" pitchFamily="34" charset="0"/>
            </a:endParaRPr>
          </a:p>
          <a:p>
            <a:pPr marL="671512" lvl="2" indent="0">
              <a:buFont typeface="Wingdings" panose="05000000000000000000" pitchFamily="2" charset="2"/>
              <a:buNone/>
              <a:defRPr/>
            </a:pP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内部</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地址，内部端口</a:t>
            </a:r>
            <a:r>
              <a:rPr lang="zh-CN" altLang="en-US" dirty="0" smtClean="0">
                <a:ea typeface="楷体" panose="02010609060101010101" pitchFamily="49" charset="-122"/>
                <a:cs typeface="Arial" panose="020B0604020202020204" pitchFamily="34" charset="0"/>
              </a:rPr>
              <a:t>号</a:t>
            </a:r>
            <a:r>
              <a:rPr lang="en-US" altLang="zh-CN" dirty="0" smtClean="0">
                <a:ea typeface="楷体" panose="02010609060101010101" pitchFamily="49" charset="-122"/>
                <a:cs typeface="Arial" panose="020B0604020202020204" pitchFamily="34" charset="0"/>
              </a:rPr>
              <a:t>) </a:t>
            </a:r>
            <a:r>
              <a:rPr lang="en-US" altLang="zh-CN" dirty="0" smtClean="0">
                <a:ea typeface="楷体" panose="02010609060101010101" pitchFamily="49" charset="-122"/>
                <a:cs typeface="Arial" panose="020B0604020202020204" pitchFamily="34" charset="0"/>
                <a:sym typeface="Wingdings" panose="05000000000000000000" pitchFamily="2" charset="2"/>
              </a:rPr>
              <a:t>    </a:t>
            </a:r>
          </a:p>
          <a:p>
            <a:pPr marL="671512" lvl="2" indent="0">
              <a:buFont typeface="Wingdings" panose="05000000000000000000" pitchFamily="2" charset="2"/>
              <a:buNone/>
              <a:defRPr/>
            </a:pPr>
            <a:r>
              <a:rPr lang="en-US" altLang="zh-CN" dirty="0">
                <a:ea typeface="楷体" panose="02010609060101010101" pitchFamily="49" charset="-122"/>
                <a:cs typeface="Arial" panose="020B0604020202020204" pitchFamily="34" charset="0"/>
                <a:sym typeface="Wingdings" panose="05000000000000000000" pitchFamily="2" charset="2"/>
              </a:rPr>
              <a:t> </a:t>
            </a:r>
            <a:r>
              <a:rPr lang="en-US" altLang="zh-CN" dirty="0" smtClean="0">
                <a:ea typeface="楷体" panose="02010609060101010101" pitchFamily="49" charset="-122"/>
                <a:cs typeface="Arial" panose="020B0604020202020204" pitchFamily="34" charset="0"/>
                <a:sym typeface="Wingdings" panose="05000000000000000000" pitchFamily="2" charset="2"/>
              </a:rPr>
              <a:t>(</a:t>
            </a:r>
            <a:r>
              <a:rPr lang="zh-CN" altLang="en-US" dirty="0" smtClean="0">
                <a:ea typeface="楷体" panose="02010609060101010101" pitchFamily="49" charset="-122"/>
                <a:cs typeface="Arial" panose="020B0604020202020204" pitchFamily="34" charset="0"/>
              </a:rPr>
              <a:t>公共</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地址，公共端口</a:t>
            </a:r>
            <a:r>
              <a:rPr lang="zh-CN" altLang="en-US" dirty="0" smtClean="0">
                <a:ea typeface="楷体" panose="02010609060101010101" pitchFamily="49" charset="-122"/>
                <a:cs typeface="Arial" panose="020B0604020202020204" pitchFamily="34" charset="0"/>
              </a:rPr>
              <a:t>号</a:t>
            </a:r>
            <a:r>
              <a:rPr lang="en-US" altLang="zh-CN" dirty="0" smtClean="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lvl="1">
              <a:defRPr/>
            </a:pPr>
            <a:endParaRPr lang="en-US" altLang="zh-CN" dirty="0" smtClean="0">
              <a:ea typeface="楷体" panose="02010609060101010101" pitchFamily="49" charset="-122"/>
              <a:cs typeface="Arial" panose="020B0604020202020204" pitchFamily="34" charset="0"/>
            </a:endParaRPr>
          </a:p>
          <a:p>
            <a:pPr lvl="1">
              <a:defRPr/>
            </a:pPr>
            <a:r>
              <a:rPr lang="zh-CN" altLang="en-US" dirty="0" smtClean="0">
                <a:ea typeface="楷体" panose="02010609060101010101" pitchFamily="49" charset="-122"/>
                <a:cs typeface="Arial" panose="020B0604020202020204" pitchFamily="34" charset="0"/>
              </a:rPr>
              <a:t>内部</a:t>
            </a:r>
            <a:r>
              <a:rPr lang="zh-CN" altLang="en-US" dirty="0">
                <a:ea typeface="楷体" panose="02010609060101010101" pitchFamily="49" charset="-122"/>
                <a:cs typeface="Arial" panose="020B0604020202020204" pitchFamily="34" charset="0"/>
              </a:rPr>
              <a:t>主机通过某种渠道向外部应用程序</a:t>
            </a:r>
            <a:r>
              <a:rPr lang="zh-CN" altLang="en-US" dirty="0" smtClean="0">
                <a:ea typeface="楷体" panose="02010609060101010101" pitchFamily="49" charset="-122"/>
                <a:cs typeface="Arial" panose="020B0604020202020204" pitchFamily="34" charset="0"/>
              </a:rPr>
              <a:t>公开</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公共</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地址，公共端口</a:t>
            </a:r>
            <a:r>
              <a:rPr lang="zh-CN" altLang="en-US" dirty="0" smtClean="0">
                <a:ea typeface="楷体" panose="02010609060101010101" pitchFamily="49" charset="-122"/>
                <a:cs typeface="Arial" panose="020B0604020202020204" pitchFamily="34" charset="0"/>
              </a:rPr>
              <a:t>号</a:t>
            </a:r>
            <a:r>
              <a:rPr lang="en-US" altLang="zh-CN" dirty="0" smtClean="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lvl="1">
              <a:defRPr/>
            </a:pPr>
            <a:r>
              <a:rPr lang="zh-CN" altLang="en-US" dirty="0">
                <a:ea typeface="楷体" panose="02010609060101010101" pitchFamily="49" charset="-122"/>
                <a:cs typeface="Arial" panose="020B0604020202020204" pitchFamily="34" charset="0"/>
              </a:rPr>
              <a:t>适用于</a:t>
            </a:r>
            <a:r>
              <a:rPr lang="en-US" altLang="zh-CN" dirty="0">
                <a:ea typeface="楷体" panose="02010609060101010101" pitchFamily="49" charset="-122"/>
                <a:cs typeface="Arial" panose="020B0604020202020204" pitchFamily="34" charset="0"/>
              </a:rPr>
              <a:t>P2P</a:t>
            </a:r>
            <a:r>
              <a:rPr lang="zh-CN" altLang="en-US" dirty="0">
                <a:ea typeface="楷体" panose="02010609060101010101" pitchFamily="49" charset="-122"/>
                <a:cs typeface="Arial" panose="020B0604020202020204" pitchFamily="34" charset="0"/>
              </a:rPr>
              <a:t>应用</a:t>
            </a:r>
          </a:p>
        </p:txBody>
      </p:sp>
      <p:grpSp>
        <p:nvGrpSpPr>
          <p:cNvPr id="165894" name="Group 158"/>
          <p:cNvGrpSpPr>
            <a:grpSpLocks/>
          </p:cNvGrpSpPr>
          <p:nvPr/>
        </p:nvGrpSpPr>
        <p:grpSpPr bwMode="auto">
          <a:xfrm>
            <a:off x="6084888" y="1989138"/>
            <a:ext cx="2479675" cy="2676525"/>
            <a:chOff x="3997" y="1258"/>
            <a:chExt cx="1562" cy="1686"/>
          </a:xfrm>
        </p:grpSpPr>
        <p:sp>
          <p:nvSpPr>
            <p:cNvPr id="165931" name="Freeform 96"/>
            <p:cNvSpPr>
              <a:spLocks/>
            </p:cNvSpPr>
            <p:nvPr/>
          </p:nvSpPr>
          <p:spPr bwMode="auto">
            <a:xfrm>
              <a:off x="4482" y="1377"/>
              <a:ext cx="1056" cy="1567"/>
            </a:xfrm>
            <a:custGeom>
              <a:avLst/>
              <a:gdLst>
                <a:gd name="T0" fmla="*/ 109 w 1056"/>
                <a:gd name="T1" fmla="*/ 676 h 1567"/>
                <a:gd name="T2" fmla="*/ 598 w 1056"/>
                <a:gd name="T3" fmla="*/ 647 h 1567"/>
                <a:gd name="T4" fmla="*/ 533 w 1056"/>
                <a:gd name="T5" fmla="*/ 614 h 1567"/>
                <a:gd name="T6" fmla="*/ 566 w 1056"/>
                <a:gd name="T7" fmla="*/ 169 h 1567"/>
                <a:gd name="T8" fmla="*/ 795 w 1056"/>
                <a:gd name="T9" fmla="*/ 38 h 1567"/>
                <a:gd name="T10" fmla="*/ 1013 w 1056"/>
                <a:gd name="T11" fmla="*/ 90 h 1567"/>
                <a:gd name="T12" fmla="*/ 987 w 1056"/>
                <a:gd name="T13" fmla="*/ 579 h 1567"/>
                <a:gd name="T14" fmla="*/ 1005 w 1056"/>
                <a:gd name="T15" fmla="*/ 875 h 1567"/>
                <a:gd name="T16" fmla="*/ 987 w 1056"/>
                <a:gd name="T17" fmla="*/ 1451 h 1567"/>
                <a:gd name="T18" fmla="*/ 592 w 1056"/>
                <a:gd name="T19" fmla="*/ 1478 h 1567"/>
                <a:gd name="T20" fmla="*/ 473 w 1056"/>
                <a:gd name="T21" fmla="*/ 919 h 1567"/>
                <a:gd name="T22" fmla="*/ 61 w 1056"/>
                <a:gd name="T23" fmla="*/ 838 h 1567"/>
                <a:gd name="T24" fmla="*/ 109 w 1056"/>
                <a:gd name="T25" fmla="*/ 67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567"/>
                <a:gd name="T41" fmla="*/ 1056 w 1056"/>
                <a:gd name="T42" fmla="*/ 1567 h 15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5932" name="Line 99"/>
            <p:cNvSpPr>
              <a:spLocks noChangeShapeType="1"/>
            </p:cNvSpPr>
            <p:nvPr/>
          </p:nvSpPr>
          <p:spPr bwMode="auto">
            <a:xfrm flipV="1">
              <a:off x="5061" y="2594"/>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5933" name="Text Box 100"/>
            <p:cNvSpPr txBox="1">
              <a:spLocks noChangeArrowheads="1"/>
            </p:cNvSpPr>
            <p:nvPr/>
          </p:nvSpPr>
          <p:spPr bwMode="auto">
            <a:xfrm>
              <a:off x="4980" y="1258"/>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10.0.0.1</a:t>
              </a:r>
            </a:p>
          </p:txBody>
        </p:sp>
        <p:sp>
          <p:nvSpPr>
            <p:cNvPr id="165934" name="Text Box 104"/>
            <p:cNvSpPr txBox="1">
              <a:spLocks noChangeArrowheads="1"/>
            </p:cNvSpPr>
            <p:nvPr/>
          </p:nvSpPr>
          <p:spPr bwMode="auto">
            <a:xfrm>
              <a:off x="4136" y="2237"/>
              <a:ext cx="553"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u="none">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u="none">
                  <a:solidFill>
                    <a:srgbClr val="CC0000"/>
                  </a:solidFill>
                  <a:ea typeface="楷体" panose="02010609060101010101" pitchFamily="49" charset="-122"/>
                  <a:cs typeface="Arial" panose="020B0604020202020204" pitchFamily="34" charset="0"/>
                </a:rPr>
                <a:t>路由器</a:t>
              </a:r>
              <a:endParaRPr lang="en-US" altLang="zh-CN" u="none">
                <a:solidFill>
                  <a:srgbClr val="CC0000"/>
                </a:solidFill>
                <a:ea typeface="楷体" panose="02010609060101010101" pitchFamily="49" charset="-122"/>
                <a:cs typeface="Arial" panose="020B0604020202020204" pitchFamily="34" charset="0"/>
              </a:endParaRPr>
            </a:p>
          </p:txBody>
        </p:sp>
        <p:sp>
          <p:nvSpPr>
            <p:cNvPr id="165935" name="Line 106"/>
            <p:cNvSpPr>
              <a:spLocks noChangeShapeType="1"/>
            </p:cNvSpPr>
            <p:nvPr/>
          </p:nvSpPr>
          <p:spPr bwMode="auto">
            <a:xfrm>
              <a:off x="3997" y="2156"/>
              <a:ext cx="2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5936" name="Group 109"/>
            <p:cNvGrpSpPr>
              <a:grpSpLocks/>
            </p:cNvGrpSpPr>
            <p:nvPr/>
          </p:nvGrpSpPr>
          <p:grpSpPr bwMode="auto">
            <a:xfrm>
              <a:off x="4193" y="2018"/>
              <a:ext cx="370" cy="204"/>
              <a:chOff x="4396" y="1245"/>
              <a:chExt cx="672" cy="248"/>
            </a:xfrm>
          </p:grpSpPr>
          <p:sp>
            <p:nvSpPr>
              <p:cNvPr id="16594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MS PGothic" panose="020B0600070205080204" pitchFamily="34" charset="-128"/>
                  <a:cs typeface="Arial" panose="020B0604020202020204" pitchFamily="34" charset="0"/>
                </a:endParaRPr>
              </a:p>
            </p:txBody>
          </p:sp>
          <p:sp>
            <p:nvSpPr>
              <p:cNvPr id="16594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MS PGothic" panose="020B0600070205080204" pitchFamily="34" charset="-128"/>
                  <a:cs typeface="Arial" panose="020B0604020202020204" pitchFamily="34" charset="0"/>
                </a:endParaRPr>
              </a:p>
            </p:txBody>
          </p:sp>
          <p:sp>
            <p:nvSpPr>
              <p:cNvPr id="16594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MS PGothic" panose="020B0600070205080204" pitchFamily="34" charset="-128"/>
                  <a:cs typeface="Arial" panose="020B0604020202020204" pitchFamily="34" charset="0"/>
                </a:endParaRPr>
              </a:p>
            </p:txBody>
          </p:sp>
          <p:grpSp>
            <p:nvGrpSpPr>
              <p:cNvPr id="165949" name="Group 113"/>
              <p:cNvGrpSpPr>
                <a:grpSpLocks/>
              </p:cNvGrpSpPr>
              <p:nvPr/>
            </p:nvGrpSpPr>
            <p:grpSpPr bwMode="auto">
              <a:xfrm>
                <a:off x="4530" y="1287"/>
                <a:ext cx="377" cy="75"/>
                <a:chOff x="2468" y="1332"/>
                <a:chExt cx="310" cy="60"/>
              </a:xfrm>
            </p:grpSpPr>
            <p:sp>
              <p:nvSpPr>
                <p:cNvPr id="165952"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953"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5950" name="Line 116"/>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51" name="Line 11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5937" name="Group 118"/>
            <p:cNvGrpSpPr>
              <a:grpSpLocks/>
            </p:cNvGrpSpPr>
            <p:nvPr/>
          </p:nvGrpSpPr>
          <p:grpSpPr bwMode="auto">
            <a:xfrm flipH="1">
              <a:off x="5108" y="1993"/>
              <a:ext cx="404" cy="352"/>
              <a:chOff x="-44" y="1473"/>
              <a:chExt cx="981" cy="1105"/>
            </a:xfrm>
          </p:grpSpPr>
          <p:pic>
            <p:nvPicPr>
              <p:cNvPr id="165944" name="Picture 11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45" name="Freeform 12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5938" name="Group 121"/>
            <p:cNvGrpSpPr>
              <a:grpSpLocks/>
            </p:cNvGrpSpPr>
            <p:nvPr/>
          </p:nvGrpSpPr>
          <p:grpSpPr bwMode="auto">
            <a:xfrm flipH="1">
              <a:off x="5092" y="2474"/>
              <a:ext cx="404" cy="352"/>
              <a:chOff x="-44" y="1473"/>
              <a:chExt cx="981" cy="1105"/>
            </a:xfrm>
          </p:grpSpPr>
          <p:pic>
            <p:nvPicPr>
              <p:cNvPr id="165942" name="Picture 1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43" name="Freeform 12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5939"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40" name="Freeform 92"/>
            <p:cNvSpPr>
              <a:spLocks/>
            </p:cNvSpPr>
            <p:nvPr/>
          </p:nvSpPr>
          <p:spPr bwMode="auto">
            <a:xfrm>
              <a:off x="4564" y="1425"/>
              <a:ext cx="735" cy="680"/>
            </a:xfrm>
            <a:custGeom>
              <a:avLst/>
              <a:gdLst>
                <a:gd name="T0" fmla="*/ 0 w 735"/>
                <a:gd name="T1" fmla="*/ 230 h 742"/>
                <a:gd name="T2" fmla="*/ 398 w 735"/>
                <a:gd name="T3" fmla="*/ 216 h 742"/>
                <a:gd name="T4" fmla="*/ 416 w 735"/>
                <a:gd name="T5" fmla="*/ 89 h 742"/>
                <a:gd name="T6" fmla="*/ 452 w 735"/>
                <a:gd name="T7" fmla="*/ 14 h 742"/>
                <a:gd name="T8" fmla="*/ 735 w 735"/>
                <a:gd name="T9" fmla="*/ 11 h 742"/>
                <a:gd name="T10" fmla="*/ 0 60000 65536"/>
                <a:gd name="T11" fmla="*/ 0 60000 65536"/>
                <a:gd name="T12" fmla="*/ 0 60000 65536"/>
                <a:gd name="T13" fmla="*/ 0 60000 65536"/>
                <a:gd name="T14" fmla="*/ 0 60000 65536"/>
                <a:gd name="T15" fmla="*/ 0 w 735"/>
                <a:gd name="T16" fmla="*/ 0 h 742"/>
                <a:gd name="T17" fmla="*/ 735 w 735"/>
                <a:gd name="T18" fmla="*/ 742 h 742"/>
              </a:gdLst>
              <a:ahLst/>
              <a:cxnLst>
                <a:cxn ang="T10">
                  <a:pos x="T0" y="T1"/>
                </a:cxn>
                <a:cxn ang="T11">
                  <a:pos x="T2" y="T3"/>
                </a:cxn>
                <a:cxn ang="T12">
                  <a:pos x="T4" y="T5"/>
                </a:cxn>
                <a:cxn ang="T13">
                  <a:pos x="T6" y="T7"/>
                </a:cxn>
                <a:cxn ang="T14">
                  <a:pos x="T8" y="T9"/>
                </a:cxn>
              </a:cxnLst>
              <a:rect l="T15" t="T16" r="T17" b="T18"/>
              <a:pathLst>
                <a:path w="735" h="742">
                  <a:moveTo>
                    <a:pt x="0" y="715"/>
                  </a:moveTo>
                  <a:cubicBezTo>
                    <a:pt x="66" y="708"/>
                    <a:pt x="329" y="742"/>
                    <a:pt x="398" y="670"/>
                  </a:cubicBezTo>
                  <a:cubicBezTo>
                    <a:pt x="467" y="598"/>
                    <a:pt x="407" y="386"/>
                    <a:pt x="416" y="281"/>
                  </a:cubicBezTo>
                  <a:cubicBezTo>
                    <a:pt x="425" y="176"/>
                    <a:pt x="399" y="82"/>
                    <a:pt x="452" y="41"/>
                  </a:cubicBezTo>
                  <a:cubicBezTo>
                    <a:pt x="505" y="0"/>
                    <a:pt x="676" y="34"/>
                    <a:pt x="735" y="32"/>
                  </a:cubicBezTo>
                </a:path>
              </a:pathLst>
            </a:custGeom>
            <a:noFill/>
            <a:ln w="38100" cap="flat" cmpd="sng">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65941" name="Text Box 93"/>
            <p:cNvSpPr txBox="1">
              <a:spLocks noChangeArrowheads="1"/>
            </p:cNvSpPr>
            <p:nvPr/>
          </p:nvSpPr>
          <p:spPr bwMode="auto">
            <a:xfrm>
              <a:off x="4612" y="1569"/>
              <a:ext cx="3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CC0000"/>
                  </a:solidFill>
                  <a:ea typeface="楷体" panose="02010609060101010101" pitchFamily="49" charset="-122"/>
                  <a:cs typeface="Arial" panose="020B0604020202020204" pitchFamily="34" charset="0"/>
                </a:rPr>
                <a:t>IGD</a:t>
              </a:r>
            </a:p>
          </p:txBody>
        </p:sp>
      </p:grpSp>
      <p:sp>
        <p:nvSpPr>
          <p:cNvPr id="165895" name="Line 35"/>
          <p:cNvSpPr>
            <a:spLocks noChangeShapeType="1"/>
          </p:cNvSpPr>
          <p:nvPr/>
        </p:nvSpPr>
        <p:spPr bwMode="auto">
          <a:xfrm>
            <a:off x="7880350" y="260508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5896" name="Line 137"/>
          <p:cNvSpPr>
            <a:spLocks noChangeShapeType="1"/>
          </p:cNvSpPr>
          <p:nvPr/>
        </p:nvSpPr>
        <p:spPr bwMode="auto">
          <a:xfrm>
            <a:off x="6977063" y="3381375"/>
            <a:ext cx="2571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5897" name="Group 138"/>
          <p:cNvGrpSpPr>
            <a:grpSpLocks/>
          </p:cNvGrpSpPr>
          <p:nvPr/>
        </p:nvGrpSpPr>
        <p:grpSpPr bwMode="auto">
          <a:xfrm>
            <a:off x="7999413" y="2354263"/>
            <a:ext cx="346075" cy="623887"/>
            <a:chOff x="4140" y="429"/>
            <a:chExt cx="1425" cy="2396"/>
          </a:xfrm>
        </p:grpSpPr>
        <p:sp>
          <p:nvSpPr>
            <p:cNvPr id="165899" name="Freeform 139"/>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00" name="Rectangle 140"/>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01" name="Freeform 141"/>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02" name="Freeform 142"/>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03" name="Rectangle 143"/>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nvGrpSpPr>
            <p:cNvPr id="165904" name="Group 144"/>
            <p:cNvGrpSpPr>
              <a:grpSpLocks/>
            </p:cNvGrpSpPr>
            <p:nvPr/>
          </p:nvGrpSpPr>
          <p:grpSpPr bwMode="auto">
            <a:xfrm>
              <a:off x="4749" y="668"/>
              <a:ext cx="581" cy="145"/>
              <a:chOff x="614" y="2568"/>
              <a:chExt cx="725" cy="139"/>
            </a:xfrm>
          </p:grpSpPr>
          <p:sp>
            <p:nvSpPr>
              <p:cNvPr id="165929" name="AutoShape 145"/>
              <p:cNvSpPr>
                <a:spLocks noChangeArrowheads="1"/>
              </p:cNvSpPr>
              <p:nvPr/>
            </p:nvSpPr>
            <p:spPr bwMode="auto">
              <a:xfrm>
                <a:off x="613"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30" name="AutoShape 146"/>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05" name="Rectangle 147"/>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nvGrpSpPr>
            <p:cNvPr id="165906" name="Group 148"/>
            <p:cNvGrpSpPr>
              <a:grpSpLocks/>
            </p:cNvGrpSpPr>
            <p:nvPr/>
          </p:nvGrpSpPr>
          <p:grpSpPr bwMode="auto">
            <a:xfrm>
              <a:off x="4747" y="994"/>
              <a:ext cx="581" cy="134"/>
              <a:chOff x="614" y="2568"/>
              <a:chExt cx="725" cy="139"/>
            </a:xfrm>
          </p:grpSpPr>
          <p:sp>
            <p:nvSpPr>
              <p:cNvPr id="165927" name="AutoShape 149"/>
              <p:cNvSpPr>
                <a:spLocks noChangeArrowheads="1"/>
              </p:cNvSpPr>
              <p:nvPr/>
            </p:nvSpPr>
            <p:spPr bwMode="auto">
              <a:xfrm>
                <a:off x="615" y="2570"/>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8" name="AutoShape 150"/>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07" name="Rectangle 151"/>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08" name="Rectangle 152"/>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nvGrpSpPr>
            <p:cNvPr id="165909" name="Group 153"/>
            <p:cNvGrpSpPr>
              <a:grpSpLocks/>
            </p:cNvGrpSpPr>
            <p:nvPr/>
          </p:nvGrpSpPr>
          <p:grpSpPr bwMode="auto">
            <a:xfrm>
              <a:off x="4735" y="1627"/>
              <a:ext cx="582" cy="151"/>
              <a:chOff x="614" y="2568"/>
              <a:chExt cx="725" cy="139"/>
            </a:xfrm>
          </p:grpSpPr>
          <p:sp>
            <p:nvSpPr>
              <p:cNvPr id="165925" name="AutoShape 154"/>
              <p:cNvSpPr>
                <a:spLocks noChangeArrowheads="1"/>
              </p:cNvSpPr>
              <p:nvPr/>
            </p:nvSpPr>
            <p:spPr bwMode="auto">
              <a:xfrm>
                <a:off x="614" y="2576"/>
                <a:ext cx="725" cy="12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6" name="AutoShape 155"/>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10" name="Freeform 156"/>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5911" name="Group 157"/>
            <p:cNvGrpSpPr>
              <a:grpSpLocks/>
            </p:cNvGrpSpPr>
            <p:nvPr/>
          </p:nvGrpSpPr>
          <p:grpSpPr bwMode="auto">
            <a:xfrm>
              <a:off x="4739" y="1327"/>
              <a:ext cx="582" cy="139"/>
              <a:chOff x="614" y="2568"/>
              <a:chExt cx="725" cy="139"/>
            </a:xfrm>
          </p:grpSpPr>
          <p:sp>
            <p:nvSpPr>
              <p:cNvPr id="165923" name="AutoShape 158"/>
              <p:cNvSpPr>
                <a:spLocks noChangeArrowheads="1"/>
              </p:cNvSpPr>
              <p:nvPr/>
            </p:nvSpPr>
            <p:spPr bwMode="auto">
              <a:xfrm>
                <a:off x="617" y="2566"/>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4" name="AutoShape 159"/>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12" name="Rectangle 160"/>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3" name="Freeform 161"/>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14" name="Freeform 162"/>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15" name="Oval 163"/>
            <p:cNvSpPr>
              <a:spLocks noChangeArrowheads="1"/>
            </p:cNvSpPr>
            <p:nvPr/>
          </p:nvSpPr>
          <p:spPr bwMode="auto">
            <a:xfrm>
              <a:off x="5519" y="2612"/>
              <a:ext cx="46"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6" name="Freeform 164"/>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17" name="AutoShape 165"/>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8" name="AutoShape 166"/>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9" name="Oval 167"/>
            <p:cNvSpPr>
              <a:spLocks noChangeArrowheads="1"/>
            </p:cNvSpPr>
            <p:nvPr/>
          </p:nvSpPr>
          <p:spPr bwMode="auto">
            <a:xfrm>
              <a:off x="4310" y="2386"/>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0" name="Oval 168"/>
            <p:cNvSpPr>
              <a:spLocks noChangeArrowheads="1"/>
            </p:cNvSpPr>
            <p:nvPr/>
          </p:nvSpPr>
          <p:spPr bwMode="auto">
            <a:xfrm>
              <a:off x="4486" y="2386"/>
              <a:ext cx="157"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u="none">
                <a:solidFill>
                  <a:srgbClr val="FF0000"/>
                </a:solidFill>
                <a:ea typeface="MS PGothic" panose="020B0600070205080204" pitchFamily="34" charset="-128"/>
                <a:cs typeface="Arial" panose="020B0604020202020204" pitchFamily="34" charset="0"/>
              </a:endParaRPr>
            </a:p>
          </p:txBody>
        </p:sp>
        <p:sp>
          <p:nvSpPr>
            <p:cNvPr id="165921" name="Oval 169"/>
            <p:cNvSpPr>
              <a:spLocks noChangeArrowheads="1"/>
            </p:cNvSpPr>
            <p:nvPr/>
          </p:nvSpPr>
          <p:spPr bwMode="auto">
            <a:xfrm>
              <a:off x="4663" y="2380"/>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2" name="Rectangle 170"/>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898" name="Line 137"/>
          <p:cNvSpPr>
            <a:spLocks noChangeShapeType="1"/>
          </p:cNvSpPr>
          <p:nvPr/>
        </p:nvSpPr>
        <p:spPr bwMode="auto">
          <a:xfrm>
            <a:off x="7797800" y="3392488"/>
            <a:ext cx="123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673126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zh-CN" altLang="en-US" dirty="0"/>
              <a:t>网络地址转换</a:t>
            </a:r>
            <a:endParaRPr lang="zh-CN" altLang="en-US" dirty="0" smtClean="0"/>
          </a:p>
        </p:txBody>
      </p:sp>
      <p:sp>
        <p:nvSpPr>
          <p:cNvPr id="166915" name="内容占位符 2"/>
          <p:cNvSpPr>
            <a:spLocks noGrp="1"/>
          </p:cNvSpPr>
          <p:nvPr>
            <p:ph idx="1"/>
          </p:nvPr>
        </p:nvSpPr>
        <p:spPr/>
        <p:txBody>
          <a:bodyPr/>
          <a:lstStyle/>
          <a:p>
            <a:r>
              <a:rPr lang="zh-CN" altLang="en-US" dirty="0" smtClean="0"/>
              <a:t>解决方案</a:t>
            </a:r>
            <a:r>
              <a:rPr lang="en-US" altLang="zh-CN" dirty="0" smtClean="0"/>
              <a:t>3 —</a:t>
            </a:r>
            <a:r>
              <a:rPr lang="zh-CN" altLang="en-US" dirty="0" smtClean="0"/>
              <a:t>中继（用于</a:t>
            </a:r>
            <a:r>
              <a:rPr lang="en-US" altLang="zh-CN" dirty="0" smtClean="0"/>
              <a:t>Skype</a:t>
            </a:r>
            <a:r>
              <a:rPr lang="zh-CN" altLang="en-US" dirty="0" smtClean="0"/>
              <a:t>）</a:t>
            </a:r>
            <a:endParaRPr lang="en-US" altLang="zh-CN" dirty="0" smtClean="0"/>
          </a:p>
          <a:p>
            <a:pPr lvl="1"/>
            <a:endParaRPr lang="zh-CN" altLang="en-US" dirty="0" smtClean="0"/>
          </a:p>
        </p:txBody>
      </p:sp>
      <p:sp>
        <p:nvSpPr>
          <p:cNvPr id="166918" name="Text Box 16"/>
          <p:cNvSpPr txBox="1">
            <a:spLocks noChangeArrowheads="1"/>
          </p:cNvSpPr>
          <p:nvPr/>
        </p:nvSpPr>
        <p:spPr bwMode="auto">
          <a:xfrm>
            <a:off x="5073650" y="4259263"/>
            <a:ext cx="1312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138.76.29.7</a:t>
            </a:r>
          </a:p>
        </p:txBody>
      </p:sp>
      <p:sp>
        <p:nvSpPr>
          <p:cNvPr id="166919" name="Text Box 42"/>
          <p:cNvSpPr txBox="1">
            <a:spLocks noChangeArrowheads="1"/>
          </p:cNvSpPr>
          <p:nvPr/>
        </p:nvSpPr>
        <p:spPr bwMode="auto">
          <a:xfrm>
            <a:off x="454025" y="3881438"/>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a:ea typeface="楷体" panose="02010609060101010101" pitchFamily="49" charset="-122"/>
                <a:cs typeface="Arial" panose="020B0604020202020204" pitchFamily="34" charset="0"/>
              </a:rPr>
              <a:t>客户端</a:t>
            </a:r>
            <a:endParaRPr lang="en-US" altLang="zh-CN">
              <a:ea typeface="楷体" panose="02010609060101010101" pitchFamily="49" charset="-122"/>
              <a:cs typeface="Arial" panose="020B0604020202020204" pitchFamily="34" charset="0"/>
            </a:endParaRPr>
          </a:p>
        </p:txBody>
      </p:sp>
      <p:sp>
        <p:nvSpPr>
          <p:cNvPr id="166920" name="Line 14"/>
          <p:cNvSpPr>
            <a:spLocks noChangeShapeType="1"/>
          </p:cNvSpPr>
          <p:nvPr/>
        </p:nvSpPr>
        <p:spPr bwMode="auto">
          <a:xfrm flipH="1">
            <a:off x="6296025" y="4195763"/>
            <a:ext cx="85725" cy="12858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pic>
        <p:nvPicPr>
          <p:cNvPr id="166921" name="Picture 46" descr="kw_skype_re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2492375"/>
            <a:ext cx="8255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22" name="Picture 57"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3125788"/>
            <a:ext cx="736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58"/>
          <p:cNvSpPr>
            <a:spLocks/>
          </p:cNvSpPr>
          <p:nvPr/>
        </p:nvSpPr>
        <p:spPr bwMode="auto">
          <a:xfrm>
            <a:off x="4335463" y="3111500"/>
            <a:ext cx="3714750" cy="1039813"/>
          </a:xfrm>
          <a:custGeom>
            <a:avLst/>
            <a:gdLst>
              <a:gd name="T0" fmla="*/ 2147483646 w 1597"/>
              <a:gd name="T1" fmla="*/ 2147483646 h 655"/>
              <a:gd name="T2" fmla="*/ 2147483646 w 1597"/>
              <a:gd name="T3" fmla="*/ 2147483646 h 655"/>
              <a:gd name="T4" fmla="*/ 2147483646 w 1597"/>
              <a:gd name="T5" fmla="*/ 2147483646 h 655"/>
              <a:gd name="T6" fmla="*/ 2147483646 w 1597"/>
              <a:gd name="T7" fmla="*/ 2147483646 h 655"/>
              <a:gd name="T8" fmla="*/ 0 w 1597"/>
              <a:gd name="T9" fmla="*/ 2147483646 h 655"/>
              <a:gd name="T10" fmla="*/ 0 60000 65536"/>
              <a:gd name="T11" fmla="*/ 0 60000 65536"/>
              <a:gd name="T12" fmla="*/ 0 60000 65536"/>
              <a:gd name="T13" fmla="*/ 0 60000 65536"/>
              <a:gd name="T14" fmla="*/ 0 60000 65536"/>
              <a:gd name="T15" fmla="*/ 0 w 1597"/>
              <a:gd name="T16" fmla="*/ 0 h 655"/>
              <a:gd name="T17" fmla="*/ 1597 w 1597"/>
              <a:gd name="T18" fmla="*/ 655 h 655"/>
            </a:gdLst>
            <a:ahLst/>
            <a:cxnLst>
              <a:cxn ang="T10">
                <a:pos x="T0" y="T1"/>
              </a:cxn>
              <a:cxn ang="T11">
                <a:pos x="T2" y="T3"/>
              </a:cxn>
              <a:cxn ang="T12">
                <a:pos x="T4" y="T5"/>
              </a:cxn>
              <a:cxn ang="T13">
                <a:pos x="T6" y="T7"/>
              </a:cxn>
              <a:cxn ang="T14">
                <a:pos x="T8" y="T9"/>
              </a:cxn>
            </a:cxnLst>
            <a:rect l="T15" t="T16" r="T17" b="T18"/>
            <a:pathLst>
              <a:path w="1597" h="655">
                <a:moveTo>
                  <a:pt x="1597" y="61"/>
                </a:moveTo>
                <a:cubicBezTo>
                  <a:pt x="1562" y="64"/>
                  <a:pt x="1425" y="0"/>
                  <a:pt x="1376" y="78"/>
                </a:cubicBezTo>
                <a:cubicBezTo>
                  <a:pt x="1327" y="156"/>
                  <a:pt x="1464" y="449"/>
                  <a:pt x="1303" y="531"/>
                </a:cubicBezTo>
                <a:cubicBezTo>
                  <a:pt x="1142" y="613"/>
                  <a:pt x="625" y="655"/>
                  <a:pt x="408" y="572"/>
                </a:cubicBezTo>
                <a:cubicBezTo>
                  <a:pt x="190" y="490"/>
                  <a:pt x="94" y="263"/>
                  <a:pt x="0" y="36"/>
                </a:cubicBezTo>
              </a:path>
            </a:pathLst>
          </a:custGeom>
          <a:noFill/>
          <a:ln w="38100" cap="flat" cmpd="sng">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2" name="Text Box 59"/>
          <p:cNvSpPr txBox="1">
            <a:spLocks noChangeArrowheads="1"/>
          </p:cNvSpPr>
          <p:nvPr/>
        </p:nvSpPr>
        <p:spPr bwMode="auto">
          <a:xfrm>
            <a:off x="5311775" y="3030538"/>
            <a:ext cx="1719263"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b="1" i="1">
                <a:solidFill>
                  <a:srgbClr val="CC0000"/>
                </a:solidFill>
                <a:ea typeface="楷体" panose="02010609060101010101" pitchFamily="49" charset="-122"/>
                <a:cs typeface="Arial" panose="020B0604020202020204" pitchFamily="34" charset="0"/>
              </a:rPr>
              <a:t>1.</a:t>
            </a:r>
            <a:r>
              <a:rPr lang="en-US" altLang="zh-CN">
                <a:ea typeface="楷体" panose="02010609060101010101" pitchFamily="49" charset="-122"/>
                <a:cs typeface="Arial" panose="020B0604020202020204" pitchFamily="34" charset="0"/>
              </a:rPr>
              <a:t> 10.0.0.1</a:t>
            </a:r>
            <a:r>
              <a:rPr lang="zh-CN" altLang="en-US">
                <a:ea typeface="楷体" panose="02010609060101010101" pitchFamily="49" charset="-122"/>
                <a:cs typeface="Arial" panose="020B0604020202020204" pitchFamily="34" charset="0"/>
              </a:rPr>
              <a:t>通过</a:t>
            </a: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与中继建立了连接</a:t>
            </a:r>
            <a:endParaRPr lang="en-US" altLang="zh-CN">
              <a:ea typeface="楷体" panose="02010609060101010101" pitchFamily="49" charset="-122"/>
              <a:cs typeface="Arial" panose="020B0604020202020204" pitchFamily="34" charset="0"/>
            </a:endParaRPr>
          </a:p>
        </p:txBody>
      </p:sp>
      <p:sp>
        <p:nvSpPr>
          <p:cNvPr id="13" name="Text Box 60"/>
          <p:cNvSpPr txBox="1">
            <a:spLocks noChangeArrowheads="1"/>
          </p:cNvSpPr>
          <p:nvPr/>
        </p:nvSpPr>
        <p:spPr bwMode="auto">
          <a:xfrm>
            <a:off x="1108075" y="2767013"/>
            <a:ext cx="17605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b="1" i="1">
                <a:solidFill>
                  <a:srgbClr val="CC0000"/>
                </a:solidFill>
                <a:ea typeface="楷体" panose="02010609060101010101" pitchFamily="49" charset="-122"/>
                <a:cs typeface="Arial" panose="020B0604020202020204" pitchFamily="34" charset="0"/>
              </a:rPr>
              <a:t>2.</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客户端与中继建立了连接</a:t>
            </a:r>
            <a:endParaRPr lang="en-US" altLang="zh-CN">
              <a:ea typeface="楷体" panose="02010609060101010101" pitchFamily="49" charset="-122"/>
              <a:cs typeface="Arial" panose="020B0604020202020204" pitchFamily="34" charset="0"/>
            </a:endParaRPr>
          </a:p>
        </p:txBody>
      </p:sp>
      <p:sp>
        <p:nvSpPr>
          <p:cNvPr id="14" name="Freeform 61"/>
          <p:cNvSpPr>
            <a:spLocks/>
          </p:cNvSpPr>
          <p:nvPr/>
        </p:nvSpPr>
        <p:spPr bwMode="auto">
          <a:xfrm>
            <a:off x="1227138" y="3248025"/>
            <a:ext cx="2798762" cy="511175"/>
          </a:xfrm>
          <a:custGeom>
            <a:avLst/>
            <a:gdLst>
              <a:gd name="T0" fmla="*/ 0 w 1763"/>
              <a:gd name="T1" fmla="*/ 2147483646 h 322"/>
              <a:gd name="T2" fmla="*/ 2147483646 w 1763"/>
              <a:gd name="T3" fmla="*/ 2147483646 h 322"/>
              <a:gd name="T4" fmla="*/ 2147483646 w 1763"/>
              <a:gd name="T5" fmla="*/ 2147483646 h 322"/>
              <a:gd name="T6" fmla="*/ 2147483646 w 1763"/>
              <a:gd name="T7" fmla="*/ 0 h 322"/>
              <a:gd name="T8" fmla="*/ 0 60000 65536"/>
              <a:gd name="T9" fmla="*/ 0 60000 65536"/>
              <a:gd name="T10" fmla="*/ 0 60000 65536"/>
              <a:gd name="T11" fmla="*/ 0 60000 65536"/>
              <a:gd name="T12" fmla="*/ 0 w 1763"/>
              <a:gd name="T13" fmla="*/ 0 h 322"/>
              <a:gd name="T14" fmla="*/ 1763 w 1763"/>
              <a:gd name="T15" fmla="*/ 322 h 322"/>
            </a:gdLst>
            <a:ahLst/>
            <a:cxnLst>
              <a:cxn ang="T8">
                <a:pos x="T0" y="T1"/>
              </a:cxn>
              <a:cxn ang="T9">
                <a:pos x="T2" y="T3"/>
              </a:cxn>
              <a:cxn ang="T10">
                <a:pos x="T4" y="T5"/>
              </a:cxn>
              <a:cxn ang="T11">
                <a:pos x="T6" y="T7"/>
              </a:cxn>
            </a:cxnLst>
            <a:rect l="T12" t="T13" r="T14" b="T15"/>
            <a:pathLst>
              <a:path w="1763" h="322">
                <a:moveTo>
                  <a:pt x="0" y="305"/>
                </a:moveTo>
                <a:cubicBezTo>
                  <a:pt x="412" y="313"/>
                  <a:pt x="825" y="322"/>
                  <a:pt x="1091" y="305"/>
                </a:cubicBezTo>
                <a:cubicBezTo>
                  <a:pt x="1357" y="288"/>
                  <a:pt x="1485" y="252"/>
                  <a:pt x="1597" y="201"/>
                </a:cubicBezTo>
                <a:cubicBezTo>
                  <a:pt x="1709" y="150"/>
                  <a:pt x="1736" y="75"/>
                  <a:pt x="1763" y="0"/>
                </a:cubicBezTo>
              </a:path>
            </a:pathLst>
          </a:custGeom>
          <a:noFill/>
          <a:ln w="38100" cap="flat" cmpd="sng">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5" name="Freeform 62"/>
          <p:cNvSpPr>
            <a:spLocks/>
          </p:cNvSpPr>
          <p:nvPr/>
        </p:nvSpPr>
        <p:spPr bwMode="auto">
          <a:xfrm>
            <a:off x="3998913" y="2860675"/>
            <a:ext cx="360362" cy="420688"/>
          </a:xfrm>
          <a:custGeom>
            <a:avLst/>
            <a:gdLst>
              <a:gd name="T0" fmla="*/ 0 w 227"/>
              <a:gd name="T1" fmla="*/ 2147483646 h 265"/>
              <a:gd name="T2" fmla="*/ 2147483646 w 227"/>
              <a:gd name="T3" fmla="*/ 2147483646 h 265"/>
              <a:gd name="T4" fmla="*/ 2147483646 w 227"/>
              <a:gd name="T5" fmla="*/ 2147483646 h 265"/>
              <a:gd name="T6" fmla="*/ 0 60000 65536"/>
              <a:gd name="T7" fmla="*/ 0 60000 65536"/>
              <a:gd name="T8" fmla="*/ 0 60000 65536"/>
              <a:gd name="T9" fmla="*/ 0 w 227"/>
              <a:gd name="T10" fmla="*/ 0 h 265"/>
              <a:gd name="T11" fmla="*/ 227 w 227"/>
              <a:gd name="T12" fmla="*/ 265 h 265"/>
            </a:gdLst>
            <a:ahLst/>
            <a:cxnLst>
              <a:cxn ang="T6">
                <a:pos x="T0" y="T1"/>
              </a:cxn>
              <a:cxn ang="T7">
                <a:pos x="T2" y="T3"/>
              </a:cxn>
              <a:cxn ang="T8">
                <a:pos x="T4" y="T5"/>
              </a:cxn>
            </a:cxnLst>
            <a:rect l="T9" t="T10" r="T11" b="T12"/>
            <a:pathLst>
              <a:path w="227" h="265">
                <a:moveTo>
                  <a:pt x="0" y="265"/>
                </a:moveTo>
                <a:cubicBezTo>
                  <a:pt x="33" y="135"/>
                  <a:pt x="67" y="6"/>
                  <a:pt x="105" y="3"/>
                </a:cubicBezTo>
                <a:cubicBezTo>
                  <a:pt x="143" y="0"/>
                  <a:pt x="185" y="123"/>
                  <a:pt x="227" y="247"/>
                </a:cubicBezTo>
              </a:path>
            </a:pathLst>
          </a:custGeom>
          <a:noFill/>
          <a:ln w="38100" cap="flat" cmpd="sng">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6" name="Text Box 63"/>
          <p:cNvSpPr txBox="1">
            <a:spLocks noChangeArrowheads="1"/>
          </p:cNvSpPr>
          <p:nvPr/>
        </p:nvSpPr>
        <p:spPr bwMode="auto">
          <a:xfrm>
            <a:off x="3379788" y="3748088"/>
            <a:ext cx="19462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b="1" i="1">
                <a:solidFill>
                  <a:srgbClr val="CC0000"/>
                </a:solidFill>
                <a:ea typeface="楷体" panose="02010609060101010101" pitchFamily="49" charset="-122"/>
                <a:cs typeface="Arial" panose="020B0604020202020204" pitchFamily="34" charset="0"/>
              </a:rPr>
              <a:t>3.</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建立中继</a:t>
            </a:r>
            <a:endParaRPr lang="en-US" altLang="zh-CN">
              <a:ea typeface="楷体" panose="02010609060101010101" pitchFamily="49" charset="-122"/>
              <a:cs typeface="Arial" panose="020B0604020202020204" pitchFamily="34" charset="0"/>
            </a:endParaRPr>
          </a:p>
        </p:txBody>
      </p:sp>
      <p:grpSp>
        <p:nvGrpSpPr>
          <p:cNvPr id="166929" name="Group 157"/>
          <p:cNvGrpSpPr>
            <a:grpSpLocks/>
          </p:cNvGrpSpPr>
          <p:nvPr/>
        </p:nvGrpSpPr>
        <p:grpSpPr bwMode="auto">
          <a:xfrm>
            <a:off x="6115050" y="2944813"/>
            <a:ext cx="2719388" cy="2565400"/>
            <a:chOff x="3948" y="731"/>
            <a:chExt cx="1713" cy="1616"/>
          </a:xfrm>
        </p:grpSpPr>
        <p:sp>
          <p:nvSpPr>
            <p:cNvPr id="166966" name="Freeform 95"/>
            <p:cNvSpPr>
              <a:spLocks/>
            </p:cNvSpPr>
            <p:nvPr/>
          </p:nvSpPr>
          <p:spPr bwMode="auto">
            <a:xfrm>
              <a:off x="4433" y="874"/>
              <a:ext cx="1056" cy="1473"/>
            </a:xfrm>
            <a:custGeom>
              <a:avLst/>
              <a:gdLst>
                <a:gd name="T0" fmla="*/ 109 w 1056"/>
                <a:gd name="T1" fmla="*/ 582 h 1473"/>
                <a:gd name="T2" fmla="*/ 598 w 1056"/>
                <a:gd name="T3" fmla="*/ 553 h 1473"/>
                <a:gd name="T4" fmla="*/ 533 w 1056"/>
                <a:gd name="T5" fmla="*/ 520 h 1473"/>
                <a:gd name="T6" fmla="*/ 566 w 1056"/>
                <a:gd name="T7" fmla="*/ 75 h 1473"/>
                <a:gd name="T8" fmla="*/ 835 w 1056"/>
                <a:gd name="T9" fmla="*/ 67 h 1473"/>
                <a:gd name="T10" fmla="*/ 1025 w 1056"/>
                <a:gd name="T11" fmla="*/ 152 h 1473"/>
                <a:gd name="T12" fmla="*/ 987 w 1056"/>
                <a:gd name="T13" fmla="*/ 485 h 1473"/>
                <a:gd name="T14" fmla="*/ 1005 w 1056"/>
                <a:gd name="T15" fmla="*/ 781 h 1473"/>
                <a:gd name="T16" fmla="*/ 987 w 1056"/>
                <a:gd name="T17" fmla="*/ 1357 h 1473"/>
                <a:gd name="T18" fmla="*/ 592 w 1056"/>
                <a:gd name="T19" fmla="*/ 1384 h 1473"/>
                <a:gd name="T20" fmla="*/ 473 w 1056"/>
                <a:gd name="T21" fmla="*/ 825 h 1473"/>
                <a:gd name="T22" fmla="*/ 61 w 1056"/>
                <a:gd name="T23" fmla="*/ 744 h 1473"/>
                <a:gd name="T24" fmla="*/ 109 w 1056"/>
                <a:gd name="T25" fmla="*/ 582 h 1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473"/>
                <a:gd name="T41" fmla="*/ 1056 w 1056"/>
                <a:gd name="T42" fmla="*/ 1473 h 14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473">
                  <a:moveTo>
                    <a:pt x="109" y="582"/>
                  </a:moveTo>
                  <a:cubicBezTo>
                    <a:pt x="199" y="550"/>
                    <a:pt x="527" y="563"/>
                    <a:pt x="598" y="553"/>
                  </a:cubicBezTo>
                  <a:cubicBezTo>
                    <a:pt x="669" y="543"/>
                    <a:pt x="538" y="600"/>
                    <a:pt x="533" y="520"/>
                  </a:cubicBezTo>
                  <a:cubicBezTo>
                    <a:pt x="527" y="440"/>
                    <a:pt x="516" y="150"/>
                    <a:pt x="566" y="75"/>
                  </a:cubicBezTo>
                  <a:cubicBezTo>
                    <a:pt x="616" y="0"/>
                    <a:pt x="759" y="54"/>
                    <a:pt x="835" y="67"/>
                  </a:cubicBezTo>
                  <a:cubicBezTo>
                    <a:pt x="911" y="80"/>
                    <a:pt x="1000" y="82"/>
                    <a:pt x="1025" y="152"/>
                  </a:cubicBezTo>
                  <a:cubicBezTo>
                    <a:pt x="1050" y="222"/>
                    <a:pt x="990" y="380"/>
                    <a:pt x="987" y="485"/>
                  </a:cubicBezTo>
                  <a:cubicBezTo>
                    <a:pt x="984" y="590"/>
                    <a:pt x="1005" y="636"/>
                    <a:pt x="1005" y="781"/>
                  </a:cubicBezTo>
                  <a:cubicBezTo>
                    <a:pt x="1005" y="926"/>
                    <a:pt x="1056" y="1257"/>
                    <a:pt x="987" y="1357"/>
                  </a:cubicBezTo>
                  <a:cubicBezTo>
                    <a:pt x="918" y="1457"/>
                    <a:pt x="678" y="1473"/>
                    <a:pt x="592" y="1384"/>
                  </a:cubicBezTo>
                  <a:cubicBezTo>
                    <a:pt x="506" y="1295"/>
                    <a:pt x="562" y="932"/>
                    <a:pt x="473" y="825"/>
                  </a:cubicBezTo>
                  <a:cubicBezTo>
                    <a:pt x="384" y="718"/>
                    <a:pt x="122" y="784"/>
                    <a:pt x="61" y="744"/>
                  </a:cubicBezTo>
                  <a:cubicBezTo>
                    <a:pt x="0" y="704"/>
                    <a:pt x="26" y="616"/>
                    <a:pt x="109" y="58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6967" name="Line 96"/>
            <p:cNvSpPr>
              <a:spLocks noChangeShapeType="1"/>
            </p:cNvSpPr>
            <p:nvPr/>
          </p:nvSpPr>
          <p:spPr bwMode="auto">
            <a:xfrm flipH="1">
              <a:off x="5005" y="1003"/>
              <a:ext cx="6" cy="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6968" name="Line 97"/>
            <p:cNvSpPr>
              <a:spLocks noChangeShapeType="1"/>
            </p:cNvSpPr>
            <p:nvPr/>
          </p:nvSpPr>
          <p:spPr bwMode="auto">
            <a:xfrm>
              <a:off x="5008" y="1000"/>
              <a:ext cx="84"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6969" name="Line 98"/>
            <p:cNvSpPr>
              <a:spLocks noChangeShapeType="1"/>
            </p:cNvSpPr>
            <p:nvPr/>
          </p:nvSpPr>
          <p:spPr bwMode="auto">
            <a:xfrm flipV="1">
              <a:off x="5012" y="1948"/>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6970" name="Text Box 100"/>
            <p:cNvSpPr txBox="1">
              <a:spLocks noChangeArrowheads="1"/>
            </p:cNvSpPr>
            <p:nvPr/>
          </p:nvSpPr>
          <p:spPr bwMode="auto">
            <a:xfrm>
              <a:off x="4088" y="1591"/>
              <a:ext cx="553"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a:solidFill>
                    <a:srgbClr val="CC0000"/>
                  </a:solidFill>
                  <a:ea typeface="楷体" panose="02010609060101010101" pitchFamily="49" charset="-122"/>
                  <a:cs typeface="Arial" panose="020B0604020202020204" pitchFamily="34" charset="0"/>
                </a:rPr>
                <a:t>路由器</a:t>
              </a:r>
              <a:endParaRPr lang="en-US" altLang="zh-CN">
                <a:solidFill>
                  <a:srgbClr val="CC0000"/>
                </a:solidFill>
                <a:ea typeface="楷体" panose="02010609060101010101" pitchFamily="49" charset="-122"/>
                <a:cs typeface="Arial" panose="020B0604020202020204" pitchFamily="34" charset="0"/>
              </a:endParaRPr>
            </a:p>
          </p:txBody>
        </p:sp>
        <p:sp>
          <p:nvSpPr>
            <p:cNvPr id="166971" name="Line 101"/>
            <p:cNvSpPr>
              <a:spLocks noChangeShapeType="1"/>
            </p:cNvSpPr>
            <p:nvPr/>
          </p:nvSpPr>
          <p:spPr bwMode="auto">
            <a:xfrm>
              <a:off x="3948" y="1510"/>
              <a:ext cx="2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6972" name="Group 102"/>
            <p:cNvGrpSpPr>
              <a:grpSpLocks/>
            </p:cNvGrpSpPr>
            <p:nvPr/>
          </p:nvGrpSpPr>
          <p:grpSpPr bwMode="auto">
            <a:xfrm>
              <a:off x="4144" y="1372"/>
              <a:ext cx="370" cy="204"/>
              <a:chOff x="4396" y="1245"/>
              <a:chExt cx="672" cy="248"/>
            </a:xfrm>
          </p:grpSpPr>
          <p:sp>
            <p:nvSpPr>
              <p:cNvPr id="16698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a:ea typeface="楷体" panose="02010609060101010101" pitchFamily="49" charset="-122"/>
                  <a:cs typeface="Arial" panose="020B0604020202020204" pitchFamily="34" charset="0"/>
                </a:endParaRPr>
              </a:p>
            </p:txBody>
          </p:sp>
          <p:sp>
            <p:nvSpPr>
              <p:cNvPr id="16698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a:ea typeface="楷体" panose="02010609060101010101" pitchFamily="49" charset="-122"/>
                  <a:cs typeface="Arial" panose="020B0604020202020204" pitchFamily="34" charset="0"/>
                </a:endParaRPr>
              </a:p>
            </p:txBody>
          </p:sp>
          <p:sp>
            <p:nvSpPr>
              <p:cNvPr id="16698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a:ea typeface="楷体" panose="02010609060101010101" pitchFamily="49" charset="-122"/>
                  <a:cs typeface="Arial" panose="020B0604020202020204" pitchFamily="34" charset="0"/>
                </a:endParaRPr>
              </a:p>
            </p:txBody>
          </p:sp>
          <p:grpSp>
            <p:nvGrpSpPr>
              <p:cNvPr id="166988" name="Group 106"/>
              <p:cNvGrpSpPr>
                <a:grpSpLocks/>
              </p:cNvGrpSpPr>
              <p:nvPr/>
            </p:nvGrpSpPr>
            <p:grpSpPr bwMode="auto">
              <a:xfrm>
                <a:off x="4530" y="1287"/>
                <a:ext cx="377" cy="75"/>
                <a:chOff x="2468" y="1332"/>
                <a:chExt cx="310" cy="60"/>
              </a:xfrm>
            </p:grpSpPr>
            <p:sp>
              <p:nvSpPr>
                <p:cNvPr id="166991"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992"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6989" name="Line 109"/>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90" name="Line 11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6973" name="Group 111"/>
            <p:cNvGrpSpPr>
              <a:grpSpLocks/>
            </p:cNvGrpSpPr>
            <p:nvPr/>
          </p:nvGrpSpPr>
          <p:grpSpPr bwMode="auto">
            <a:xfrm flipH="1">
              <a:off x="5059" y="1347"/>
              <a:ext cx="404" cy="352"/>
              <a:chOff x="-44" y="1473"/>
              <a:chExt cx="981" cy="1105"/>
            </a:xfrm>
          </p:grpSpPr>
          <p:pic>
            <p:nvPicPr>
              <p:cNvPr id="166983" name="Picture 11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84" name="Freeform 11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6974" name="Group 114"/>
            <p:cNvGrpSpPr>
              <a:grpSpLocks/>
            </p:cNvGrpSpPr>
            <p:nvPr/>
          </p:nvGrpSpPr>
          <p:grpSpPr bwMode="auto">
            <a:xfrm flipH="1">
              <a:off x="5043" y="1828"/>
              <a:ext cx="404" cy="352"/>
              <a:chOff x="-44" y="1473"/>
              <a:chExt cx="981" cy="1105"/>
            </a:xfrm>
          </p:grpSpPr>
          <p:pic>
            <p:nvPicPr>
              <p:cNvPr id="166981" name="Picture 11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82" name="Freeform 11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6975" name="Line 117"/>
            <p:cNvSpPr>
              <a:spLocks noChangeShapeType="1"/>
            </p:cNvSpPr>
            <p:nvPr/>
          </p:nvSpPr>
          <p:spPr bwMode="auto">
            <a:xfrm>
              <a:off x="4510" y="1489"/>
              <a:ext cx="5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6976" name="Group 153"/>
            <p:cNvGrpSpPr>
              <a:grpSpLocks/>
            </p:cNvGrpSpPr>
            <p:nvPr/>
          </p:nvGrpSpPr>
          <p:grpSpPr bwMode="auto">
            <a:xfrm flipH="1">
              <a:off x="5043" y="952"/>
              <a:ext cx="404" cy="352"/>
              <a:chOff x="-44" y="1473"/>
              <a:chExt cx="981" cy="1105"/>
            </a:xfrm>
          </p:grpSpPr>
          <p:pic>
            <p:nvPicPr>
              <p:cNvPr id="166979" name="Picture 15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80" name="Freeform 155"/>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66977" name="Picture 156" descr="skype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 y="869"/>
              <a:ext cx="51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78" name="Text Box 99"/>
            <p:cNvSpPr txBox="1">
              <a:spLocks noChangeArrowheads="1"/>
            </p:cNvSpPr>
            <p:nvPr/>
          </p:nvSpPr>
          <p:spPr bwMode="auto">
            <a:xfrm>
              <a:off x="5077" y="731"/>
              <a:ext cx="5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10.0.0.1</a:t>
              </a:r>
            </a:p>
          </p:txBody>
        </p:sp>
      </p:grpSp>
      <p:grpSp>
        <p:nvGrpSpPr>
          <p:cNvPr id="166930" name="Group 158"/>
          <p:cNvGrpSpPr>
            <a:grpSpLocks/>
          </p:cNvGrpSpPr>
          <p:nvPr/>
        </p:nvGrpSpPr>
        <p:grpSpPr bwMode="auto">
          <a:xfrm>
            <a:off x="3371850" y="2640013"/>
            <a:ext cx="388938" cy="569912"/>
            <a:chOff x="4140" y="429"/>
            <a:chExt cx="1425" cy="2396"/>
          </a:xfrm>
        </p:grpSpPr>
        <p:sp>
          <p:nvSpPr>
            <p:cNvPr id="166934" name="Freeform 159"/>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35" name="Rectangle 160"/>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36" name="Freeform 161"/>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37" name="Freeform 162"/>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38" name="Rectangle 163"/>
            <p:cNvSpPr>
              <a:spLocks noChangeArrowheads="1"/>
            </p:cNvSpPr>
            <p:nvPr/>
          </p:nvSpPr>
          <p:spPr bwMode="auto">
            <a:xfrm>
              <a:off x="4210" y="696"/>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nvGrpSpPr>
            <p:cNvPr id="166939" name="Group 164"/>
            <p:cNvGrpSpPr>
              <a:grpSpLocks/>
            </p:cNvGrpSpPr>
            <p:nvPr/>
          </p:nvGrpSpPr>
          <p:grpSpPr bwMode="auto">
            <a:xfrm>
              <a:off x="4749" y="668"/>
              <a:ext cx="581" cy="145"/>
              <a:chOff x="614" y="2568"/>
              <a:chExt cx="725" cy="139"/>
            </a:xfrm>
          </p:grpSpPr>
          <p:sp>
            <p:nvSpPr>
              <p:cNvPr id="166964" name="AutoShape 165"/>
              <p:cNvSpPr>
                <a:spLocks noChangeArrowheads="1"/>
              </p:cNvSpPr>
              <p:nvPr/>
            </p:nvSpPr>
            <p:spPr bwMode="auto">
              <a:xfrm>
                <a:off x="616" y="2569"/>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65" name="AutoShape 166"/>
              <p:cNvSpPr>
                <a:spLocks noChangeArrowheads="1"/>
              </p:cNvSpPr>
              <p:nvPr/>
            </p:nvSpPr>
            <p:spPr bwMode="auto">
              <a:xfrm>
                <a:off x="631" y="2588"/>
                <a:ext cx="697"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0" name="Rectangle 167"/>
            <p:cNvSpPr>
              <a:spLocks noChangeArrowheads="1"/>
            </p:cNvSpPr>
            <p:nvPr/>
          </p:nvSpPr>
          <p:spPr bwMode="auto">
            <a:xfrm>
              <a:off x="4221" y="1016"/>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nvGrpSpPr>
            <p:cNvPr id="166941" name="Group 168"/>
            <p:cNvGrpSpPr>
              <a:grpSpLocks/>
            </p:cNvGrpSpPr>
            <p:nvPr/>
          </p:nvGrpSpPr>
          <p:grpSpPr bwMode="auto">
            <a:xfrm>
              <a:off x="4747" y="994"/>
              <a:ext cx="581" cy="134"/>
              <a:chOff x="614" y="2568"/>
              <a:chExt cx="725" cy="139"/>
            </a:xfrm>
          </p:grpSpPr>
          <p:sp>
            <p:nvSpPr>
              <p:cNvPr id="166962" name="AutoShape 169"/>
              <p:cNvSpPr>
                <a:spLocks noChangeArrowheads="1"/>
              </p:cNvSpPr>
              <p:nvPr/>
            </p:nvSpPr>
            <p:spPr bwMode="auto">
              <a:xfrm>
                <a:off x="611"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63" name="AutoShape 170"/>
              <p:cNvSpPr>
                <a:spLocks noChangeArrowheads="1"/>
              </p:cNvSpPr>
              <p:nvPr/>
            </p:nvSpPr>
            <p:spPr bwMode="auto">
              <a:xfrm>
                <a:off x="626" y="2584"/>
                <a:ext cx="697"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2" name="Rectangle 171"/>
            <p:cNvSpPr>
              <a:spLocks noChangeArrowheads="1"/>
            </p:cNvSpPr>
            <p:nvPr/>
          </p:nvSpPr>
          <p:spPr bwMode="auto">
            <a:xfrm>
              <a:off x="4216" y="1357"/>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43" name="Rectangle 172"/>
            <p:cNvSpPr>
              <a:spLocks noChangeArrowheads="1"/>
            </p:cNvSpPr>
            <p:nvPr/>
          </p:nvSpPr>
          <p:spPr bwMode="auto">
            <a:xfrm>
              <a:off x="4227" y="1657"/>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nvGrpSpPr>
            <p:cNvPr id="166944" name="Group 173"/>
            <p:cNvGrpSpPr>
              <a:grpSpLocks/>
            </p:cNvGrpSpPr>
            <p:nvPr/>
          </p:nvGrpSpPr>
          <p:grpSpPr bwMode="auto">
            <a:xfrm>
              <a:off x="4735" y="1627"/>
              <a:ext cx="582" cy="151"/>
              <a:chOff x="614" y="2568"/>
              <a:chExt cx="725" cy="139"/>
            </a:xfrm>
          </p:grpSpPr>
          <p:sp>
            <p:nvSpPr>
              <p:cNvPr id="166960" name="AutoShape 174"/>
              <p:cNvSpPr>
                <a:spLocks noChangeArrowheads="1"/>
              </p:cNvSpPr>
              <p:nvPr/>
            </p:nvSpPr>
            <p:spPr bwMode="auto">
              <a:xfrm>
                <a:off x="612" y="2571"/>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61" name="AutoShape 175"/>
              <p:cNvSpPr>
                <a:spLocks noChangeArrowheads="1"/>
              </p:cNvSpPr>
              <p:nvPr/>
            </p:nvSpPr>
            <p:spPr bwMode="auto">
              <a:xfrm>
                <a:off x="626" y="2590"/>
                <a:ext cx="69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5" name="Freeform 176"/>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6946" name="Group 177"/>
            <p:cNvGrpSpPr>
              <a:grpSpLocks/>
            </p:cNvGrpSpPr>
            <p:nvPr/>
          </p:nvGrpSpPr>
          <p:grpSpPr bwMode="auto">
            <a:xfrm>
              <a:off x="4739" y="1327"/>
              <a:ext cx="582" cy="139"/>
              <a:chOff x="614" y="2568"/>
              <a:chExt cx="725" cy="139"/>
            </a:xfrm>
          </p:grpSpPr>
          <p:sp>
            <p:nvSpPr>
              <p:cNvPr id="166958" name="AutoShape 178"/>
              <p:cNvSpPr>
                <a:spLocks noChangeArrowheads="1"/>
              </p:cNvSpPr>
              <p:nvPr/>
            </p:nvSpPr>
            <p:spPr bwMode="auto">
              <a:xfrm>
                <a:off x="614" y="2571"/>
                <a:ext cx="725" cy="13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9" name="AutoShape 179"/>
              <p:cNvSpPr>
                <a:spLocks noChangeArrowheads="1"/>
              </p:cNvSpPr>
              <p:nvPr/>
            </p:nvSpPr>
            <p:spPr bwMode="auto">
              <a:xfrm>
                <a:off x="629"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7" name="Rectangle 180"/>
            <p:cNvSpPr>
              <a:spLocks noChangeArrowheads="1"/>
            </p:cNvSpPr>
            <p:nvPr/>
          </p:nvSpPr>
          <p:spPr bwMode="auto">
            <a:xfrm>
              <a:off x="5251" y="429"/>
              <a:ext cx="70"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48" name="Freeform 181"/>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49" name="Freeform 182"/>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50" name="Oval 183"/>
            <p:cNvSpPr>
              <a:spLocks noChangeArrowheads="1"/>
            </p:cNvSpPr>
            <p:nvPr/>
          </p:nvSpPr>
          <p:spPr bwMode="auto">
            <a:xfrm>
              <a:off x="5518" y="2611"/>
              <a:ext cx="47"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1" name="Freeform 184"/>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52" name="AutoShape 185"/>
            <p:cNvSpPr>
              <a:spLocks noChangeArrowheads="1"/>
            </p:cNvSpPr>
            <p:nvPr/>
          </p:nvSpPr>
          <p:spPr bwMode="auto">
            <a:xfrm>
              <a:off x="4140" y="2678"/>
              <a:ext cx="1198" cy="147"/>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3" name="AutoShape 186"/>
            <p:cNvSpPr>
              <a:spLocks noChangeArrowheads="1"/>
            </p:cNvSpPr>
            <p:nvPr/>
          </p:nvSpPr>
          <p:spPr bwMode="auto">
            <a:xfrm>
              <a:off x="4204"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4" name="Oval 187"/>
            <p:cNvSpPr>
              <a:spLocks noChangeArrowheads="1"/>
            </p:cNvSpPr>
            <p:nvPr/>
          </p:nvSpPr>
          <p:spPr bwMode="auto">
            <a:xfrm>
              <a:off x="4309" y="2385"/>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5" name="Oval 188"/>
            <p:cNvSpPr>
              <a:spLocks noChangeArrowheads="1"/>
            </p:cNvSpPr>
            <p:nvPr/>
          </p:nvSpPr>
          <p:spPr bwMode="auto">
            <a:xfrm>
              <a:off x="4483"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楷体" panose="02010609060101010101" pitchFamily="49" charset="-122"/>
                <a:cs typeface="Arial" panose="020B0604020202020204" pitchFamily="34" charset="0"/>
              </a:endParaRPr>
            </a:p>
          </p:txBody>
        </p:sp>
        <p:sp>
          <p:nvSpPr>
            <p:cNvPr id="166956" name="Oval 189"/>
            <p:cNvSpPr>
              <a:spLocks noChangeArrowheads="1"/>
            </p:cNvSpPr>
            <p:nvPr/>
          </p:nvSpPr>
          <p:spPr bwMode="auto">
            <a:xfrm>
              <a:off x="4663" y="2378"/>
              <a:ext cx="157"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7" name="Rectangle 190"/>
            <p:cNvSpPr>
              <a:spLocks noChangeArrowheads="1"/>
            </p:cNvSpPr>
            <p:nvPr/>
          </p:nvSpPr>
          <p:spPr bwMode="auto">
            <a:xfrm>
              <a:off x="5065" y="1837"/>
              <a:ext cx="81" cy="761"/>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grpSp>
        <p:nvGrpSpPr>
          <p:cNvPr id="166931" name="Group 191"/>
          <p:cNvGrpSpPr>
            <a:grpSpLocks/>
          </p:cNvGrpSpPr>
          <p:nvPr/>
        </p:nvGrpSpPr>
        <p:grpSpPr bwMode="auto">
          <a:xfrm>
            <a:off x="503238" y="3309938"/>
            <a:ext cx="631825" cy="671512"/>
            <a:chOff x="-44" y="1473"/>
            <a:chExt cx="981" cy="1105"/>
          </a:xfrm>
        </p:grpSpPr>
        <p:pic>
          <p:nvPicPr>
            <p:cNvPr id="166932" name="Picture 19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33" name="Freeform 19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0753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2000"/>
                                        <p:tgtEl>
                                          <p:spTgt spid="11"/>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2000"/>
                                        <p:tgtEl>
                                          <p:spTgt spid="14"/>
                                        </p:tgtEl>
                                      </p:cBhvr>
                                    </p:animEffec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2000"/>
                                        <p:tgtEl>
                                          <p:spTgt spid="15"/>
                                        </p:tgtEl>
                                      </p:cBhvr>
                                    </p:animEffect>
                                  </p:childTnLst>
                                </p:cTn>
                              </p:par>
                            </p:childTnLst>
                          </p:cTn>
                        </p:par>
                        <p:par>
                          <p:cTn id="24" fill="hold" nodeType="afterGroup">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animBg="1"/>
      <p:bldP spid="1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网络地址转换</a:t>
            </a:r>
            <a:endParaRPr lang="en-US" altLang="zh-CN" sz="2000" dirty="0"/>
          </a:p>
          <a:p>
            <a:pPr eaLnBrk="1" hangingPunct="1">
              <a:lnSpc>
                <a:spcPct val="90000"/>
              </a:lnSpc>
              <a:spcBef>
                <a:spcPts val="600"/>
              </a:spcBef>
              <a:defRPr/>
            </a:pPr>
            <a:r>
              <a:rPr lang="en-US" altLang="zh-CN" sz="2000" dirty="0" smtClean="0">
                <a:solidFill>
                  <a:srgbClr val="FF0000"/>
                </a:solidFill>
              </a:rPr>
              <a:t>IPv6</a:t>
            </a:r>
            <a:endParaRPr lang="en-US" altLang="zh-CN" sz="2000" dirty="0">
              <a:solidFill>
                <a:srgbClr val="FF0000"/>
              </a:solidFill>
            </a:endParaRPr>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423311032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1800" dirty="0" smtClean="0"/>
              <a:t>转发和路由选择</a:t>
            </a:r>
            <a:r>
              <a:rPr lang="en-US" altLang="zh-CN" sz="1800" dirty="0" smtClean="0"/>
              <a:t>: </a:t>
            </a:r>
            <a:r>
              <a:rPr lang="zh-CN" altLang="en-US" sz="1800" dirty="0" smtClean="0"/>
              <a:t>数据平面和控制平面</a:t>
            </a:r>
            <a:endParaRPr lang="en-US" altLang="zh-CN" sz="1800" dirty="0" smtClean="0"/>
          </a:p>
          <a:p>
            <a:pPr eaLnBrk="1" hangingPunct="1">
              <a:spcBef>
                <a:spcPts val="600"/>
              </a:spcBef>
            </a:pPr>
            <a:r>
              <a:rPr lang="zh-CN" altLang="en-US" sz="1800" dirty="0" smtClean="0"/>
              <a:t>网络服务模型</a:t>
            </a:r>
            <a:endParaRPr lang="en-US" altLang="zh-CN" sz="18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1800" dirty="0"/>
              <a:t>输入端口处理和基于目的地转发</a:t>
            </a:r>
            <a:endParaRPr lang="en-US" altLang="zh-CN" sz="1800" dirty="0"/>
          </a:p>
          <a:p>
            <a:pPr eaLnBrk="1" hangingPunct="1">
              <a:lnSpc>
                <a:spcPct val="90000"/>
              </a:lnSpc>
              <a:spcBef>
                <a:spcPts val="600"/>
              </a:spcBef>
            </a:pPr>
            <a:r>
              <a:rPr lang="zh-CN" altLang="en-US" sz="1800" dirty="0"/>
              <a:t>交换</a:t>
            </a:r>
            <a:endParaRPr lang="en-US" altLang="zh-CN" sz="1800" dirty="0"/>
          </a:p>
          <a:p>
            <a:pPr eaLnBrk="1" hangingPunct="1">
              <a:lnSpc>
                <a:spcPct val="90000"/>
              </a:lnSpc>
              <a:spcBef>
                <a:spcPts val="600"/>
              </a:spcBef>
            </a:pPr>
            <a:r>
              <a:rPr lang="zh-CN" altLang="en-US" sz="1800" dirty="0"/>
              <a:t>输出端口处理</a:t>
            </a:r>
            <a:endParaRPr lang="en-US" altLang="zh-CN" sz="1800" dirty="0"/>
          </a:p>
          <a:p>
            <a:pPr eaLnBrk="1" hangingPunct="1">
              <a:lnSpc>
                <a:spcPct val="90000"/>
              </a:lnSpc>
              <a:spcBef>
                <a:spcPts val="600"/>
              </a:spcBef>
            </a:pPr>
            <a:r>
              <a:rPr lang="zh-CN" altLang="en-US" sz="1800" dirty="0"/>
              <a:t>何处出现排队</a:t>
            </a:r>
            <a:endParaRPr lang="en-US" altLang="zh-CN" sz="1800" dirty="0"/>
          </a:p>
          <a:p>
            <a:pPr eaLnBrk="1" hangingPunct="1">
              <a:lnSpc>
                <a:spcPct val="90000"/>
              </a:lnSpc>
              <a:spcBef>
                <a:spcPts val="600"/>
              </a:spcBef>
            </a:pPr>
            <a:r>
              <a:rPr lang="zh-CN" altLang="en-US" sz="1800" dirty="0"/>
              <a:t>分组调度</a:t>
            </a:r>
            <a:endParaRPr lang="en-US" altLang="zh-CN" sz="18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1800" dirty="0"/>
              <a:t>IPv4 </a:t>
            </a:r>
            <a:r>
              <a:rPr lang="zh-CN" altLang="en-US" sz="1800" dirty="0"/>
              <a:t>数据报格式</a:t>
            </a:r>
            <a:endParaRPr lang="en-US" altLang="zh-CN" sz="1800" dirty="0"/>
          </a:p>
          <a:p>
            <a:pPr eaLnBrk="1" hangingPunct="1">
              <a:lnSpc>
                <a:spcPct val="90000"/>
              </a:lnSpc>
              <a:spcBef>
                <a:spcPts val="600"/>
              </a:spcBef>
            </a:pPr>
            <a:r>
              <a:rPr lang="en-US" altLang="zh-CN" sz="1800" dirty="0"/>
              <a:t>IPv4 </a:t>
            </a:r>
            <a:r>
              <a:rPr lang="zh-CN" altLang="en-US" sz="1800" dirty="0"/>
              <a:t>数据报分片</a:t>
            </a:r>
            <a:endParaRPr lang="en-US" altLang="zh-CN" sz="18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dirty="0"/>
              <a:t>IPv4 </a:t>
            </a:r>
            <a:r>
              <a:rPr lang="zh-CN" altLang="en-US" sz="1800" dirty="0"/>
              <a:t>编址</a:t>
            </a:r>
            <a:endParaRPr lang="en-US" altLang="zh-CN" sz="1800" dirty="0"/>
          </a:p>
          <a:p>
            <a:pPr eaLnBrk="1" hangingPunct="1">
              <a:lnSpc>
                <a:spcPct val="90000"/>
              </a:lnSpc>
              <a:spcBef>
                <a:spcPts val="600"/>
              </a:spcBef>
              <a:defRPr/>
            </a:pPr>
            <a:r>
              <a:rPr lang="zh-CN" altLang="en-US" sz="1800" dirty="0"/>
              <a:t>网络</a:t>
            </a:r>
            <a:r>
              <a:rPr lang="zh-CN" altLang="en-US" sz="1800" dirty="0" smtClean="0"/>
              <a:t>地址转换</a:t>
            </a:r>
            <a:endParaRPr lang="en-US" altLang="zh-CN" sz="1800" dirty="0" smtClean="0"/>
          </a:p>
          <a:p>
            <a:pPr eaLnBrk="1" hangingPunct="1">
              <a:lnSpc>
                <a:spcPct val="90000"/>
              </a:lnSpc>
              <a:spcBef>
                <a:spcPts val="600"/>
              </a:spcBef>
              <a:defRPr/>
            </a:pPr>
            <a:r>
              <a:rPr lang="en-US" altLang="zh-CN" sz="1800" dirty="0" smtClean="0">
                <a:solidFill>
                  <a:srgbClr val="FF0000"/>
                </a:solidFill>
              </a:rPr>
              <a:t>IPv6</a:t>
            </a:r>
            <a:endParaRPr lang="en-US" altLang="zh-CN" sz="1800" dirty="0">
              <a:solidFill>
                <a:srgbClr val="FF0000"/>
              </a:solidFill>
            </a:endParaRPr>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1800" dirty="0"/>
              <a:t>匹配</a:t>
            </a:r>
            <a:endParaRPr lang="en-US" altLang="zh-CN" sz="1800" dirty="0"/>
          </a:p>
          <a:p>
            <a:pPr eaLnBrk="1" hangingPunct="1">
              <a:lnSpc>
                <a:spcPct val="90000"/>
              </a:lnSpc>
              <a:spcBef>
                <a:spcPts val="600"/>
              </a:spcBef>
              <a:defRPr/>
            </a:pPr>
            <a:r>
              <a:rPr lang="zh-CN" altLang="en-US" sz="1800" dirty="0"/>
              <a:t>动作</a:t>
            </a:r>
            <a:endParaRPr lang="en-US" altLang="zh-CN" sz="1800" dirty="0"/>
          </a:p>
          <a:p>
            <a:pPr eaLnBrk="1" hangingPunct="1">
              <a:lnSpc>
                <a:spcPct val="90000"/>
              </a:lnSpc>
              <a:spcBef>
                <a:spcPts val="600"/>
              </a:spcBef>
              <a:defRPr/>
            </a:pPr>
            <a:r>
              <a:rPr lang="zh-CN" altLang="en-US" sz="1800" dirty="0"/>
              <a:t>匹配加动作操作中的</a:t>
            </a:r>
            <a:r>
              <a:rPr lang="en-US" altLang="zh-CN" sz="1800" dirty="0"/>
              <a:t>OpenFlow</a:t>
            </a:r>
            <a:r>
              <a:rPr lang="zh-CN" altLang="en-US" sz="1800" dirty="0"/>
              <a:t>例子</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324682221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3"/>
          <p:cNvSpPr>
            <a:spLocks noGrp="1" noChangeArrowheads="1"/>
          </p:cNvSpPr>
          <p:nvPr>
            <p:ph type="body" idx="1"/>
          </p:nvPr>
        </p:nvSpPr>
        <p:spPr>
          <a:xfrm>
            <a:off x="342900" y="1014413"/>
            <a:ext cx="8474075" cy="5186362"/>
          </a:xfrm>
        </p:spPr>
        <p:txBody>
          <a:bodyPr/>
          <a:lstStyle/>
          <a:p>
            <a:pPr eaLnBrk="1" hangingPunct="1">
              <a:buSzPct val="85000"/>
              <a:buFont typeface="Wingdings" pitchFamily="2" charset="2"/>
              <a:buChar char="p"/>
            </a:pPr>
            <a:r>
              <a:rPr lang="zh-CN" altLang="en-US" dirty="0"/>
              <a:t>首要</a:t>
            </a:r>
            <a:r>
              <a:rPr lang="zh-CN" altLang="en-US" dirty="0" smtClean="0"/>
              <a:t>动机</a:t>
            </a:r>
            <a:r>
              <a:rPr lang="en-US" altLang="zh-CN" dirty="0" smtClean="0"/>
              <a:t>: 32</a:t>
            </a:r>
            <a:r>
              <a:rPr lang="zh-CN" altLang="en-US" dirty="0"/>
              <a:t>位地址空间即将被完全分配。 </a:t>
            </a:r>
            <a:endParaRPr lang="en-US" altLang="zh-CN" dirty="0" smtClean="0"/>
          </a:p>
          <a:p>
            <a:pPr marL="0" indent="0" eaLnBrk="1" hangingPunct="1">
              <a:buSzPct val="85000"/>
              <a:buNone/>
            </a:pPr>
            <a:endParaRPr lang="en-US" altLang="zh-CN" dirty="0" smtClean="0"/>
          </a:p>
          <a:p>
            <a:pPr eaLnBrk="1" hangingPunct="1">
              <a:buSzPct val="85000"/>
              <a:buFont typeface="Wingdings" pitchFamily="2" charset="2"/>
              <a:buChar char="p"/>
            </a:pPr>
            <a:r>
              <a:rPr lang="zh-CN" altLang="en-US" dirty="0"/>
              <a:t>额外的</a:t>
            </a:r>
            <a:r>
              <a:rPr lang="zh-CN" altLang="en-US" dirty="0" smtClean="0"/>
              <a:t>动机</a:t>
            </a:r>
            <a:r>
              <a:rPr lang="en-US" altLang="zh-CN" dirty="0" smtClean="0"/>
              <a:t>:</a:t>
            </a:r>
          </a:p>
          <a:p>
            <a:pPr lvl="1" eaLnBrk="1" hangingPunct="1"/>
            <a:r>
              <a:rPr lang="zh-CN" altLang="en-US" dirty="0"/>
              <a:t>首部</a:t>
            </a:r>
            <a:r>
              <a:rPr lang="zh-CN" altLang="en-US" dirty="0" smtClean="0"/>
              <a:t>格式</a:t>
            </a:r>
            <a:r>
              <a:rPr lang="zh-CN" altLang="en-US" dirty="0"/>
              <a:t>有助于加速处理</a:t>
            </a:r>
            <a:r>
              <a:rPr lang="en-US" altLang="zh-CN" dirty="0"/>
              <a:t>/</a:t>
            </a:r>
            <a:r>
              <a:rPr lang="zh-CN" altLang="en-US" dirty="0" smtClean="0"/>
              <a:t>转发</a:t>
            </a:r>
            <a:endParaRPr lang="en-US" altLang="zh-CN" dirty="0" smtClean="0"/>
          </a:p>
          <a:p>
            <a:pPr lvl="1" eaLnBrk="1" hangingPunct="1"/>
            <a:r>
              <a:rPr lang="zh-CN" altLang="en-US" dirty="0" smtClean="0"/>
              <a:t>首部改变以</a:t>
            </a:r>
            <a:r>
              <a:rPr lang="zh-CN" altLang="en-US" dirty="0"/>
              <a:t>促进服务</a:t>
            </a:r>
            <a:r>
              <a:rPr lang="zh-CN" altLang="en-US" dirty="0" smtClean="0"/>
              <a:t>质量</a:t>
            </a:r>
            <a:r>
              <a:rPr lang="en-US" altLang="zh-CN" dirty="0" smtClean="0"/>
              <a:t> QoS(</a:t>
            </a:r>
            <a:r>
              <a:rPr lang="en-US" altLang="zh-CN" dirty="0" smtClean="0">
                <a:solidFill>
                  <a:srgbClr val="FF0000"/>
                </a:solidFill>
              </a:rPr>
              <a:t>Q</a:t>
            </a:r>
            <a:r>
              <a:rPr lang="en-US" altLang="zh-CN" dirty="0" smtClean="0"/>
              <a:t>uality</a:t>
            </a:r>
            <a:r>
              <a:rPr lang="en-US" altLang="zh-CN" dirty="0" smtClean="0">
                <a:solidFill>
                  <a:srgbClr val="FF0000"/>
                </a:solidFill>
              </a:rPr>
              <a:t> o</a:t>
            </a:r>
            <a:r>
              <a:rPr lang="en-US" altLang="zh-CN" dirty="0" smtClean="0"/>
              <a:t>f</a:t>
            </a:r>
            <a:r>
              <a:rPr lang="en-US" altLang="zh-CN" dirty="0" smtClean="0">
                <a:solidFill>
                  <a:srgbClr val="FF0000"/>
                </a:solidFill>
              </a:rPr>
              <a:t> S</a:t>
            </a:r>
            <a:r>
              <a:rPr lang="en-US" altLang="zh-CN" dirty="0" smtClean="0"/>
              <a:t>ervice )</a:t>
            </a:r>
            <a:endParaRPr lang="en-US" altLang="zh-CN" dirty="0" smtClean="0">
              <a:solidFill>
                <a:srgbClr val="FF0000"/>
              </a:solidFill>
            </a:endParaRPr>
          </a:p>
          <a:p>
            <a:pPr marL="342900" lvl="1" indent="-342900" eaLnBrk="1" hangingPunct="1">
              <a:buSzPct val="85000"/>
              <a:buFont typeface="Wingdings" pitchFamily="2" charset="2"/>
              <a:buChar char="p"/>
            </a:pPr>
            <a:endParaRPr lang="en-US" altLang="zh-CN" dirty="0" smtClean="0">
              <a:solidFill>
                <a:srgbClr val="FF0000"/>
              </a:solidFill>
              <a:cs typeface="+mn-cs"/>
            </a:endParaRPr>
          </a:p>
          <a:p>
            <a:pPr marL="0" lvl="1" indent="0" eaLnBrk="1" hangingPunct="1">
              <a:buSzPct val="85000"/>
              <a:buNone/>
            </a:pPr>
            <a:r>
              <a:rPr lang="en-US" altLang="zh-CN" dirty="0" smtClean="0">
                <a:solidFill>
                  <a:srgbClr val="C00000"/>
                </a:solidFill>
                <a:cs typeface="+mn-cs"/>
              </a:rPr>
              <a:t>IPv6 </a:t>
            </a:r>
            <a:r>
              <a:rPr lang="en-US" altLang="zh-CN" dirty="0">
                <a:solidFill>
                  <a:srgbClr val="C00000"/>
                </a:solidFill>
                <a:cs typeface="+mn-cs"/>
              </a:rPr>
              <a:t>datagram format: </a:t>
            </a:r>
          </a:p>
          <a:p>
            <a:pPr lvl="1" eaLnBrk="1" hangingPunct="1"/>
            <a:r>
              <a:rPr lang="en-US" altLang="zh-CN" sz="2200" dirty="0" smtClean="0"/>
              <a:t>fixed-length 40 byte header</a:t>
            </a:r>
          </a:p>
          <a:p>
            <a:pPr lvl="1" eaLnBrk="1" hangingPunct="1"/>
            <a:r>
              <a:rPr lang="en-US" altLang="zh-CN" sz="2200" dirty="0" smtClean="0"/>
              <a:t>no fragmentation allowed</a:t>
            </a:r>
          </a:p>
          <a:p>
            <a:pPr eaLnBrk="1" hangingPunct="1"/>
            <a:endParaRPr lang="en-US" altLang="zh-CN" sz="2200" i="1" dirty="0" smtClean="0">
              <a:solidFill>
                <a:srgbClr val="FF0000"/>
              </a:solidFill>
            </a:endParaRPr>
          </a:p>
          <a:p>
            <a:pPr eaLnBrk="1" hangingPunct="1"/>
            <a:r>
              <a:rPr lang="en-US" altLang="zh-CN" dirty="0" smtClean="0">
                <a:solidFill>
                  <a:srgbClr val="FF0000"/>
                </a:solidFill>
              </a:rPr>
              <a:t>IPv6 is the next generation Internet ?</a:t>
            </a:r>
          </a:p>
        </p:txBody>
      </p:sp>
      <p:sp>
        <p:nvSpPr>
          <p:cNvPr id="157699" name="Rectangle 4"/>
          <p:cNvSpPr>
            <a:spLocks noGrp="1" noChangeArrowheads="1"/>
          </p:cNvSpPr>
          <p:nvPr>
            <p:ph type="title"/>
          </p:nvPr>
        </p:nvSpPr>
        <p:spPr>
          <a:xfrm>
            <a:off x="338138" y="228600"/>
            <a:ext cx="8455025" cy="657225"/>
          </a:xfrm>
        </p:spPr>
        <p:txBody>
          <a:bodyPr/>
          <a:lstStyle/>
          <a:p>
            <a:pPr eaLnBrk="1" hangingPunct="1"/>
            <a:r>
              <a:rPr lang="en-US" altLang="zh-CN" dirty="0" smtClean="0"/>
              <a:t>IPv6</a:t>
            </a:r>
            <a:r>
              <a:rPr lang="en-US" altLang="zh-CN" dirty="0" smtClean="0">
                <a:latin typeface="+mn-lt"/>
              </a:rPr>
              <a:t>: </a:t>
            </a:r>
            <a:r>
              <a:rPr lang="zh-CN" altLang="en-US" dirty="0" smtClean="0">
                <a:latin typeface="+mn-lt"/>
              </a:rPr>
              <a:t>动机</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2"/>
          <p:cNvSpPr>
            <a:spLocks noGrp="1" noChangeArrowheads="1"/>
          </p:cNvSpPr>
          <p:nvPr>
            <p:ph type="title"/>
          </p:nvPr>
        </p:nvSpPr>
        <p:spPr/>
        <p:txBody>
          <a:bodyPr/>
          <a:lstStyle/>
          <a:p>
            <a:pPr eaLnBrk="1" hangingPunct="1"/>
            <a:r>
              <a:rPr lang="en-US" altLang="zh-CN" dirty="0" smtClean="0">
                <a:ea typeface="楷体" panose="02010609060101010101" pitchFamily="49" charset="-122"/>
                <a:cs typeface="Arial" panose="020B0604020202020204" pitchFamily="34" charset="0"/>
              </a:rPr>
              <a:t>1. IPv6</a:t>
            </a:r>
            <a:r>
              <a:rPr lang="zh-CN" altLang="en-US" dirty="0">
                <a:ea typeface="楷体" panose="02010609060101010101" pitchFamily="49" charset="-122"/>
                <a:cs typeface="Arial" panose="020B0604020202020204" pitchFamily="34" charset="0"/>
              </a:rPr>
              <a:t>数据报格式</a:t>
            </a:r>
          </a:p>
        </p:txBody>
      </p:sp>
      <p:sp>
        <p:nvSpPr>
          <p:cNvPr id="176133" name="Rectangle 3"/>
          <p:cNvSpPr>
            <a:spLocks noGrp="1" noChangeArrowheads="1"/>
          </p:cNvSpPr>
          <p:nvPr>
            <p:ph type="body" idx="1"/>
          </p:nvPr>
        </p:nvSpPr>
        <p:spPr>
          <a:xfrm>
            <a:off x="450849" y="3878826"/>
            <a:ext cx="8342313" cy="2271251"/>
          </a:xfrm>
        </p:spPr>
        <p:txBody>
          <a:bodyPr/>
          <a:lstStyle/>
          <a:p>
            <a:pPr marL="0" indent="0" eaLnBrk="1" hangingPunct="1">
              <a:spcBef>
                <a:spcPts val="600"/>
              </a:spcBef>
              <a:buNone/>
            </a:pPr>
            <a:r>
              <a:rPr lang="en-US" altLang="zh-CN" b="1" dirty="0">
                <a:ea typeface="楷体" panose="02010609060101010101" pitchFamily="49" charset="-122"/>
                <a:cs typeface="Arial" panose="020B0604020202020204" pitchFamily="34" charset="0"/>
              </a:rPr>
              <a:t>IPv6</a:t>
            </a:r>
            <a:r>
              <a:rPr lang="zh-CN" altLang="en-US" b="1" dirty="0">
                <a:ea typeface="楷体" panose="02010609060101010101" pitchFamily="49" charset="-122"/>
                <a:cs typeface="Arial" panose="020B0604020202020204" pitchFamily="34" charset="0"/>
              </a:rPr>
              <a:t>数据报格式</a:t>
            </a: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无检查和，中间结点无需计算</a:t>
            </a:r>
          </a:p>
          <a:p>
            <a:pPr eaLnBrk="1" hangingPunct="1">
              <a:spcBef>
                <a:spcPts val="600"/>
              </a:spcBef>
            </a:pPr>
            <a:r>
              <a:rPr lang="zh-CN" altLang="en-US" dirty="0" smtClean="0">
                <a:ea typeface="楷体" panose="02010609060101010101" pitchFamily="49" charset="-122"/>
                <a:cs typeface="Arial" panose="020B0604020202020204" pitchFamily="34" charset="0"/>
              </a:rPr>
              <a:t>中间结点不再负责分片和重组，由端结点负责</a:t>
            </a:r>
          </a:p>
          <a:p>
            <a:pPr eaLnBrk="1" hangingPunct="1">
              <a:spcBef>
                <a:spcPts val="600"/>
              </a:spcBef>
            </a:pPr>
            <a:r>
              <a:rPr lang="zh-CN" altLang="en-US" dirty="0" smtClean="0">
                <a:ea typeface="楷体" panose="02010609060101010101" pitchFamily="49" charset="-122"/>
                <a:cs typeface="Arial" panose="020B0604020202020204" pitchFamily="34" charset="0"/>
              </a:rPr>
              <a:t>首部长度固定，加速中间结点转发速度</a:t>
            </a:r>
          </a:p>
        </p:txBody>
      </p:sp>
      <p:graphicFrame>
        <p:nvGraphicFramePr>
          <p:cNvPr id="335907" name="Group 35"/>
          <p:cNvGraphicFramePr>
            <a:graphicFrameLocks noGrp="1"/>
          </p:cNvGraphicFramePr>
          <p:nvPr>
            <p:extLst>
              <p:ext uri="{D42A27DB-BD31-4B8C-83A1-F6EECF244321}">
                <p14:modId xmlns:p14="http://schemas.microsoft.com/office/powerpoint/2010/main" val="3498825117"/>
              </p:ext>
            </p:extLst>
          </p:nvPr>
        </p:nvGraphicFramePr>
        <p:xfrm>
          <a:off x="1823884" y="1389419"/>
          <a:ext cx="5845175" cy="2179691"/>
        </p:xfrm>
        <a:graphic>
          <a:graphicData uri="http://schemas.openxmlformats.org/drawingml/2006/table">
            <a:tbl>
              <a:tblPr/>
              <a:tblGrid>
                <a:gridCol w="808038">
                  <a:extLst>
                    <a:ext uri="{9D8B030D-6E8A-4147-A177-3AD203B41FA5}">
                      <a16:colId xmlns:a16="http://schemas.microsoft.com/office/drawing/2014/main" xmlns="" val="20000"/>
                    </a:ext>
                  </a:extLst>
                </a:gridCol>
                <a:gridCol w="1366837">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gridCol w="1662113">
                  <a:extLst>
                    <a:ext uri="{9D8B030D-6E8A-4147-A177-3AD203B41FA5}">
                      <a16:colId xmlns:a16="http://schemas.microsoft.com/office/drawing/2014/main" xmlns="" val="20003"/>
                    </a:ext>
                  </a:extLst>
                </a:gridCol>
                <a:gridCol w="1169987">
                  <a:extLst>
                    <a:ext uri="{9D8B030D-6E8A-4147-A177-3AD203B41FA5}">
                      <a16:colId xmlns:a16="http://schemas.microsoft.com/office/drawing/2014/main" xmlns="" val="20004"/>
                    </a:ext>
                  </a:extLst>
                </a:gridCol>
              </a:tblGrid>
              <a:tr h="43155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版本</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流量类型</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流标签</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426660">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有效载荷长度</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下一个首部</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跳限制</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26660">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源地址（</a:t>
                      </a:r>
                      <a:r>
                        <a:rPr kumimoji="0" lang="en-US" altLang="zh-CN"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128</a:t>
                      </a: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比特）</a:t>
                      </a:r>
                    </a:p>
                  </a:txBody>
                  <a:tcPr marT="45699" marB="4569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2"/>
                  </a:ext>
                </a:extLst>
              </a:tr>
              <a:tr h="426660">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目的地址（</a:t>
                      </a:r>
                      <a:r>
                        <a:rPr kumimoji="0" lang="en-US" altLang="zh-CN" sz="22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128</a:t>
                      </a:r>
                      <a:r>
                        <a:rPr kumimoji="0" lang="zh-CN" altLang="en-US" sz="22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比特）</a:t>
                      </a:r>
                    </a:p>
                  </a:txBody>
                  <a:tcPr marT="45699" marB="4569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3"/>
                  </a:ext>
                </a:extLst>
              </a:tr>
              <a:tr h="46810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数据</a:t>
                      </a:r>
                    </a:p>
                  </a:txBody>
                  <a:tcPr marT="45699" marB="4569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7377063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zh-CN" altLang="en-US" dirty="0"/>
              <a:t>网络服务模型</a:t>
            </a:r>
            <a:endParaRPr lang="zh-CN" altLang="en-US" dirty="0" smtClean="0"/>
          </a:p>
        </p:txBody>
      </p:sp>
      <p:sp>
        <p:nvSpPr>
          <p:cNvPr id="20485" name="Rectangle 3"/>
          <p:cNvSpPr>
            <a:spLocks noGrp="1" noChangeArrowheads="1"/>
          </p:cNvSpPr>
          <p:nvPr>
            <p:ph type="body" idx="1"/>
          </p:nvPr>
        </p:nvSpPr>
        <p:spPr>
          <a:xfrm>
            <a:off x="468314" y="1524318"/>
            <a:ext cx="8473806" cy="4679950"/>
          </a:xfrm>
        </p:spPr>
        <p:txBody>
          <a:bodyPr/>
          <a:lstStyle/>
          <a:p>
            <a:pPr marL="0" indent="0" algn="ctr" eaLnBrk="1" hangingPunct="1">
              <a:buNone/>
            </a:pPr>
            <a:r>
              <a:rPr lang="zh-CN" altLang="en-US" sz="2800" dirty="0" smtClean="0">
                <a:ea typeface="楷体" panose="02010609060101010101" pitchFamily="49" charset="-122"/>
                <a:cs typeface="Arial" panose="020B0604020202020204" pitchFamily="34" charset="0"/>
              </a:rPr>
              <a:t>几种实际使用的网络层服务模型</a:t>
            </a:r>
            <a:endParaRPr lang="en-US" altLang="zh-CN" sz="2800" dirty="0" smtClean="0">
              <a:ea typeface="楷体" panose="02010609060101010101" pitchFamily="49" charset="-122"/>
              <a:cs typeface="Arial" panose="020B0604020202020204" pitchFamily="34" charset="0"/>
            </a:endParaRPr>
          </a:p>
          <a:p>
            <a:pPr marL="0" indent="0" eaLnBrk="1" hangingPunct="1">
              <a:buNone/>
            </a:pPr>
            <a:endParaRPr lang="zh-CN" altLang="en-US" sz="2400" dirty="0" smtClean="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000" b="1" dirty="0" smtClean="0">
                <a:ea typeface="楷体" panose="02010609060101010101" pitchFamily="49" charset="-122"/>
                <a:cs typeface="Arial" panose="020B0604020202020204" pitchFamily="34" charset="0"/>
              </a:rPr>
              <a:t>网络体系结构   服务模型   带宽保证   无丢失保证   排序   定时   拥塞指示</a:t>
            </a:r>
          </a:p>
          <a:p>
            <a:pPr eaLnBrk="1" hangingPunct="1">
              <a:buFont typeface="Wingdings" panose="05000000000000000000" pitchFamily="2" charset="2"/>
              <a:buNone/>
            </a:pPr>
            <a:endParaRPr lang="zh-CN" altLang="en-US" sz="2000" dirty="0" smtClean="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000" dirty="0" smtClean="0">
                <a:ea typeface="楷体" panose="02010609060101010101" pitchFamily="49" charset="-122"/>
                <a:cs typeface="Arial" panose="020B0604020202020204" pitchFamily="34" charset="0"/>
              </a:rPr>
              <a:t>     互联网         尽力而为         无           无          无    不维持     无</a:t>
            </a:r>
          </a:p>
          <a:p>
            <a:pPr eaLnBrk="1" hangingPunct="1">
              <a:buFont typeface="Wingdings" panose="05000000000000000000" pitchFamily="2" charset="2"/>
              <a:buNone/>
            </a:pPr>
            <a:r>
              <a:rPr lang="zh-CN" altLang="en-US" sz="2000" dirty="0" smtClean="0">
                <a:ea typeface="楷体" panose="02010609060101010101" pitchFamily="49" charset="-122"/>
                <a:cs typeface="Arial" panose="020B0604020202020204" pitchFamily="34" charset="0"/>
              </a:rPr>
              <a:t>   </a:t>
            </a:r>
          </a:p>
          <a:p>
            <a:pPr eaLnBrk="1" hangingPunct="1">
              <a:buFont typeface="Wingdings" panose="05000000000000000000" pitchFamily="2" charset="2"/>
              <a:buNone/>
            </a:pPr>
            <a:r>
              <a:rPr lang="zh-CN" altLang="en-US" sz="2000" dirty="0" smtClean="0">
                <a:ea typeface="楷体" panose="02010609060101010101" pitchFamily="49" charset="-122"/>
                <a:cs typeface="Arial" panose="020B0604020202020204" pitchFamily="34" charset="0"/>
              </a:rPr>
              <a:t>      </a:t>
            </a:r>
            <a:r>
              <a:rPr lang="en-US" altLang="zh-CN" sz="2000" dirty="0" smtClean="0">
                <a:ea typeface="楷体" panose="02010609060101010101" pitchFamily="49" charset="-122"/>
                <a:cs typeface="Arial" panose="020B0604020202020204" pitchFamily="34" charset="0"/>
              </a:rPr>
              <a:t>ATM              CBR     </a:t>
            </a:r>
            <a:r>
              <a:rPr lang="zh-CN" altLang="en-US" sz="2000" dirty="0" smtClean="0">
                <a:ea typeface="楷体" panose="02010609060101010101" pitchFamily="49" charset="-122"/>
                <a:cs typeface="Arial" panose="020B0604020202020204" pitchFamily="34" charset="0"/>
              </a:rPr>
              <a:t>保证恒定速率    是        有序  维持     无拥塞</a:t>
            </a:r>
          </a:p>
          <a:p>
            <a:pPr eaLnBrk="1" hangingPunct="1">
              <a:buFont typeface="Wingdings" panose="05000000000000000000" pitchFamily="2" charset="2"/>
              <a:buNone/>
            </a:pPr>
            <a:endParaRPr lang="zh-CN" altLang="en-US" sz="2000" dirty="0" smtClean="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000" dirty="0" smtClean="0">
                <a:ea typeface="楷体" panose="02010609060101010101" pitchFamily="49" charset="-122"/>
                <a:cs typeface="Arial" panose="020B0604020202020204" pitchFamily="34" charset="0"/>
              </a:rPr>
              <a:t>      </a:t>
            </a:r>
            <a:r>
              <a:rPr lang="en-US" altLang="zh-CN" sz="2000" dirty="0" smtClean="0">
                <a:ea typeface="楷体" panose="02010609060101010101" pitchFamily="49" charset="-122"/>
                <a:cs typeface="Arial" panose="020B0604020202020204" pitchFamily="34" charset="0"/>
              </a:rPr>
              <a:t>ATM              ABR     </a:t>
            </a:r>
            <a:r>
              <a:rPr lang="zh-CN" altLang="en-US" sz="2000" dirty="0" smtClean="0">
                <a:ea typeface="楷体" panose="02010609060101010101" pitchFamily="49" charset="-122"/>
                <a:cs typeface="Arial" panose="020B0604020202020204" pitchFamily="34" charset="0"/>
              </a:rPr>
              <a:t>保证最小速率    无       有序   维持   提供指示</a:t>
            </a:r>
          </a:p>
          <a:p>
            <a:pPr eaLnBrk="1" hangingPunct="1">
              <a:buFont typeface="Wingdings" panose="05000000000000000000" pitchFamily="2" charset="2"/>
              <a:buNone/>
            </a:pPr>
            <a:r>
              <a:rPr lang="zh-CN" altLang="en-US" sz="2000" dirty="0" smtClean="0">
                <a:ea typeface="楷体" panose="02010609060101010101" pitchFamily="49" charset="-122"/>
                <a:cs typeface="Arial" panose="020B0604020202020204" pitchFamily="34" charset="0"/>
              </a:rPr>
              <a:t>      </a:t>
            </a:r>
          </a:p>
        </p:txBody>
      </p:sp>
      <p:sp>
        <p:nvSpPr>
          <p:cNvPr id="20486" name="Line 4"/>
          <p:cNvSpPr>
            <a:spLocks noChangeShapeType="1"/>
          </p:cNvSpPr>
          <p:nvPr/>
        </p:nvSpPr>
        <p:spPr bwMode="auto">
          <a:xfrm>
            <a:off x="468313" y="2276475"/>
            <a:ext cx="828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5"/>
          <p:cNvSpPr>
            <a:spLocks noChangeShapeType="1"/>
          </p:cNvSpPr>
          <p:nvPr/>
        </p:nvSpPr>
        <p:spPr bwMode="auto">
          <a:xfrm>
            <a:off x="468313" y="2852738"/>
            <a:ext cx="828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Line 6"/>
          <p:cNvSpPr>
            <a:spLocks noChangeShapeType="1"/>
          </p:cNvSpPr>
          <p:nvPr/>
        </p:nvSpPr>
        <p:spPr bwMode="auto">
          <a:xfrm>
            <a:off x="468313" y="3644900"/>
            <a:ext cx="828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9" name="Line 7"/>
          <p:cNvSpPr>
            <a:spLocks noChangeShapeType="1"/>
          </p:cNvSpPr>
          <p:nvPr/>
        </p:nvSpPr>
        <p:spPr bwMode="auto">
          <a:xfrm>
            <a:off x="468313" y="4365625"/>
            <a:ext cx="828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Line 8"/>
          <p:cNvSpPr>
            <a:spLocks noChangeShapeType="1"/>
          </p:cNvSpPr>
          <p:nvPr/>
        </p:nvSpPr>
        <p:spPr bwMode="auto">
          <a:xfrm>
            <a:off x="468313" y="5084763"/>
            <a:ext cx="828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5892511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3"/>
          <p:cNvPicPr>
            <a:picLocks noChangeAspect="1" noChangeArrowheads="1"/>
          </p:cNvPicPr>
          <p:nvPr/>
        </p:nvPicPr>
        <p:blipFill>
          <a:blip r:embed="rId3" cstate="print"/>
          <a:srcRect/>
          <a:stretch>
            <a:fillRect/>
          </a:stretch>
        </p:blipFill>
        <p:spPr bwMode="auto">
          <a:xfrm>
            <a:off x="985838" y="1114425"/>
            <a:ext cx="6659562" cy="5014913"/>
          </a:xfrm>
          <a:prstGeom prst="rect">
            <a:avLst/>
          </a:prstGeom>
          <a:noFill/>
          <a:ln w="9525">
            <a:noFill/>
            <a:miter lim="800000"/>
            <a:headEnd/>
            <a:tailEnd/>
          </a:ln>
        </p:spPr>
      </p:pic>
      <p:sp>
        <p:nvSpPr>
          <p:cNvPr id="2" name="矩形 1"/>
          <p:cNvSpPr/>
          <p:nvPr/>
        </p:nvSpPr>
        <p:spPr>
          <a:xfrm>
            <a:off x="557430" y="5015260"/>
            <a:ext cx="1101968" cy="369332"/>
          </a:xfrm>
          <a:prstGeom prst="rect">
            <a:avLst/>
          </a:prstGeom>
        </p:spPr>
        <p:txBody>
          <a:bodyPr wrap="none">
            <a:spAutoFit/>
          </a:bodyPr>
          <a:lstStyle/>
          <a:p>
            <a:r>
              <a:rPr lang="en-US" altLang="zh-CN" dirty="0">
                <a:solidFill>
                  <a:srgbClr val="FF0000"/>
                </a:solidFill>
                <a:latin typeface="+mn-lt"/>
              </a:rPr>
              <a:t>TCP/UDP</a:t>
            </a:r>
            <a:endParaRPr lang="zh-CN" altLang="en-US" dirty="0">
              <a:solidFill>
                <a:srgbClr val="FF0000"/>
              </a:solidFill>
              <a:latin typeface="+mn-lt"/>
            </a:endParaRPr>
          </a:p>
        </p:txBody>
      </p:sp>
      <p:sp>
        <p:nvSpPr>
          <p:cNvPr id="3" name="矩形 2"/>
          <p:cNvSpPr/>
          <p:nvPr/>
        </p:nvSpPr>
        <p:spPr>
          <a:xfrm>
            <a:off x="284364" y="3121044"/>
            <a:ext cx="1497526" cy="369332"/>
          </a:xfrm>
          <a:prstGeom prst="rect">
            <a:avLst/>
          </a:prstGeom>
        </p:spPr>
        <p:txBody>
          <a:bodyPr wrap="none">
            <a:spAutoFit/>
          </a:bodyPr>
          <a:lstStyle/>
          <a:p>
            <a:r>
              <a:rPr lang="en-US" altLang="zh-CN" dirty="0">
                <a:solidFill>
                  <a:srgbClr val="FF0000"/>
                </a:solidFill>
                <a:latin typeface="+mn-lt"/>
              </a:rPr>
              <a:t>options</a:t>
            </a:r>
            <a:r>
              <a:rPr lang="en-US" altLang="zh-CN" dirty="0">
                <a:latin typeface="+mn-lt"/>
              </a:rPr>
              <a:t> </a:t>
            </a:r>
            <a:r>
              <a:rPr lang="en-US" altLang="zh-CN" dirty="0">
                <a:solidFill>
                  <a:srgbClr val="FF0000"/>
                </a:solidFill>
                <a:latin typeface="+mn-lt"/>
              </a:rPr>
              <a:t>field</a:t>
            </a:r>
            <a:r>
              <a:rPr lang="en-US" altLang="zh-CN" dirty="0">
                <a:latin typeface="+mn-lt"/>
              </a:rPr>
              <a:t> </a:t>
            </a:r>
            <a:endParaRPr lang="zh-CN" altLang="en-US" dirty="0">
              <a:latin typeface="+mn-lt"/>
            </a:endParaRPr>
          </a:p>
        </p:txBody>
      </p:sp>
      <p:sp>
        <p:nvSpPr>
          <p:cNvPr id="6" name="矩形 5"/>
          <p:cNvSpPr/>
          <p:nvPr/>
        </p:nvSpPr>
        <p:spPr>
          <a:xfrm>
            <a:off x="155077" y="3838038"/>
            <a:ext cx="1497526" cy="369332"/>
          </a:xfrm>
          <a:prstGeom prst="rect">
            <a:avLst/>
          </a:prstGeom>
        </p:spPr>
        <p:txBody>
          <a:bodyPr wrap="none">
            <a:spAutoFit/>
          </a:bodyPr>
          <a:lstStyle/>
          <a:p>
            <a:r>
              <a:rPr lang="en-US" altLang="zh-CN" dirty="0">
                <a:solidFill>
                  <a:srgbClr val="FF0000"/>
                </a:solidFill>
                <a:latin typeface="+mn-lt"/>
              </a:rPr>
              <a:t>options</a:t>
            </a:r>
            <a:r>
              <a:rPr lang="en-US" altLang="zh-CN" dirty="0">
                <a:latin typeface="+mn-lt"/>
              </a:rPr>
              <a:t> </a:t>
            </a:r>
            <a:r>
              <a:rPr lang="en-US" altLang="zh-CN" dirty="0">
                <a:solidFill>
                  <a:srgbClr val="FF0000"/>
                </a:solidFill>
                <a:latin typeface="+mn-lt"/>
              </a:rPr>
              <a:t>field</a:t>
            </a:r>
            <a:r>
              <a:rPr lang="en-US" altLang="zh-CN" dirty="0">
                <a:latin typeface="+mn-lt"/>
              </a:rPr>
              <a:t> </a:t>
            </a:r>
            <a:endParaRPr lang="zh-CN" altLang="en-US" dirty="0">
              <a:latin typeface="+mn-lt"/>
            </a:endParaRPr>
          </a:p>
        </p:txBody>
      </p:sp>
      <p:sp>
        <p:nvSpPr>
          <p:cNvPr id="4" name="标题 3"/>
          <p:cNvSpPr>
            <a:spLocks noGrp="1"/>
          </p:cNvSpPr>
          <p:nvPr>
            <p:ph type="title"/>
          </p:nvPr>
        </p:nvSpPr>
        <p:spPr/>
        <p:txBody>
          <a:bodyPr/>
          <a:lstStyle/>
          <a:p>
            <a:pPr eaLnBrk="1" hangingPunct="1"/>
            <a:r>
              <a:rPr lang="en-US" altLang="zh-CN" dirty="0">
                <a:ea typeface="楷体" panose="02010609060101010101" pitchFamily="49" charset="-122"/>
                <a:cs typeface="Arial" panose="020B0604020202020204" pitchFamily="34" charset="0"/>
              </a:rPr>
              <a:t>IPv6</a:t>
            </a:r>
            <a:r>
              <a:rPr lang="zh-CN" altLang="en-US" dirty="0">
                <a:ea typeface="楷体" panose="02010609060101010101" pitchFamily="49" charset="-122"/>
                <a:cs typeface="Arial" panose="020B0604020202020204" pitchFamily="34" charset="0"/>
              </a:rPr>
              <a:t>数据报格式</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3"/>
          <p:cNvPicPr>
            <a:picLocks noChangeAspect="1" noChangeArrowheads="1"/>
          </p:cNvPicPr>
          <p:nvPr/>
        </p:nvPicPr>
        <p:blipFill>
          <a:blip r:embed="rId3" cstate="print"/>
          <a:srcRect/>
          <a:stretch>
            <a:fillRect/>
          </a:stretch>
        </p:blipFill>
        <p:spPr bwMode="auto">
          <a:xfrm>
            <a:off x="457200" y="2286000"/>
            <a:ext cx="7440613" cy="2597150"/>
          </a:xfrm>
          <a:prstGeom prst="rect">
            <a:avLst/>
          </a:prstGeom>
          <a:noFill/>
          <a:ln w="9525">
            <a:noFill/>
            <a:miter lim="800000"/>
            <a:headEnd/>
            <a:tailEnd/>
          </a:ln>
        </p:spPr>
      </p:pic>
      <p:sp>
        <p:nvSpPr>
          <p:cNvPr id="161795" name="Rectangle 4"/>
          <p:cNvSpPr>
            <a:spLocks noGrp="1" noChangeArrowheads="1"/>
          </p:cNvSpPr>
          <p:nvPr>
            <p:ph type="title"/>
          </p:nvPr>
        </p:nvSpPr>
        <p:spPr/>
        <p:txBody>
          <a:bodyPr/>
          <a:lstStyle/>
          <a:p>
            <a:pPr eaLnBrk="1" hangingPunct="1"/>
            <a:r>
              <a:rPr lang="en-US" altLang="zh-CN" dirty="0"/>
              <a:t>IPv6</a:t>
            </a:r>
            <a:r>
              <a:rPr lang="zh-CN" altLang="en-US" dirty="0" smtClean="0"/>
              <a:t>数据报</a:t>
            </a:r>
            <a:r>
              <a:rPr lang="zh-CN" altLang="en-US" dirty="0"/>
              <a:t>首部</a:t>
            </a:r>
            <a:r>
              <a:rPr lang="zh-CN" altLang="en-US" dirty="0" smtClean="0"/>
              <a:t>和</a:t>
            </a:r>
            <a:r>
              <a:rPr lang="zh-CN" altLang="en-US" dirty="0"/>
              <a:t>有效负载</a:t>
            </a:r>
            <a:endParaRPr lang="zh-CN" altLang="en-US" dirty="0"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3"/>
          <p:cNvPicPr>
            <a:picLocks noChangeAspect="1" noChangeArrowheads="1"/>
          </p:cNvPicPr>
          <p:nvPr/>
        </p:nvPicPr>
        <p:blipFill>
          <a:blip r:embed="rId3" cstate="print"/>
          <a:srcRect/>
          <a:stretch>
            <a:fillRect/>
          </a:stretch>
        </p:blipFill>
        <p:spPr bwMode="auto">
          <a:xfrm>
            <a:off x="1270000" y="1066800"/>
            <a:ext cx="5932488" cy="50196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mn-lt"/>
              </a:rPr>
              <a:t>Next header codes for IPv6</a:t>
            </a:r>
            <a:endParaRPr lang="zh-CN" altLang="en-US" dirty="0">
              <a:latin typeface="+mn-lt"/>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3"/>
          <p:cNvPicPr>
            <a:picLocks noChangeAspect="1" noChangeArrowheads="1"/>
          </p:cNvPicPr>
          <p:nvPr/>
        </p:nvPicPr>
        <p:blipFill>
          <a:blip r:embed="rId3" cstate="print"/>
          <a:srcRect/>
          <a:stretch>
            <a:fillRect/>
          </a:stretch>
        </p:blipFill>
        <p:spPr bwMode="auto">
          <a:xfrm>
            <a:off x="241300" y="1016000"/>
            <a:ext cx="8739188" cy="5029200"/>
          </a:xfrm>
          <a:prstGeom prst="rect">
            <a:avLst/>
          </a:prstGeom>
          <a:noFill/>
          <a:ln w="9525">
            <a:noFill/>
            <a:miter lim="800000"/>
            <a:headEnd/>
            <a:tailEnd/>
          </a:ln>
        </p:spPr>
      </p:pic>
      <p:sp>
        <p:nvSpPr>
          <p:cNvPr id="168963" name="Rectangle 4"/>
          <p:cNvSpPr>
            <a:spLocks noGrp="1" noChangeArrowheads="1"/>
          </p:cNvSpPr>
          <p:nvPr>
            <p:ph type="title"/>
          </p:nvPr>
        </p:nvSpPr>
        <p:spPr>
          <a:xfrm>
            <a:off x="338138" y="228601"/>
            <a:ext cx="8455025" cy="620486"/>
          </a:xfrm>
        </p:spPr>
        <p:txBody>
          <a:bodyPr/>
          <a:lstStyle/>
          <a:p>
            <a:pPr eaLnBrk="1" hangingPunct="1"/>
            <a:r>
              <a:rPr lang="en-US" altLang="zh-CN" dirty="0" smtClean="0">
                <a:latin typeface="+mn-lt"/>
              </a:rPr>
              <a:t>Comparison between IPv4 and IPv6 packet headers</a:t>
            </a:r>
            <a:endParaRPr lang="zh-CN" altLang="en-US" dirty="0" smtClean="0">
              <a:latin typeface="+mn-lt"/>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p:cNvSpPr>
            <a:spLocks noGrp="1" noChangeArrowheads="1"/>
          </p:cNvSpPr>
          <p:nvPr>
            <p:ph type="title"/>
          </p:nvPr>
        </p:nvSpPr>
        <p:spPr/>
        <p:txBody>
          <a:bodyPr/>
          <a:lstStyle/>
          <a:p>
            <a:pPr eaLnBrk="1" hangingPunct="1"/>
            <a:r>
              <a:rPr lang="en-US" altLang="zh-CN" dirty="0" smtClean="0">
                <a:ea typeface="楷体" panose="02010609060101010101" pitchFamily="49" charset="-122"/>
                <a:cs typeface="Arial" panose="020B0604020202020204" pitchFamily="34" charset="0"/>
              </a:rPr>
              <a:t>2. IPv4</a:t>
            </a:r>
            <a:r>
              <a:rPr lang="zh-CN" altLang="en-US" dirty="0">
                <a:ea typeface="楷体" panose="02010609060101010101" pitchFamily="49" charset="-122"/>
                <a:cs typeface="Arial" panose="020B0604020202020204" pitchFamily="34" charset="0"/>
              </a:rPr>
              <a:t>到</a:t>
            </a:r>
            <a:r>
              <a:rPr lang="en-US" altLang="zh-CN" dirty="0">
                <a:ea typeface="楷体" panose="02010609060101010101" pitchFamily="49" charset="-122"/>
                <a:cs typeface="Arial" panose="020B0604020202020204" pitchFamily="34" charset="0"/>
              </a:rPr>
              <a:t>IPv6</a:t>
            </a:r>
            <a:r>
              <a:rPr lang="zh-CN" altLang="en-US" dirty="0">
                <a:ea typeface="楷体" panose="02010609060101010101" pitchFamily="49" charset="-122"/>
                <a:cs typeface="Arial" panose="020B0604020202020204" pitchFamily="34" charset="0"/>
              </a:rPr>
              <a:t>的迁移</a:t>
            </a:r>
          </a:p>
        </p:txBody>
      </p:sp>
      <p:sp>
        <p:nvSpPr>
          <p:cNvPr id="336899" name="Rectangle 3"/>
          <p:cNvSpPr>
            <a:spLocks noGrp="1" noChangeArrowheads="1"/>
          </p:cNvSpPr>
          <p:nvPr>
            <p:ph type="body" idx="1"/>
          </p:nvPr>
        </p:nvSpPr>
        <p:spPr/>
        <p:txBody>
          <a:bodyPr/>
          <a:lstStyle/>
          <a:p>
            <a:pPr eaLnBrk="1" hangingPunct="1">
              <a:spcBef>
                <a:spcPts val="600"/>
              </a:spcBef>
            </a:pPr>
            <a:r>
              <a:rPr lang="zh-CN" altLang="en-US" dirty="0" smtClean="0">
                <a:ea typeface="楷体" panose="02010609060101010101" pitchFamily="49" charset="-122"/>
                <a:cs typeface="Arial" panose="020B0604020202020204" pitchFamily="34" charset="0"/>
              </a:rPr>
              <a:t>设立标志日，统一迁移</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双栈技术</a:t>
            </a:r>
          </a:p>
          <a:p>
            <a:pPr lvl="1" eaLnBrk="1" hangingPunct="1">
              <a:spcBef>
                <a:spcPts val="600"/>
              </a:spcBef>
            </a:pPr>
            <a:r>
              <a:rPr lang="zh-CN" altLang="en-US" dirty="0" smtClean="0">
                <a:ea typeface="楷体" panose="02010609060101010101" pitchFamily="49" charset="-122"/>
                <a:cs typeface="Arial" panose="020B0604020202020204" pitchFamily="34" charset="0"/>
              </a:rPr>
              <a:t>新加入的设备支持</a:t>
            </a:r>
            <a:r>
              <a:rPr lang="en-US" altLang="zh-CN" dirty="0" smtClean="0">
                <a:ea typeface="楷体" panose="02010609060101010101" pitchFamily="49" charset="-122"/>
                <a:cs typeface="Arial" panose="020B0604020202020204" pitchFamily="34" charset="0"/>
              </a:rPr>
              <a:t>IPv4/IPv6</a:t>
            </a:r>
            <a:r>
              <a:rPr lang="zh-CN" altLang="en-US" dirty="0" smtClean="0">
                <a:ea typeface="楷体" panose="02010609060101010101" pitchFamily="49" charset="-122"/>
                <a:cs typeface="Arial" panose="020B0604020202020204" pitchFamily="34" charset="0"/>
              </a:rPr>
              <a:t>双协议栈</a:t>
            </a:r>
          </a:p>
          <a:p>
            <a:pPr lvl="1" eaLnBrk="1" hangingPunct="1">
              <a:spcBef>
                <a:spcPts val="600"/>
              </a:spcBef>
            </a:pPr>
            <a:r>
              <a:rPr lang="zh-CN" altLang="en-US" dirty="0" smtClean="0">
                <a:ea typeface="楷体" panose="02010609060101010101" pitchFamily="49" charset="-122"/>
                <a:cs typeface="Arial" panose="020B0604020202020204" pitchFamily="34" charset="0"/>
              </a:rPr>
              <a:t>一段链路上，如果源和目标均支持</a:t>
            </a:r>
            <a:r>
              <a:rPr lang="en-US" altLang="zh-CN" dirty="0" smtClean="0">
                <a:ea typeface="楷体" panose="02010609060101010101" pitchFamily="49" charset="-122"/>
                <a:cs typeface="Arial" panose="020B0604020202020204" pitchFamily="34" charset="0"/>
              </a:rPr>
              <a:t>IPv6</a:t>
            </a:r>
            <a:r>
              <a:rPr lang="zh-CN" altLang="en-US" dirty="0" smtClean="0">
                <a:ea typeface="楷体" panose="02010609060101010101" pitchFamily="49" charset="-122"/>
                <a:cs typeface="Arial" panose="020B0604020202020204" pitchFamily="34" charset="0"/>
              </a:rPr>
              <a:t>，则使用</a:t>
            </a:r>
            <a:r>
              <a:rPr lang="en-US" altLang="zh-CN" dirty="0" smtClean="0">
                <a:ea typeface="楷体" panose="02010609060101010101" pitchFamily="49" charset="-122"/>
                <a:cs typeface="Arial" panose="020B0604020202020204" pitchFamily="34" charset="0"/>
              </a:rPr>
              <a:t>IPv6</a:t>
            </a:r>
            <a:r>
              <a:rPr lang="zh-CN" altLang="en-US" dirty="0" smtClean="0">
                <a:ea typeface="楷体" panose="02010609060101010101" pitchFamily="49" charset="-122"/>
                <a:cs typeface="Arial" panose="020B0604020202020204" pitchFamily="34" charset="0"/>
              </a:rPr>
              <a:t>进行通信</a:t>
            </a:r>
          </a:p>
          <a:p>
            <a:pPr lvl="1" eaLnBrk="1" hangingPunct="1">
              <a:spcBef>
                <a:spcPts val="600"/>
              </a:spcBef>
            </a:pPr>
            <a:r>
              <a:rPr lang="zh-CN" altLang="en-US" dirty="0" smtClean="0">
                <a:ea typeface="楷体" panose="02010609060101010101" pitchFamily="49" charset="-122"/>
                <a:cs typeface="Arial" panose="020B0604020202020204" pitchFamily="34" charset="0"/>
              </a:rPr>
              <a:t>如果任一方不支持</a:t>
            </a:r>
            <a:r>
              <a:rPr lang="en-US" altLang="zh-CN" dirty="0" smtClean="0">
                <a:ea typeface="楷体" panose="02010609060101010101" pitchFamily="49" charset="-122"/>
                <a:cs typeface="Arial" panose="020B0604020202020204" pitchFamily="34" charset="0"/>
              </a:rPr>
              <a:t>IPv6</a:t>
            </a:r>
            <a:r>
              <a:rPr lang="zh-CN" altLang="en-US" dirty="0" smtClean="0">
                <a:ea typeface="楷体" panose="02010609060101010101" pitchFamily="49" charset="-122"/>
                <a:cs typeface="Arial" panose="020B0604020202020204" pitchFamily="34" charset="0"/>
              </a:rPr>
              <a:t>，则使用</a:t>
            </a:r>
            <a:r>
              <a:rPr lang="en-US" altLang="zh-CN" dirty="0" smtClean="0">
                <a:ea typeface="楷体" panose="02010609060101010101" pitchFamily="49" charset="-122"/>
                <a:cs typeface="Arial" panose="020B0604020202020204" pitchFamily="34" charset="0"/>
              </a:rPr>
              <a:t>IPv4</a:t>
            </a:r>
            <a:r>
              <a:rPr lang="zh-CN" altLang="en-US" dirty="0" smtClean="0">
                <a:ea typeface="楷体" panose="02010609060101010101" pitchFamily="49" charset="-122"/>
                <a:cs typeface="Arial" panose="020B0604020202020204" pitchFamily="34" charset="0"/>
              </a:rPr>
              <a:t>进行通信</a:t>
            </a:r>
          </a:p>
          <a:p>
            <a:pPr lvl="1" eaLnBrk="1" hangingPunct="1">
              <a:spcBef>
                <a:spcPts val="600"/>
              </a:spcBef>
            </a:pPr>
            <a:r>
              <a:rPr lang="zh-CN" altLang="en-US" dirty="0" smtClean="0">
                <a:ea typeface="楷体" panose="02010609060101010101" pitchFamily="49" charset="-122"/>
                <a:cs typeface="Arial" panose="020B0604020202020204" pitchFamily="34" charset="0"/>
              </a:rPr>
              <a:t>可能会出现信息的丢失</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隧道技术</a:t>
            </a:r>
          </a:p>
        </p:txBody>
      </p:sp>
    </p:spTree>
    <p:extLst>
      <p:ext uri="{BB962C8B-B14F-4D97-AF65-F5344CB8AC3E}">
        <p14:creationId xmlns:p14="http://schemas.microsoft.com/office/powerpoint/2010/main" val="4227470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36899">
                                            <p:txEl>
                                              <p:pRg st="0" end="0"/>
                                            </p:txEl>
                                          </p:spTgt>
                                        </p:tgtEl>
                                        <p:attrNameLst>
                                          <p:attrName>style.visibility</p:attrName>
                                        </p:attrNameLst>
                                      </p:cBhvr>
                                      <p:to>
                                        <p:strVal val="visible"/>
                                      </p:to>
                                    </p:set>
                                    <p:anim calcmode="discrete" valueType="clr">
                                      <p:cBhvr override="childStyle">
                                        <p:cTn id="7" dur="80"/>
                                        <p:tgtEl>
                                          <p:spTgt spid="3368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68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3689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36899">
                                            <p:txEl>
                                              <p:pRg st="2" end="2"/>
                                            </p:txEl>
                                          </p:spTgt>
                                        </p:tgtEl>
                                        <p:attrNameLst>
                                          <p:attrName>style.visibility</p:attrName>
                                        </p:attrNameLst>
                                      </p:cBhvr>
                                      <p:to>
                                        <p:strVal val="visible"/>
                                      </p:to>
                                    </p:set>
                                    <p:anim calcmode="discrete" valueType="clr">
                                      <p:cBhvr override="childStyle">
                                        <p:cTn id="14" dur="80"/>
                                        <p:tgtEl>
                                          <p:spTgt spid="3368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36899">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36899">
                                            <p:txEl>
                                              <p:pRg st="2" end="2"/>
                                            </p:txEl>
                                          </p:spTgt>
                                        </p:tgtEl>
                                        <p:attrNameLst>
                                          <p:attrName>fill.type</p:attrName>
                                        </p:attrNameLst>
                                      </p:cBhvr>
                                      <p:to>
                                        <p:strVal val="solid"/>
                                      </p:to>
                                    </p:set>
                                  </p:childTnLst>
                                </p:cTn>
                              </p:par>
                            </p:childTnLst>
                          </p:cTn>
                        </p:par>
                        <p:par>
                          <p:cTn id="17" fill="hold" nodeType="afterGroup">
                            <p:stCondLst>
                              <p:cond delay="20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336899">
                                            <p:txEl>
                                              <p:pRg st="3" end="3"/>
                                            </p:txEl>
                                          </p:spTgt>
                                        </p:tgtEl>
                                        <p:attrNameLst>
                                          <p:attrName>style.visibility</p:attrName>
                                        </p:attrNameLst>
                                      </p:cBhvr>
                                      <p:to>
                                        <p:strVal val="visible"/>
                                      </p:to>
                                    </p:set>
                                    <p:anim calcmode="discrete" valueType="clr">
                                      <p:cBhvr override="childStyle">
                                        <p:cTn id="20" dur="80"/>
                                        <p:tgtEl>
                                          <p:spTgt spid="3368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36899">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336899">
                                            <p:txEl>
                                              <p:pRg st="3" end="3"/>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336899">
                                            <p:txEl>
                                              <p:pRg st="4" end="4"/>
                                            </p:txEl>
                                          </p:spTgt>
                                        </p:tgtEl>
                                        <p:attrNameLst>
                                          <p:attrName>style.visibility</p:attrName>
                                        </p:attrNameLst>
                                      </p:cBhvr>
                                      <p:to>
                                        <p:strVal val="visible"/>
                                      </p:to>
                                    </p:set>
                                    <p:anim calcmode="discrete" valueType="clr">
                                      <p:cBhvr override="childStyle">
                                        <p:cTn id="27" dur="80"/>
                                        <p:tgtEl>
                                          <p:spTgt spid="3368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36899">
                                            <p:txEl>
                                              <p:pRg st="4" end="4"/>
                                            </p:txEl>
                                          </p:spTgt>
                                        </p:tgtEl>
                                        <p:attrNameLst>
                                          <p:attrName>fillcolor</p:attrName>
                                        </p:attrNameLst>
                                      </p:cBhvr>
                                      <p:tavLst>
                                        <p:tav tm="0">
                                          <p:val>
                                            <p:clrVal>
                                              <a:schemeClr val="accent2"/>
                                            </p:clrVal>
                                          </p:val>
                                        </p:tav>
                                        <p:tav tm="50000">
                                          <p:val>
                                            <p:clrVal>
                                              <a:schemeClr val="hlink"/>
                                            </p:clrVal>
                                          </p:val>
                                        </p:tav>
                                      </p:tavLst>
                                    </p:anim>
                                    <p:set>
                                      <p:cBhvr>
                                        <p:cTn id="29" dur="80"/>
                                        <p:tgtEl>
                                          <p:spTgt spid="336899">
                                            <p:txEl>
                                              <p:pRg st="4" end="4"/>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336899">
                                            <p:txEl>
                                              <p:pRg st="5" end="5"/>
                                            </p:txEl>
                                          </p:spTgt>
                                        </p:tgtEl>
                                        <p:attrNameLst>
                                          <p:attrName>style.visibility</p:attrName>
                                        </p:attrNameLst>
                                      </p:cBhvr>
                                      <p:to>
                                        <p:strVal val="visible"/>
                                      </p:to>
                                    </p:set>
                                    <p:anim calcmode="discrete" valueType="clr">
                                      <p:cBhvr override="childStyle">
                                        <p:cTn id="34" dur="80"/>
                                        <p:tgtEl>
                                          <p:spTgt spid="3368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336899">
                                            <p:txEl>
                                              <p:pRg st="5" end="5"/>
                                            </p:txEl>
                                          </p:spTgt>
                                        </p:tgtEl>
                                        <p:attrNameLst>
                                          <p:attrName>fillcolor</p:attrName>
                                        </p:attrNameLst>
                                      </p:cBhvr>
                                      <p:tavLst>
                                        <p:tav tm="0">
                                          <p:val>
                                            <p:clrVal>
                                              <a:schemeClr val="accent2"/>
                                            </p:clrVal>
                                          </p:val>
                                        </p:tav>
                                        <p:tav tm="50000">
                                          <p:val>
                                            <p:clrVal>
                                              <a:schemeClr val="hlink"/>
                                            </p:clrVal>
                                          </p:val>
                                        </p:tav>
                                      </p:tavLst>
                                    </p:anim>
                                    <p:set>
                                      <p:cBhvr>
                                        <p:cTn id="36" dur="80"/>
                                        <p:tgtEl>
                                          <p:spTgt spid="336899">
                                            <p:txEl>
                                              <p:pRg st="5" end="5"/>
                                            </p:txEl>
                                          </p:spTgt>
                                        </p:tgtEl>
                                        <p:attrNameLst>
                                          <p:attrName>fill.type</p:attrName>
                                        </p:attrNameLst>
                                      </p:cBhvr>
                                      <p:to>
                                        <p:strVal val="soli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336899">
                                            <p:txEl>
                                              <p:pRg st="6" end="6"/>
                                            </p:txEl>
                                          </p:spTgt>
                                        </p:tgtEl>
                                        <p:attrNameLst>
                                          <p:attrName>style.visibility</p:attrName>
                                        </p:attrNameLst>
                                      </p:cBhvr>
                                      <p:to>
                                        <p:strVal val="visible"/>
                                      </p:to>
                                    </p:set>
                                    <p:anim calcmode="discrete" valueType="clr">
                                      <p:cBhvr override="childStyle">
                                        <p:cTn id="41" dur="80"/>
                                        <p:tgtEl>
                                          <p:spTgt spid="3368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336899">
                                            <p:txEl>
                                              <p:pRg st="6" end="6"/>
                                            </p:txEl>
                                          </p:spTgt>
                                        </p:tgtEl>
                                        <p:attrNameLst>
                                          <p:attrName>fillcolor</p:attrName>
                                        </p:attrNameLst>
                                      </p:cBhvr>
                                      <p:tavLst>
                                        <p:tav tm="0">
                                          <p:val>
                                            <p:clrVal>
                                              <a:schemeClr val="accent2"/>
                                            </p:clrVal>
                                          </p:val>
                                        </p:tav>
                                        <p:tav tm="50000">
                                          <p:val>
                                            <p:clrVal>
                                              <a:schemeClr val="hlink"/>
                                            </p:clrVal>
                                          </p:val>
                                        </p:tav>
                                      </p:tavLst>
                                    </p:anim>
                                    <p:set>
                                      <p:cBhvr>
                                        <p:cTn id="43" dur="80"/>
                                        <p:tgtEl>
                                          <p:spTgt spid="336899">
                                            <p:txEl>
                                              <p:pRg st="6" end="6"/>
                                            </p:txEl>
                                          </p:spTgt>
                                        </p:tgtEl>
                                        <p:attrNameLst>
                                          <p:attrName>fill.type</p:attrName>
                                        </p:attrNameLst>
                                      </p:cBhvr>
                                      <p:to>
                                        <p:strVal val="solid"/>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336899">
                                            <p:txEl>
                                              <p:pRg st="8" end="8"/>
                                            </p:txEl>
                                          </p:spTgt>
                                        </p:tgtEl>
                                        <p:attrNameLst>
                                          <p:attrName>style.visibility</p:attrName>
                                        </p:attrNameLst>
                                      </p:cBhvr>
                                      <p:to>
                                        <p:strVal val="visible"/>
                                      </p:to>
                                    </p:set>
                                    <p:anim calcmode="discrete" valueType="clr">
                                      <p:cBhvr override="childStyle">
                                        <p:cTn id="48" dur="80"/>
                                        <p:tgtEl>
                                          <p:spTgt spid="33689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336899">
                                            <p:txEl>
                                              <p:pRg st="8" end="8"/>
                                            </p:txEl>
                                          </p:spTgt>
                                        </p:tgtEl>
                                        <p:attrNameLst>
                                          <p:attrName>fillcolor</p:attrName>
                                        </p:attrNameLst>
                                      </p:cBhvr>
                                      <p:tavLst>
                                        <p:tav tm="0">
                                          <p:val>
                                            <p:clrVal>
                                              <a:schemeClr val="accent2"/>
                                            </p:clrVal>
                                          </p:val>
                                        </p:tav>
                                        <p:tav tm="50000">
                                          <p:val>
                                            <p:clrVal>
                                              <a:schemeClr val="hlink"/>
                                            </p:clrVal>
                                          </p:val>
                                        </p:tav>
                                      </p:tavLst>
                                    </p:anim>
                                    <p:set>
                                      <p:cBhvr>
                                        <p:cTn id="50" dur="80"/>
                                        <p:tgtEl>
                                          <p:spTgt spid="336899">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ltLang="zh-CN" dirty="0">
                <a:ea typeface="楷体" panose="02010609060101010101" pitchFamily="49" charset="-122"/>
                <a:cs typeface="Arial" panose="020B0604020202020204" pitchFamily="34" charset="0"/>
              </a:rPr>
              <a:t>2. IPv4</a:t>
            </a:r>
            <a:r>
              <a:rPr lang="zh-CN" altLang="en-US" dirty="0">
                <a:ea typeface="楷体" panose="02010609060101010101" pitchFamily="49" charset="-122"/>
                <a:cs typeface="Arial" panose="020B0604020202020204" pitchFamily="34" charset="0"/>
              </a:rPr>
              <a:t>到</a:t>
            </a:r>
            <a:r>
              <a:rPr lang="en-US" altLang="zh-CN" dirty="0">
                <a:ea typeface="楷体" panose="02010609060101010101" pitchFamily="49" charset="-122"/>
                <a:cs typeface="Arial" panose="020B0604020202020204" pitchFamily="34" charset="0"/>
              </a:rPr>
              <a:t>IPv6</a:t>
            </a:r>
            <a:r>
              <a:rPr lang="zh-CN" altLang="en-US" dirty="0">
                <a:ea typeface="楷体" panose="02010609060101010101" pitchFamily="49" charset="-122"/>
                <a:cs typeface="Arial" panose="020B0604020202020204" pitchFamily="34" charset="0"/>
              </a:rPr>
              <a:t>的迁移</a:t>
            </a:r>
            <a:endParaRPr lang="en-US" dirty="0">
              <a:latin typeface="Gill Sans MT" panose="020B0502020104020203" pitchFamily="34" charset="0"/>
              <a:ea typeface="ＭＳ Ｐゴシック" charset="0"/>
            </a:endParaRPr>
          </a:p>
        </p:txBody>
      </p:sp>
      <p:sp>
        <p:nvSpPr>
          <p:cNvPr id="114692" name="Rectangle 3"/>
          <p:cNvSpPr>
            <a:spLocks noGrp="1" noChangeArrowheads="1"/>
          </p:cNvSpPr>
          <p:nvPr>
            <p:ph type="body" idx="1"/>
          </p:nvPr>
        </p:nvSpPr>
        <p:spPr>
          <a:xfrm>
            <a:off x="338138" y="990604"/>
            <a:ext cx="8455025" cy="2655786"/>
          </a:xfrm>
        </p:spPr>
        <p:txBody>
          <a:bodyPr/>
          <a:lstStyle/>
          <a:p>
            <a:pPr>
              <a:spcBef>
                <a:spcPts val="600"/>
              </a:spcBef>
            </a:pPr>
            <a:r>
              <a:rPr lang="zh-CN" altLang="en-US" dirty="0"/>
              <a:t>并非所有路由器都能同时</a:t>
            </a:r>
            <a:r>
              <a:rPr lang="zh-CN" altLang="en-US" dirty="0" smtClean="0"/>
              <a:t>升级</a:t>
            </a:r>
            <a:endParaRPr lang="en-US" altLang="zh-CN" dirty="0" smtClean="0"/>
          </a:p>
          <a:p>
            <a:pPr lvl="1">
              <a:spcBef>
                <a:spcPts val="600"/>
              </a:spcBef>
            </a:pPr>
            <a:r>
              <a:rPr lang="zh-CN" altLang="en-US" dirty="0" smtClean="0"/>
              <a:t>没有一个</a:t>
            </a:r>
            <a:r>
              <a:rPr lang="en-US" altLang="zh-CN" dirty="0" smtClean="0"/>
              <a:t> </a:t>
            </a:r>
            <a:r>
              <a:rPr lang="en-US" altLang="ja-JP" dirty="0" smtClean="0"/>
              <a:t>“</a:t>
            </a:r>
            <a:r>
              <a:rPr lang="zh-CN" altLang="en-US" dirty="0" smtClean="0"/>
              <a:t>标志日</a:t>
            </a:r>
            <a:r>
              <a:rPr lang="en-US" altLang="ja-JP" dirty="0" smtClean="0"/>
              <a:t>”</a:t>
            </a:r>
          </a:p>
          <a:p>
            <a:pPr lvl="1">
              <a:spcBef>
                <a:spcPts val="600"/>
              </a:spcBef>
            </a:pPr>
            <a:r>
              <a:rPr lang="zh-CN" altLang="en-US" dirty="0"/>
              <a:t>混合使用</a:t>
            </a:r>
            <a:r>
              <a:rPr lang="en-US" altLang="zh-CN" dirty="0"/>
              <a:t>IPv4</a:t>
            </a:r>
            <a:r>
              <a:rPr lang="zh-CN" altLang="en-US" dirty="0"/>
              <a:t>和</a:t>
            </a:r>
            <a:r>
              <a:rPr lang="en-US" altLang="zh-CN" dirty="0"/>
              <a:t>IPv6</a:t>
            </a:r>
            <a:r>
              <a:rPr lang="zh-CN" altLang="en-US" dirty="0"/>
              <a:t>路由器的网络将如何运行</a:t>
            </a:r>
            <a:r>
              <a:rPr lang="en-US" altLang="zh-CN" dirty="0" smtClean="0"/>
              <a:t>? </a:t>
            </a:r>
          </a:p>
          <a:p>
            <a:pPr>
              <a:spcBef>
                <a:spcPts val="600"/>
              </a:spcBef>
            </a:pPr>
            <a:endParaRPr lang="en-US" altLang="zh-CN" dirty="0" smtClean="0">
              <a:solidFill>
                <a:srgbClr val="CC0000"/>
              </a:solidFill>
            </a:endParaRPr>
          </a:p>
          <a:p>
            <a:pPr>
              <a:spcBef>
                <a:spcPts val="600"/>
              </a:spcBef>
            </a:pPr>
            <a:r>
              <a:rPr lang="zh-CN" altLang="en-US" dirty="0" smtClean="0">
                <a:solidFill>
                  <a:srgbClr val="CC0000"/>
                </a:solidFill>
              </a:rPr>
              <a:t>隧道</a:t>
            </a:r>
            <a:r>
              <a:rPr lang="en-US" altLang="zh-CN" dirty="0" smtClean="0">
                <a:solidFill>
                  <a:srgbClr val="CC0000"/>
                </a:solidFill>
              </a:rPr>
              <a:t>:</a:t>
            </a:r>
            <a:r>
              <a:rPr lang="en-US" altLang="zh-CN" dirty="0" smtClean="0"/>
              <a:t> </a:t>
            </a:r>
            <a:r>
              <a:rPr lang="en-US" altLang="zh-CN" dirty="0"/>
              <a:t>IPv6</a:t>
            </a:r>
            <a:r>
              <a:rPr lang="zh-CN" altLang="en-US" dirty="0"/>
              <a:t>数据报作为</a:t>
            </a:r>
            <a:r>
              <a:rPr lang="en-US" altLang="zh-CN" dirty="0"/>
              <a:t>IPv4</a:t>
            </a:r>
            <a:r>
              <a:rPr lang="zh-CN" altLang="en-US" dirty="0"/>
              <a:t>数据报的</a:t>
            </a:r>
            <a:r>
              <a:rPr lang="zh-CN" altLang="en-US" dirty="0" smtClean="0"/>
              <a:t>有效载荷，在</a:t>
            </a:r>
            <a:r>
              <a:rPr lang="en-US" altLang="zh-CN" dirty="0"/>
              <a:t>IPv4</a:t>
            </a:r>
            <a:r>
              <a:rPr lang="zh-CN" altLang="en-US" dirty="0"/>
              <a:t>路由器之间</a:t>
            </a:r>
            <a:r>
              <a:rPr lang="zh-CN" altLang="en-US" dirty="0" smtClean="0"/>
              <a:t>传输</a:t>
            </a:r>
            <a:endParaRPr lang="en-US" altLang="zh-CN" dirty="0" smtClean="0"/>
          </a:p>
        </p:txBody>
      </p:sp>
      <p:grpSp>
        <p:nvGrpSpPr>
          <p:cNvPr id="114694" name="Group 47"/>
          <p:cNvGrpSpPr>
            <a:grpSpLocks/>
          </p:cNvGrpSpPr>
          <p:nvPr/>
        </p:nvGrpSpPr>
        <p:grpSpPr bwMode="auto">
          <a:xfrm>
            <a:off x="2101850" y="4976713"/>
            <a:ext cx="4854575" cy="473075"/>
            <a:chOff x="1163" y="3504"/>
            <a:chExt cx="3058" cy="298"/>
          </a:xfrm>
        </p:grpSpPr>
        <p:sp>
          <p:nvSpPr>
            <p:cNvPr id="114727"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728"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9"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0"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1"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2"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3"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4"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5"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6"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7"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8"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9"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0"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1"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2"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695" name="Text Box 48"/>
          <p:cNvSpPr txBox="1">
            <a:spLocks noChangeArrowheads="1"/>
          </p:cNvSpPr>
          <p:nvPr/>
        </p:nvSpPr>
        <p:spPr bwMode="auto">
          <a:xfrm>
            <a:off x="1597025" y="4175025"/>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IPv4 source, dest addr </a:t>
            </a:r>
          </a:p>
        </p:txBody>
      </p:sp>
      <p:sp>
        <p:nvSpPr>
          <p:cNvPr id="114696" name="Text Box 50"/>
          <p:cNvSpPr txBox="1">
            <a:spLocks noChangeArrowheads="1"/>
          </p:cNvSpPr>
          <p:nvPr/>
        </p:nvSpPr>
        <p:spPr bwMode="auto">
          <a:xfrm>
            <a:off x="1303338" y="3943250"/>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IPv4 header fields </a:t>
            </a:r>
          </a:p>
        </p:txBody>
      </p:sp>
      <p:sp>
        <p:nvSpPr>
          <p:cNvPr id="114697" name="Line 55"/>
          <p:cNvSpPr>
            <a:spLocks noChangeShapeType="1"/>
          </p:cNvSpPr>
          <p:nvPr/>
        </p:nvSpPr>
        <p:spPr bwMode="auto">
          <a:xfrm>
            <a:off x="2855913" y="4433788"/>
            <a:ext cx="0" cy="7381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698" name="Line 56"/>
          <p:cNvSpPr>
            <a:spLocks noChangeShapeType="1"/>
          </p:cNvSpPr>
          <p:nvPr/>
        </p:nvSpPr>
        <p:spPr bwMode="auto">
          <a:xfrm>
            <a:off x="2860675" y="4429025"/>
            <a:ext cx="381000" cy="738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699" name="Line 57"/>
          <p:cNvSpPr>
            <a:spLocks noChangeShapeType="1"/>
          </p:cNvSpPr>
          <p:nvPr/>
        </p:nvSpPr>
        <p:spPr bwMode="auto">
          <a:xfrm>
            <a:off x="2260600" y="4186138"/>
            <a:ext cx="0" cy="9763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00" name="Text Box 23"/>
          <p:cNvSpPr txBox="1">
            <a:spLocks noChangeArrowheads="1"/>
          </p:cNvSpPr>
          <p:nvPr/>
        </p:nvSpPr>
        <p:spPr bwMode="auto">
          <a:xfrm>
            <a:off x="3663950" y="5803800"/>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t>IPv4 datagram</a:t>
            </a:r>
          </a:p>
        </p:txBody>
      </p:sp>
      <p:sp>
        <p:nvSpPr>
          <p:cNvPr id="114701" name="Line 24"/>
          <p:cNvSpPr>
            <a:spLocks noChangeShapeType="1"/>
          </p:cNvSpPr>
          <p:nvPr/>
        </p:nvSpPr>
        <p:spPr bwMode="auto">
          <a:xfrm>
            <a:off x="5284788" y="5992713"/>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02" name="Line 25"/>
          <p:cNvSpPr>
            <a:spLocks noChangeShapeType="1"/>
          </p:cNvSpPr>
          <p:nvPr/>
        </p:nvSpPr>
        <p:spPr bwMode="auto">
          <a:xfrm flipH="1">
            <a:off x="2095500" y="5992713"/>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8880" name="Text Box 64"/>
          <p:cNvSpPr txBox="1">
            <a:spLocks noChangeArrowheads="1"/>
          </p:cNvSpPr>
          <p:nvPr/>
        </p:nvSpPr>
        <p:spPr bwMode="auto">
          <a:xfrm>
            <a:off x="4384675" y="5454550"/>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t>IPv6 datagram</a:t>
            </a:r>
          </a:p>
        </p:txBody>
      </p:sp>
      <p:sp>
        <p:nvSpPr>
          <p:cNvPr id="418881" name="Line 65"/>
          <p:cNvSpPr>
            <a:spLocks noChangeShapeType="1"/>
          </p:cNvSpPr>
          <p:nvPr/>
        </p:nvSpPr>
        <p:spPr bwMode="auto">
          <a:xfrm>
            <a:off x="6021388" y="5624413"/>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8882" name="Line 66"/>
          <p:cNvSpPr>
            <a:spLocks noChangeShapeType="1"/>
          </p:cNvSpPr>
          <p:nvPr/>
        </p:nvSpPr>
        <p:spPr bwMode="auto">
          <a:xfrm flipH="1">
            <a:off x="3522663" y="5624413"/>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06" name="Rectangle 69"/>
          <p:cNvSpPr>
            <a:spLocks noChangeArrowheads="1"/>
          </p:cNvSpPr>
          <p:nvPr/>
        </p:nvSpPr>
        <p:spPr bwMode="auto">
          <a:xfrm>
            <a:off x="3490913" y="5011638"/>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3" name="Group 70"/>
          <p:cNvGrpSpPr>
            <a:grpSpLocks/>
          </p:cNvGrpSpPr>
          <p:nvPr/>
        </p:nvGrpSpPr>
        <p:grpSpPr bwMode="auto">
          <a:xfrm>
            <a:off x="4552950" y="4041675"/>
            <a:ext cx="3379788" cy="1109663"/>
            <a:chOff x="2868" y="2782"/>
            <a:chExt cx="2129" cy="699"/>
          </a:xfrm>
        </p:grpSpPr>
        <p:sp>
          <p:nvSpPr>
            <p:cNvPr id="114725"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IPv4 payload </a:t>
              </a:r>
            </a:p>
          </p:txBody>
        </p:sp>
        <p:sp>
          <p:nvSpPr>
            <p:cNvPr id="114726" name="Line 54"/>
            <p:cNvSpPr>
              <a:spLocks noChangeShapeType="1"/>
            </p:cNvSpPr>
            <p:nvPr/>
          </p:nvSpPr>
          <p:spPr bwMode="auto">
            <a:xfrm flipH="1">
              <a:off x="2868" y="2979"/>
              <a:ext cx="1532" cy="50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71"/>
          <p:cNvGrpSpPr>
            <a:grpSpLocks/>
          </p:cNvGrpSpPr>
          <p:nvPr/>
        </p:nvGrpSpPr>
        <p:grpSpPr bwMode="auto">
          <a:xfrm>
            <a:off x="3506788" y="3946425"/>
            <a:ext cx="3402012" cy="1476375"/>
            <a:chOff x="2280" y="1247"/>
            <a:chExt cx="2143" cy="930"/>
          </a:xfrm>
        </p:grpSpPr>
        <p:sp>
          <p:nvSpPr>
            <p:cNvPr id="114709"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710"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1"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2"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3"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4"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5"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6"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7"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8"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UDP/TCP payload</a:t>
              </a:r>
            </a:p>
          </p:txBody>
        </p:sp>
        <p:sp>
          <p:nvSpPr>
            <p:cNvPr id="114719"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400"/>
                <a:t>IPv6 source dest addr</a:t>
              </a:r>
            </a:p>
          </p:txBody>
        </p:sp>
        <p:sp>
          <p:nvSpPr>
            <p:cNvPr id="114720"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400"/>
                <a:t>IPv6 header fields</a:t>
              </a:r>
            </a:p>
          </p:txBody>
        </p:sp>
        <p:sp>
          <p:nvSpPr>
            <p:cNvPr id="114721" name="Line 19"/>
            <p:cNvSpPr>
              <a:spLocks noChangeShapeType="1"/>
            </p:cNvSpPr>
            <p:nvPr/>
          </p:nvSpPr>
          <p:spPr bwMode="auto">
            <a:xfrm>
              <a:off x="2602" y="1543"/>
              <a:ext cx="3" cy="44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2" name="Line 20"/>
            <p:cNvSpPr>
              <a:spLocks noChangeShapeType="1"/>
            </p:cNvSpPr>
            <p:nvPr/>
          </p:nvSpPr>
          <p:spPr bwMode="auto">
            <a:xfrm>
              <a:off x="2594" y="1546"/>
              <a:ext cx="174" cy="44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3"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4"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1161582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418880"/>
                                        </p:tgtEl>
                                        <p:attrNameLst>
                                          <p:attrName>style.visibility</p:attrName>
                                        </p:attrNameLst>
                                      </p:cBhvr>
                                      <p:to>
                                        <p:strVal val="visible"/>
                                      </p:to>
                                    </p:set>
                                    <p:animEffect transition="in" filter="dissolve">
                                      <p:cBhvr>
                                        <p:cTn id="10" dur="500"/>
                                        <p:tgtEl>
                                          <p:spTgt spid="4188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18881"/>
                                        </p:tgtEl>
                                        <p:attrNameLst>
                                          <p:attrName>style.visibility</p:attrName>
                                        </p:attrNameLst>
                                      </p:cBhvr>
                                      <p:to>
                                        <p:strVal val="visible"/>
                                      </p:to>
                                    </p:set>
                                    <p:animEffect transition="in" filter="dissolve">
                                      <p:cBhvr>
                                        <p:cTn id="13" dur="500"/>
                                        <p:tgtEl>
                                          <p:spTgt spid="41888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18882"/>
                                        </p:tgtEl>
                                        <p:attrNameLst>
                                          <p:attrName>style.visibility</p:attrName>
                                        </p:attrNameLst>
                                      </p:cBhvr>
                                      <p:to>
                                        <p:strVal val="visible"/>
                                      </p:to>
                                    </p:set>
                                    <p:animEffect transition="in" filter="dissolve">
                                      <p:cBhvr>
                                        <p:cTn id="16" dur="500"/>
                                        <p:tgtEl>
                                          <p:spTgt spid="418882"/>
                                        </p:tgtEl>
                                      </p:cBhvr>
                                    </p:animEffect>
                                  </p:childTnLst>
                                </p:cTn>
                              </p:par>
                              <p:par>
                                <p:cTn id="17" presetID="9"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80" grpId="0"/>
      <p:bldP spid="418881" grpId="0" animBg="1"/>
      <p:bldP spid="418882"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4" name="Rectangle 180"/>
          <p:cNvSpPr>
            <a:spLocks noGrp="1" noChangeArrowheads="1"/>
          </p:cNvSpPr>
          <p:nvPr>
            <p:ph type="title"/>
          </p:nvPr>
        </p:nvSpPr>
        <p:spPr>
          <a:xfrm>
            <a:off x="338138" y="228600"/>
            <a:ext cx="8455025" cy="673101"/>
          </a:xfrm>
        </p:spPr>
        <p:txBody>
          <a:bodyPr/>
          <a:lstStyle/>
          <a:p>
            <a:pPr>
              <a:defRPr/>
            </a:pPr>
            <a:r>
              <a:rPr lang="zh-CN" altLang="en-US" dirty="0" smtClean="0">
                <a:latin typeface="+mn-ea"/>
                <a:ea typeface="+mn-ea"/>
              </a:rPr>
              <a:t>建隧道</a:t>
            </a:r>
            <a:endParaRPr lang="zh-CN" altLang="en-US" dirty="0">
              <a:latin typeface="+mn-ea"/>
              <a:ea typeface="+mn-ea"/>
            </a:endParaRPr>
          </a:p>
        </p:txBody>
      </p:sp>
      <p:sp>
        <p:nvSpPr>
          <p:cNvPr id="180" name="Text Box 76"/>
          <p:cNvSpPr txBox="1">
            <a:spLocks noChangeArrowheads="1"/>
          </p:cNvSpPr>
          <p:nvPr/>
        </p:nvSpPr>
        <p:spPr bwMode="auto">
          <a:xfrm>
            <a:off x="309563" y="2597150"/>
            <a:ext cx="15938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physical view:</a:t>
            </a:r>
          </a:p>
        </p:txBody>
      </p:sp>
      <p:sp>
        <p:nvSpPr>
          <p:cNvPr id="181" name="Line 147"/>
          <p:cNvSpPr>
            <a:spLocks noChangeShapeType="1"/>
          </p:cNvSpPr>
          <p:nvPr/>
        </p:nvSpPr>
        <p:spPr bwMode="auto">
          <a:xfrm flipV="1">
            <a:off x="3895725" y="2868613"/>
            <a:ext cx="2325688"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182" name="Text Box 180"/>
          <p:cNvSpPr txBox="1">
            <a:spLocks noChangeArrowheads="1"/>
          </p:cNvSpPr>
          <p:nvPr/>
        </p:nvSpPr>
        <p:spPr bwMode="auto">
          <a:xfrm>
            <a:off x="4227513" y="2992438"/>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cs typeface="Arial" panose="020B0604020202020204" pitchFamily="34" charset="0"/>
              </a:rPr>
              <a:t>IPv4</a:t>
            </a:r>
          </a:p>
        </p:txBody>
      </p:sp>
      <p:sp>
        <p:nvSpPr>
          <p:cNvPr id="183" name="Text Box 181"/>
          <p:cNvSpPr txBox="1">
            <a:spLocks noChangeArrowheads="1"/>
          </p:cNvSpPr>
          <p:nvPr/>
        </p:nvSpPr>
        <p:spPr bwMode="auto">
          <a:xfrm>
            <a:off x="5221288" y="2994025"/>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cs typeface="Arial" panose="020B0604020202020204" pitchFamily="34" charset="0"/>
              </a:rPr>
              <a:t>IPv4</a:t>
            </a:r>
          </a:p>
        </p:txBody>
      </p:sp>
      <p:grpSp>
        <p:nvGrpSpPr>
          <p:cNvPr id="184" name="Group 254"/>
          <p:cNvGrpSpPr>
            <a:grpSpLocks/>
          </p:cNvGrpSpPr>
          <p:nvPr/>
        </p:nvGrpSpPr>
        <p:grpSpPr bwMode="auto">
          <a:xfrm>
            <a:off x="4230688" y="2703513"/>
            <a:ext cx="693737" cy="338137"/>
            <a:chOff x="4396" y="1245"/>
            <a:chExt cx="672" cy="248"/>
          </a:xfrm>
        </p:grpSpPr>
        <p:sp>
          <p:nvSpPr>
            <p:cNvPr id="185"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186"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187"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188" name="Group 258"/>
            <p:cNvGrpSpPr>
              <a:grpSpLocks/>
            </p:cNvGrpSpPr>
            <p:nvPr/>
          </p:nvGrpSpPr>
          <p:grpSpPr bwMode="auto">
            <a:xfrm>
              <a:off x="4530" y="1287"/>
              <a:ext cx="377" cy="75"/>
              <a:chOff x="2468" y="1332"/>
              <a:chExt cx="310" cy="60"/>
            </a:xfrm>
          </p:grpSpPr>
          <p:sp>
            <p:nvSpPr>
              <p:cNvPr id="191" name="Freeform 2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92" name="Freeform 2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189" name="Line 26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90" name="Line 26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93" name="Group 328"/>
          <p:cNvGrpSpPr>
            <a:grpSpLocks/>
          </p:cNvGrpSpPr>
          <p:nvPr/>
        </p:nvGrpSpPr>
        <p:grpSpPr bwMode="auto">
          <a:xfrm>
            <a:off x="2163763" y="2360613"/>
            <a:ext cx="1728787" cy="965200"/>
            <a:chOff x="1363" y="1403"/>
            <a:chExt cx="1089" cy="608"/>
          </a:xfrm>
        </p:grpSpPr>
        <p:sp>
          <p:nvSpPr>
            <p:cNvPr id="194" name="Text Box 92"/>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A</a:t>
              </a:r>
            </a:p>
          </p:txBody>
        </p:sp>
        <p:sp>
          <p:nvSpPr>
            <p:cNvPr id="195" name="Text Box 108"/>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B</a:t>
              </a:r>
            </a:p>
          </p:txBody>
        </p:sp>
        <p:sp>
          <p:nvSpPr>
            <p:cNvPr id="196" name="Line 141"/>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197" name="Text Box 143"/>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198" name="Text Box 144"/>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199" name="Group 245"/>
            <p:cNvGrpSpPr>
              <a:grpSpLocks/>
            </p:cNvGrpSpPr>
            <p:nvPr/>
          </p:nvGrpSpPr>
          <p:grpSpPr bwMode="auto">
            <a:xfrm>
              <a:off x="1363" y="1621"/>
              <a:ext cx="437" cy="213"/>
              <a:chOff x="4396" y="1245"/>
              <a:chExt cx="672" cy="248"/>
            </a:xfrm>
          </p:grpSpPr>
          <p:sp>
            <p:nvSpPr>
              <p:cNvPr id="2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12" name="Group 249"/>
              <p:cNvGrpSpPr>
                <a:grpSpLocks/>
              </p:cNvGrpSpPr>
              <p:nvPr/>
            </p:nvGrpSpPr>
            <p:grpSpPr bwMode="auto">
              <a:xfrm>
                <a:off x="4530" y="1287"/>
                <a:ext cx="377" cy="75"/>
                <a:chOff x="2468" y="1332"/>
                <a:chExt cx="310" cy="60"/>
              </a:xfrm>
            </p:grpSpPr>
            <p:sp>
              <p:nvSpPr>
                <p:cNvPr id="215" name="Freeform 2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16" name="Freeform 2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13" name="Line 25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14" name="Line 25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00" name="Group 263"/>
            <p:cNvGrpSpPr>
              <a:grpSpLocks/>
            </p:cNvGrpSpPr>
            <p:nvPr/>
          </p:nvGrpSpPr>
          <p:grpSpPr bwMode="auto">
            <a:xfrm>
              <a:off x="2015" y="1617"/>
              <a:ext cx="437" cy="213"/>
              <a:chOff x="4396" y="1245"/>
              <a:chExt cx="672" cy="248"/>
            </a:xfrm>
          </p:grpSpPr>
          <p:sp>
            <p:nvSpPr>
              <p:cNvPr id="2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04" name="Group 267"/>
              <p:cNvGrpSpPr>
                <a:grpSpLocks/>
              </p:cNvGrpSpPr>
              <p:nvPr/>
            </p:nvGrpSpPr>
            <p:grpSpPr bwMode="auto">
              <a:xfrm>
                <a:off x="4530" y="1287"/>
                <a:ext cx="377" cy="75"/>
                <a:chOff x="2468" y="1332"/>
                <a:chExt cx="310" cy="60"/>
              </a:xfrm>
            </p:grpSpPr>
            <p:sp>
              <p:nvSpPr>
                <p:cNvPr id="207" name="Freeform 2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08" name="Freeform 2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05" name="Line 270"/>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06" name="Line 271"/>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grpSp>
        <p:nvGrpSpPr>
          <p:cNvPr id="217" name="Group 272"/>
          <p:cNvGrpSpPr>
            <a:grpSpLocks/>
          </p:cNvGrpSpPr>
          <p:nvPr/>
        </p:nvGrpSpPr>
        <p:grpSpPr bwMode="auto">
          <a:xfrm>
            <a:off x="5195888" y="2706688"/>
            <a:ext cx="693737" cy="338137"/>
            <a:chOff x="4396" y="1245"/>
            <a:chExt cx="672" cy="248"/>
          </a:xfrm>
        </p:grpSpPr>
        <p:sp>
          <p:nvSpPr>
            <p:cNvPr id="21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1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2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21" name="Group 276"/>
            <p:cNvGrpSpPr>
              <a:grpSpLocks/>
            </p:cNvGrpSpPr>
            <p:nvPr/>
          </p:nvGrpSpPr>
          <p:grpSpPr bwMode="auto">
            <a:xfrm>
              <a:off x="4530" y="1287"/>
              <a:ext cx="377" cy="75"/>
              <a:chOff x="2468" y="1332"/>
              <a:chExt cx="310" cy="60"/>
            </a:xfrm>
          </p:grpSpPr>
          <p:sp>
            <p:nvSpPr>
              <p:cNvPr id="224" name="Freeform 2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25" name="Freeform 2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22" name="Line 279"/>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23" name="Line 280"/>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26" name="Group 303"/>
          <p:cNvGrpSpPr>
            <a:grpSpLocks/>
          </p:cNvGrpSpPr>
          <p:nvPr/>
        </p:nvGrpSpPr>
        <p:grpSpPr bwMode="auto">
          <a:xfrm>
            <a:off x="6202363" y="2362200"/>
            <a:ext cx="1668462" cy="958850"/>
            <a:chOff x="3907" y="1404"/>
            <a:chExt cx="1051" cy="604"/>
          </a:xfrm>
        </p:grpSpPr>
        <p:sp>
          <p:nvSpPr>
            <p:cNvPr id="227" name="Text Box 50"/>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E</a:t>
              </a:r>
            </a:p>
          </p:txBody>
        </p:sp>
        <p:sp>
          <p:nvSpPr>
            <p:cNvPr id="228" name="Line 142"/>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229" name="Text Box 145"/>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230" name="Text Box 146"/>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231" name="Group 281"/>
            <p:cNvGrpSpPr>
              <a:grpSpLocks/>
            </p:cNvGrpSpPr>
            <p:nvPr/>
          </p:nvGrpSpPr>
          <p:grpSpPr bwMode="auto">
            <a:xfrm>
              <a:off x="3907" y="1621"/>
              <a:ext cx="437" cy="213"/>
              <a:chOff x="4396" y="1245"/>
              <a:chExt cx="672" cy="248"/>
            </a:xfrm>
          </p:grpSpPr>
          <p:sp>
            <p:nvSpPr>
              <p:cNvPr id="2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45" name="Group 285"/>
              <p:cNvGrpSpPr>
                <a:grpSpLocks/>
              </p:cNvGrpSpPr>
              <p:nvPr/>
            </p:nvGrpSpPr>
            <p:grpSpPr bwMode="auto">
              <a:xfrm>
                <a:off x="4530" y="1287"/>
                <a:ext cx="377" cy="75"/>
                <a:chOff x="2468" y="1332"/>
                <a:chExt cx="310" cy="60"/>
              </a:xfrm>
            </p:grpSpPr>
            <p:sp>
              <p:nvSpPr>
                <p:cNvPr id="248" name="Freeform 2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49" name="Freeform 2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46" name="Line 288"/>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47" name="Line 289"/>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32" name="Group 290"/>
            <p:cNvGrpSpPr>
              <a:grpSpLocks/>
            </p:cNvGrpSpPr>
            <p:nvPr/>
          </p:nvGrpSpPr>
          <p:grpSpPr bwMode="auto">
            <a:xfrm>
              <a:off x="4521" y="1619"/>
              <a:ext cx="437" cy="213"/>
              <a:chOff x="4396" y="1245"/>
              <a:chExt cx="672" cy="248"/>
            </a:xfrm>
          </p:grpSpPr>
          <p:sp>
            <p:nvSpPr>
              <p:cNvPr id="23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3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3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37" name="Group 294"/>
              <p:cNvGrpSpPr>
                <a:grpSpLocks/>
              </p:cNvGrpSpPr>
              <p:nvPr/>
            </p:nvGrpSpPr>
            <p:grpSpPr bwMode="auto">
              <a:xfrm>
                <a:off x="4530" y="1287"/>
                <a:ext cx="377" cy="75"/>
                <a:chOff x="2468" y="1332"/>
                <a:chExt cx="310" cy="60"/>
              </a:xfrm>
            </p:grpSpPr>
            <p:sp>
              <p:nvSpPr>
                <p:cNvPr id="240" name="Freeform 2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41" name="Freeform 2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38" name="Line 297"/>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39" name="Line 298"/>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33" name="Text Box 299"/>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F</a:t>
              </a:r>
            </a:p>
          </p:txBody>
        </p:sp>
      </p:grpSp>
      <p:sp>
        <p:nvSpPr>
          <p:cNvPr id="250" name="Text Box 300"/>
          <p:cNvSpPr txBox="1">
            <a:spLocks noChangeArrowheads="1"/>
          </p:cNvSpPr>
          <p:nvPr/>
        </p:nvSpPr>
        <p:spPr bwMode="auto">
          <a:xfrm>
            <a:off x="4386263" y="2355850"/>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C</a:t>
            </a:r>
          </a:p>
        </p:txBody>
      </p:sp>
      <p:sp>
        <p:nvSpPr>
          <p:cNvPr id="251" name="Text Box 301"/>
          <p:cNvSpPr txBox="1">
            <a:spLocks noChangeArrowheads="1"/>
          </p:cNvSpPr>
          <p:nvPr/>
        </p:nvSpPr>
        <p:spPr bwMode="auto">
          <a:xfrm>
            <a:off x="5362575" y="2359025"/>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D</a:t>
            </a:r>
          </a:p>
        </p:txBody>
      </p:sp>
      <p:grpSp>
        <p:nvGrpSpPr>
          <p:cNvPr id="252" name="Group 354"/>
          <p:cNvGrpSpPr>
            <a:grpSpLocks/>
          </p:cNvGrpSpPr>
          <p:nvPr/>
        </p:nvGrpSpPr>
        <p:grpSpPr bwMode="auto">
          <a:xfrm>
            <a:off x="458788" y="1216025"/>
            <a:ext cx="7418387" cy="979488"/>
            <a:chOff x="289" y="766"/>
            <a:chExt cx="4673" cy="617"/>
          </a:xfrm>
        </p:grpSpPr>
        <p:sp>
          <p:nvSpPr>
            <p:cNvPr id="253" name="Rectangle 6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p>
              <a:endParaRPr lang="zh-CN" altLang="zh-CN">
                <a:latin typeface="Arial" panose="020B0604020202020204" pitchFamily="34" charset="0"/>
                <a:cs typeface="Arial" panose="020B0604020202020204" pitchFamily="34" charset="0"/>
              </a:endParaRPr>
            </a:p>
          </p:txBody>
        </p:sp>
        <p:sp>
          <p:nvSpPr>
            <p:cNvPr id="254" name="Text Box 75"/>
            <p:cNvSpPr txBox="1">
              <a:spLocks noChangeArrowheads="1"/>
            </p:cNvSpPr>
            <p:nvPr/>
          </p:nvSpPr>
          <p:spPr bwMode="auto">
            <a:xfrm>
              <a:off x="289" y="979"/>
              <a:ext cx="89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logical view:</a:t>
              </a:r>
            </a:p>
          </p:txBody>
        </p:sp>
        <p:sp>
          <p:nvSpPr>
            <p:cNvPr id="255" name="Text Box 244"/>
            <p:cNvSpPr txBox="1">
              <a:spLocks noChangeArrowheads="1"/>
            </p:cNvSpPr>
            <p:nvPr/>
          </p:nvSpPr>
          <p:spPr bwMode="auto">
            <a:xfrm>
              <a:off x="2494" y="766"/>
              <a:ext cx="1461" cy="320"/>
            </a:xfrm>
            <a:prstGeom prst="rect">
              <a:avLst/>
            </a:prstGeom>
            <a:noFill/>
            <a:ln w="9525">
              <a:noFill/>
              <a:miter lim="800000"/>
              <a:headEnd/>
              <a:tailEnd/>
            </a:ln>
          </p:spPr>
          <p:txBody>
            <a:bodyPr wrap="none">
              <a:spAutoFit/>
            </a:bodyPr>
            <a:lstStyle/>
            <a:p>
              <a:pPr algn="ctr">
                <a:lnSpc>
                  <a:spcPct val="85000"/>
                </a:lnSpc>
              </a:pPr>
              <a:r>
                <a:rPr lang="en-US" altLang="zh-CN" sz="1600" dirty="0">
                  <a:solidFill>
                    <a:srgbClr val="CC0000"/>
                  </a:solidFill>
                  <a:latin typeface="Arial" panose="020B0604020202020204" pitchFamily="34" charset="0"/>
                  <a:cs typeface="Arial" panose="020B0604020202020204" pitchFamily="34" charset="0"/>
                </a:rPr>
                <a:t>IPv4 tunnel </a:t>
              </a:r>
            </a:p>
            <a:p>
              <a:pPr algn="ctr">
                <a:lnSpc>
                  <a:spcPct val="85000"/>
                </a:lnSpc>
              </a:pPr>
              <a:r>
                <a:rPr lang="en-US" altLang="zh-CN" sz="1600" dirty="0">
                  <a:solidFill>
                    <a:srgbClr val="CC0000"/>
                  </a:solidFill>
                  <a:latin typeface="Arial" panose="020B0604020202020204" pitchFamily="34" charset="0"/>
                  <a:cs typeface="Arial" panose="020B0604020202020204" pitchFamily="34" charset="0"/>
                </a:rPr>
                <a:t>connecting IPv6 routers</a:t>
              </a:r>
            </a:p>
          </p:txBody>
        </p:sp>
        <p:grpSp>
          <p:nvGrpSpPr>
            <p:cNvPr id="256" name="Group 304"/>
            <p:cNvGrpSpPr>
              <a:grpSpLocks/>
            </p:cNvGrpSpPr>
            <p:nvPr/>
          </p:nvGrpSpPr>
          <p:grpSpPr bwMode="auto">
            <a:xfrm>
              <a:off x="3911" y="779"/>
              <a:ext cx="1051" cy="604"/>
              <a:chOff x="3907" y="1404"/>
              <a:chExt cx="1051" cy="604"/>
            </a:xfrm>
          </p:grpSpPr>
          <p:sp>
            <p:nvSpPr>
              <p:cNvPr id="281" name="Text Box 305"/>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E</a:t>
                </a:r>
              </a:p>
            </p:txBody>
          </p:sp>
          <p:sp>
            <p:nvSpPr>
              <p:cNvPr id="282" name="Line 306"/>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283" name="Text Box 307"/>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284" name="Text Box 308"/>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285" name="Group 309"/>
              <p:cNvGrpSpPr>
                <a:grpSpLocks/>
              </p:cNvGrpSpPr>
              <p:nvPr/>
            </p:nvGrpSpPr>
            <p:grpSpPr bwMode="auto">
              <a:xfrm>
                <a:off x="3907" y="1621"/>
                <a:ext cx="437" cy="213"/>
                <a:chOff x="4396" y="1245"/>
                <a:chExt cx="672" cy="248"/>
              </a:xfrm>
            </p:grpSpPr>
            <p:sp>
              <p:nvSpPr>
                <p:cNvPr id="2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99" name="Group 313"/>
                <p:cNvGrpSpPr>
                  <a:grpSpLocks/>
                </p:cNvGrpSpPr>
                <p:nvPr/>
              </p:nvGrpSpPr>
              <p:grpSpPr bwMode="auto">
                <a:xfrm>
                  <a:off x="4530" y="1287"/>
                  <a:ext cx="377" cy="75"/>
                  <a:chOff x="2468" y="1332"/>
                  <a:chExt cx="310" cy="60"/>
                </a:xfrm>
              </p:grpSpPr>
              <p:sp>
                <p:nvSpPr>
                  <p:cNvPr id="302" name="Freeform 3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303" name="Freeform 3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300" name="Line 316"/>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301" name="Line 317"/>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86" name="Group 318"/>
              <p:cNvGrpSpPr>
                <a:grpSpLocks/>
              </p:cNvGrpSpPr>
              <p:nvPr/>
            </p:nvGrpSpPr>
            <p:grpSpPr bwMode="auto">
              <a:xfrm>
                <a:off x="4521" y="1619"/>
                <a:ext cx="437" cy="213"/>
                <a:chOff x="4396" y="1245"/>
                <a:chExt cx="672" cy="248"/>
              </a:xfrm>
            </p:grpSpPr>
            <p:sp>
              <p:nvSpPr>
                <p:cNvPr id="2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91" name="Group 322"/>
                <p:cNvGrpSpPr>
                  <a:grpSpLocks/>
                </p:cNvGrpSpPr>
                <p:nvPr/>
              </p:nvGrpSpPr>
              <p:grpSpPr bwMode="auto">
                <a:xfrm>
                  <a:off x="4530" y="1287"/>
                  <a:ext cx="377" cy="75"/>
                  <a:chOff x="2468" y="1332"/>
                  <a:chExt cx="310" cy="60"/>
                </a:xfrm>
              </p:grpSpPr>
              <p:sp>
                <p:nvSpPr>
                  <p:cNvPr id="294" name="Freeform 3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95" name="Freeform 3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92" name="Line 325"/>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93" name="Line 326"/>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87" name="Text Box 327"/>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F</a:t>
                </a:r>
              </a:p>
            </p:txBody>
          </p:sp>
        </p:grpSp>
        <p:grpSp>
          <p:nvGrpSpPr>
            <p:cNvPr id="257" name="Group 329"/>
            <p:cNvGrpSpPr>
              <a:grpSpLocks/>
            </p:cNvGrpSpPr>
            <p:nvPr/>
          </p:nvGrpSpPr>
          <p:grpSpPr bwMode="auto">
            <a:xfrm>
              <a:off x="1361" y="771"/>
              <a:ext cx="1089" cy="608"/>
              <a:chOff x="1363" y="1403"/>
              <a:chExt cx="1089" cy="608"/>
            </a:xfrm>
          </p:grpSpPr>
          <p:sp>
            <p:nvSpPr>
              <p:cNvPr id="258" name="Text Box 330"/>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A</a:t>
                </a:r>
              </a:p>
            </p:txBody>
          </p:sp>
          <p:sp>
            <p:nvSpPr>
              <p:cNvPr id="259" name="Text Box 331"/>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B</a:t>
                </a:r>
              </a:p>
            </p:txBody>
          </p:sp>
          <p:sp>
            <p:nvSpPr>
              <p:cNvPr id="260" name="Line 332"/>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261" name="Text Box 333"/>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262" name="Text Box 334"/>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263" name="Group 335"/>
              <p:cNvGrpSpPr>
                <a:grpSpLocks/>
              </p:cNvGrpSpPr>
              <p:nvPr/>
            </p:nvGrpSpPr>
            <p:grpSpPr bwMode="auto">
              <a:xfrm>
                <a:off x="1363" y="1621"/>
                <a:ext cx="437" cy="213"/>
                <a:chOff x="4396" y="1245"/>
                <a:chExt cx="672" cy="248"/>
              </a:xfrm>
            </p:grpSpPr>
            <p:sp>
              <p:nvSpPr>
                <p:cNvPr id="2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76" name="Group 339"/>
                <p:cNvGrpSpPr>
                  <a:grpSpLocks/>
                </p:cNvGrpSpPr>
                <p:nvPr/>
              </p:nvGrpSpPr>
              <p:grpSpPr bwMode="auto">
                <a:xfrm>
                  <a:off x="4530" y="1287"/>
                  <a:ext cx="377" cy="75"/>
                  <a:chOff x="2468" y="1332"/>
                  <a:chExt cx="310" cy="60"/>
                </a:xfrm>
              </p:grpSpPr>
              <p:sp>
                <p:nvSpPr>
                  <p:cNvPr id="279" name="Freeform 3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80" name="Freeform 3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77" name="Line 34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78" name="Line 34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64" name="Group 344"/>
              <p:cNvGrpSpPr>
                <a:grpSpLocks/>
              </p:cNvGrpSpPr>
              <p:nvPr/>
            </p:nvGrpSpPr>
            <p:grpSpPr bwMode="auto">
              <a:xfrm>
                <a:off x="2015" y="1617"/>
                <a:ext cx="437" cy="213"/>
                <a:chOff x="4396" y="1245"/>
                <a:chExt cx="672" cy="248"/>
              </a:xfrm>
            </p:grpSpPr>
            <p:sp>
              <p:nvSpPr>
                <p:cNvPr id="26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6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6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68" name="Group 348"/>
                <p:cNvGrpSpPr>
                  <a:grpSpLocks/>
                </p:cNvGrpSpPr>
                <p:nvPr/>
              </p:nvGrpSpPr>
              <p:grpSpPr bwMode="auto">
                <a:xfrm>
                  <a:off x="4530" y="1287"/>
                  <a:ext cx="377" cy="75"/>
                  <a:chOff x="2468" y="1332"/>
                  <a:chExt cx="310" cy="60"/>
                </a:xfrm>
              </p:grpSpPr>
              <p:sp>
                <p:nvSpPr>
                  <p:cNvPr id="271" name="Freeform 34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72" name="Freeform 35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69" name="Line 35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70" name="Line 35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dissolve">
                                      <p:cBhvr>
                                        <p:cTn id="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2557463" y="3384550"/>
            <a:ext cx="817562" cy="2981325"/>
            <a:chOff x="1611" y="2132"/>
            <a:chExt cx="515" cy="1878"/>
          </a:xfrm>
        </p:grpSpPr>
        <p:grpSp>
          <p:nvGrpSpPr>
            <p:cNvPr id="104606" name="Group 212"/>
            <p:cNvGrpSpPr>
              <a:grpSpLocks/>
            </p:cNvGrpSpPr>
            <p:nvPr/>
          </p:nvGrpSpPr>
          <p:grpSpPr bwMode="auto">
            <a:xfrm>
              <a:off x="1625" y="2200"/>
              <a:ext cx="471" cy="908"/>
              <a:chOff x="643" y="2144"/>
              <a:chExt cx="471" cy="908"/>
            </a:xfrm>
          </p:grpSpPr>
          <p:sp>
            <p:nvSpPr>
              <p:cNvPr id="104610"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611" name="Text Box 184"/>
              <p:cNvSpPr txBox="1">
                <a:spLocks noChangeArrowheads="1"/>
              </p:cNvSpPr>
              <p:nvPr/>
            </p:nvSpPr>
            <p:spPr bwMode="auto">
              <a:xfrm>
                <a:off x="643" y="2169"/>
                <a:ext cx="461"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sp>
          <p:nvSpPr>
            <p:cNvPr id="104607" name="Line 194"/>
            <p:cNvSpPr>
              <a:spLocks noChangeShapeType="1"/>
            </p:cNvSpPr>
            <p:nvPr/>
          </p:nvSpPr>
          <p:spPr bwMode="auto">
            <a:xfrm>
              <a:off x="1661" y="2132"/>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608" name="Text Box 204"/>
            <p:cNvSpPr txBox="1">
              <a:spLocks noChangeArrowheads="1"/>
            </p:cNvSpPr>
            <p:nvPr/>
          </p:nvSpPr>
          <p:spPr bwMode="auto">
            <a:xfrm>
              <a:off x="1611" y="3690"/>
              <a:ext cx="515" cy="320"/>
            </a:xfrm>
            <a:prstGeom prst="rect">
              <a:avLst/>
            </a:prstGeom>
            <a:noFill/>
            <a:ln w="9525">
              <a:noFill/>
              <a:miter lim="800000"/>
              <a:headEnd/>
              <a:tailEnd/>
            </a:ln>
          </p:spPr>
          <p:txBody>
            <a:bodyPr wrap="none">
              <a:spAutoFit/>
            </a:bodyPr>
            <a:lstStyle/>
            <a:p>
              <a:pPr algn="ctr">
                <a:lnSpc>
                  <a:spcPct val="85000"/>
                </a:lnSpc>
              </a:pPr>
              <a:r>
                <a:rPr lang="en-US" altLang="zh-CN" sz="1600" dirty="0">
                  <a:latin typeface="Arial" panose="020B0604020202020204" pitchFamily="34" charset="0"/>
                  <a:ea typeface="Arial Unicode MS" panose="020B0604020202020204" pitchFamily="34" charset="-122"/>
                  <a:cs typeface="Arial" panose="020B0604020202020204" pitchFamily="34" charset="0"/>
                </a:rPr>
                <a:t>A-to-B:</a:t>
              </a:r>
            </a:p>
            <a:p>
              <a:pPr algn="ctr">
                <a:lnSpc>
                  <a:spcPct val="85000"/>
                </a:lnSpc>
              </a:pPr>
              <a:r>
                <a:rPr lang="en-US" altLang="zh-CN" sz="1600" dirty="0">
                  <a:latin typeface="Arial" panose="020B0604020202020204" pitchFamily="34" charset="0"/>
                  <a:ea typeface="Arial Unicode MS" panose="020B0604020202020204" pitchFamily="34" charset="-122"/>
                  <a:cs typeface="Arial" panose="020B0604020202020204" pitchFamily="34" charset="0"/>
                </a:rPr>
                <a:t>IPv6</a:t>
              </a:r>
            </a:p>
          </p:txBody>
        </p:sp>
        <p:sp>
          <p:nvSpPr>
            <p:cNvPr id="104609" name="Line 205"/>
            <p:cNvSpPr>
              <a:spLocks noChangeShapeType="1"/>
            </p:cNvSpPr>
            <p:nvPr/>
          </p:nvSpPr>
          <p:spPr bwMode="auto">
            <a:xfrm>
              <a:off x="1856" y="3230"/>
              <a:ext cx="0" cy="495"/>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4" name="Group 353"/>
          <p:cNvGrpSpPr>
            <a:grpSpLocks/>
          </p:cNvGrpSpPr>
          <p:nvPr/>
        </p:nvGrpSpPr>
        <p:grpSpPr bwMode="auto">
          <a:xfrm>
            <a:off x="3532188" y="3376613"/>
            <a:ext cx="1185862" cy="3319462"/>
            <a:chOff x="2225" y="2127"/>
            <a:chExt cx="747" cy="2091"/>
          </a:xfrm>
        </p:grpSpPr>
        <p:grpSp>
          <p:nvGrpSpPr>
            <p:cNvPr id="104597" name="Group 216"/>
            <p:cNvGrpSpPr>
              <a:grpSpLocks/>
            </p:cNvGrpSpPr>
            <p:nvPr/>
          </p:nvGrpSpPr>
          <p:grpSpPr bwMode="auto">
            <a:xfrm>
              <a:off x="2225" y="2194"/>
              <a:ext cx="620" cy="1388"/>
              <a:chOff x="441" y="2082"/>
              <a:chExt cx="620" cy="1388"/>
            </a:xfrm>
          </p:grpSpPr>
          <p:sp>
            <p:nvSpPr>
              <p:cNvPr id="104601"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grpSp>
            <p:nvGrpSpPr>
              <p:cNvPr id="104602" name="Group 190"/>
              <p:cNvGrpSpPr>
                <a:grpSpLocks/>
              </p:cNvGrpSpPr>
              <p:nvPr/>
            </p:nvGrpSpPr>
            <p:grpSpPr bwMode="auto">
              <a:xfrm>
                <a:off x="499" y="2471"/>
                <a:ext cx="493" cy="908"/>
                <a:chOff x="4869" y="143"/>
                <a:chExt cx="493" cy="908"/>
              </a:xfrm>
            </p:grpSpPr>
            <p:sp>
              <p:nvSpPr>
                <p:cNvPr id="104604"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605" name="Text Box 192"/>
                <p:cNvSpPr txBox="1">
                  <a:spLocks noChangeArrowheads="1"/>
                </p:cNvSpPr>
                <p:nvPr/>
              </p:nvSpPr>
              <p:spPr bwMode="auto">
                <a:xfrm>
                  <a:off x="4869" y="161"/>
                  <a:ext cx="493"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sp>
            <p:nvSpPr>
              <p:cNvPr id="104603" name="Text Box 193"/>
              <p:cNvSpPr txBox="1">
                <a:spLocks noChangeArrowheads="1"/>
              </p:cNvSpPr>
              <p:nvPr/>
            </p:nvSpPr>
            <p:spPr bwMode="auto">
              <a:xfrm>
                <a:off x="441" y="2082"/>
                <a:ext cx="564" cy="404"/>
              </a:xfrm>
              <a:prstGeom prst="rect">
                <a:avLst/>
              </a:prstGeom>
              <a:noFill/>
              <a:ln w="9525">
                <a:noFill/>
                <a:miter lim="800000"/>
                <a:headEnd/>
                <a:tailEnd/>
              </a:ln>
            </p:spPr>
            <p:txBody>
              <a:bodyPr wrap="none">
                <a:spAutoFit/>
              </a:bodyPr>
              <a:lstStyle/>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src:B</a:t>
                </a:r>
              </a:p>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dest: E</a:t>
                </a:r>
              </a:p>
            </p:txBody>
          </p:sp>
        </p:grpSp>
        <p:sp>
          <p:nvSpPr>
            <p:cNvPr id="104598" name="Line 195"/>
            <p:cNvSpPr>
              <a:spLocks noChangeShapeType="1"/>
            </p:cNvSpPr>
            <p:nvPr/>
          </p:nvSpPr>
          <p:spPr bwMode="auto">
            <a:xfrm>
              <a:off x="2345" y="2127"/>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99" name="Text Box 208"/>
            <p:cNvSpPr txBox="1">
              <a:spLocks noChangeArrowheads="1"/>
            </p:cNvSpPr>
            <p:nvPr/>
          </p:nvSpPr>
          <p:spPr bwMode="auto">
            <a:xfrm>
              <a:off x="2231" y="3767"/>
              <a:ext cx="741" cy="451"/>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B-to-C:</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 inside</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IPv4</a:t>
              </a:r>
            </a:p>
          </p:txBody>
        </p:sp>
        <p:sp>
          <p:nvSpPr>
            <p:cNvPr id="104600" name="Line 209"/>
            <p:cNvSpPr>
              <a:spLocks noChangeShapeType="1"/>
            </p:cNvSpPr>
            <p:nvPr/>
          </p:nvSpPr>
          <p:spPr bwMode="auto">
            <a:xfrm>
              <a:off x="2588" y="3604"/>
              <a:ext cx="0" cy="116"/>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7" name="Group 355"/>
          <p:cNvGrpSpPr>
            <a:grpSpLocks/>
          </p:cNvGrpSpPr>
          <p:nvPr/>
        </p:nvGrpSpPr>
        <p:grpSpPr bwMode="auto">
          <a:xfrm>
            <a:off x="6748463" y="3379788"/>
            <a:ext cx="881062" cy="2998787"/>
            <a:chOff x="4251" y="2129"/>
            <a:chExt cx="555" cy="1889"/>
          </a:xfrm>
        </p:grpSpPr>
        <p:sp>
          <p:nvSpPr>
            <p:cNvPr id="104591" name="Line 197"/>
            <p:cNvSpPr>
              <a:spLocks noChangeShapeType="1"/>
            </p:cNvSpPr>
            <p:nvPr/>
          </p:nvSpPr>
          <p:spPr bwMode="auto">
            <a:xfrm>
              <a:off x="4292" y="2129"/>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92" name="Text Box 206"/>
            <p:cNvSpPr txBox="1">
              <a:spLocks noChangeArrowheads="1"/>
            </p:cNvSpPr>
            <p:nvPr/>
          </p:nvSpPr>
          <p:spPr bwMode="auto">
            <a:xfrm>
              <a:off x="4298" y="3698"/>
              <a:ext cx="508" cy="320"/>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E-to-F:</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93" name="Line 207"/>
            <p:cNvSpPr>
              <a:spLocks noChangeShapeType="1"/>
            </p:cNvSpPr>
            <p:nvPr/>
          </p:nvSpPr>
          <p:spPr bwMode="auto">
            <a:xfrm>
              <a:off x="4540" y="3238"/>
              <a:ext cx="0" cy="495"/>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nvGrpSpPr>
            <p:cNvPr id="104594" name="Group 213"/>
            <p:cNvGrpSpPr>
              <a:grpSpLocks/>
            </p:cNvGrpSpPr>
            <p:nvPr/>
          </p:nvGrpSpPr>
          <p:grpSpPr bwMode="auto">
            <a:xfrm>
              <a:off x="4251" y="2205"/>
              <a:ext cx="471" cy="908"/>
              <a:chOff x="643" y="2144"/>
              <a:chExt cx="471" cy="908"/>
            </a:xfrm>
          </p:grpSpPr>
          <p:sp>
            <p:nvSpPr>
              <p:cNvPr id="104595"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596" name="Text Box 215"/>
              <p:cNvSpPr txBox="1">
                <a:spLocks noChangeArrowheads="1"/>
              </p:cNvSpPr>
              <p:nvPr/>
            </p:nvSpPr>
            <p:spPr bwMode="auto">
              <a:xfrm>
                <a:off x="643" y="2169"/>
                <a:ext cx="461"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grpSp>
      <p:grpSp>
        <p:nvGrpSpPr>
          <p:cNvPr id="9" name="Group 354"/>
          <p:cNvGrpSpPr>
            <a:grpSpLocks/>
          </p:cNvGrpSpPr>
          <p:nvPr/>
        </p:nvGrpSpPr>
        <p:grpSpPr bwMode="auto">
          <a:xfrm>
            <a:off x="5567363" y="3378200"/>
            <a:ext cx="1176337" cy="3330575"/>
            <a:chOff x="3507" y="2128"/>
            <a:chExt cx="741" cy="2098"/>
          </a:xfrm>
        </p:grpSpPr>
        <p:sp>
          <p:nvSpPr>
            <p:cNvPr id="104582" name="Line 196"/>
            <p:cNvSpPr>
              <a:spLocks noChangeShapeType="1"/>
            </p:cNvSpPr>
            <p:nvPr/>
          </p:nvSpPr>
          <p:spPr bwMode="auto">
            <a:xfrm>
              <a:off x="3627" y="2128"/>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83" name="Text Box 210"/>
            <p:cNvSpPr txBox="1">
              <a:spLocks noChangeArrowheads="1"/>
            </p:cNvSpPr>
            <p:nvPr/>
          </p:nvSpPr>
          <p:spPr bwMode="auto">
            <a:xfrm>
              <a:off x="3507" y="3775"/>
              <a:ext cx="741" cy="451"/>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B-to-C:</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 inside</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IPv4</a:t>
              </a:r>
            </a:p>
          </p:txBody>
        </p:sp>
        <p:sp>
          <p:nvSpPr>
            <p:cNvPr id="104584" name="Line 211"/>
            <p:cNvSpPr>
              <a:spLocks noChangeShapeType="1"/>
            </p:cNvSpPr>
            <p:nvPr/>
          </p:nvSpPr>
          <p:spPr bwMode="auto">
            <a:xfrm>
              <a:off x="3883" y="3640"/>
              <a:ext cx="0" cy="116"/>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nvGrpSpPr>
            <p:cNvPr id="104585" name="Group 217"/>
            <p:cNvGrpSpPr>
              <a:grpSpLocks/>
            </p:cNvGrpSpPr>
            <p:nvPr/>
          </p:nvGrpSpPr>
          <p:grpSpPr bwMode="auto">
            <a:xfrm>
              <a:off x="3521" y="2220"/>
              <a:ext cx="620" cy="1388"/>
              <a:chOff x="441" y="2082"/>
              <a:chExt cx="620" cy="1388"/>
            </a:xfrm>
          </p:grpSpPr>
          <p:sp>
            <p:nvSpPr>
              <p:cNvPr id="104586"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grpSp>
            <p:nvGrpSpPr>
              <p:cNvPr id="104587" name="Group 219"/>
              <p:cNvGrpSpPr>
                <a:grpSpLocks/>
              </p:cNvGrpSpPr>
              <p:nvPr/>
            </p:nvGrpSpPr>
            <p:grpSpPr bwMode="auto">
              <a:xfrm>
                <a:off x="499" y="2471"/>
                <a:ext cx="493" cy="908"/>
                <a:chOff x="4869" y="143"/>
                <a:chExt cx="493" cy="908"/>
              </a:xfrm>
            </p:grpSpPr>
            <p:sp>
              <p:nvSpPr>
                <p:cNvPr id="104589"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590" name="Text Box 221"/>
                <p:cNvSpPr txBox="1">
                  <a:spLocks noChangeArrowheads="1"/>
                </p:cNvSpPr>
                <p:nvPr/>
              </p:nvSpPr>
              <p:spPr bwMode="auto">
                <a:xfrm>
                  <a:off x="4869" y="161"/>
                  <a:ext cx="493"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sp>
            <p:nvSpPr>
              <p:cNvPr id="104588" name="Text Box 222"/>
              <p:cNvSpPr txBox="1">
                <a:spLocks noChangeArrowheads="1"/>
              </p:cNvSpPr>
              <p:nvPr/>
            </p:nvSpPr>
            <p:spPr bwMode="auto">
              <a:xfrm>
                <a:off x="441" y="2082"/>
                <a:ext cx="564" cy="404"/>
              </a:xfrm>
              <a:prstGeom prst="rect">
                <a:avLst/>
              </a:prstGeom>
              <a:noFill/>
              <a:ln w="9525">
                <a:noFill/>
                <a:miter lim="800000"/>
                <a:headEnd/>
                <a:tailEnd/>
              </a:ln>
            </p:spPr>
            <p:txBody>
              <a:bodyPr wrap="none">
                <a:spAutoFit/>
              </a:bodyPr>
              <a:lstStyle/>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src:B</a:t>
                </a:r>
              </a:p>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dest: E</a:t>
                </a:r>
              </a:p>
            </p:txBody>
          </p:sp>
        </p:grpSp>
      </p:grpSp>
      <p:sp>
        <p:nvSpPr>
          <p:cNvPr id="104454" name="Text Box 224"/>
          <p:cNvSpPr txBox="1">
            <a:spLocks noChangeArrowheads="1"/>
          </p:cNvSpPr>
          <p:nvPr/>
        </p:nvSpPr>
        <p:spPr bwMode="auto">
          <a:xfrm>
            <a:off x="309563" y="2597150"/>
            <a:ext cx="15938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physical view:</a:t>
            </a:r>
          </a:p>
        </p:txBody>
      </p:sp>
      <p:sp>
        <p:nvSpPr>
          <p:cNvPr id="104455" name="Line 225"/>
          <p:cNvSpPr>
            <a:spLocks noChangeShapeType="1"/>
          </p:cNvSpPr>
          <p:nvPr/>
        </p:nvSpPr>
        <p:spPr bwMode="auto">
          <a:xfrm flipV="1">
            <a:off x="3895725" y="2868613"/>
            <a:ext cx="2325688"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nvGrpSpPr>
          <p:cNvPr id="104456" name="Group 228"/>
          <p:cNvGrpSpPr>
            <a:grpSpLocks/>
          </p:cNvGrpSpPr>
          <p:nvPr/>
        </p:nvGrpSpPr>
        <p:grpSpPr bwMode="auto">
          <a:xfrm>
            <a:off x="4230688" y="2703513"/>
            <a:ext cx="693737" cy="338137"/>
            <a:chOff x="4396" y="1245"/>
            <a:chExt cx="672" cy="248"/>
          </a:xfrm>
        </p:grpSpPr>
        <p:sp>
          <p:nvSpPr>
            <p:cNvPr id="104574"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75"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76"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77" name="Group 232"/>
            <p:cNvGrpSpPr>
              <a:grpSpLocks/>
            </p:cNvGrpSpPr>
            <p:nvPr/>
          </p:nvGrpSpPr>
          <p:grpSpPr bwMode="auto">
            <a:xfrm>
              <a:off x="4530" y="1287"/>
              <a:ext cx="377" cy="75"/>
              <a:chOff x="2468" y="1332"/>
              <a:chExt cx="310" cy="60"/>
            </a:xfrm>
          </p:grpSpPr>
          <p:sp>
            <p:nvSpPr>
              <p:cNvPr id="10458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8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78" name="Line 235"/>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79" name="Line 236"/>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457" name="Group 237"/>
          <p:cNvGrpSpPr>
            <a:grpSpLocks/>
          </p:cNvGrpSpPr>
          <p:nvPr/>
        </p:nvGrpSpPr>
        <p:grpSpPr bwMode="auto">
          <a:xfrm>
            <a:off x="2163763" y="2360613"/>
            <a:ext cx="1728787" cy="965200"/>
            <a:chOff x="1363" y="1403"/>
            <a:chExt cx="1089" cy="608"/>
          </a:xfrm>
        </p:grpSpPr>
        <p:sp>
          <p:nvSpPr>
            <p:cNvPr id="104551" name="Text Box 238"/>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A</a:t>
              </a:r>
            </a:p>
          </p:txBody>
        </p:sp>
        <p:sp>
          <p:nvSpPr>
            <p:cNvPr id="104552" name="Text Box 239"/>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B</a:t>
              </a:r>
            </a:p>
          </p:txBody>
        </p:sp>
        <p:sp>
          <p:nvSpPr>
            <p:cNvPr id="104553" name="Line 240"/>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54" name="Text Box 241"/>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55" name="Text Box 242"/>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556" name="Group 243"/>
            <p:cNvGrpSpPr>
              <a:grpSpLocks/>
            </p:cNvGrpSpPr>
            <p:nvPr/>
          </p:nvGrpSpPr>
          <p:grpSpPr bwMode="auto">
            <a:xfrm>
              <a:off x="1363" y="1621"/>
              <a:ext cx="437" cy="213"/>
              <a:chOff x="4396" y="1245"/>
              <a:chExt cx="672" cy="248"/>
            </a:xfrm>
          </p:grpSpPr>
          <p:sp>
            <p:nvSpPr>
              <p:cNvPr id="1045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69" name="Group 247"/>
              <p:cNvGrpSpPr>
                <a:grpSpLocks/>
              </p:cNvGrpSpPr>
              <p:nvPr/>
            </p:nvGrpSpPr>
            <p:grpSpPr bwMode="auto">
              <a:xfrm>
                <a:off x="4530" y="1287"/>
                <a:ext cx="377" cy="75"/>
                <a:chOff x="2468" y="1332"/>
                <a:chExt cx="310" cy="60"/>
              </a:xfrm>
            </p:grpSpPr>
            <p:sp>
              <p:nvSpPr>
                <p:cNvPr id="104572"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73"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70" name="Line 250"/>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71" name="Line 251"/>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557" name="Group 252"/>
            <p:cNvGrpSpPr>
              <a:grpSpLocks/>
            </p:cNvGrpSpPr>
            <p:nvPr/>
          </p:nvGrpSpPr>
          <p:grpSpPr bwMode="auto">
            <a:xfrm>
              <a:off x="2015" y="1617"/>
              <a:ext cx="437" cy="213"/>
              <a:chOff x="4396" y="1245"/>
              <a:chExt cx="672" cy="248"/>
            </a:xfrm>
          </p:grpSpPr>
          <p:sp>
            <p:nvSpPr>
              <p:cNvPr id="10455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5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6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61" name="Group 256"/>
              <p:cNvGrpSpPr>
                <a:grpSpLocks/>
              </p:cNvGrpSpPr>
              <p:nvPr/>
            </p:nvGrpSpPr>
            <p:grpSpPr bwMode="auto">
              <a:xfrm>
                <a:off x="4530" y="1287"/>
                <a:ext cx="377" cy="75"/>
                <a:chOff x="2468" y="1332"/>
                <a:chExt cx="310" cy="60"/>
              </a:xfrm>
            </p:grpSpPr>
            <p:sp>
              <p:nvSpPr>
                <p:cNvPr id="104564"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65"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62" name="Line 259"/>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63" name="Line 260"/>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104458" name="Group 261"/>
          <p:cNvGrpSpPr>
            <a:grpSpLocks/>
          </p:cNvGrpSpPr>
          <p:nvPr/>
        </p:nvGrpSpPr>
        <p:grpSpPr bwMode="auto">
          <a:xfrm>
            <a:off x="5195888" y="2706688"/>
            <a:ext cx="693737" cy="338137"/>
            <a:chOff x="4396" y="1245"/>
            <a:chExt cx="672" cy="248"/>
          </a:xfrm>
        </p:grpSpPr>
        <p:sp>
          <p:nvSpPr>
            <p:cNvPr id="104543"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44"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45"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46" name="Group 265"/>
            <p:cNvGrpSpPr>
              <a:grpSpLocks/>
            </p:cNvGrpSpPr>
            <p:nvPr/>
          </p:nvGrpSpPr>
          <p:grpSpPr bwMode="auto">
            <a:xfrm>
              <a:off x="4530" y="1287"/>
              <a:ext cx="377" cy="75"/>
              <a:chOff x="2468" y="1332"/>
              <a:chExt cx="310" cy="60"/>
            </a:xfrm>
          </p:grpSpPr>
          <p:sp>
            <p:nvSpPr>
              <p:cNvPr id="104549"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50"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47" name="Line 268"/>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48" name="Line 269"/>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459" name="Group 270"/>
          <p:cNvGrpSpPr>
            <a:grpSpLocks/>
          </p:cNvGrpSpPr>
          <p:nvPr/>
        </p:nvGrpSpPr>
        <p:grpSpPr bwMode="auto">
          <a:xfrm>
            <a:off x="6202363" y="2362200"/>
            <a:ext cx="1668462" cy="958850"/>
            <a:chOff x="3907" y="1404"/>
            <a:chExt cx="1051" cy="604"/>
          </a:xfrm>
        </p:grpSpPr>
        <p:sp>
          <p:nvSpPr>
            <p:cNvPr id="104520" name="Text Box 271"/>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E</a:t>
              </a:r>
            </a:p>
          </p:txBody>
        </p:sp>
        <p:sp>
          <p:nvSpPr>
            <p:cNvPr id="104521" name="Line 272"/>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22" name="Text Box 273"/>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23" name="Text Box 274"/>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524" name="Group 275"/>
            <p:cNvGrpSpPr>
              <a:grpSpLocks/>
            </p:cNvGrpSpPr>
            <p:nvPr/>
          </p:nvGrpSpPr>
          <p:grpSpPr bwMode="auto">
            <a:xfrm>
              <a:off x="3907" y="1621"/>
              <a:ext cx="437" cy="213"/>
              <a:chOff x="4396" y="1245"/>
              <a:chExt cx="672" cy="248"/>
            </a:xfrm>
          </p:grpSpPr>
          <p:sp>
            <p:nvSpPr>
              <p:cNvPr id="1045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38" name="Group 279"/>
              <p:cNvGrpSpPr>
                <a:grpSpLocks/>
              </p:cNvGrpSpPr>
              <p:nvPr/>
            </p:nvGrpSpPr>
            <p:grpSpPr bwMode="auto">
              <a:xfrm>
                <a:off x="4530" y="1287"/>
                <a:ext cx="377" cy="75"/>
                <a:chOff x="2468" y="1332"/>
                <a:chExt cx="310" cy="60"/>
              </a:xfrm>
            </p:grpSpPr>
            <p:sp>
              <p:nvSpPr>
                <p:cNvPr id="104541"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42"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39" name="Line 28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40" name="Line 28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525" name="Group 284"/>
            <p:cNvGrpSpPr>
              <a:grpSpLocks/>
            </p:cNvGrpSpPr>
            <p:nvPr/>
          </p:nvGrpSpPr>
          <p:grpSpPr bwMode="auto">
            <a:xfrm>
              <a:off x="4521" y="1619"/>
              <a:ext cx="437" cy="213"/>
              <a:chOff x="4396" y="1245"/>
              <a:chExt cx="672" cy="248"/>
            </a:xfrm>
          </p:grpSpPr>
          <p:sp>
            <p:nvSpPr>
              <p:cNvPr id="1045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30" name="Group 288"/>
              <p:cNvGrpSpPr>
                <a:grpSpLocks/>
              </p:cNvGrpSpPr>
              <p:nvPr/>
            </p:nvGrpSpPr>
            <p:grpSpPr bwMode="auto">
              <a:xfrm>
                <a:off x="4530" y="1287"/>
                <a:ext cx="377" cy="75"/>
                <a:chOff x="2468" y="1332"/>
                <a:chExt cx="310" cy="60"/>
              </a:xfrm>
            </p:grpSpPr>
            <p:sp>
              <p:nvSpPr>
                <p:cNvPr id="104533"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34"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31" name="Line 29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32" name="Line 29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26" name="Text Box 293"/>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F</a:t>
              </a:r>
            </a:p>
          </p:txBody>
        </p:sp>
      </p:grpSp>
      <p:sp>
        <p:nvSpPr>
          <p:cNvPr id="104460" name="Text Box 294"/>
          <p:cNvSpPr txBox="1">
            <a:spLocks noChangeArrowheads="1"/>
          </p:cNvSpPr>
          <p:nvPr/>
        </p:nvSpPr>
        <p:spPr bwMode="auto">
          <a:xfrm>
            <a:off x="4386263" y="2355850"/>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C</a:t>
            </a:r>
          </a:p>
        </p:txBody>
      </p:sp>
      <p:sp>
        <p:nvSpPr>
          <p:cNvPr id="104461" name="Text Box 295"/>
          <p:cNvSpPr txBox="1">
            <a:spLocks noChangeArrowheads="1"/>
          </p:cNvSpPr>
          <p:nvPr/>
        </p:nvSpPr>
        <p:spPr bwMode="auto">
          <a:xfrm>
            <a:off x="5362575" y="2359025"/>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D</a:t>
            </a:r>
          </a:p>
        </p:txBody>
      </p:sp>
      <p:grpSp>
        <p:nvGrpSpPr>
          <p:cNvPr id="104462" name="Group 296"/>
          <p:cNvGrpSpPr>
            <a:grpSpLocks/>
          </p:cNvGrpSpPr>
          <p:nvPr/>
        </p:nvGrpSpPr>
        <p:grpSpPr bwMode="auto">
          <a:xfrm>
            <a:off x="458788" y="1216025"/>
            <a:ext cx="7418387" cy="979488"/>
            <a:chOff x="289" y="766"/>
            <a:chExt cx="4673" cy="617"/>
          </a:xfrm>
        </p:grpSpPr>
        <p:sp>
          <p:nvSpPr>
            <p:cNvPr id="104469"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470" name="Text Box 298"/>
            <p:cNvSpPr txBox="1">
              <a:spLocks noChangeArrowheads="1"/>
            </p:cNvSpPr>
            <p:nvPr/>
          </p:nvSpPr>
          <p:spPr bwMode="auto">
            <a:xfrm>
              <a:off x="289" y="979"/>
              <a:ext cx="89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logical view:</a:t>
              </a:r>
            </a:p>
          </p:txBody>
        </p:sp>
        <p:sp>
          <p:nvSpPr>
            <p:cNvPr id="104471" name="Text Box 299"/>
            <p:cNvSpPr txBox="1">
              <a:spLocks noChangeArrowheads="1"/>
            </p:cNvSpPr>
            <p:nvPr/>
          </p:nvSpPr>
          <p:spPr bwMode="auto">
            <a:xfrm>
              <a:off x="2494" y="766"/>
              <a:ext cx="1461" cy="320"/>
            </a:xfrm>
            <a:prstGeom prst="rect">
              <a:avLst/>
            </a:prstGeom>
            <a:noFill/>
            <a:ln w="9525">
              <a:noFill/>
              <a:miter lim="800000"/>
              <a:headEnd/>
              <a:tailEnd/>
            </a:ln>
          </p:spPr>
          <p:txBody>
            <a:bodyPr wrap="none">
              <a:spAutoFit/>
            </a:bodyPr>
            <a:lstStyle/>
            <a:p>
              <a:pPr algn="ctr">
                <a:lnSpc>
                  <a:spcPct val="85000"/>
                </a:lnSpc>
              </a:pPr>
              <a:r>
                <a:rPr lang="en-US" altLang="zh-CN" sz="1600" dirty="0">
                  <a:solidFill>
                    <a:srgbClr val="CC0000"/>
                  </a:solidFill>
                  <a:latin typeface="Arial" panose="020B0604020202020204" pitchFamily="34" charset="0"/>
                  <a:ea typeface="Arial Unicode MS" panose="020B0604020202020204" pitchFamily="34" charset="-122"/>
                  <a:cs typeface="Arial" panose="020B0604020202020204" pitchFamily="34" charset="0"/>
                </a:rPr>
                <a:t>IPv4 tunnel </a:t>
              </a:r>
            </a:p>
            <a:p>
              <a:pPr algn="ctr">
                <a:lnSpc>
                  <a:spcPct val="85000"/>
                </a:lnSpc>
              </a:pPr>
              <a:r>
                <a:rPr lang="en-US" altLang="zh-CN" sz="1600" dirty="0">
                  <a:solidFill>
                    <a:srgbClr val="CC0000"/>
                  </a:solidFill>
                  <a:latin typeface="Arial" panose="020B0604020202020204" pitchFamily="34" charset="0"/>
                  <a:ea typeface="Arial Unicode MS" panose="020B0604020202020204" pitchFamily="34" charset="-122"/>
                  <a:cs typeface="Arial" panose="020B0604020202020204" pitchFamily="34" charset="0"/>
                </a:rPr>
                <a:t>connecting IPv6 routers</a:t>
              </a:r>
            </a:p>
          </p:txBody>
        </p:sp>
        <p:grpSp>
          <p:nvGrpSpPr>
            <p:cNvPr id="104472" name="Group 300"/>
            <p:cNvGrpSpPr>
              <a:grpSpLocks/>
            </p:cNvGrpSpPr>
            <p:nvPr/>
          </p:nvGrpSpPr>
          <p:grpSpPr bwMode="auto">
            <a:xfrm>
              <a:off x="3911" y="779"/>
              <a:ext cx="1051" cy="604"/>
              <a:chOff x="3907" y="1404"/>
              <a:chExt cx="1051" cy="604"/>
            </a:xfrm>
          </p:grpSpPr>
          <p:sp>
            <p:nvSpPr>
              <p:cNvPr id="104497" name="Text Box 301"/>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E</a:t>
                </a:r>
              </a:p>
            </p:txBody>
          </p:sp>
          <p:sp>
            <p:nvSpPr>
              <p:cNvPr id="104498" name="Line 302"/>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99" name="Text Box 303"/>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00" name="Text Box 304"/>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501" name="Group 305"/>
              <p:cNvGrpSpPr>
                <a:grpSpLocks/>
              </p:cNvGrpSpPr>
              <p:nvPr/>
            </p:nvGrpSpPr>
            <p:grpSpPr bwMode="auto">
              <a:xfrm>
                <a:off x="3907" y="1621"/>
                <a:ext cx="437" cy="213"/>
                <a:chOff x="4396" y="1245"/>
                <a:chExt cx="672" cy="248"/>
              </a:xfrm>
            </p:grpSpPr>
            <p:sp>
              <p:nvSpPr>
                <p:cNvPr id="1045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15" name="Group 309"/>
                <p:cNvGrpSpPr>
                  <a:grpSpLocks/>
                </p:cNvGrpSpPr>
                <p:nvPr/>
              </p:nvGrpSpPr>
              <p:grpSpPr bwMode="auto">
                <a:xfrm>
                  <a:off x="4530" y="1287"/>
                  <a:ext cx="377" cy="75"/>
                  <a:chOff x="2468" y="1332"/>
                  <a:chExt cx="310" cy="60"/>
                </a:xfrm>
              </p:grpSpPr>
              <p:sp>
                <p:nvSpPr>
                  <p:cNvPr id="104518"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19"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16" name="Line 31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17" name="Line 31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502" name="Group 314"/>
              <p:cNvGrpSpPr>
                <a:grpSpLocks/>
              </p:cNvGrpSpPr>
              <p:nvPr/>
            </p:nvGrpSpPr>
            <p:grpSpPr bwMode="auto">
              <a:xfrm>
                <a:off x="4521" y="1619"/>
                <a:ext cx="437" cy="213"/>
                <a:chOff x="4396" y="1245"/>
                <a:chExt cx="672" cy="248"/>
              </a:xfrm>
            </p:grpSpPr>
            <p:sp>
              <p:nvSpPr>
                <p:cNvPr id="1045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07" name="Group 318"/>
                <p:cNvGrpSpPr>
                  <a:grpSpLocks/>
                </p:cNvGrpSpPr>
                <p:nvPr/>
              </p:nvGrpSpPr>
              <p:grpSpPr bwMode="auto">
                <a:xfrm>
                  <a:off x="4530" y="1287"/>
                  <a:ext cx="377" cy="75"/>
                  <a:chOff x="2468" y="1332"/>
                  <a:chExt cx="310" cy="60"/>
                </a:xfrm>
              </p:grpSpPr>
              <p:sp>
                <p:nvSpPr>
                  <p:cNvPr id="104510"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11"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08" name="Line 32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09" name="Line 32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03" name="Text Box 323"/>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F</a:t>
                </a:r>
              </a:p>
            </p:txBody>
          </p:sp>
        </p:grpSp>
        <p:grpSp>
          <p:nvGrpSpPr>
            <p:cNvPr id="104473" name="Group 324"/>
            <p:cNvGrpSpPr>
              <a:grpSpLocks/>
            </p:cNvGrpSpPr>
            <p:nvPr/>
          </p:nvGrpSpPr>
          <p:grpSpPr bwMode="auto">
            <a:xfrm>
              <a:off x="1361" y="771"/>
              <a:ext cx="1089" cy="608"/>
              <a:chOff x="1363" y="1403"/>
              <a:chExt cx="1089" cy="608"/>
            </a:xfrm>
          </p:grpSpPr>
          <p:sp>
            <p:nvSpPr>
              <p:cNvPr id="104474" name="Text Box 325"/>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A</a:t>
                </a:r>
              </a:p>
            </p:txBody>
          </p:sp>
          <p:sp>
            <p:nvSpPr>
              <p:cNvPr id="104475" name="Text Box 326"/>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B</a:t>
                </a:r>
              </a:p>
            </p:txBody>
          </p:sp>
          <p:sp>
            <p:nvSpPr>
              <p:cNvPr id="104476" name="Line 327"/>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77" name="Text Box 328"/>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478" name="Text Box 329"/>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479" name="Group 330"/>
              <p:cNvGrpSpPr>
                <a:grpSpLocks/>
              </p:cNvGrpSpPr>
              <p:nvPr/>
            </p:nvGrpSpPr>
            <p:grpSpPr bwMode="auto">
              <a:xfrm>
                <a:off x="1363" y="1621"/>
                <a:ext cx="437" cy="213"/>
                <a:chOff x="4396" y="1245"/>
                <a:chExt cx="672" cy="248"/>
              </a:xfrm>
            </p:grpSpPr>
            <p:sp>
              <p:nvSpPr>
                <p:cNvPr id="10448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9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9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492" name="Group 334"/>
                <p:cNvGrpSpPr>
                  <a:grpSpLocks/>
                </p:cNvGrpSpPr>
                <p:nvPr/>
              </p:nvGrpSpPr>
              <p:grpSpPr bwMode="auto">
                <a:xfrm>
                  <a:off x="4530" y="1287"/>
                  <a:ext cx="377" cy="75"/>
                  <a:chOff x="2468" y="1332"/>
                  <a:chExt cx="310" cy="60"/>
                </a:xfrm>
              </p:grpSpPr>
              <p:sp>
                <p:nvSpPr>
                  <p:cNvPr id="104495"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96"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493" name="Line 337"/>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94" name="Line 338"/>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480" name="Group 339"/>
              <p:cNvGrpSpPr>
                <a:grpSpLocks/>
              </p:cNvGrpSpPr>
              <p:nvPr/>
            </p:nvGrpSpPr>
            <p:grpSpPr bwMode="auto">
              <a:xfrm>
                <a:off x="2015" y="1617"/>
                <a:ext cx="437" cy="213"/>
                <a:chOff x="4396" y="1245"/>
                <a:chExt cx="672" cy="248"/>
              </a:xfrm>
            </p:grpSpPr>
            <p:sp>
              <p:nvSpPr>
                <p:cNvPr id="1044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484" name="Group 343"/>
                <p:cNvGrpSpPr>
                  <a:grpSpLocks/>
                </p:cNvGrpSpPr>
                <p:nvPr/>
              </p:nvGrpSpPr>
              <p:grpSpPr bwMode="auto">
                <a:xfrm>
                  <a:off x="4530" y="1287"/>
                  <a:ext cx="377" cy="75"/>
                  <a:chOff x="2468" y="1332"/>
                  <a:chExt cx="310" cy="60"/>
                </a:xfrm>
              </p:grpSpPr>
              <p:sp>
                <p:nvSpPr>
                  <p:cNvPr id="104487"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88"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485" name="Line 346"/>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86" name="Line 347"/>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grpSp>
      <p:sp>
        <p:nvSpPr>
          <p:cNvPr id="72722" name="Rectangle 349"/>
          <p:cNvSpPr>
            <a:spLocks noGrp="1" noChangeArrowheads="1"/>
          </p:cNvSpPr>
          <p:nvPr>
            <p:ph type="title"/>
          </p:nvPr>
        </p:nvSpPr>
        <p:spPr>
          <a:xfrm>
            <a:off x="347462" y="240680"/>
            <a:ext cx="8455025" cy="639763"/>
          </a:xfrm>
        </p:spPr>
        <p:txBody>
          <a:bodyPr/>
          <a:lstStyle/>
          <a:p>
            <a:pPr>
              <a:defRPr/>
            </a:pPr>
            <a:r>
              <a:rPr lang="zh-CN" altLang="en-US" dirty="0">
                <a:latin typeface="+mn-ea"/>
              </a:rPr>
              <a:t>建隧道</a:t>
            </a:r>
            <a:endParaRPr lang="en-US" dirty="0">
              <a:cs typeface="+mj-cs"/>
            </a:endParaRPr>
          </a:p>
        </p:txBody>
      </p:sp>
      <p:sp>
        <p:nvSpPr>
          <p:cNvPr id="104465" name="Text Box 350"/>
          <p:cNvSpPr txBox="1">
            <a:spLocks noChangeArrowheads="1"/>
          </p:cNvSpPr>
          <p:nvPr/>
        </p:nvSpPr>
        <p:spPr bwMode="auto">
          <a:xfrm>
            <a:off x="4227513" y="2992438"/>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ea typeface="Arial Unicode MS" panose="020B0604020202020204" pitchFamily="34" charset="-122"/>
                <a:cs typeface="Arial" panose="020B0604020202020204" pitchFamily="34" charset="0"/>
              </a:rPr>
              <a:t>IPv4</a:t>
            </a:r>
          </a:p>
        </p:txBody>
      </p:sp>
      <p:sp>
        <p:nvSpPr>
          <p:cNvPr id="104466" name="Text Box 351"/>
          <p:cNvSpPr txBox="1">
            <a:spLocks noChangeArrowheads="1"/>
          </p:cNvSpPr>
          <p:nvPr/>
        </p:nvSpPr>
        <p:spPr bwMode="auto">
          <a:xfrm>
            <a:off x="5221288" y="2994025"/>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ea typeface="Arial Unicode MS" panose="020B0604020202020204" pitchFamily="34" charset="-122"/>
                <a:cs typeface="Arial" panose="020B0604020202020204" pitchFamily="34" charset="0"/>
              </a:rPr>
              <a:t>IPv4</a:t>
            </a:r>
          </a:p>
        </p:txBody>
      </p:sp>
    </p:spTree>
    <p:extLst>
      <p:ext uri="{BB962C8B-B14F-4D97-AF65-F5344CB8AC3E}">
        <p14:creationId xmlns:p14="http://schemas.microsoft.com/office/powerpoint/2010/main" val="3726818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0229" name="Group 4"/>
          <p:cNvGrpSpPr>
            <a:grpSpLocks/>
          </p:cNvGrpSpPr>
          <p:nvPr/>
        </p:nvGrpSpPr>
        <p:grpSpPr bwMode="auto">
          <a:xfrm>
            <a:off x="2578100" y="719138"/>
            <a:ext cx="3889375" cy="1006475"/>
            <a:chOff x="912" y="768"/>
            <a:chExt cx="2400" cy="1584"/>
          </a:xfrm>
        </p:grpSpPr>
        <p:sp>
          <p:nvSpPr>
            <p:cNvPr id="180315" name="Oval 5"/>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6" name="Oval 6"/>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7" name="Oval 7"/>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8" name="Oval 8"/>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9" name="Oval 9"/>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0" name="Oval 10"/>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1" name="Oval 11"/>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2" name="Oval 12"/>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3" name="Oval 13"/>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80324" name="Group 14"/>
            <p:cNvGrpSpPr>
              <a:grpSpLocks/>
            </p:cNvGrpSpPr>
            <p:nvPr/>
          </p:nvGrpSpPr>
          <p:grpSpPr bwMode="auto">
            <a:xfrm>
              <a:off x="912" y="768"/>
              <a:ext cx="2386" cy="1553"/>
              <a:chOff x="912" y="768"/>
              <a:chExt cx="2386" cy="1553"/>
            </a:xfrm>
          </p:grpSpPr>
          <p:sp>
            <p:nvSpPr>
              <p:cNvPr id="180325" name="Oval 15"/>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6" name="Oval 16"/>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7" name="Oval 17"/>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8" name="Oval 18"/>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9" name="Oval 19"/>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0" name="Oval 20"/>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1" name="Oval 21"/>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2" name="Oval 22"/>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3" name="Oval 23"/>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
        <p:nvSpPr>
          <p:cNvPr id="180230" name="Text Box 24"/>
          <p:cNvSpPr txBox="1">
            <a:spLocks noChangeArrowheads="1"/>
          </p:cNvSpPr>
          <p:nvPr/>
        </p:nvSpPr>
        <p:spPr bwMode="auto">
          <a:xfrm>
            <a:off x="4183063" y="69691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IPv4 </a:t>
            </a:r>
            <a:r>
              <a:rPr kumimoji="1" lang="zh-CN" altLang="en-US" sz="1800" u="none">
                <a:solidFill>
                  <a:srgbClr val="333399"/>
                </a:solidFill>
                <a:ea typeface="黑体" panose="02010609060101010101" pitchFamily="49" charset="-122"/>
              </a:rPr>
              <a:t>网络</a:t>
            </a:r>
          </a:p>
        </p:txBody>
      </p:sp>
      <p:sp>
        <p:nvSpPr>
          <p:cNvPr id="180231" name="Line 25"/>
          <p:cNvSpPr>
            <a:spLocks noChangeShapeType="1"/>
          </p:cNvSpPr>
          <p:nvPr/>
        </p:nvSpPr>
        <p:spPr bwMode="auto">
          <a:xfrm>
            <a:off x="636588" y="1374775"/>
            <a:ext cx="80772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32" name="Picture 27"/>
          <p:cNvSpPr>
            <a:spLocks noChangeArrowheads="1"/>
          </p:cNvSpPr>
          <p:nvPr/>
        </p:nvSpPr>
        <p:spPr bwMode="auto">
          <a:xfrm>
            <a:off x="237013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3" name="Picture 28"/>
          <p:cNvSpPr>
            <a:spLocks noChangeArrowheads="1"/>
          </p:cNvSpPr>
          <p:nvPr/>
        </p:nvSpPr>
        <p:spPr bwMode="auto">
          <a:xfrm>
            <a:off x="369728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4" name="Picture 29"/>
          <p:cNvSpPr>
            <a:spLocks noChangeArrowheads="1"/>
          </p:cNvSpPr>
          <p:nvPr/>
        </p:nvSpPr>
        <p:spPr bwMode="auto">
          <a:xfrm>
            <a:off x="506888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5" name="Picture 30"/>
          <p:cNvSpPr>
            <a:spLocks noChangeArrowheads="1"/>
          </p:cNvSpPr>
          <p:nvPr/>
        </p:nvSpPr>
        <p:spPr bwMode="auto">
          <a:xfrm>
            <a:off x="638968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6" name="Text Box 32"/>
          <p:cNvSpPr txBox="1">
            <a:spLocks noChangeArrowheads="1"/>
          </p:cNvSpPr>
          <p:nvPr/>
        </p:nvSpPr>
        <p:spPr bwMode="auto">
          <a:xfrm>
            <a:off x="331788" y="6969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37" name="Text Box 33"/>
          <p:cNvSpPr txBox="1">
            <a:spLocks noChangeArrowheads="1"/>
          </p:cNvSpPr>
          <p:nvPr/>
        </p:nvSpPr>
        <p:spPr bwMode="auto">
          <a:xfrm>
            <a:off x="8408988" y="6969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38" name="Text Box 34"/>
          <p:cNvSpPr txBox="1">
            <a:spLocks noChangeArrowheads="1"/>
          </p:cNvSpPr>
          <p:nvPr/>
        </p:nvSpPr>
        <p:spPr bwMode="auto">
          <a:xfrm>
            <a:off x="77788" y="10795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A</a:t>
            </a:r>
          </a:p>
        </p:txBody>
      </p:sp>
      <p:sp>
        <p:nvSpPr>
          <p:cNvPr id="180239" name="Text Box 35"/>
          <p:cNvSpPr txBox="1">
            <a:spLocks noChangeArrowheads="1"/>
          </p:cNvSpPr>
          <p:nvPr/>
        </p:nvSpPr>
        <p:spPr bwMode="auto">
          <a:xfrm>
            <a:off x="2267943" y="1042096"/>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dirty="0">
                <a:solidFill>
                  <a:srgbClr val="333399"/>
                </a:solidFill>
                <a:ea typeface="黑体" panose="02010609060101010101" pitchFamily="49" charset="-122"/>
              </a:rPr>
              <a:t>B</a:t>
            </a:r>
          </a:p>
        </p:txBody>
      </p:sp>
      <p:sp>
        <p:nvSpPr>
          <p:cNvPr id="180240" name="Text Box 36"/>
          <p:cNvSpPr txBox="1">
            <a:spLocks noChangeArrowheads="1"/>
          </p:cNvSpPr>
          <p:nvPr/>
        </p:nvSpPr>
        <p:spPr bwMode="auto">
          <a:xfrm>
            <a:off x="3365500" y="105727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C</a:t>
            </a:r>
          </a:p>
        </p:txBody>
      </p:sp>
      <p:sp>
        <p:nvSpPr>
          <p:cNvPr id="180241" name="Text Box 37"/>
          <p:cNvSpPr txBox="1">
            <a:spLocks noChangeArrowheads="1"/>
          </p:cNvSpPr>
          <p:nvPr/>
        </p:nvSpPr>
        <p:spPr bwMode="auto">
          <a:xfrm>
            <a:off x="4789488" y="1046163"/>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D</a:t>
            </a:r>
          </a:p>
        </p:txBody>
      </p:sp>
      <p:sp>
        <p:nvSpPr>
          <p:cNvPr id="180242" name="Text Box 38"/>
          <p:cNvSpPr txBox="1">
            <a:spLocks noChangeArrowheads="1"/>
          </p:cNvSpPr>
          <p:nvPr/>
        </p:nvSpPr>
        <p:spPr bwMode="auto">
          <a:xfrm>
            <a:off x="6300788" y="1060139"/>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dirty="0">
                <a:solidFill>
                  <a:srgbClr val="333399"/>
                </a:solidFill>
                <a:ea typeface="黑体" panose="02010609060101010101" pitchFamily="49" charset="-122"/>
              </a:rPr>
              <a:t>E</a:t>
            </a:r>
          </a:p>
        </p:txBody>
      </p:sp>
      <p:sp>
        <p:nvSpPr>
          <p:cNvPr id="180243" name="Text Box 39"/>
          <p:cNvSpPr txBox="1">
            <a:spLocks noChangeArrowheads="1"/>
          </p:cNvSpPr>
          <p:nvPr/>
        </p:nvSpPr>
        <p:spPr bwMode="auto">
          <a:xfrm>
            <a:off x="8256588" y="10239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F</a:t>
            </a:r>
          </a:p>
        </p:txBody>
      </p:sp>
      <p:sp>
        <p:nvSpPr>
          <p:cNvPr id="180244" name="Text Box 44"/>
          <p:cNvSpPr txBox="1">
            <a:spLocks noChangeArrowheads="1"/>
          </p:cNvSpPr>
          <p:nvPr/>
        </p:nvSpPr>
        <p:spPr bwMode="auto">
          <a:xfrm>
            <a:off x="2065338" y="450850"/>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dirty="0">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dirty="0">
                <a:solidFill>
                  <a:srgbClr val="333399"/>
                </a:solidFill>
                <a:ea typeface="黑体" panose="02010609060101010101" pitchFamily="49" charset="-122"/>
              </a:rPr>
              <a:t>IPv6/IPv4</a:t>
            </a:r>
          </a:p>
        </p:txBody>
      </p:sp>
      <p:sp>
        <p:nvSpPr>
          <p:cNvPr id="180245" name="Text Box 45"/>
          <p:cNvSpPr txBox="1">
            <a:spLocks noChangeArrowheads="1"/>
          </p:cNvSpPr>
          <p:nvPr/>
        </p:nvSpPr>
        <p:spPr bwMode="auto">
          <a:xfrm>
            <a:off x="6027738" y="450850"/>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a:solidFill>
                  <a:srgbClr val="333399"/>
                </a:solidFill>
                <a:ea typeface="黑体" panose="02010609060101010101" pitchFamily="49" charset="-122"/>
              </a:rPr>
              <a:t>IPv6/IPv4</a:t>
            </a:r>
          </a:p>
        </p:txBody>
      </p:sp>
      <p:grpSp>
        <p:nvGrpSpPr>
          <p:cNvPr id="180246" name="Group 46"/>
          <p:cNvGrpSpPr>
            <a:grpSpLocks/>
          </p:cNvGrpSpPr>
          <p:nvPr/>
        </p:nvGrpSpPr>
        <p:grpSpPr bwMode="auto">
          <a:xfrm>
            <a:off x="2606675" y="1963738"/>
            <a:ext cx="3889375" cy="1150937"/>
            <a:chOff x="912" y="768"/>
            <a:chExt cx="2400" cy="1584"/>
          </a:xfrm>
        </p:grpSpPr>
        <p:sp>
          <p:nvSpPr>
            <p:cNvPr id="180296" name="Oval 47"/>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7" name="Oval 48"/>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8" name="Oval 49"/>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9" name="Oval 50"/>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0" name="Oval 51"/>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1" name="Oval 52"/>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2" name="Oval 53"/>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3" name="Oval 54"/>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4" name="Oval 55"/>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80305" name="Group 56"/>
            <p:cNvGrpSpPr>
              <a:grpSpLocks/>
            </p:cNvGrpSpPr>
            <p:nvPr/>
          </p:nvGrpSpPr>
          <p:grpSpPr bwMode="auto">
            <a:xfrm>
              <a:off x="912" y="768"/>
              <a:ext cx="2386" cy="1553"/>
              <a:chOff x="912" y="768"/>
              <a:chExt cx="2386" cy="1553"/>
            </a:xfrm>
          </p:grpSpPr>
          <p:sp>
            <p:nvSpPr>
              <p:cNvPr id="180306" name="Oval 57"/>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7" name="Oval 58"/>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8" name="Oval 59"/>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9" name="Oval 60"/>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0" name="Oval 61"/>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1" name="Oval 62"/>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2" name="Oval 63"/>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3" name="Oval 64"/>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4" name="Oval 65"/>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
        <p:nvSpPr>
          <p:cNvPr id="180247" name="Line 66"/>
          <p:cNvSpPr>
            <a:spLocks noChangeShapeType="1"/>
          </p:cNvSpPr>
          <p:nvPr/>
        </p:nvSpPr>
        <p:spPr bwMode="auto">
          <a:xfrm>
            <a:off x="665163" y="2660650"/>
            <a:ext cx="80772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8" name="Text Box 69"/>
          <p:cNvSpPr txBox="1">
            <a:spLocks noChangeArrowheads="1"/>
          </p:cNvSpPr>
          <p:nvPr/>
        </p:nvSpPr>
        <p:spPr bwMode="auto">
          <a:xfrm>
            <a:off x="360363" y="1993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49" name="Text Box 70"/>
          <p:cNvSpPr txBox="1">
            <a:spLocks noChangeArrowheads="1"/>
          </p:cNvSpPr>
          <p:nvPr/>
        </p:nvSpPr>
        <p:spPr bwMode="auto">
          <a:xfrm>
            <a:off x="8437563" y="1993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50" name="Text Box 71"/>
          <p:cNvSpPr txBox="1">
            <a:spLocks noChangeArrowheads="1"/>
          </p:cNvSpPr>
          <p:nvPr/>
        </p:nvSpPr>
        <p:spPr bwMode="auto">
          <a:xfrm>
            <a:off x="106363" y="236537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A</a:t>
            </a:r>
          </a:p>
        </p:txBody>
      </p:sp>
      <p:sp>
        <p:nvSpPr>
          <p:cNvPr id="180251" name="Text Box 72"/>
          <p:cNvSpPr txBox="1">
            <a:spLocks noChangeArrowheads="1"/>
          </p:cNvSpPr>
          <p:nvPr/>
        </p:nvSpPr>
        <p:spPr bwMode="auto">
          <a:xfrm>
            <a:off x="2258814" y="2354263"/>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dirty="0">
                <a:solidFill>
                  <a:srgbClr val="333399"/>
                </a:solidFill>
                <a:ea typeface="黑体" panose="02010609060101010101" pitchFamily="49" charset="-122"/>
              </a:rPr>
              <a:t>B</a:t>
            </a:r>
          </a:p>
        </p:txBody>
      </p:sp>
      <p:sp>
        <p:nvSpPr>
          <p:cNvPr id="180252" name="Text Box 73"/>
          <p:cNvSpPr txBox="1">
            <a:spLocks noChangeArrowheads="1"/>
          </p:cNvSpPr>
          <p:nvPr/>
        </p:nvSpPr>
        <p:spPr bwMode="auto">
          <a:xfrm>
            <a:off x="6315604" y="23080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dirty="0">
                <a:solidFill>
                  <a:srgbClr val="333399"/>
                </a:solidFill>
                <a:ea typeface="黑体" panose="02010609060101010101" pitchFamily="49" charset="-122"/>
              </a:rPr>
              <a:t>E</a:t>
            </a:r>
          </a:p>
        </p:txBody>
      </p:sp>
      <p:sp>
        <p:nvSpPr>
          <p:cNvPr id="180253" name="Text Box 74"/>
          <p:cNvSpPr txBox="1">
            <a:spLocks noChangeArrowheads="1"/>
          </p:cNvSpPr>
          <p:nvPr/>
        </p:nvSpPr>
        <p:spPr bwMode="auto">
          <a:xfrm>
            <a:off x="8285163" y="23098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F</a:t>
            </a:r>
          </a:p>
        </p:txBody>
      </p:sp>
      <p:sp>
        <p:nvSpPr>
          <p:cNvPr id="180254" name="Line 75"/>
          <p:cNvSpPr>
            <a:spLocks noChangeShapeType="1"/>
          </p:cNvSpPr>
          <p:nvPr/>
        </p:nvSpPr>
        <p:spPr bwMode="auto">
          <a:xfrm flipV="1">
            <a:off x="2740025" y="2632075"/>
            <a:ext cx="3984625" cy="793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5" name="Picture 76"/>
          <p:cNvSpPr>
            <a:spLocks noChangeArrowheads="1"/>
          </p:cNvSpPr>
          <p:nvPr/>
        </p:nvSpPr>
        <p:spPr bwMode="auto">
          <a:xfrm>
            <a:off x="2398713" y="2432050"/>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56" name="Picture 77"/>
          <p:cNvSpPr>
            <a:spLocks noChangeArrowheads="1"/>
          </p:cNvSpPr>
          <p:nvPr/>
        </p:nvSpPr>
        <p:spPr bwMode="auto">
          <a:xfrm>
            <a:off x="6418263" y="2432050"/>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57" name="Text Box 78"/>
          <p:cNvSpPr txBox="1">
            <a:spLocks noChangeArrowheads="1"/>
          </p:cNvSpPr>
          <p:nvPr/>
        </p:nvSpPr>
        <p:spPr bwMode="auto">
          <a:xfrm>
            <a:off x="4259263" y="2247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隧道</a:t>
            </a:r>
          </a:p>
        </p:txBody>
      </p:sp>
      <p:sp>
        <p:nvSpPr>
          <p:cNvPr id="180258" name="Text Box 79"/>
          <p:cNvSpPr txBox="1">
            <a:spLocks noChangeArrowheads="1"/>
          </p:cNvSpPr>
          <p:nvPr/>
        </p:nvSpPr>
        <p:spPr bwMode="auto">
          <a:xfrm>
            <a:off x="2093913" y="1747838"/>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dirty="0">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dirty="0">
                <a:solidFill>
                  <a:srgbClr val="333399"/>
                </a:solidFill>
                <a:ea typeface="黑体" panose="02010609060101010101" pitchFamily="49" charset="-122"/>
              </a:rPr>
              <a:t>IPv6/IPv4</a:t>
            </a:r>
          </a:p>
        </p:txBody>
      </p:sp>
      <p:sp>
        <p:nvSpPr>
          <p:cNvPr id="180259" name="Text Box 80"/>
          <p:cNvSpPr txBox="1">
            <a:spLocks noChangeArrowheads="1"/>
          </p:cNvSpPr>
          <p:nvPr/>
        </p:nvSpPr>
        <p:spPr bwMode="auto">
          <a:xfrm>
            <a:off x="6056313" y="1747838"/>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a:solidFill>
                  <a:srgbClr val="333399"/>
                </a:solidFill>
                <a:ea typeface="黑体" panose="02010609060101010101" pitchFamily="49" charset="-122"/>
              </a:rPr>
              <a:t>IPv6/IPv4</a:t>
            </a:r>
          </a:p>
        </p:txBody>
      </p:sp>
      <p:sp>
        <p:nvSpPr>
          <p:cNvPr id="180260" name="Text Box 81"/>
          <p:cNvSpPr txBox="1">
            <a:spLocks noChangeArrowheads="1"/>
          </p:cNvSpPr>
          <p:nvPr/>
        </p:nvSpPr>
        <p:spPr bwMode="auto">
          <a:xfrm>
            <a:off x="4211638" y="1901825"/>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IPv4 </a:t>
            </a:r>
            <a:r>
              <a:rPr kumimoji="1" lang="zh-CN" altLang="en-US" sz="1800" u="none">
                <a:solidFill>
                  <a:srgbClr val="333399"/>
                </a:solidFill>
                <a:ea typeface="黑体" panose="02010609060101010101" pitchFamily="49" charset="-122"/>
              </a:rPr>
              <a:t>网络</a:t>
            </a:r>
          </a:p>
        </p:txBody>
      </p:sp>
      <p:sp>
        <p:nvSpPr>
          <p:cNvPr id="180261" name="AutoShape 82"/>
          <p:cNvSpPr>
            <a:spLocks noChangeArrowheads="1"/>
          </p:cNvSpPr>
          <p:nvPr/>
        </p:nvSpPr>
        <p:spPr bwMode="auto">
          <a:xfrm>
            <a:off x="2165350" y="3232150"/>
            <a:ext cx="4724400" cy="3124200"/>
          </a:xfrm>
          <a:prstGeom prst="roundRect">
            <a:avLst>
              <a:gd name="adj" fmla="val 16667"/>
            </a:avLst>
          </a:prstGeom>
          <a:solidFill>
            <a:srgbClr val="CCECFF"/>
          </a:solidFill>
          <a:ln w="9525">
            <a:solidFill>
              <a:schemeClr val="tx1"/>
            </a:solidFill>
            <a:prstDash val="dash"/>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62" name="Line 83"/>
          <p:cNvSpPr>
            <a:spLocks noChangeShapeType="1"/>
          </p:cNvSpPr>
          <p:nvPr/>
        </p:nvSpPr>
        <p:spPr bwMode="auto">
          <a:xfrm>
            <a:off x="4889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3" name="Line 84"/>
          <p:cNvSpPr>
            <a:spLocks noChangeShapeType="1"/>
          </p:cNvSpPr>
          <p:nvPr/>
        </p:nvSpPr>
        <p:spPr bwMode="auto">
          <a:xfrm>
            <a:off x="26225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4" name="Line 85"/>
          <p:cNvSpPr>
            <a:spLocks noChangeShapeType="1"/>
          </p:cNvSpPr>
          <p:nvPr/>
        </p:nvSpPr>
        <p:spPr bwMode="auto">
          <a:xfrm>
            <a:off x="54419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5" name="Line 86"/>
          <p:cNvSpPr>
            <a:spLocks noChangeShapeType="1"/>
          </p:cNvSpPr>
          <p:nvPr/>
        </p:nvSpPr>
        <p:spPr bwMode="auto">
          <a:xfrm>
            <a:off x="74993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6" name="Text Box 87"/>
          <p:cNvSpPr txBox="1">
            <a:spLocks noChangeArrowheads="1"/>
          </p:cNvSpPr>
          <p:nvPr/>
        </p:nvSpPr>
        <p:spPr bwMode="auto">
          <a:xfrm>
            <a:off x="4368800" y="3976688"/>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u="none">
                <a:solidFill>
                  <a:srgbClr val="333399"/>
                </a:solidFill>
                <a:ea typeface="黑体" panose="02010609060101010101" pitchFamily="49" charset="-122"/>
              </a:rPr>
              <a:t>…</a:t>
            </a:r>
          </a:p>
        </p:txBody>
      </p:sp>
      <p:sp>
        <p:nvSpPr>
          <p:cNvPr id="180267" name="Text Box 88"/>
          <p:cNvSpPr txBox="1">
            <a:spLocks noChangeArrowheads="1"/>
          </p:cNvSpPr>
          <p:nvPr/>
        </p:nvSpPr>
        <p:spPr bwMode="auto">
          <a:xfrm>
            <a:off x="2546350" y="59420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IPv4 </a:t>
            </a:r>
            <a:r>
              <a:rPr kumimoji="1" lang="zh-CN" altLang="en-US" sz="1600" u="none">
                <a:solidFill>
                  <a:srgbClr val="333399"/>
                </a:solidFill>
                <a:ea typeface="黑体" panose="02010609060101010101" pitchFamily="49" charset="-122"/>
              </a:rPr>
              <a:t>数据报</a:t>
            </a:r>
          </a:p>
        </p:txBody>
      </p:sp>
      <p:sp>
        <p:nvSpPr>
          <p:cNvPr id="180268" name="Text Box 89"/>
          <p:cNvSpPr txBox="1">
            <a:spLocks noChangeArrowheads="1"/>
          </p:cNvSpPr>
          <p:nvPr/>
        </p:nvSpPr>
        <p:spPr bwMode="auto">
          <a:xfrm>
            <a:off x="5280025" y="59420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IPv4 </a:t>
            </a:r>
            <a:r>
              <a:rPr kumimoji="1" lang="zh-CN" altLang="en-US" sz="1600" u="none">
                <a:solidFill>
                  <a:srgbClr val="333399"/>
                </a:solidFill>
                <a:ea typeface="黑体" panose="02010609060101010101" pitchFamily="49" charset="-122"/>
              </a:rPr>
              <a:t>数据报</a:t>
            </a:r>
          </a:p>
        </p:txBody>
      </p:sp>
      <p:sp>
        <p:nvSpPr>
          <p:cNvPr id="180269" name="Text Box 90"/>
          <p:cNvSpPr txBox="1">
            <a:spLocks noChangeArrowheads="1"/>
          </p:cNvSpPr>
          <p:nvPr/>
        </p:nvSpPr>
        <p:spPr bwMode="auto">
          <a:xfrm>
            <a:off x="4267200" y="3306763"/>
            <a:ext cx="647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IPv4</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网络 </a:t>
            </a:r>
          </a:p>
        </p:txBody>
      </p:sp>
      <p:sp>
        <p:nvSpPr>
          <p:cNvPr id="180270" name="Rectangle 91"/>
          <p:cNvSpPr>
            <a:spLocks noChangeArrowheads="1"/>
          </p:cNvSpPr>
          <p:nvPr/>
        </p:nvSpPr>
        <p:spPr bwMode="auto">
          <a:xfrm>
            <a:off x="2528888" y="3519488"/>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71" name="Text Box 92"/>
          <p:cNvSpPr txBox="1">
            <a:spLocks noChangeArrowheads="1"/>
          </p:cNvSpPr>
          <p:nvPr/>
        </p:nvSpPr>
        <p:spPr bwMode="auto">
          <a:xfrm>
            <a:off x="2528888" y="3519488"/>
            <a:ext cx="1389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B</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E</a:t>
            </a: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p:txBody>
      </p:sp>
      <p:sp>
        <p:nvSpPr>
          <p:cNvPr id="180272" name="Rectangle 93"/>
          <p:cNvSpPr>
            <a:spLocks noChangeArrowheads="1"/>
          </p:cNvSpPr>
          <p:nvPr/>
        </p:nvSpPr>
        <p:spPr bwMode="auto">
          <a:xfrm>
            <a:off x="2638425" y="4117975"/>
            <a:ext cx="1066800" cy="1628775"/>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73" name="Text Box 94"/>
          <p:cNvSpPr txBox="1">
            <a:spLocks noChangeArrowheads="1"/>
          </p:cNvSpPr>
          <p:nvPr/>
        </p:nvSpPr>
        <p:spPr bwMode="auto">
          <a:xfrm>
            <a:off x="2760663" y="4630738"/>
            <a:ext cx="793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600" u="none">
                <a:solidFill>
                  <a:srgbClr val="333399"/>
                </a:solidFill>
                <a:ea typeface="黑体" panose="02010609060101010101" pitchFamily="49" charset="-122"/>
              </a:rPr>
              <a:t>IPv6</a:t>
            </a:r>
          </a:p>
          <a:p>
            <a:pPr algn="ctr" eaLnBrk="1" hangingPunct="1">
              <a:spcBef>
                <a:spcPct val="0"/>
              </a:spcBef>
              <a:buClrTx/>
              <a:buSzTx/>
              <a:buFontTx/>
              <a:buNone/>
            </a:pPr>
            <a:r>
              <a:rPr kumimoji="1" lang="zh-CN" altLang="en-US" sz="1600" u="none">
                <a:solidFill>
                  <a:srgbClr val="333399"/>
                </a:solidFill>
                <a:ea typeface="黑体" panose="02010609060101010101" pitchFamily="49" charset="-122"/>
              </a:rPr>
              <a:t>数据报</a:t>
            </a:r>
          </a:p>
        </p:txBody>
      </p:sp>
      <p:sp>
        <p:nvSpPr>
          <p:cNvPr id="180274" name="AutoShape 95"/>
          <p:cNvSpPr>
            <a:spLocks noChangeArrowheads="1"/>
          </p:cNvSpPr>
          <p:nvPr/>
        </p:nvSpPr>
        <p:spPr bwMode="auto">
          <a:xfrm rot="1535474">
            <a:off x="1708150" y="4603750"/>
            <a:ext cx="1143000" cy="228600"/>
          </a:xfrm>
          <a:prstGeom prst="rightArrow">
            <a:avLst>
              <a:gd name="adj1" fmla="val 50000"/>
              <a:gd name="adj2" fmla="val 12500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75" name="Rectangle 96"/>
          <p:cNvSpPr>
            <a:spLocks noChangeArrowheads="1"/>
          </p:cNvSpPr>
          <p:nvPr/>
        </p:nvSpPr>
        <p:spPr bwMode="auto">
          <a:xfrm>
            <a:off x="319088" y="3519488"/>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76" name="Text Box 97"/>
          <p:cNvSpPr txBox="1">
            <a:spLocks noChangeArrowheads="1"/>
          </p:cNvSpPr>
          <p:nvPr/>
        </p:nvSpPr>
        <p:spPr bwMode="auto">
          <a:xfrm>
            <a:off x="319088" y="3519488"/>
            <a:ext cx="1312862"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流标号：</a:t>
            </a:r>
            <a:r>
              <a:rPr kumimoji="1" lang="en-US" altLang="zh-CN" sz="1600" u="none">
                <a:solidFill>
                  <a:srgbClr val="333399"/>
                </a:solidFill>
                <a:ea typeface="黑体" panose="02010609060101010101" pitchFamily="49" charset="-122"/>
              </a:rPr>
              <a:t>X</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A</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F</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   </a:t>
            </a:r>
            <a:r>
              <a:rPr kumimoji="1" lang="zh-CN" altLang="en-US" sz="1600" u="none">
                <a:solidFill>
                  <a:srgbClr val="333399"/>
                </a:solidFill>
                <a:ea typeface="黑体" panose="02010609060101010101" pitchFamily="49" charset="-122"/>
              </a:rPr>
              <a:t>数据</a:t>
            </a:r>
          </a:p>
        </p:txBody>
      </p:sp>
      <p:sp>
        <p:nvSpPr>
          <p:cNvPr id="180277" name="Text Box 98"/>
          <p:cNvSpPr txBox="1">
            <a:spLocks noChangeArrowheads="1"/>
          </p:cNvSpPr>
          <p:nvPr/>
        </p:nvSpPr>
        <p:spPr bwMode="auto">
          <a:xfrm>
            <a:off x="371475" y="52054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IPv6 </a:t>
            </a:r>
            <a:r>
              <a:rPr kumimoji="1" lang="zh-CN" altLang="en-US" sz="1600" u="none">
                <a:solidFill>
                  <a:srgbClr val="333399"/>
                </a:solidFill>
                <a:ea typeface="黑体" panose="02010609060101010101" pitchFamily="49" charset="-122"/>
              </a:rPr>
              <a:t>数据报</a:t>
            </a:r>
          </a:p>
        </p:txBody>
      </p:sp>
      <p:sp>
        <p:nvSpPr>
          <p:cNvPr id="180278" name="Line 99"/>
          <p:cNvSpPr>
            <a:spLocks noChangeShapeType="1"/>
          </p:cNvSpPr>
          <p:nvPr/>
        </p:nvSpPr>
        <p:spPr bwMode="auto">
          <a:xfrm>
            <a:off x="336550" y="4603750"/>
            <a:ext cx="12525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79" name="Line 100"/>
          <p:cNvSpPr>
            <a:spLocks noChangeShapeType="1"/>
          </p:cNvSpPr>
          <p:nvPr/>
        </p:nvSpPr>
        <p:spPr bwMode="auto">
          <a:xfrm>
            <a:off x="1631950" y="3559175"/>
            <a:ext cx="1006475" cy="574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0" name="Line 101"/>
          <p:cNvSpPr>
            <a:spLocks noChangeShapeType="1"/>
          </p:cNvSpPr>
          <p:nvPr/>
        </p:nvSpPr>
        <p:spPr bwMode="auto">
          <a:xfrm>
            <a:off x="1631950" y="5172075"/>
            <a:ext cx="1006475" cy="574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1" name="Rectangle 102"/>
          <p:cNvSpPr>
            <a:spLocks noChangeArrowheads="1"/>
          </p:cNvSpPr>
          <p:nvPr/>
        </p:nvSpPr>
        <p:spPr bwMode="auto">
          <a:xfrm>
            <a:off x="7270750" y="3519488"/>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82" name="Text Box 103"/>
          <p:cNvSpPr txBox="1">
            <a:spLocks noChangeArrowheads="1"/>
          </p:cNvSpPr>
          <p:nvPr/>
        </p:nvSpPr>
        <p:spPr bwMode="auto">
          <a:xfrm>
            <a:off x="7270750" y="3519488"/>
            <a:ext cx="131286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流标号：</a:t>
            </a:r>
            <a:r>
              <a:rPr kumimoji="1" lang="en-US" altLang="zh-CN" sz="1600" u="none">
                <a:solidFill>
                  <a:srgbClr val="333399"/>
                </a:solidFill>
                <a:ea typeface="黑体" panose="02010609060101010101" pitchFamily="49" charset="-122"/>
              </a:rPr>
              <a:t>X</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A</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F</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   </a:t>
            </a:r>
            <a:r>
              <a:rPr kumimoji="1" lang="zh-CN" altLang="en-US" sz="1600" u="none">
                <a:solidFill>
                  <a:srgbClr val="333399"/>
                </a:solidFill>
                <a:ea typeface="黑体" panose="02010609060101010101" pitchFamily="49" charset="-122"/>
              </a:rPr>
              <a:t>数据</a:t>
            </a:r>
          </a:p>
        </p:txBody>
      </p:sp>
      <p:sp>
        <p:nvSpPr>
          <p:cNvPr id="180283" name="Text Box 104"/>
          <p:cNvSpPr txBox="1">
            <a:spLocks noChangeArrowheads="1"/>
          </p:cNvSpPr>
          <p:nvPr/>
        </p:nvSpPr>
        <p:spPr bwMode="auto">
          <a:xfrm>
            <a:off x="7323138" y="52054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IPv6 </a:t>
            </a:r>
            <a:r>
              <a:rPr kumimoji="1" lang="zh-CN" altLang="en-US" sz="1600" u="none">
                <a:solidFill>
                  <a:srgbClr val="333399"/>
                </a:solidFill>
                <a:ea typeface="黑体" panose="02010609060101010101" pitchFamily="49" charset="-122"/>
              </a:rPr>
              <a:t>数据报</a:t>
            </a:r>
          </a:p>
        </p:txBody>
      </p:sp>
      <p:sp>
        <p:nvSpPr>
          <p:cNvPr id="180284" name="Line 105"/>
          <p:cNvSpPr>
            <a:spLocks noChangeShapeType="1"/>
          </p:cNvSpPr>
          <p:nvPr/>
        </p:nvSpPr>
        <p:spPr bwMode="auto">
          <a:xfrm>
            <a:off x="7288213" y="4603750"/>
            <a:ext cx="12525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5" name="Rectangle 106"/>
          <p:cNvSpPr>
            <a:spLocks noChangeArrowheads="1"/>
          </p:cNvSpPr>
          <p:nvPr/>
        </p:nvSpPr>
        <p:spPr bwMode="auto">
          <a:xfrm>
            <a:off x="5195888" y="3519488"/>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86" name="Text Box 107"/>
          <p:cNvSpPr txBox="1">
            <a:spLocks noChangeArrowheads="1"/>
          </p:cNvSpPr>
          <p:nvPr/>
        </p:nvSpPr>
        <p:spPr bwMode="auto">
          <a:xfrm>
            <a:off x="5195888" y="3519488"/>
            <a:ext cx="1389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B</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E</a:t>
            </a: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p:txBody>
      </p:sp>
      <p:sp>
        <p:nvSpPr>
          <p:cNvPr id="180287" name="Rectangle 108"/>
          <p:cNvSpPr>
            <a:spLocks noChangeArrowheads="1"/>
          </p:cNvSpPr>
          <p:nvPr/>
        </p:nvSpPr>
        <p:spPr bwMode="auto">
          <a:xfrm>
            <a:off x="5305425" y="4117975"/>
            <a:ext cx="1066800" cy="1628775"/>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88" name="Text Box 109"/>
          <p:cNvSpPr txBox="1">
            <a:spLocks noChangeArrowheads="1"/>
          </p:cNvSpPr>
          <p:nvPr/>
        </p:nvSpPr>
        <p:spPr bwMode="auto">
          <a:xfrm>
            <a:off x="5427663" y="4630738"/>
            <a:ext cx="793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600" u="none">
                <a:solidFill>
                  <a:srgbClr val="333399"/>
                </a:solidFill>
                <a:ea typeface="黑体" panose="02010609060101010101" pitchFamily="49" charset="-122"/>
              </a:rPr>
              <a:t>IPv6</a:t>
            </a:r>
          </a:p>
          <a:p>
            <a:pPr algn="ctr" eaLnBrk="1" hangingPunct="1">
              <a:spcBef>
                <a:spcPct val="0"/>
              </a:spcBef>
              <a:buClrTx/>
              <a:buSzTx/>
              <a:buFontTx/>
              <a:buNone/>
            </a:pPr>
            <a:r>
              <a:rPr kumimoji="1" lang="zh-CN" altLang="en-US" sz="1600" u="none">
                <a:solidFill>
                  <a:srgbClr val="333399"/>
                </a:solidFill>
                <a:ea typeface="黑体" panose="02010609060101010101" pitchFamily="49" charset="-122"/>
              </a:rPr>
              <a:t>数据报</a:t>
            </a:r>
          </a:p>
        </p:txBody>
      </p:sp>
      <p:sp>
        <p:nvSpPr>
          <p:cNvPr id="180289" name="Line 110"/>
          <p:cNvSpPr>
            <a:spLocks noChangeShapeType="1"/>
          </p:cNvSpPr>
          <p:nvPr/>
        </p:nvSpPr>
        <p:spPr bwMode="auto">
          <a:xfrm flipV="1">
            <a:off x="6396038" y="3533775"/>
            <a:ext cx="896937" cy="5826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90" name="Line 111"/>
          <p:cNvSpPr>
            <a:spLocks noChangeShapeType="1"/>
          </p:cNvSpPr>
          <p:nvPr/>
        </p:nvSpPr>
        <p:spPr bwMode="auto">
          <a:xfrm flipV="1">
            <a:off x="6356350" y="5164138"/>
            <a:ext cx="896938" cy="5826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91" name="AutoShape 112"/>
          <p:cNvSpPr>
            <a:spLocks noChangeArrowheads="1"/>
          </p:cNvSpPr>
          <p:nvPr/>
        </p:nvSpPr>
        <p:spPr bwMode="auto">
          <a:xfrm rot="-1824532">
            <a:off x="6532563" y="4435475"/>
            <a:ext cx="906462" cy="228600"/>
          </a:xfrm>
          <a:prstGeom prst="rightArrow">
            <a:avLst>
              <a:gd name="adj1" fmla="val 50000"/>
              <a:gd name="adj2" fmla="val 99132"/>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2" name="computr2"/>
          <p:cNvSpPr>
            <a:spLocks noEditPoints="1" noChangeArrowheads="1"/>
          </p:cNvSpPr>
          <p:nvPr/>
        </p:nvSpPr>
        <p:spPr bwMode="auto">
          <a:xfrm>
            <a:off x="354013" y="24669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80293" name="computr2"/>
          <p:cNvSpPr>
            <a:spLocks noEditPoints="1" noChangeArrowheads="1"/>
          </p:cNvSpPr>
          <p:nvPr/>
        </p:nvSpPr>
        <p:spPr bwMode="auto">
          <a:xfrm>
            <a:off x="293688" y="11715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80294" name="computr2"/>
          <p:cNvSpPr>
            <a:spLocks noEditPoints="1" noChangeArrowheads="1"/>
          </p:cNvSpPr>
          <p:nvPr/>
        </p:nvSpPr>
        <p:spPr bwMode="auto">
          <a:xfrm>
            <a:off x="8670925" y="24669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80295" name="computr2"/>
          <p:cNvSpPr>
            <a:spLocks noEditPoints="1" noChangeArrowheads="1"/>
          </p:cNvSpPr>
          <p:nvPr/>
        </p:nvSpPr>
        <p:spPr bwMode="auto">
          <a:xfrm>
            <a:off x="8670925" y="11715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28342705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3"/>
          <p:cNvSpPr>
            <a:spLocks noGrp="1" noChangeArrowheads="1"/>
          </p:cNvSpPr>
          <p:nvPr>
            <p:ph type="body" idx="1"/>
          </p:nvPr>
        </p:nvSpPr>
        <p:spPr>
          <a:xfrm>
            <a:off x="338137" y="1071563"/>
            <a:ext cx="8455025" cy="5105400"/>
          </a:xfrm>
        </p:spPr>
        <p:txBody>
          <a:bodyPr/>
          <a:lstStyle/>
          <a:p>
            <a:pPr>
              <a:spcBef>
                <a:spcPts val="600"/>
              </a:spcBef>
            </a:pPr>
            <a:r>
              <a:rPr lang="en-US" altLang="zh-CN" dirty="0">
                <a:ea typeface="ＭＳ Ｐゴシック" pitchFamily="34" charset="-128"/>
                <a:cs typeface="ＭＳ Ｐゴシック" pitchFamily="34" charset="-128"/>
              </a:rPr>
              <a:t>Google: 8% of clients access services via IPv6</a:t>
            </a:r>
          </a:p>
          <a:p>
            <a:pPr>
              <a:spcBef>
                <a:spcPts val="600"/>
              </a:spcBef>
            </a:pPr>
            <a:r>
              <a:rPr lang="en-US" altLang="zh-CN" dirty="0">
                <a:ea typeface="ＭＳ Ｐゴシック" pitchFamily="34" charset="-128"/>
                <a:cs typeface="ＭＳ Ｐゴシック" pitchFamily="34" charset="-128"/>
              </a:rPr>
              <a:t>NIST: 1/3 of all US government domains are IPv6 capable</a:t>
            </a:r>
          </a:p>
          <a:p>
            <a:pPr marL="457200" lvl="1" indent="0">
              <a:spcBef>
                <a:spcPts val="600"/>
              </a:spcBef>
              <a:buFont typeface="Wingdings" pitchFamily="2" charset="2"/>
              <a:buNone/>
            </a:pPr>
            <a:endParaRPr lang="en-US" altLang="zh-CN" dirty="0">
              <a:ea typeface="ＭＳ Ｐゴシック" pitchFamily="34" charset="-128"/>
              <a:cs typeface="Gill Sans MT" pitchFamily="34" charset="0"/>
            </a:endParaRPr>
          </a:p>
          <a:p>
            <a:pPr>
              <a:spcBef>
                <a:spcPts val="600"/>
              </a:spcBef>
            </a:pPr>
            <a:r>
              <a:rPr lang="en-US" altLang="zh-CN" dirty="0">
                <a:solidFill>
                  <a:srgbClr val="CC0000"/>
                </a:solidFill>
                <a:ea typeface="ＭＳ Ｐゴシック" pitchFamily="34" charset="-128"/>
                <a:cs typeface="ＭＳ Ｐゴシック" pitchFamily="34" charset="-128"/>
              </a:rPr>
              <a:t>Long (long!) time for deployment, use</a:t>
            </a:r>
          </a:p>
          <a:p>
            <a:pPr marL="742050" lvl="2" indent="-342000">
              <a:spcBef>
                <a:spcPts val="600"/>
              </a:spcBef>
            </a:pPr>
            <a:r>
              <a:rPr lang="en-US" altLang="zh-CN" dirty="0" smtClean="0">
                <a:ea typeface="ＭＳ Ｐゴシック" pitchFamily="34" charset="-128"/>
                <a:cs typeface="Gill Sans MT" pitchFamily="34" charset="0"/>
              </a:rPr>
              <a:t> 20 </a:t>
            </a:r>
            <a:r>
              <a:rPr lang="en-US" altLang="zh-CN" dirty="0">
                <a:ea typeface="ＭＳ Ｐゴシック" pitchFamily="34" charset="-128"/>
                <a:cs typeface="Gill Sans MT" pitchFamily="34" charset="0"/>
              </a:rPr>
              <a:t>years and </a:t>
            </a:r>
            <a:r>
              <a:rPr lang="en-US" altLang="zh-CN" dirty="0" smtClean="0">
                <a:ea typeface="ＭＳ Ｐゴシック" pitchFamily="34" charset="-128"/>
                <a:cs typeface="Gill Sans MT" pitchFamily="34" charset="0"/>
              </a:rPr>
              <a:t>counting!</a:t>
            </a:r>
          </a:p>
          <a:p>
            <a:pPr marL="742050" lvl="2" indent="-342000">
              <a:spcBef>
                <a:spcPts val="600"/>
              </a:spcBef>
            </a:pPr>
            <a:endParaRPr lang="en-US" altLang="zh-CN" dirty="0">
              <a:ea typeface="ＭＳ Ｐゴシック" pitchFamily="34" charset="-128"/>
              <a:cs typeface="Gill Sans MT" pitchFamily="34" charset="0"/>
            </a:endParaRPr>
          </a:p>
          <a:p>
            <a:pPr marL="742050" lvl="2" indent="-342000">
              <a:spcBef>
                <a:spcPts val="600"/>
              </a:spcBef>
            </a:pPr>
            <a:r>
              <a:rPr lang="en-US" altLang="zh-CN" dirty="0" smtClean="0">
                <a:ea typeface="ＭＳ Ｐゴシック" pitchFamily="34" charset="-128"/>
                <a:cs typeface="Gill Sans MT" pitchFamily="34" charset="0"/>
              </a:rPr>
              <a:t>think </a:t>
            </a:r>
            <a:r>
              <a:rPr lang="en-US" altLang="zh-CN" dirty="0">
                <a:ea typeface="ＭＳ Ｐゴシック" pitchFamily="34" charset="-128"/>
                <a:cs typeface="Gill Sans MT" pitchFamily="34" charset="0"/>
              </a:rPr>
              <a:t>of application-level changes in last 20 years: WWW, Facebook, streaming media, Skype, </a:t>
            </a:r>
            <a:r>
              <a:rPr lang="en-US" altLang="zh-CN" dirty="0" smtClean="0">
                <a:ea typeface="ＭＳ Ｐゴシック" pitchFamily="34" charset="-128"/>
                <a:cs typeface="Gill Sans MT" pitchFamily="34" charset="0"/>
              </a:rPr>
              <a:t>…</a:t>
            </a:r>
          </a:p>
          <a:p>
            <a:pPr marL="742050" lvl="2" indent="-342000">
              <a:spcBef>
                <a:spcPts val="600"/>
              </a:spcBef>
            </a:pPr>
            <a:endParaRPr lang="en-US" altLang="zh-CN" dirty="0">
              <a:solidFill>
                <a:srgbClr val="CC0000"/>
              </a:solidFill>
              <a:ea typeface="ＭＳ Ｐゴシック" pitchFamily="34" charset="-128"/>
              <a:cs typeface="Gill Sans MT" pitchFamily="34" charset="0"/>
            </a:endParaRPr>
          </a:p>
          <a:p>
            <a:pPr marL="742050" lvl="2" indent="-342000">
              <a:spcBef>
                <a:spcPts val="600"/>
              </a:spcBef>
            </a:pPr>
            <a:r>
              <a:rPr lang="en-US" altLang="zh-CN" dirty="0" smtClean="0">
                <a:solidFill>
                  <a:srgbClr val="CC0000"/>
                </a:solidFill>
                <a:ea typeface="ＭＳ Ｐゴシック" pitchFamily="34" charset="-128"/>
                <a:cs typeface="Gill Sans MT" pitchFamily="34" charset="0"/>
              </a:rPr>
              <a:t>Why</a:t>
            </a:r>
            <a:r>
              <a:rPr lang="en-US" altLang="zh-CN" dirty="0">
                <a:solidFill>
                  <a:srgbClr val="CC0000"/>
                </a:solidFill>
                <a:ea typeface="ＭＳ Ｐゴシック" pitchFamily="34" charset="-128"/>
                <a:cs typeface="Gill Sans MT" pitchFamily="34" charset="0"/>
              </a:rPr>
              <a:t>?</a:t>
            </a:r>
          </a:p>
        </p:txBody>
      </p:sp>
      <p:sp>
        <p:nvSpPr>
          <p:cNvPr id="2" name="标题 1"/>
          <p:cNvSpPr>
            <a:spLocks noGrp="1"/>
          </p:cNvSpPr>
          <p:nvPr>
            <p:ph type="title"/>
          </p:nvPr>
        </p:nvSpPr>
        <p:spPr/>
        <p:txBody>
          <a:bodyPr/>
          <a:lstStyle/>
          <a:p>
            <a:pPr eaLnBrk="1" hangingPunct="1"/>
            <a:r>
              <a:rPr lang="en-US" altLang="zh-CN" dirty="0">
                <a:latin typeface="+mn-lt"/>
              </a:rPr>
              <a:t>IPv6: </a:t>
            </a:r>
            <a:r>
              <a:rPr lang="zh-CN" altLang="en-US" dirty="0" smtClean="0">
                <a:latin typeface="+mn-lt"/>
              </a:rPr>
              <a:t>采用</a:t>
            </a:r>
            <a:endParaRPr lang="zh-CN" altLang="en-US" dirty="0">
              <a:latin typeface="+mn-lt"/>
            </a:endParaRPr>
          </a:p>
        </p:txBody>
      </p:sp>
    </p:spTree>
    <p:extLst>
      <p:ext uri="{BB962C8B-B14F-4D97-AF65-F5344CB8AC3E}">
        <p14:creationId xmlns:p14="http://schemas.microsoft.com/office/powerpoint/2010/main" val="1952944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38138" y="228600"/>
            <a:ext cx="8455025" cy="604838"/>
          </a:xfrm>
        </p:spPr>
        <p:txBody>
          <a:bodyPr/>
          <a:lstStyle/>
          <a:p>
            <a:r>
              <a:rPr lang="zh-CN" altLang="en-US" dirty="0"/>
              <a:t>网络服务模型</a:t>
            </a:r>
            <a:endParaRPr lang="en-US" altLang="zh-CN" dirty="0">
              <a:latin typeface="Gill Sans MT" panose="020B0502020104020203" pitchFamily="34" charset="0"/>
            </a:endParaRPr>
          </a:p>
        </p:txBody>
      </p:sp>
      <p:grpSp>
        <p:nvGrpSpPr>
          <p:cNvPr id="40963" name="Group 18"/>
          <p:cNvGrpSpPr>
            <a:grpSpLocks/>
          </p:cNvGrpSpPr>
          <p:nvPr/>
        </p:nvGrpSpPr>
        <p:grpSpPr bwMode="auto">
          <a:xfrm>
            <a:off x="153988" y="1425575"/>
            <a:ext cx="8847137" cy="3913188"/>
            <a:chOff x="97" y="898"/>
            <a:chExt cx="5573" cy="2465"/>
          </a:xfrm>
        </p:grpSpPr>
        <p:sp>
          <p:nvSpPr>
            <p:cNvPr id="40964" name="Text Box 3"/>
            <p:cNvSpPr txBox="1">
              <a:spLocks noChangeArrowheads="1"/>
            </p:cNvSpPr>
            <p:nvPr/>
          </p:nvSpPr>
          <p:spPr bwMode="auto">
            <a:xfrm>
              <a:off x="97" y="989"/>
              <a:ext cx="969" cy="2362"/>
            </a:xfrm>
            <a:prstGeom prst="rect">
              <a:avLst/>
            </a:prstGeom>
            <a:noFill/>
            <a:ln w="9525">
              <a:noFill/>
              <a:miter lim="800000"/>
              <a:headEnd/>
              <a:tailEnd/>
            </a:ln>
          </p:spPr>
          <p:txBody>
            <a:bodyPr wrap="none">
              <a:spAutoFit/>
            </a:bodyPr>
            <a:lstStyle/>
            <a:p>
              <a:pPr algn="r"/>
              <a:r>
                <a:rPr lang="en-US" altLang="zh-CN" sz="2000">
                  <a:latin typeface="Arial" charset="0"/>
                </a:rPr>
                <a:t>Network</a:t>
              </a:r>
            </a:p>
            <a:p>
              <a:pPr algn="r"/>
              <a:r>
                <a:rPr lang="en-US" altLang="zh-CN" sz="2000">
                  <a:latin typeface="Arial" charset="0"/>
                </a:rPr>
                <a:t>Architecture</a:t>
              </a:r>
            </a:p>
            <a:p>
              <a:pPr algn="r"/>
              <a:endParaRPr lang="en-US" altLang="zh-CN" sz="2000">
                <a:latin typeface="Arial" charset="0"/>
              </a:endParaRPr>
            </a:p>
            <a:p>
              <a:pPr algn="r"/>
              <a:r>
                <a:rPr lang="en-US" altLang="zh-CN" sz="2000">
                  <a:latin typeface="Arial" charset="0"/>
                </a:rPr>
                <a:t>Internet</a:t>
              </a:r>
            </a:p>
            <a:p>
              <a:pPr algn="r"/>
              <a:endParaRPr lang="en-US" altLang="zh-CN" sz="2000">
                <a:latin typeface="Arial" charset="0"/>
              </a:endParaRPr>
            </a:p>
            <a:p>
              <a:pPr algn="r"/>
              <a:r>
                <a:rPr lang="en-US" altLang="zh-CN" sz="2000">
                  <a:latin typeface="Arial" charset="0"/>
                </a:rPr>
                <a:t>ATM</a:t>
              </a:r>
            </a:p>
            <a:p>
              <a:pPr algn="r"/>
              <a:endParaRPr lang="en-US" altLang="zh-CN" sz="2000">
                <a:latin typeface="Arial" charset="0"/>
              </a:endParaRPr>
            </a:p>
            <a:p>
              <a:pPr algn="r"/>
              <a:r>
                <a:rPr lang="en-US" altLang="zh-CN" sz="2000">
                  <a:latin typeface="Arial" charset="0"/>
                </a:rPr>
                <a:t>ATM</a:t>
              </a:r>
            </a:p>
            <a:p>
              <a:pPr algn="r"/>
              <a:endParaRPr lang="en-US" altLang="zh-CN" sz="2000">
                <a:latin typeface="Arial" charset="0"/>
              </a:endParaRPr>
            </a:p>
            <a:p>
              <a:pPr algn="r"/>
              <a:r>
                <a:rPr lang="en-US" altLang="zh-CN" sz="2000">
                  <a:latin typeface="Arial" charset="0"/>
                </a:rPr>
                <a:t>ATM</a:t>
              </a:r>
            </a:p>
            <a:p>
              <a:pPr algn="r"/>
              <a:endParaRPr lang="en-US" altLang="zh-CN" sz="2000">
                <a:latin typeface="Arial" charset="0"/>
              </a:endParaRPr>
            </a:p>
            <a:p>
              <a:pPr algn="r"/>
              <a:r>
                <a:rPr lang="en-US" altLang="zh-CN" sz="2000">
                  <a:latin typeface="Arial" charset="0"/>
                </a:rPr>
                <a:t>ATM</a:t>
              </a:r>
              <a:endParaRPr lang="en-US" altLang="zh-CN" sz="2400">
                <a:latin typeface="Times New Roman" pitchFamily="18" charset="0"/>
              </a:endParaRPr>
            </a:p>
          </p:txBody>
        </p:sp>
        <p:sp>
          <p:nvSpPr>
            <p:cNvPr id="40965" name="Text Box 4"/>
            <p:cNvSpPr txBox="1">
              <a:spLocks noChangeArrowheads="1"/>
            </p:cNvSpPr>
            <p:nvPr/>
          </p:nvSpPr>
          <p:spPr bwMode="auto">
            <a:xfrm>
              <a:off x="1125" y="981"/>
              <a:ext cx="825" cy="2362"/>
            </a:xfrm>
            <a:prstGeom prst="rect">
              <a:avLst/>
            </a:prstGeom>
            <a:noFill/>
            <a:ln w="9525">
              <a:noFill/>
              <a:miter lim="800000"/>
              <a:headEnd/>
              <a:tailEnd/>
            </a:ln>
          </p:spPr>
          <p:txBody>
            <a:bodyPr wrap="none">
              <a:spAutoFit/>
            </a:bodyPr>
            <a:lstStyle/>
            <a:p>
              <a:r>
                <a:rPr lang="en-US" altLang="zh-CN" sz="2000">
                  <a:latin typeface="Arial" charset="0"/>
                </a:rPr>
                <a:t>Service</a:t>
              </a:r>
            </a:p>
            <a:p>
              <a:r>
                <a:rPr lang="en-US" altLang="zh-CN" sz="2000">
                  <a:latin typeface="Arial" charset="0"/>
                </a:rPr>
                <a:t>Model</a:t>
              </a:r>
            </a:p>
            <a:p>
              <a:endParaRPr lang="en-US" altLang="zh-CN" sz="2000">
                <a:latin typeface="Arial" charset="0"/>
              </a:endParaRPr>
            </a:p>
            <a:p>
              <a:r>
                <a:rPr lang="en-US" altLang="zh-CN" sz="2000">
                  <a:latin typeface="Arial" charset="0"/>
                </a:rPr>
                <a:t>best effort</a:t>
              </a:r>
            </a:p>
            <a:p>
              <a:endParaRPr lang="en-US" altLang="zh-CN" sz="2000">
                <a:latin typeface="Arial" charset="0"/>
              </a:endParaRPr>
            </a:p>
            <a:p>
              <a:r>
                <a:rPr lang="en-US" altLang="zh-CN" sz="2000">
                  <a:latin typeface="Arial" charset="0"/>
                </a:rPr>
                <a:t>CBR</a:t>
              </a:r>
            </a:p>
            <a:p>
              <a:endParaRPr lang="en-US" altLang="zh-CN" sz="2000">
                <a:latin typeface="Arial" charset="0"/>
              </a:endParaRPr>
            </a:p>
            <a:p>
              <a:r>
                <a:rPr lang="en-US" altLang="zh-CN" sz="2000">
                  <a:latin typeface="Arial" charset="0"/>
                </a:rPr>
                <a:t>VBR</a:t>
              </a:r>
            </a:p>
            <a:p>
              <a:endParaRPr lang="en-US" altLang="zh-CN" sz="2000">
                <a:latin typeface="Arial" charset="0"/>
              </a:endParaRPr>
            </a:p>
            <a:p>
              <a:r>
                <a:rPr lang="en-US" altLang="zh-CN" sz="2000">
                  <a:solidFill>
                    <a:srgbClr val="FF0000"/>
                  </a:solidFill>
                  <a:latin typeface="Arial" charset="0"/>
                </a:rPr>
                <a:t>ABR</a:t>
              </a:r>
            </a:p>
            <a:p>
              <a:endParaRPr lang="en-US" altLang="zh-CN" sz="2000">
                <a:latin typeface="Arial" charset="0"/>
              </a:endParaRPr>
            </a:p>
            <a:p>
              <a:r>
                <a:rPr lang="en-US" altLang="zh-CN" sz="2000">
                  <a:latin typeface="Arial" charset="0"/>
                </a:rPr>
                <a:t>UBR</a:t>
              </a:r>
              <a:endParaRPr lang="en-US" altLang="zh-CN" sz="2400">
                <a:latin typeface="Times New Roman" pitchFamily="18" charset="0"/>
              </a:endParaRPr>
            </a:p>
          </p:txBody>
        </p:sp>
        <p:sp>
          <p:nvSpPr>
            <p:cNvPr id="40966" name="Text Box 5"/>
            <p:cNvSpPr txBox="1">
              <a:spLocks noChangeArrowheads="1"/>
            </p:cNvSpPr>
            <p:nvPr/>
          </p:nvSpPr>
          <p:spPr bwMode="auto">
            <a:xfrm>
              <a:off x="1925" y="1175"/>
              <a:ext cx="969" cy="2170"/>
            </a:xfrm>
            <a:prstGeom prst="rect">
              <a:avLst/>
            </a:prstGeom>
            <a:noFill/>
            <a:ln w="9525">
              <a:noFill/>
              <a:miter lim="800000"/>
              <a:headEnd/>
              <a:tailEnd/>
            </a:ln>
          </p:spPr>
          <p:txBody>
            <a:bodyPr wrap="none">
              <a:spAutoFit/>
            </a:bodyPr>
            <a:lstStyle/>
            <a:p>
              <a:pPr algn="ctr"/>
              <a:r>
                <a:rPr lang="en-US" altLang="zh-CN" sz="2000" dirty="0">
                  <a:latin typeface="Arial" charset="0"/>
                </a:rPr>
                <a:t>Bandwidth</a:t>
              </a:r>
            </a:p>
            <a:p>
              <a:pPr algn="ctr"/>
              <a:endParaRPr lang="en-US" altLang="zh-CN" sz="2000" dirty="0">
                <a:latin typeface="Arial" charset="0"/>
              </a:endParaRPr>
            </a:p>
            <a:p>
              <a:r>
                <a:rPr lang="en-US" altLang="zh-CN" sz="2000" dirty="0">
                  <a:latin typeface="Arial" charset="0"/>
                </a:rPr>
                <a:t>none</a:t>
              </a:r>
            </a:p>
            <a:p>
              <a:endParaRPr lang="en-US" altLang="zh-CN" sz="2000" dirty="0">
                <a:latin typeface="Arial" charset="0"/>
              </a:endParaRPr>
            </a:p>
            <a:p>
              <a:r>
                <a:rPr lang="en-US" altLang="zh-CN" sz="2000" dirty="0">
                  <a:latin typeface="Arial" charset="0"/>
                </a:rPr>
                <a:t>constant</a:t>
              </a:r>
            </a:p>
            <a:p>
              <a:r>
                <a:rPr lang="en-US" altLang="zh-CN" sz="2000" dirty="0">
                  <a:latin typeface="Arial" charset="0"/>
                </a:rPr>
                <a:t>rate</a:t>
              </a:r>
            </a:p>
            <a:p>
              <a:r>
                <a:rPr lang="en-US" altLang="zh-CN" sz="2000" dirty="0">
                  <a:latin typeface="Arial" charset="0"/>
                </a:rPr>
                <a:t>guaranteed</a:t>
              </a:r>
            </a:p>
            <a:p>
              <a:r>
                <a:rPr lang="en-US" altLang="zh-CN" sz="2000" dirty="0">
                  <a:latin typeface="Arial" charset="0"/>
                </a:rPr>
                <a:t>rate</a:t>
              </a:r>
            </a:p>
            <a:p>
              <a:r>
                <a:rPr lang="en-US" altLang="zh-CN" sz="2000" dirty="0">
                  <a:latin typeface="Arial" charset="0"/>
                </a:rPr>
                <a:t>guaranteed </a:t>
              </a:r>
            </a:p>
            <a:p>
              <a:r>
                <a:rPr lang="en-US" altLang="zh-CN" sz="2000" dirty="0">
                  <a:latin typeface="Arial" charset="0"/>
                </a:rPr>
                <a:t>minimum</a:t>
              </a:r>
            </a:p>
            <a:p>
              <a:r>
                <a:rPr lang="en-US" altLang="zh-CN" sz="2000" dirty="0">
                  <a:latin typeface="Arial" charset="0"/>
                </a:rPr>
                <a:t>none</a:t>
              </a:r>
              <a:endParaRPr lang="en-US" altLang="zh-CN" sz="2400" dirty="0">
                <a:latin typeface="Times New Roman" pitchFamily="18" charset="0"/>
              </a:endParaRPr>
            </a:p>
          </p:txBody>
        </p:sp>
        <p:sp>
          <p:nvSpPr>
            <p:cNvPr id="40967" name="Line 6"/>
            <p:cNvSpPr>
              <a:spLocks noChangeShapeType="1"/>
            </p:cNvSpPr>
            <p:nvPr/>
          </p:nvSpPr>
          <p:spPr bwMode="auto">
            <a:xfrm>
              <a:off x="258" y="1504"/>
              <a:ext cx="5310" cy="6"/>
            </a:xfrm>
            <a:prstGeom prst="line">
              <a:avLst/>
            </a:prstGeom>
            <a:noFill/>
            <a:ln w="28575">
              <a:solidFill>
                <a:srgbClr val="0070C0"/>
              </a:solidFill>
              <a:round/>
              <a:headEnd/>
              <a:tailEnd/>
            </a:ln>
          </p:spPr>
          <p:txBody>
            <a:bodyPr wrap="none" anchor="ctr"/>
            <a:lstStyle/>
            <a:p>
              <a:endParaRPr lang="zh-CN" altLang="en-US"/>
            </a:p>
          </p:txBody>
        </p:sp>
        <p:sp>
          <p:nvSpPr>
            <p:cNvPr id="40968" name="Line 7"/>
            <p:cNvSpPr>
              <a:spLocks noChangeShapeType="1"/>
            </p:cNvSpPr>
            <p:nvPr/>
          </p:nvSpPr>
          <p:spPr bwMode="auto">
            <a:xfrm>
              <a:off x="324" y="1966"/>
              <a:ext cx="5310" cy="6"/>
            </a:xfrm>
            <a:prstGeom prst="line">
              <a:avLst/>
            </a:prstGeom>
            <a:noFill/>
            <a:ln w="19050">
              <a:solidFill>
                <a:srgbClr val="0070C0"/>
              </a:solidFill>
              <a:round/>
              <a:headEnd/>
              <a:tailEnd/>
            </a:ln>
          </p:spPr>
          <p:txBody>
            <a:bodyPr wrap="none" anchor="ctr"/>
            <a:lstStyle/>
            <a:p>
              <a:endParaRPr lang="zh-CN" altLang="en-US"/>
            </a:p>
          </p:txBody>
        </p:sp>
        <p:sp>
          <p:nvSpPr>
            <p:cNvPr id="40969" name="Line 8"/>
            <p:cNvSpPr>
              <a:spLocks noChangeShapeType="1"/>
            </p:cNvSpPr>
            <p:nvPr/>
          </p:nvSpPr>
          <p:spPr bwMode="auto">
            <a:xfrm>
              <a:off x="354" y="2356"/>
              <a:ext cx="5310" cy="6"/>
            </a:xfrm>
            <a:prstGeom prst="line">
              <a:avLst/>
            </a:prstGeom>
            <a:noFill/>
            <a:ln w="19050">
              <a:solidFill>
                <a:srgbClr val="0070C0"/>
              </a:solidFill>
              <a:round/>
              <a:headEnd/>
              <a:tailEnd/>
            </a:ln>
          </p:spPr>
          <p:txBody>
            <a:bodyPr wrap="none" anchor="ctr"/>
            <a:lstStyle/>
            <a:p>
              <a:endParaRPr lang="zh-CN" altLang="en-US"/>
            </a:p>
          </p:txBody>
        </p:sp>
        <p:sp>
          <p:nvSpPr>
            <p:cNvPr id="40970" name="Line 9"/>
            <p:cNvSpPr>
              <a:spLocks noChangeShapeType="1"/>
            </p:cNvSpPr>
            <p:nvPr/>
          </p:nvSpPr>
          <p:spPr bwMode="auto">
            <a:xfrm>
              <a:off x="354" y="2752"/>
              <a:ext cx="5310" cy="6"/>
            </a:xfrm>
            <a:prstGeom prst="line">
              <a:avLst/>
            </a:prstGeom>
            <a:noFill/>
            <a:ln w="19050">
              <a:solidFill>
                <a:srgbClr val="0070C0"/>
              </a:solidFill>
              <a:round/>
              <a:headEnd/>
              <a:tailEnd/>
            </a:ln>
          </p:spPr>
          <p:txBody>
            <a:bodyPr wrap="none" anchor="ctr"/>
            <a:lstStyle/>
            <a:p>
              <a:endParaRPr lang="zh-CN" altLang="en-US"/>
            </a:p>
          </p:txBody>
        </p:sp>
        <p:sp>
          <p:nvSpPr>
            <p:cNvPr id="40971" name="Line 10"/>
            <p:cNvSpPr>
              <a:spLocks noChangeShapeType="1"/>
            </p:cNvSpPr>
            <p:nvPr/>
          </p:nvSpPr>
          <p:spPr bwMode="auto">
            <a:xfrm>
              <a:off x="360" y="3118"/>
              <a:ext cx="5310" cy="6"/>
            </a:xfrm>
            <a:prstGeom prst="line">
              <a:avLst/>
            </a:prstGeom>
            <a:noFill/>
            <a:ln w="19050">
              <a:solidFill>
                <a:srgbClr val="0070C0"/>
              </a:solidFill>
              <a:round/>
              <a:headEnd/>
              <a:tailEnd/>
            </a:ln>
          </p:spPr>
          <p:txBody>
            <a:bodyPr wrap="none" anchor="ctr"/>
            <a:lstStyle/>
            <a:p>
              <a:endParaRPr lang="zh-CN" altLang="en-US"/>
            </a:p>
          </p:txBody>
        </p:sp>
        <p:sp>
          <p:nvSpPr>
            <p:cNvPr id="40972" name="Text Box 11"/>
            <p:cNvSpPr txBox="1">
              <a:spLocks noChangeArrowheads="1"/>
            </p:cNvSpPr>
            <p:nvPr/>
          </p:nvSpPr>
          <p:spPr bwMode="auto">
            <a:xfrm>
              <a:off x="2807" y="1192"/>
              <a:ext cx="644" cy="2151"/>
            </a:xfrm>
            <a:prstGeom prst="rect">
              <a:avLst/>
            </a:prstGeom>
            <a:noFill/>
            <a:ln w="9525">
              <a:noFill/>
              <a:miter lim="800000"/>
              <a:headEnd/>
              <a:tailEnd/>
            </a:ln>
          </p:spPr>
          <p:txBody>
            <a:bodyPr wrap="none">
              <a:spAutoFit/>
            </a:bodyPr>
            <a:lstStyle/>
            <a:p>
              <a:pPr algn="ctr"/>
              <a:r>
                <a:rPr lang="en-US" altLang="zh-CN" dirty="0" smtClean="0">
                  <a:latin typeface="Arial" charset="0"/>
                </a:rPr>
                <a:t>No Loss</a:t>
              </a:r>
              <a:endParaRPr lang="en-US" altLang="zh-CN" dirty="0">
                <a:latin typeface="Arial" charset="0"/>
              </a:endParaRPr>
            </a:p>
            <a:p>
              <a:pPr algn="ctr"/>
              <a:endParaRPr lang="en-US" altLang="zh-CN" sz="2000" dirty="0">
                <a:latin typeface="Arial" charset="0"/>
              </a:endParaRPr>
            </a:p>
            <a:p>
              <a:pPr algn="ctr"/>
              <a:r>
                <a:rPr lang="en-US" altLang="zh-CN" sz="2000" dirty="0">
                  <a:latin typeface="Arial" charset="0"/>
                </a:rPr>
                <a:t>no</a:t>
              </a:r>
            </a:p>
            <a:p>
              <a:pPr algn="ctr"/>
              <a:endParaRPr lang="en-US" altLang="zh-CN" sz="2000" dirty="0">
                <a:latin typeface="Arial" charset="0"/>
              </a:endParaRPr>
            </a:p>
            <a:p>
              <a:pPr algn="ctr"/>
              <a:r>
                <a:rPr lang="en-US" altLang="zh-CN" sz="2000" dirty="0">
                  <a:latin typeface="Arial" charset="0"/>
                </a:rPr>
                <a:t>yes</a:t>
              </a:r>
            </a:p>
            <a:p>
              <a:pPr algn="ctr"/>
              <a:endParaRPr lang="en-US" altLang="zh-CN" sz="2000" dirty="0">
                <a:latin typeface="Arial" charset="0"/>
              </a:endParaRPr>
            </a:p>
            <a:p>
              <a:pPr algn="ctr"/>
              <a:r>
                <a:rPr lang="en-US" altLang="zh-CN" sz="2000" dirty="0">
                  <a:latin typeface="Arial" charset="0"/>
                </a:rPr>
                <a:t>yes</a:t>
              </a:r>
            </a:p>
            <a:p>
              <a:pPr algn="ctr"/>
              <a:endParaRPr lang="en-US" altLang="zh-CN" sz="2000" dirty="0">
                <a:latin typeface="Arial" charset="0"/>
              </a:endParaRPr>
            </a:p>
            <a:p>
              <a:pPr algn="ctr"/>
              <a:r>
                <a:rPr lang="en-US" altLang="zh-CN" sz="2000" dirty="0">
                  <a:solidFill>
                    <a:srgbClr val="FF0000"/>
                  </a:solidFill>
                  <a:latin typeface="Arial" charset="0"/>
                </a:rPr>
                <a:t>no</a:t>
              </a:r>
            </a:p>
            <a:p>
              <a:pPr algn="ctr"/>
              <a:endParaRPr lang="en-US" altLang="zh-CN" sz="2000" dirty="0">
                <a:latin typeface="Arial" charset="0"/>
              </a:endParaRPr>
            </a:p>
            <a:p>
              <a:pPr algn="ctr"/>
              <a:r>
                <a:rPr lang="en-US" altLang="zh-CN" sz="2000" dirty="0">
                  <a:latin typeface="Arial" charset="0"/>
                </a:rPr>
                <a:t>no</a:t>
              </a:r>
              <a:endParaRPr lang="en-US" altLang="zh-CN" sz="2400" dirty="0">
                <a:latin typeface="Times New Roman" pitchFamily="18" charset="0"/>
              </a:endParaRPr>
            </a:p>
          </p:txBody>
        </p:sp>
        <p:sp>
          <p:nvSpPr>
            <p:cNvPr id="40973" name="Text Box 12"/>
            <p:cNvSpPr txBox="1">
              <a:spLocks noChangeArrowheads="1"/>
            </p:cNvSpPr>
            <p:nvPr/>
          </p:nvSpPr>
          <p:spPr bwMode="auto">
            <a:xfrm>
              <a:off x="3457" y="1173"/>
              <a:ext cx="524" cy="2170"/>
            </a:xfrm>
            <a:prstGeom prst="rect">
              <a:avLst/>
            </a:prstGeom>
            <a:noFill/>
            <a:ln w="9525">
              <a:noFill/>
              <a:miter lim="800000"/>
              <a:headEnd/>
              <a:tailEnd/>
            </a:ln>
          </p:spPr>
          <p:txBody>
            <a:bodyPr wrap="none">
              <a:spAutoFit/>
            </a:bodyPr>
            <a:lstStyle/>
            <a:p>
              <a:r>
                <a:rPr lang="en-US" altLang="zh-CN" sz="2000">
                  <a:latin typeface="Arial" charset="0"/>
                </a:rPr>
                <a:t>Order</a:t>
              </a:r>
            </a:p>
            <a:p>
              <a:endParaRPr lang="en-US" altLang="zh-CN" sz="2000">
                <a:latin typeface="Arial" charset="0"/>
              </a:endParaRPr>
            </a:p>
            <a:p>
              <a:r>
                <a:rPr lang="en-US" altLang="zh-CN" sz="2000">
                  <a:latin typeface="Arial" charset="0"/>
                </a:rPr>
                <a:t>no</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endParaRPr lang="en-US" altLang="zh-CN" sz="2400">
                <a:latin typeface="Times New Roman" pitchFamily="18" charset="0"/>
              </a:endParaRPr>
            </a:p>
          </p:txBody>
        </p:sp>
        <p:sp>
          <p:nvSpPr>
            <p:cNvPr id="40974" name="Text Box 13"/>
            <p:cNvSpPr txBox="1">
              <a:spLocks noChangeArrowheads="1"/>
            </p:cNvSpPr>
            <p:nvPr/>
          </p:nvSpPr>
          <p:spPr bwMode="auto">
            <a:xfrm>
              <a:off x="3957" y="1181"/>
              <a:ext cx="597" cy="2170"/>
            </a:xfrm>
            <a:prstGeom prst="rect">
              <a:avLst/>
            </a:prstGeom>
            <a:noFill/>
            <a:ln w="9525">
              <a:noFill/>
              <a:miter lim="800000"/>
              <a:headEnd/>
              <a:tailEnd/>
            </a:ln>
          </p:spPr>
          <p:txBody>
            <a:bodyPr wrap="none">
              <a:spAutoFit/>
            </a:bodyPr>
            <a:lstStyle/>
            <a:p>
              <a:r>
                <a:rPr lang="en-US" altLang="zh-CN" sz="2000">
                  <a:latin typeface="Arial" charset="0"/>
                </a:rPr>
                <a:t>Timing</a:t>
              </a:r>
            </a:p>
            <a:p>
              <a:endParaRPr lang="en-US" altLang="zh-CN" sz="2000">
                <a:latin typeface="Arial" charset="0"/>
              </a:endParaRPr>
            </a:p>
            <a:p>
              <a:r>
                <a:rPr lang="en-US" altLang="zh-CN" sz="2000">
                  <a:latin typeface="Arial" charset="0"/>
                </a:rPr>
                <a:t>no</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no</a:t>
              </a:r>
            </a:p>
            <a:p>
              <a:endParaRPr lang="en-US" altLang="zh-CN" sz="2000">
                <a:latin typeface="Arial" charset="0"/>
              </a:endParaRPr>
            </a:p>
            <a:p>
              <a:r>
                <a:rPr lang="en-US" altLang="zh-CN" sz="2000">
                  <a:latin typeface="Arial" charset="0"/>
                </a:rPr>
                <a:t>no</a:t>
              </a:r>
              <a:endParaRPr lang="en-US" altLang="zh-CN" sz="2400">
                <a:latin typeface="Times New Roman" pitchFamily="18" charset="0"/>
              </a:endParaRPr>
            </a:p>
          </p:txBody>
        </p:sp>
        <p:sp>
          <p:nvSpPr>
            <p:cNvPr id="40975" name="Text Box 14"/>
            <p:cNvSpPr txBox="1">
              <a:spLocks noChangeArrowheads="1"/>
            </p:cNvSpPr>
            <p:nvPr/>
          </p:nvSpPr>
          <p:spPr bwMode="auto">
            <a:xfrm>
              <a:off x="4587" y="1001"/>
              <a:ext cx="933" cy="2362"/>
            </a:xfrm>
            <a:prstGeom prst="rect">
              <a:avLst/>
            </a:prstGeom>
            <a:noFill/>
            <a:ln w="9525">
              <a:noFill/>
              <a:miter lim="800000"/>
              <a:headEnd/>
              <a:tailEnd/>
            </a:ln>
          </p:spPr>
          <p:txBody>
            <a:bodyPr wrap="none">
              <a:spAutoFit/>
            </a:bodyPr>
            <a:lstStyle/>
            <a:p>
              <a:pPr algn="ctr"/>
              <a:r>
                <a:rPr lang="en-US" altLang="zh-CN" sz="2000" dirty="0">
                  <a:latin typeface="Arial" charset="0"/>
                </a:rPr>
                <a:t>Congestion</a:t>
              </a:r>
            </a:p>
            <a:p>
              <a:pPr algn="ctr"/>
              <a:r>
                <a:rPr lang="en-US" altLang="zh-CN" sz="2000" dirty="0">
                  <a:latin typeface="Arial" charset="0"/>
                </a:rPr>
                <a:t>feedback</a:t>
              </a:r>
            </a:p>
            <a:p>
              <a:pPr algn="ctr"/>
              <a:endParaRPr lang="en-US" altLang="zh-CN" sz="2000" dirty="0">
                <a:latin typeface="Arial" charset="0"/>
              </a:endParaRPr>
            </a:p>
            <a:p>
              <a:pPr algn="ctr"/>
              <a:r>
                <a:rPr lang="en-US" altLang="zh-CN" sz="2000" dirty="0">
                  <a:latin typeface="Arial" charset="0"/>
                </a:rPr>
                <a:t>no </a:t>
              </a:r>
              <a:r>
                <a:rPr lang="en-US" altLang="zh-CN" sz="2000" dirty="0" smtClean="0">
                  <a:latin typeface="Arial" charset="0"/>
                </a:rPr>
                <a:t>(inferred</a:t>
              </a:r>
              <a:endParaRPr lang="en-US" altLang="zh-CN" sz="2000" dirty="0">
                <a:latin typeface="Arial" charset="0"/>
              </a:endParaRPr>
            </a:p>
            <a:p>
              <a:pPr algn="ctr"/>
              <a:r>
                <a:rPr lang="en-US" altLang="zh-CN" sz="2000" dirty="0">
                  <a:latin typeface="Arial" charset="0"/>
                </a:rPr>
                <a:t>via </a:t>
              </a:r>
              <a:r>
                <a:rPr lang="en-US" altLang="zh-CN" sz="2000" dirty="0" smtClean="0">
                  <a:latin typeface="Arial" charset="0"/>
                </a:rPr>
                <a:t>loss)</a:t>
              </a:r>
              <a:endParaRPr lang="en-US" altLang="zh-CN" sz="2000" dirty="0">
                <a:latin typeface="Arial" charset="0"/>
              </a:endParaRPr>
            </a:p>
            <a:p>
              <a:pPr algn="ctr"/>
              <a:r>
                <a:rPr lang="en-US" altLang="zh-CN" sz="2000" dirty="0">
                  <a:latin typeface="Arial" charset="0"/>
                </a:rPr>
                <a:t>no</a:t>
              </a:r>
            </a:p>
            <a:p>
              <a:pPr algn="ctr"/>
              <a:r>
                <a:rPr lang="en-US" altLang="zh-CN" sz="2000" dirty="0">
                  <a:latin typeface="Arial" charset="0"/>
                </a:rPr>
                <a:t>congestion</a:t>
              </a:r>
            </a:p>
            <a:p>
              <a:pPr algn="ctr"/>
              <a:r>
                <a:rPr lang="en-US" altLang="zh-CN" sz="2000" dirty="0">
                  <a:latin typeface="Arial" charset="0"/>
                </a:rPr>
                <a:t>no</a:t>
              </a:r>
            </a:p>
            <a:p>
              <a:pPr algn="ctr"/>
              <a:r>
                <a:rPr lang="en-US" altLang="zh-CN" sz="2000" dirty="0">
                  <a:latin typeface="Arial" charset="0"/>
                </a:rPr>
                <a:t>congestion</a:t>
              </a:r>
            </a:p>
            <a:p>
              <a:pPr algn="ctr"/>
              <a:r>
                <a:rPr lang="en-US" altLang="zh-CN" sz="2000" dirty="0">
                  <a:solidFill>
                    <a:srgbClr val="FF0000"/>
                  </a:solidFill>
                  <a:latin typeface="Arial" charset="0"/>
                </a:rPr>
                <a:t>yes</a:t>
              </a:r>
            </a:p>
            <a:p>
              <a:pPr algn="ctr"/>
              <a:endParaRPr lang="en-US" altLang="zh-CN" sz="2000" dirty="0">
                <a:latin typeface="Arial" charset="0"/>
              </a:endParaRPr>
            </a:p>
            <a:p>
              <a:pPr algn="ctr"/>
              <a:r>
                <a:rPr lang="en-US" altLang="zh-CN" sz="2000" dirty="0">
                  <a:latin typeface="Arial" charset="0"/>
                </a:rPr>
                <a:t>no</a:t>
              </a:r>
              <a:endParaRPr lang="en-US" altLang="zh-CN" sz="2400" dirty="0">
                <a:latin typeface="Times New Roman" pitchFamily="18" charset="0"/>
              </a:endParaRPr>
            </a:p>
          </p:txBody>
        </p:sp>
        <p:sp>
          <p:nvSpPr>
            <p:cNvPr id="40976" name="Text Box 15"/>
            <p:cNvSpPr txBox="1">
              <a:spLocks noChangeArrowheads="1"/>
            </p:cNvSpPr>
            <p:nvPr/>
          </p:nvSpPr>
          <p:spPr bwMode="auto">
            <a:xfrm>
              <a:off x="2821" y="898"/>
              <a:ext cx="1084" cy="250"/>
            </a:xfrm>
            <a:prstGeom prst="rect">
              <a:avLst/>
            </a:prstGeom>
            <a:noFill/>
            <a:ln w="9525">
              <a:noFill/>
              <a:miter lim="800000"/>
              <a:headEnd/>
              <a:tailEnd/>
            </a:ln>
          </p:spPr>
          <p:txBody>
            <a:bodyPr wrap="none">
              <a:spAutoFit/>
            </a:bodyPr>
            <a:lstStyle/>
            <a:p>
              <a:r>
                <a:rPr lang="en-US" altLang="zh-CN" sz="2000">
                  <a:latin typeface="Arial" charset="0"/>
                </a:rPr>
                <a:t>Guarantees ?</a:t>
              </a:r>
              <a:endParaRPr lang="en-US" altLang="zh-CN" sz="2400">
                <a:latin typeface="Times New Roman" pitchFamily="18" charset="0"/>
              </a:endParaRPr>
            </a:p>
          </p:txBody>
        </p:sp>
        <p:sp>
          <p:nvSpPr>
            <p:cNvPr id="40977" name="Line 16"/>
            <p:cNvSpPr>
              <a:spLocks noChangeShapeType="1"/>
            </p:cNvSpPr>
            <p:nvPr/>
          </p:nvSpPr>
          <p:spPr bwMode="auto">
            <a:xfrm flipV="1">
              <a:off x="1999" y="1174"/>
              <a:ext cx="2489" cy="0"/>
            </a:xfrm>
            <a:prstGeom prst="line">
              <a:avLst/>
            </a:prstGeom>
            <a:noFill/>
            <a:ln w="19050">
              <a:solidFill>
                <a:srgbClr val="0070C0"/>
              </a:solidFill>
              <a:round/>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1800" dirty="0" smtClean="0"/>
              <a:t>转发和路由选择</a:t>
            </a:r>
            <a:r>
              <a:rPr lang="en-US" altLang="zh-CN" sz="1800" dirty="0" smtClean="0"/>
              <a:t>: </a:t>
            </a:r>
            <a:r>
              <a:rPr lang="zh-CN" altLang="en-US" sz="1800" dirty="0" smtClean="0"/>
              <a:t>数据平面和控制平面</a:t>
            </a:r>
            <a:endParaRPr lang="en-US" altLang="zh-CN" sz="1800" dirty="0" smtClean="0"/>
          </a:p>
          <a:p>
            <a:pPr eaLnBrk="1" hangingPunct="1">
              <a:spcBef>
                <a:spcPts val="600"/>
              </a:spcBef>
            </a:pPr>
            <a:r>
              <a:rPr lang="zh-CN" altLang="en-US" sz="1800" dirty="0" smtClean="0"/>
              <a:t>网络服务模型</a:t>
            </a:r>
            <a:endParaRPr lang="en-US" altLang="zh-CN" sz="18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1800" dirty="0"/>
              <a:t>输入端口处理和基于目的地转发</a:t>
            </a:r>
            <a:endParaRPr lang="en-US" altLang="zh-CN" sz="1800" dirty="0"/>
          </a:p>
          <a:p>
            <a:pPr eaLnBrk="1" hangingPunct="1">
              <a:lnSpc>
                <a:spcPct val="90000"/>
              </a:lnSpc>
              <a:spcBef>
                <a:spcPts val="600"/>
              </a:spcBef>
            </a:pPr>
            <a:r>
              <a:rPr lang="zh-CN" altLang="en-US" sz="1800" dirty="0"/>
              <a:t>交换</a:t>
            </a:r>
            <a:endParaRPr lang="en-US" altLang="zh-CN" sz="1800" dirty="0"/>
          </a:p>
          <a:p>
            <a:pPr eaLnBrk="1" hangingPunct="1">
              <a:lnSpc>
                <a:spcPct val="90000"/>
              </a:lnSpc>
              <a:spcBef>
                <a:spcPts val="600"/>
              </a:spcBef>
            </a:pPr>
            <a:r>
              <a:rPr lang="zh-CN" altLang="en-US" sz="1800" dirty="0"/>
              <a:t>输出端口处理</a:t>
            </a:r>
            <a:endParaRPr lang="en-US" altLang="zh-CN" sz="1800" dirty="0"/>
          </a:p>
          <a:p>
            <a:pPr eaLnBrk="1" hangingPunct="1">
              <a:lnSpc>
                <a:spcPct val="90000"/>
              </a:lnSpc>
              <a:spcBef>
                <a:spcPts val="600"/>
              </a:spcBef>
            </a:pPr>
            <a:r>
              <a:rPr lang="zh-CN" altLang="en-US" sz="1800" dirty="0"/>
              <a:t>何处出现排队</a:t>
            </a:r>
            <a:endParaRPr lang="en-US" altLang="zh-CN" sz="1800" dirty="0"/>
          </a:p>
          <a:p>
            <a:pPr eaLnBrk="1" hangingPunct="1">
              <a:lnSpc>
                <a:spcPct val="90000"/>
              </a:lnSpc>
              <a:spcBef>
                <a:spcPts val="600"/>
              </a:spcBef>
            </a:pPr>
            <a:r>
              <a:rPr lang="zh-CN" altLang="en-US" sz="1800" dirty="0"/>
              <a:t>分组调度</a:t>
            </a:r>
            <a:endParaRPr lang="en-US" altLang="zh-CN" sz="18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1800" dirty="0"/>
              <a:t>IPv4 </a:t>
            </a:r>
            <a:r>
              <a:rPr lang="zh-CN" altLang="en-US" sz="1800" dirty="0"/>
              <a:t>数据报格式</a:t>
            </a:r>
            <a:endParaRPr lang="en-US" altLang="zh-CN" sz="1800" dirty="0"/>
          </a:p>
          <a:p>
            <a:pPr eaLnBrk="1" hangingPunct="1">
              <a:lnSpc>
                <a:spcPct val="90000"/>
              </a:lnSpc>
              <a:spcBef>
                <a:spcPts val="600"/>
              </a:spcBef>
            </a:pPr>
            <a:r>
              <a:rPr lang="en-US" altLang="zh-CN" sz="1800" dirty="0"/>
              <a:t>IPv4 </a:t>
            </a:r>
            <a:r>
              <a:rPr lang="zh-CN" altLang="en-US" sz="1800" dirty="0"/>
              <a:t>数据报分片</a:t>
            </a:r>
            <a:endParaRPr lang="en-US" altLang="zh-CN" sz="18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dirty="0"/>
              <a:t>IPv4 </a:t>
            </a:r>
            <a:r>
              <a:rPr lang="zh-CN" altLang="en-US" sz="1800" dirty="0"/>
              <a:t>编址</a:t>
            </a:r>
            <a:endParaRPr lang="en-US" altLang="zh-CN" sz="1800" dirty="0"/>
          </a:p>
          <a:p>
            <a:pPr eaLnBrk="1" hangingPunct="1">
              <a:lnSpc>
                <a:spcPct val="90000"/>
              </a:lnSpc>
              <a:spcBef>
                <a:spcPts val="600"/>
              </a:spcBef>
              <a:defRPr/>
            </a:pPr>
            <a:r>
              <a:rPr lang="zh-CN" altLang="en-US" sz="1800" dirty="0"/>
              <a:t>网络</a:t>
            </a:r>
            <a:r>
              <a:rPr lang="zh-CN" altLang="en-US" sz="1800" dirty="0" smtClean="0"/>
              <a:t>地址转换</a:t>
            </a:r>
            <a:endParaRPr lang="en-US" altLang="zh-CN" sz="1800" dirty="0" smtClean="0"/>
          </a:p>
          <a:p>
            <a:pPr eaLnBrk="1" hangingPunct="1">
              <a:lnSpc>
                <a:spcPct val="90000"/>
              </a:lnSpc>
              <a:spcBef>
                <a:spcPts val="600"/>
              </a:spcBef>
              <a:defRPr/>
            </a:pPr>
            <a:r>
              <a:rPr lang="en-US" altLang="zh-CN" sz="1800" dirty="0" smtClean="0"/>
              <a:t>IPv6</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solidFill>
                  <a:srgbClr val="FF0000"/>
                </a:solidFill>
              </a:rPr>
              <a:t>通用转发和</a:t>
            </a:r>
            <a:r>
              <a:rPr lang="en-US" altLang="zh-CN" sz="2000" dirty="0" smtClean="0">
                <a:solidFill>
                  <a:srgbClr val="FF0000"/>
                </a:solidFill>
              </a:rPr>
              <a:t>SDN</a:t>
            </a:r>
          </a:p>
          <a:p>
            <a:pPr eaLnBrk="1" hangingPunct="1">
              <a:lnSpc>
                <a:spcPct val="90000"/>
              </a:lnSpc>
              <a:spcBef>
                <a:spcPts val="600"/>
              </a:spcBef>
              <a:defRPr/>
            </a:pPr>
            <a:r>
              <a:rPr lang="zh-CN" altLang="en-US" sz="1800" dirty="0"/>
              <a:t>匹配</a:t>
            </a:r>
            <a:endParaRPr lang="en-US" altLang="zh-CN" sz="1800" dirty="0"/>
          </a:p>
          <a:p>
            <a:pPr eaLnBrk="1" hangingPunct="1">
              <a:lnSpc>
                <a:spcPct val="90000"/>
              </a:lnSpc>
              <a:spcBef>
                <a:spcPts val="600"/>
              </a:spcBef>
              <a:defRPr/>
            </a:pPr>
            <a:r>
              <a:rPr lang="zh-CN" altLang="en-US" sz="1800" dirty="0"/>
              <a:t>动作</a:t>
            </a:r>
            <a:endParaRPr lang="en-US" altLang="zh-CN" sz="1800" dirty="0"/>
          </a:p>
          <a:p>
            <a:pPr eaLnBrk="1" hangingPunct="1">
              <a:lnSpc>
                <a:spcPct val="90000"/>
              </a:lnSpc>
              <a:spcBef>
                <a:spcPts val="600"/>
              </a:spcBef>
              <a:defRPr/>
            </a:pPr>
            <a:r>
              <a:rPr lang="zh-CN" altLang="en-US" sz="1800" dirty="0"/>
              <a:t>匹配加动作操作中的</a:t>
            </a:r>
            <a:r>
              <a:rPr lang="en-US" altLang="zh-CN" sz="1800" dirty="0"/>
              <a:t>OpenFlow</a:t>
            </a:r>
            <a:r>
              <a:rPr lang="zh-CN" altLang="en-US" sz="1800" dirty="0"/>
              <a:t>例子</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35488801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ChangeArrowheads="1"/>
          </p:cNvSpPr>
          <p:nvPr/>
        </p:nvSpPr>
        <p:spPr bwMode="auto">
          <a:xfrm flipV="1">
            <a:off x="3057525" y="1763713"/>
            <a:ext cx="4065588" cy="982662"/>
          </a:xfrm>
          <a:prstGeom prst="rect">
            <a:avLst/>
          </a:prstGeom>
          <a:solidFill>
            <a:schemeClr val="accent1"/>
          </a:solidFill>
          <a:ln w="19050">
            <a:no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25" name="Freeform 2"/>
          <p:cNvSpPr>
            <a:spLocks/>
          </p:cNvSpPr>
          <p:nvPr/>
        </p:nvSpPr>
        <p:spPr bwMode="auto">
          <a:xfrm>
            <a:off x="3503613" y="4768850"/>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6" name="Freeform 6"/>
          <p:cNvSpPr>
            <a:spLocks/>
          </p:cNvSpPr>
          <p:nvPr/>
        </p:nvSpPr>
        <p:spPr bwMode="auto">
          <a:xfrm>
            <a:off x="4141788" y="5072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7" name="Freeform 91"/>
          <p:cNvSpPr>
            <a:spLocks/>
          </p:cNvSpPr>
          <p:nvPr/>
        </p:nvSpPr>
        <p:spPr bwMode="auto">
          <a:xfrm>
            <a:off x="5183188" y="5065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8" name="Freeform 92"/>
          <p:cNvSpPr>
            <a:spLocks/>
          </p:cNvSpPr>
          <p:nvPr/>
        </p:nvSpPr>
        <p:spPr bwMode="auto">
          <a:xfrm>
            <a:off x="4117975" y="5457825"/>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9" name="Freeform 93"/>
          <p:cNvSpPr>
            <a:spLocks/>
          </p:cNvSpPr>
          <p:nvPr/>
        </p:nvSpPr>
        <p:spPr bwMode="auto">
          <a:xfrm>
            <a:off x="4464050" y="5381625"/>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0" name="Freeform 94"/>
          <p:cNvSpPr>
            <a:spLocks/>
          </p:cNvSpPr>
          <p:nvPr/>
        </p:nvSpPr>
        <p:spPr bwMode="auto">
          <a:xfrm>
            <a:off x="5557838" y="5445125"/>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1" name="Freeform 95"/>
          <p:cNvSpPr>
            <a:spLocks/>
          </p:cNvSpPr>
          <p:nvPr/>
        </p:nvSpPr>
        <p:spPr bwMode="auto">
          <a:xfrm flipV="1">
            <a:off x="4497388" y="5878513"/>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2" name="Freeform 96"/>
          <p:cNvSpPr>
            <a:spLocks/>
          </p:cNvSpPr>
          <p:nvPr/>
        </p:nvSpPr>
        <p:spPr bwMode="auto">
          <a:xfrm>
            <a:off x="3960813" y="5481638"/>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3" name="Rectangle 97"/>
          <p:cNvSpPr>
            <a:spLocks noChangeArrowheads="1"/>
          </p:cNvSpPr>
          <p:nvPr/>
        </p:nvSpPr>
        <p:spPr bwMode="auto">
          <a:xfrm>
            <a:off x="1916113" y="5195888"/>
            <a:ext cx="1206500" cy="238125"/>
          </a:xfrm>
          <a:prstGeom prst="rect">
            <a:avLst/>
          </a:prstGeom>
          <a:solidFill>
            <a:schemeClr val="bg2"/>
          </a:solidFill>
          <a:ln w="9525">
            <a:no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34" name="Rectangle 98"/>
          <p:cNvSpPr>
            <a:spLocks noChangeArrowheads="1"/>
          </p:cNvSpPr>
          <p:nvPr/>
        </p:nvSpPr>
        <p:spPr bwMode="auto">
          <a:xfrm>
            <a:off x="1882775" y="5219700"/>
            <a:ext cx="1208088" cy="2381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35" name="Line 99"/>
          <p:cNvSpPr>
            <a:spLocks noChangeShapeType="1"/>
          </p:cNvSpPr>
          <p:nvPr/>
        </p:nvSpPr>
        <p:spPr bwMode="auto">
          <a:xfrm>
            <a:off x="3154363" y="5370513"/>
            <a:ext cx="422275" cy="0"/>
          </a:xfrm>
          <a:prstGeom prst="line">
            <a:avLst/>
          </a:prstGeom>
          <a:noFill/>
          <a:ln w="9525">
            <a:solidFill>
              <a:schemeClr val="accent2"/>
            </a:solidFill>
            <a:round/>
            <a:headEn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6" name="Text Box 101"/>
          <p:cNvSpPr txBox="1">
            <a:spLocks noChangeArrowheads="1"/>
          </p:cNvSpPr>
          <p:nvPr/>
        </p:nvSpPr>
        <p:spPr bwMode="auto">
          <a:xfrm>
            <a:off x="3987800" y="5405438"/>
            <a:ext cx="296863" cy="336550"/>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2</a:t>
            </a:r>
          </a:p>
        </p:txBody>
      </p:sp>
      <p:sp>
        <p:nvSpPr>
          <p:cNvPr id="107537" name="Text Box 102"/>
          <p:cNvSpPr txBox="1">
            <a:spLocks noChangeArrowheads="1"/>
          </p:cNvSpPr>
          <p:nvPr/>
        </p:nvSpPr>
        <p:spPr bwMode="auto">
          <a:xfrm>
            <a:off x="3736975" y="5478463"/>
            <a:ext cx="296863" cy="336550"/>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3</a:t>
            </a:r>
          </a:p>
        </p:txBody>
      </p:sp>
      <p:sp>
        <p:nvSpPr>
          <p:cNvPr id="107538" name="Rectangle 104"/>
          <p:cNvSpPr>
            <a:spLocks noChangeArrowheads="1"/>
          </p:cNvSpPr>
          <p:nvPr/>
        </p:nvSpPr>
        <p:spPr bwMode="auto">
          <a:xfrm>
            <a:off x="2352675" y="5222875"/>
            <a:ext cx="738188" cy="23971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39" name="Text Box 105"/>
          <p:cNvSpPr txBox="1">
            <a:spLocks noChangeArrowheads="1"/>
          </p:cNvSpPr>
          <p:nvPr/>
        </p:nvSpPr>
        <p:spPr bwMode="auto">
          <a:xfrm>
            <a:off x="2279650" y="5213350"/>
            <a:ext cx="944563" cy="276225"/>
          </a:xfrm>
          <a:prstGeom prst="rect">
            <a:avLst/>
          </a:prstGeom>
          <a:noFill/>
          <a:ln w="9525">
            <a:noFill/>
            <a:miter lim="800000"/>
            <a:headEnd/>
            <a:tailEnd/>
          </a:ln>
        </p:spPr>
        <p:txBody>
          <a:bodyPr>
            <a:spAutoFit/>
          </a:bodyPr>
          <a:lstStyle/>
          <a:p>
            <a:r>
              <a:rPr lang="en-US" altLang="zh-CN" sz="1200">
                <a:solidFill>
                  <a:srgbClr val="000000"/>
                </a:solidFill>
                <a:latin typeface="Arial" panose="020B0604020202020204" pitchFamily="34" charset="0"/>
                <a:cs typeface="Arial" panose="020B0604020202020204" pitchFamily="34" charset="0"/>
              </a:rPr>
              <a:t>0100 1101</a:t>
            </a:r>
          </a:p>
        </p:txBody>
      </p:sp>
      <p:sp>
        <p:nvSpPr>
          <p:cNvPr id="107540" name="Text Box 106"/>
          <p:cNvSpPr txBox="1">
            <a:spLocks noChangeArrowheads="1"/>
          </p:cNvSpPr>
          <p:nvPr/>
        </p:nvSpPr>
        <p:spPr bwMode="auto">
          <a:xfrm>
            <a:off x="1942120" y="5741334"/>
            <a:ext cx="1587294" cy="523220"/>
          </a:xfrm>
          <a:prstGeom prst="rect">
            <a:avLst/>
          </a:prstGeom>
          <a:noFill/>
          <a:ln w="9525">
            <a:noFill/>
            <a:miter lim="800000"/>
            <a:headEnd/>
            <a:tailEnd/>
          </a:ln>
        </p:spPr>
        <p:txBody>
          <a:bodyPr wrap="none">
            <a:spAutoFit/>
          </a:bodyPr>
          <a:lstStyle/>
          <a:p>
            <a:r>
              <a:rPr lang="en-US" altLang="zh-CN" sz="1400" dirty="0">
                <a:solidFill>
                  <a:srgbClr val="000000"/>
                </a:solidFill>
                <a:latin typeface="Arial" panose="020B0604020202020204" pitchFamily="34" charset="0"/>
                <a:cs typeface="Arial" panose="020B0604020202020204" pitchFamily="34" charset="0"/>
              </a:rPr>
              <a:t>values in arriving</a:t>
            </a:r>
          </a:p>
          <a:p>
            <a:r>
              <a:rPr lang="en-US" altLang="zh-CN" sz="1400" dirty="0" smtClean="0">
                <a:solidFill>
                  <a:srgbClr val="000000"/>
                </a:solidFill>
                <a:latin typeface="Arial" panose="020B0604020202020204" pitchFamily="34" charset="0"/>
                <a:cs typeface="Arial" panose="020B0604020202020204" pitchFamily="34" charset="0"/>
              </a:rPr>
              <a:t>packet</a:t>
            </a:r>
            <a:r>
              <a:rPr lang="en-US" altLang="ja-JP" sz="1400" dirty="0" smtClean="0">
                <a:solidFill>
                  <a:srgbClr val="000000"/>
                </a:solidFill>
                <a:latin typeface="Arial" panose="020B0604020202020204" pitchFamily="34" charset="0"/>
                <a:cs typeface="Arial" panose="020B0604020202020204" pitchFamily="34" charset="0"/>
              </a:rPr>
              <a:t>’s </a:t>
            </a:r>
            <a:r>
              <a:rPr lang="en-US" altLang="ja-JP" sz="1400" dirty="0">
                <a:solidFill>
                  <a:srgbClr val="000000"/>
                </a:solidFill>
                <a:latin typeface="Arial" panose="020B0604020202020204" pitchFamily="34" charset="0"/>
                <a:cs typeface="Arial" panose="020B0604020202020204" pitchFamily="34" charset="0"/>
              </a:rPr>
              <a:t>header</a:t>
            </a:r>
            <a:endParaRPr lang="en-US" altLang="zh-CN" sz="1400" dirty="0">
              <a:solidFill>
                <a:srgbClr val="000000"/>
              </a:solidFill>
              <a:latin typeface="Arial" panose="020B0604020202020204" pitchFamily="34" charset="0"/>
              <a:cs typeface="Arial" panose="020B0604020202020204" pitchFamily="34" charset="0"/>
            </a:endParaRPr>
          </a:p>
        </p:txBody>
      </p:sp>
      <p:grpSp>
        <p:nvGrpSpPr>
          <p:cNvPr id="107541" name="Group 25"/>
          <p:cNvGrpSpPr>
            <a:grpSpLocks/>
          </p:cNvGrpSpPr>
          <p:nvPr/>
        </p:nvGrpSpPr>
        <p:grpSpPr bwMode="auto">
          <a:xfrm>
            <a:off x="2879725" y="1908175"/>
            <a:ext cx="4376738" cy="392113"/>
            <a:chOff x="2876479" y="1379891"/>
            <a:chExt cx="4376824" cy="393056"/>
          </a:xfrm>
        </p:grpSpPr>
        <p:sp>
          <p:nvSpPr>
            <p:cNvPr id="107762"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63" name="Text Box 108"/>
            <p:cNvSpPr txBox="1">
              <a:spLocks noChangeArrowheads="1"/>
            </p:cNvSpPr>
            <p:nvPr/>
          </p:nvSpPr>
          <p:spPr bwMode="auto">
            <a:xfrm>
              <a:off x="2876479" y="1408113"/>
              <a:ext cx="4376824" cy="307777"/>
            </a:xfrm>
            <a:prstGeom prst="rect">
              <a:avLst/>
            </a:prstGeom>
            <a:noFill/>
            <a:ln w="9525">
              <a:noFill/>
              <a:miter lim="800000"/>
              <a:headEnd/>
              <a:tailEnd/>
            </a:ln>
          </p:spPr>
          <p:txBody>
            <a:bodyPr>
              <a:spAutoFit/>
            </a:bodyPr>
            <a:lstStyle/>
            <a:p>
              <a:pPr algn="ctr"/>
              <a:r>
                <a:rPr lang="en-US" altLang="zh-CN" sz="1400">
                  <a:solidFill>
                    <a:srgbClr val="000000"/>
                  </a:solidFill>
                  <a:latin typeface="Arial" panose="020B0604020202020204" pitchFamily="34" charset="0"/>
                  <a:cs typeface="Arial" panose="020B0604020202020204" pitchFamily="34" charset="0"/>
                </a:rPr>
                <a:t>logically-centralized routing controller</a:t>
              </a:r>
            </a:p>
          </p:txBody>
        </p:sp>
      </p:grpSp>
      <p:sp>
        <p:nvSpPr>
          <p:cNvPr id="107542" name="Line 119"/>
          <p:cNvSpPr>
            <a:spLocks noChangeShapeType="1"/>
          </p:cNvSpPr>
          <p:nvPr/>
        </p:nvSpPr>
        <p:spPr bwMode="auto">
          <a:xfrm flipH="1" flipV="1">
            <a:off x="2744788" y="5518150"/>
            <a:ext cx="0" cy="40322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30" name="Freeform 122"/>
          <p:cNvSpPr>
            <a:spLocks/>
          </p:cNvSpPr>
          <p:nvPr/>
        </p:nvSpPr>
        <p:spPr bwMode="auto">
          <a:xfrm flipH="1">
            <a:off x="4852988" y="4594225"/>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FF00"/>
          </a:solidFill>
          <a:ln>
            <a:noFill/>
          </a:ln>
        </p:spPr>
        <p:txBody>
          <a:bodyPr/>
          <a:lstStyle/>
          <a:p>
            <a:endParaRPr lang="en-US">
              <a:solidFill>
                <a:srgbClr val="000000"/>
              </a:solidFill>
              <a:latin typeface="Arial" panose="020B0604020202020204" pitchFamily="34" charset="0"/>
              <a:ea typeface="ＭＳ Ｐゴシック" charset="0"/>
              <a:cs typeface="Arial" panose="020B0604020202020204" pitchFamily="34" charset="0"/>
            </a:endParaRPr>
          </a:p>
        </p:txBody>
      </p:sp>
      <p:sp>
        <p:nvSpPr>
          <p:cNvPr id="31" name="Freeform 122"/>
          <p:cNvSpPr>
            <a:spLocks/>
          </p:cNvSpPr>
          <p:nvPr/>
        </p:nvSpPr>
        <p:spPr bwMode="auto">
          <a:xfrm flipH="1">
            <a:off x="5418138" y="4799013"/>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solidFill>
            <a:srgbClr val="FFFF00"/>
          </a:solidFill>
          <a:ln>
            <a:noFill/>
          </a:ln>
        </p:spPr>
        <p:txBody>
          <a:bodyPr/>
          <a:lstStyle/>
          <a:p>
            <a:endParaRPr lang="en-US" dirty="0">
              <a:solidFill>
                <a:srgbClr val="000000"/>
              </a:solidFill>
              <a:latin typeface="Arial" panose="020B0604020202020204" pitchFamily="34" charset="0"/>
              <a:ea typeface="ＭＳ Ｐゴシック" charset="0"/>
              <a:cs typeface="Arial" panose="020B0604020202020204" pitchFamily="34" charset="0"/>
            </a:endParaRPr>
          </a:p>
        </p:txBody>
      </p:sp>
      <p:grpSp>
        <p:nvGrpSpPr>
          <p:cNvPr id="107545" name="Group 77"/>
          <p:cNvGrpSpPr>
            <a:grpSpLocks/>
          </p:cNvGrpSpPr>
          <p:nvPr/>
        </p:nvGrpSpPr>
        <p:grpSpPr bwMode="auto">
          <a:xfrm>
            <a:off x="5345113" y="5224463"/>
            <a:ext cx="501650" cy="233362"/>
            <a:chOff x="3600" y="219"/>
            <a:chExt cx="360" cy="175"/>
          </a:xfrm>
        </p:grpSpPr>
        <p:sp>
          <p:nvSpPr>
            <p:cNvPr id="107749"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50" name="Line 7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1"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2" name="Rectangle 81"/>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53"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54" name="Group 83"/>
            <p:cNvGrpSpPr>
              <a:grpSpLocks/>
            </p:cNvGrpSpPr>
            <p:nvPr/>
          </p:nvGrpSpPr>
          <p:grpSpPr bwMode="auto">
            <a:xfrm>
              <a:off x="3686" y="244"/>
              <a:ext cx="177" cy="66"/>
              <a:chOff x="2848" y="848"/>
              <a:chExt cx="140" cy="98"/>
            </a:xfrm>
          </p:grpSpPr>
          <p:sp>
            <p:nvSpPr>
              <p:cNvPr id="107759"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60" name="Line 85"/>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61"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55" name="Group 87"/>
            <p:cNvGrpSpPr>
              <a:grpSpLocks/>
            </p:cNvGrpSpPr>
            <p:nvPr/>
          </p:nvGrpSpPr>
          <p:grpSpPr bwMode="auto">
            <a:xfrm flipV="1">
              <a:off x="3686" y="243"/>
              <a:ext cx="177" cy="66"/>
              <a:chOff x="2848" y="848"/>
              <a:chExt cx="140" cy="98"/>
            </a:xfrm>
          </p:grpSpPr>
          <p:sp>
            <p:nvSpPr>
              <p:cNvPr id="107756"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7"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8"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48" name="Freeform 122"/>
          <p:cNvSpPr>
            <a:spLocks/>
          </p:cNvSpPr>
          <p:nvPr/>
        </p:nvSpPr>
        <p:spPr bwMode="auto">
          <a:xfrm flipH="1">
            <a:off x="5708650" y="5318125"/>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solidFill>
            <a:srgbClr val="FFFF00"/>
          </a:solidFill>
          <a:ln>
            <a:noFill/>
          </a:ln>
        </p:spPr>
        <p:txBody>
          <a:bodyPr/>
          <a:lstStyle/>
          <a:p>
            <a:endParaRPr lang="en-US" dirty="0">
              <a:solidFill>
                <a:srgbClr val="000000"/>
              </a:solidFill>
              <a:latin typeface="Arial" panose="020B0604020202020204" pitchFamily="34" charset="0"/>
              <a:ea typeface="ＭＳ Ｐゴシック" charset="0"/>
              <a:cs typeface="Arial" panose="020B0604020202020204" pitchFamily="34" charset="0"/>
            </a:endParaRPr>
          </a:p>
        </p:txBody>
      </p:sp>
      <p:sp>
        <p:nvSpPr>
          <p:cNvPr id="49" name="Freeform 122"/>
          <p:cNvSpPr>
            <a:spLocks/>
          </p:cNvSpPr>
          <p:nvPr/>
        </p:nvSpPr>
        <p:spPr bwMode="auto">
          <a:xfrm flipH="1">
            <a:off x="2564163" y="4768977"/>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solidFill>
            <a:srgbClr val="FFFF00"/>
          </a:solidFill>
          <a:ln>
            <a:noFill/>
          </a:ln>
        </p:spPr>
        <p:txBody>
          <a:bodyPr/>
          <a:lstStyle/>
          <a:p>
            <a:pPr>
              <a:defRPr/>
            </a:pPr>
            <a:endParaRPr lang="en-US">
              <a:solidFill>
                <a:srgbClr val="000000"/>
              </a:solidFill>
              <a:latin typeface="Arial" panose="020B0604020202020204" pitchFamily="34" charset="0"/>
              <a:ea typeface="ＭＳ Ｐゴシック" charset="0"/>
              <a:cs typeface="Arial" panose="020B0604020202020204" pitchFamily="34" charset="0"/>
            </a:endParaRPr>
          </a:p>
        </p:txBody>
      </p:sp>
      <p:sp>
        <p:nvSpPr>
          <p:cNvPr id="107548" name="Text Box 100"/>
          <p:cNvSpPr txBox="1">
            <a:spLocks noChangeArrowheads="1"/>
          </p:cNvSpPr>
          <p:nvPr/>
        </p:nvSpPr>
        <p:spPr bwMode="auto">
          <a:xfrm>
            <a:off x="4073525" y="4967288"/>
            <a:ext cx="311150" cy="366712"/>
          </a:xfrm>
          <a:prstGeom prst="rect">
            <a:avLst/>
          </a:prstGeom>
          <a:noFill/>
          <a:ln w="9525">
            <a:noFill/>
            <a:miter lim="800000"/>
            <a:headEnd/>
            <a:tailEnd/>
          </a:ln>
        </p:spPr>
        <p:txBody>
          <a:bodyPr wrap="none">
            <a:spAutoFit/>
          </a:bodyPr>
          <a:lstStyle/>
          <a:p>
            <a:r>
              <a:rPr lang="en-US" altLang="zh-CN">
                <a:solidFill>
                  <a:srgbClr val="000000"/>
                </a:solidFill>
                <a:latin typeface="Arial" panose="020B0604020202020204" pitchFamily="34" charset="0"/>
                <a:cs typeface="Arial" panose="020B0604020202020204" pitchFamily="34" charset="0"/>
              </a:rPr>
              <a:t>1</a:t>
            </a:r>
          </a:p>
        </p:txBody>
      </p:sp>
      <p:grpSp>
        <p:nvGrpSpPr>
          <p:cNvPr id="107549" name="Group 7"/>
          <p:cNvGrpSpPr>
            <a:grpSpLocks/>
          </p:cNvGrpSpPr>
          <p:nvPr/>
        </p:nvGrpSpPr>
        <p:grpSpPr bwMode="auto">
          <a:xfrm>
            <a:off x="3648075" y="5246688"/>
            <a:ext cx="501650" cy="233362"/>
            <a:chOff x="3600" y="219"/>
            <a:chExt cx="360" cy="175"/>
          </a:xfrm>
        </p:grpSpPr>
        <p:sp>
          <p:nvSpPr>
            <p:cNvPr id="107736"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37" name="Line 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8"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9" name="Rectangle 11"/>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40"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41" name="Group 13"/>
            <p:cNvGrpSpPr>
              <a:grpSpLocks/>
            </p:cNvGrpSpPr>
            <p:nvPr/>
          </p:nvGrpSpPr>
          <p:grpSpPr bwMode="auto">
            <a:xfrm>
              <a:off x="3686" y="244"/>
              <a:ext cx="177" cy="66"/>
              <a:chOff x="2848" y="848"/>
              <a:chExt cx="140" cy="98"/>
            </a:xfrm>
          </p:grpSpPr>
          <p:sp>
            <p:nvSpPr>
              <p:cNvPr id="107746"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7" name="Line 15"/>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8"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42" name="Group 17"/>
            <p:cNvGrpSpPr>
              <a:grpSpLocks/>
            </p:cNvGrpSpPr>
            <p:nvPr/>
          </p:nvGrpSpPr>
          <p:grpSpPr bwMode="auto">
            <a:xfrm flipV="1">
              <a:off x="3686" y="243"/>
              <a:ext cx="177" cy="66"/>
              <a:chOff x="2848" y="848"/>
              <a:chExt cx="140" cy="98"/>
            </a:xfrm>
          </p:grpSpPr>
          <p:sp>
            <p:nvSpPr>
              <p:cNvPr id="107743"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4"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5"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107550" name="Freeform 120"/>
          <p:cNvSpPr>
            <a:spLocks/>
          </p:cNvSpPr>
          <p:nvPr/>
        </p:nvSpPr>
        <p:spPr bwMode="auto">
          <a:xfrm>
            <a:off x="3581400" y="5367338"/>
            <a:ext cx="982663" cy="215900"/>
          </a:xfrm>
          <a:custGeom>
            <a:avLst/>
            <a:gdLst>
              <a:gd name="T0" fmla="*/ 0 w 10042"/>
              <a:gd name="T1" fmla="*/ 517786692 h 10522"/>
              <a:gd name="T2" fmla="*/ 2147483647 w 10042"/>
              <a:gd name="T3" fmla="*/ 2147483647 h 10522"/>
              <a:gd name="T4" fmla="*/ 2147483647 w 10042"/>
              <a:gd name="T5" fmla="*/ 2147483647 h 10522"/>
              <a:gd name="T6" fmla="*/ 0 60000 65536"/>
              <a:gd name="T7" fmla="*/ 0 60000 65536"/>
              <a:gd name="T8" fmla="*/ 0 60000 65536"/>
              <a:gd name="T9" fmla="*/ 0 w 10042"/>
              <a:gd name="T10" fmla="*/ 0 h 10522"/>
              <a:gd name="T11" fmla="*/ 10042 w 10042"/>
              <a:gd name="T12" fmla="*/ 10522 h 10522"/>
            </a:gdLst>
            <a:ahLst/>
            <a:cxnLst>
              <a:cxn ang="T6">
                <a:pos x="T0" y="T1"/>
              </a:cxn>
              <a:cxn ang="T7">
                <a:pos x="T2" y="T3"/>
              </a:cxn>
              <a:cxn ang="T8">
                <a:pos x="T4" y="T5"/>
              </a:cxn>
            </a:cxnLst>
            <a:rect l="T9" t="T10" r="T11" b="T12"/>
            <a:pathLst>
              <a:path w="10042" h="10522">
                <a:moveTo>
                  <a:pt x="0" y="142"/>
                </a:moveTo>
                <a:cubicBezTo>
                  <a:pt x="3431" y="-228"/>
                  <a:pt x="4080" y="76"/>
                  <a:pt x="5443" y="1698"/>
                </a:cubicBezTo>
                <a:cubicBezTo>
                  <a:pt x="6937" y="3705"/>
                  <a:pt x="9198" y="6895"/>
                  <a:pt x="10042" y="10522"/>
                </a:cubicBezTo>
              </a:path>
            </a:pathLst>
          </a:custGeom>
          <a:noFill/>
          <a:ln w="57150">
            <a:solidFill>
              <a:srgbClr val="FF3300"/>
            </a:solidFill>
            <a:round/>
            <a:headEnd/>
            <a:tailEnd type="triangle" w="med" len="med"/>
          </a:ln>
        </p:spPr>
        <p:txBody>
          <a:bodyPr/>
          <a:lstStyle/>
          <a:p>
            <a:endParaRPr lang="zh-CN" altLang="en-US">
              <a:latin typeface="Arial" panose="020B0604020202020204" pitchFamily="34" charset="0"/>
              <a:cs typeface="Arial" panose="020B0604020202020204" pitchFamily="34" charset="0"/>
            </a:endParaRPr>
          </a:p>
        </p:txBody>
      </p:sp>
      <p:cxnSp>
        <p:nvCxnSpPr>
          <p:cNvPr id="107551" name="Straight Connector 65"/>
          <p:cNvCxnSpPr>
            <a:cxnSpLocks noChangeShapeType="1"/>
          </p:cNvCxnSpPr>
          <p:nvPr/>
        </p:nvCxnSpPr>
        <p:spPr bwMode="auto">
          <a:xfrm>
            <a:off x="2736850" y="5219700"/>
            <a:ext cx="7938" cy="238125"/>
          </a:xfrm>
          <a:prstGeom prst="line">
            <a:avLst/>
          </a:prstGeom>
          <a:noFill/>
          <a:ln w="9525">
            <a:solidFill>
              <a:schemeClr val="tx1"/>
            </a:solidFill>
            <a:round/>
            <a:headEnd/>
            <a:tailEnd/>
          </a:ln>
        </p:spPr>
      </p:cxnSp>
      <p:sp>
        <p:nvSpPr>
          <p:cNvPr id="67" name="Freeform 122"/>
          <p:cNvSpPr>
            <a:spLocks/>
          </p:cNvSpPr>
          <p:nvPr/>
        </p:nvSpPr>
        <p:spPr bwMode="auto">
          <a:xfrm flipH="1">
            <a:off x="4479925" y="5830888"/>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solidFill>
            <a:srgbClr val="FFFF00"/>
          </a:solidFill>
          <a:ln>
            <a:noFill/>
          </a:ln>
        </p:spPr>
        <p:txBody>
          <a:bodyPr/>
          <a:lstStyle/>
          <a:p>
            <a:endParaRPr lang="en-US" dirty="0">
              <a:solidFill>
                <a:srgbClr val="000000"/>
              </a:solidFill>
              <a:latin typeface="Arial" panose="020B0604020202020204" pitchFamily="34" charset="0"/>
              <a:ea typeface="ＭＳ Ｐゴシック" charset="0"/>
              <a:cs typeface="Arial" panose="020B0604020202020204" pitchFamily="34" charset="0"/>
            </a:endParaRPr>
          </a:p>
        </p:txBody>
      </p:sp>
      <p:grpSp>
        <p:nvGrpSpPr>
          <p:cNvPr id="107553" name="Group 21"/>
          <p:cNvGrpSpPr>
            <a:grpSpLocks/>
          </p:cNvGrpSpPr>
          <p:nvPr/>
        </p:nvGrpSpPr>
        <p:grpSpPr bwMode="auto">
          <a:xfrm>
            <a:off x="4000500" y="5988050"/>
            <a:ext cx="501650" cy="233363"/>
            <a:chOff x="3600" y="219"/>
            <a:chExt cx="360" cy="175"/>
          </a:xfrm>
        </p:grpSpPr>
        <p:sp>
          <p:nvSpPr>
            <p:cNvPr id="107723"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24" name="Line 2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5"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6" name="Rectangle 25"/>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27"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28" name="Group 27"/>
            <p:cNvGrpSpPr>
              <a:grpSpLocks/>
            </p:cNvGrpSpPr>
            <p:nvPr/>
          </p:nvGrpSpPr>
          <p:grpSpPr bwMode="auto">
            <a:xfrm>
              <a:off x="3686" y="244"/>
              <a:ext cx="177" cy="66"/>
              <a:chOff x="2848" y="848"/>
              <a:chExt cx="140" cy="98"/>
            </a:xfrm>
          </p:grpSpPr>
          <p:sp>
            <p:nvSpPr>
              <p:cNvPr id="107733"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4" name="Line 29"/>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5"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29" name="Group 31"/>
            <p:cNvGrpSpPr>
              <a:grpSpLocks/>
            </p:cNvGrpSpPr>
            <p:nvPr/>
          </p:nvGrpSpPr>
          <p:grpSpPr bwMode="auto">
            <a:xfrm flipV="1">
              <a:off x="3686" y="243"/>
              <a:ext cx="177" cy="66"/>
              <a:chOff x="2848" y="848"/>
              <a:chExt cx="140" cy="98"/>
            </a:xfrm>
          </p:grpSpPr>
          <p:sp>
            <p:nvSpPr>
              <p:cNvPr id="107730"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1"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2"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cxnSp>
        <p:nvCxnSpPr>
          <p:cNvPr id="107554" name="Straight Connector 81"/>
          <p:cNvCxnSpPr>
            <a:cxnSpLocks noChangeShapeType="1"/>
          </p:cNvCxnSpPr>
          <p:nvPr/>
        </p:nvCxnSpPr>
        <p:spPr bwMode="auto">
          <a:xfrm>
            <a:off x="1362075" y="3008313"/>
            <a:ext cx="5856288" cy="0"/>
          </a:xfrm>
          <a:prstGeom prst="line">
            <a:avLst/>
          </a:prstGeom>
          <a:noFill/>
          <a:ln w="19050">
            <a:solidFill>
              <a:schemeClr val="tx1"/>
            </a:solidFill>
            <a:prstDash val="dash"/>
            <a:round/>
            <a:headEnd/>
            <a:tailEnd/>
          </a:ln>
        </p:spPr>
      </p:cxnSp>
      <p:sp>
        <p:nvSpPr>
          <p:cNvPr id="107555" name="Text Box 106"/>
          <p:cNvSpPr txBox="1">
            <a:spLocks noChangeArrowheads="1"/>
          </p:cNvSpPr>
          <p:nvPr/>
        </p:nvSpPr>
        <p:spPr bwMode="auto">
          <a:xfrm>
            <a:off x="1203325" y="2573338"/>
            <a:ext cx="1358900" cy="338137"/>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control plane</a:t>
            </a:r>
          </a:p>
        </p:txBody>
      </p:sp>
      <p:sp>
        <p:nvSpPr>
          <p:cNvPr id="107556" name="Text Box 106"/>
          <p:cNvSpPr txBox="1">
            <a:spLocks noChangeArrowheads="1"/>
          </p:cNvSpPr>
          <p:nvPr/>
        </p:nvSpPr>
        <p:spPr bwMode="auto">
          <a:xfrm>
            <a:off x="1217613" y="3059113"/>
            <a:ext cx="1143000" cy="338137"/>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data plane</a:t>
            </a:r>
          </a:p>
        </p:txBody>
      </p:sp>
      <p:sp>
        <p:nvSpPr>
          <p:cNvPr id="85" name="AutoShape 118"/>
          <p:cNvSpPr>
            <a:spLocks noChangeArrowheads="1"/>
          </p:cNvSpPr>
          <p:nvPr/>
        </p:nvSpPr>
        <p:spPr bwMode="auto">
          <a:xfrm rot="5400000">
            <a:off x="3175000" y="2794000"/>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p>
            <a:pPr>
              <a:defRPr/>
            </a:pPr>
            <a:endParaRPr lang="zh-CN" altLang="zh-CN">
              <a:solidFill>
                <a:srgbClr val="000000"/>
              </a:solidFill>
              <a:latin typeface="Arial" panose="020B0604020202020204" pitchFamily="34" charset="0"/>
              <a:cs typeface="Arial" panose="020B0604020202020204" pitchFamily="34" charset="0"/>
            </a:endParaRPr>
          </a:p>
        </p:txBody>
      </p:sp>
      <p:sp>
        <p:nvSpPr>
          <p:cNvPr id="107558" name="Freeform 91"/>
          <p:cNvSpPr>
            <a:spLocks/>
          </p:cNvSpPr>
          <p:nvPr/>
        </p:nvSpPr>
        <p:spPr bwMode="auto">
          <a:xfrm>
            <a:off x="4968875" y="5162550"/>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107559" name="Group 35"/>
          <p:cNvGrpSpPr>
            <a:grpSpLocks/>
          </p:cNvGrpSpPr>
          <p:nvPr/>
        </p:nvGrpSpPr>
        <p:grpSpPr bwMode="auto">
          <a:xfrm>
            <a:off x="4675188" y="4941888"/>
            <a:ext cx="501650" cy="233362"/>
            <a:chOff x="3600" y="219"/>
            <a:chExt cx="360" cy="175"/>
          </a:xfrm>
        </p:grpSpPr>
        <p:sp>
          <p:nvSpPr>
            <p:cNvPr id="107710"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11" name="Line 3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2"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3" name="Rectangle 39"/>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14"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15" name="Group 41"/>
            <p:cNvGrpSpPr>
              <a:grpSpLocks/>
            </p:cNvGrpSpPr>
            <p:nvPr/>
          </p:nvGrpSpPr>
          <p:grpSpPr bwMode="auto">
            <a:xfrm>
              <a:off x="3686" y="244"/>
              <a:ext cx="177" cy="66"/>
              <a:chOff x="2848" y="848"/>
              <a:chExt cx="140" cy="98"/>
            </a:xfrm>
          </p:grpSpPr>
          <p:sp>
            <p:nvSpPr>
              <p:cNvPr id="107720"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1" name="Line 43"/>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2"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16" name="Group 45"/>
            <p:cNvGrpSpPr>
              <a:grpSpLocks/>
            </p:cNvGrpSpPr>
            <p:nvPr/>
          </p:nvGrpSpPr>
          <p:grpSpPr bwMode="auto">
            <a:xfrm flipV="1">
              <a:off x="3686" y="243"/>
              <a:ext cx="177" cy="66"/>
              <a:chOff x="2848" y="848"/>
              <a:chExt cx="140" cy="98"/>
            </a:xfrm>
          </p:grpSpPr>
          <p:sp>
            <p:nvSpPr>
              <p:cNvPr id="107717"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8"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9"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107560" name="Group 63"/>
          <p:cNvGrpSpPr>
            <a:grpSpLocks/>
          </p:cNvGrpSpPr>
          <p:nvPr/>
        </p:nvGrpSpPr>
        <p:grpSpPr bwMode="auto">
          <a:xfrm>
            <a:off x="5226050" y="5708650"/>
            <a:ext cx="501650" cy="233363"/>
            <a:chOff x="3600" y="219"/>
            <a:chExt cx="360" cy="175"/>
          </a:xfrm>
        </p:grpSpPr>
        <p:sp>
          <p:nvSpPr>
            <p:cNvPr id="107697"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698" name="Line 6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699"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0" name="Rectangle 67"/>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01"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02" name="Group 69"/>
            <p:cNvGrpSpPr>
              <a:grpSpLocks/>
            </p:cNvGrpSpPr>
            <p:nvPr/>
          </p:nvGrpSpPr>
          <p:grpSpPr bwMode="auto">
            <a:xfrm>
              <a:off x="3686" y="244"/>
              <a:ext cx="177" cy="66"/>
              <a:chOff x="2848" y="848"/>
              <a:chExt cx="140" cy="98"/>
            </a:xfrm>
          </p:grpSpPr>
          <p:sp>
            <p:nvSpPr>
              <p:cNvPr id="107707"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8" name="Line 71"/>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9"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03" name="Group 73"/>
            <p:cNvGrpSpPr>
              <a:grpSpLocks/>
            </p:cNvGrpSpPr>
            <p:nvPr/>
          </p:nvGrpSpPr>
          <p:grpSpPr bwMode="auto">
            <a:xfrm flipV="1">
              <a:off x="3686" y="243"/>
              <a:ext cx="177" cy="66"/>
              <a:chOff x="2848" y="848"/>
              <a:chExt cx="140" cy="98"/>
            </a:xfrm>
          </p:grpSpPr>
          <p:sp>
            <p:nvSpPr>
              <p:cNvPr id="107704"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5"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6"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107561" name="TextBox 114"/>
          <p:cNvSpPr txBox="1">
            <a:spLocks noChangeArrowheads="1"/>
          </p:cNvSpPr>
          <p:nvPr/>
        </p:nvSpPr>
        <p:spPr bwMode="auto">
          <a:xfrm>
            <a:off x="387280" y="1001878"/>
            <a:ext cx="8405883" cy="769441"/>
          </a:xfrm>
          <a:prstGeom prst="rect">
            <a:avLst/>
          </a:prstGeom>
          <a:noFill/>
          <a:ln w="9525">
            <a:noFill/>
            <a:miter lim="800000"/>
            <a:headEnd/>
            <a:tailEnd/>
          </a:ln>
        </p:spPr>
        <p:txBody>
          <a:bodyPr wrap="square">
            <a:spAutoFit/>
          </a:bodyPr>
          <a:lstStyle/>
          <a:p>
            <a:r>
              <a:rPr lang="zh-CN" altLang="en-US" sz="2200" dirty="0" smtClean="0">
                <a:solidFill>
                  <a:srgbClr val="FF0000"/>
                </a:solidFill>
                <a:latin typeface="Gill Sans MT" pitchFamily="34" charset="0"/>
              </a:rPr>
              <a:t>通用转发</a:t>
            </a:r>
            <a:r>
              <a:rPr lang="zh-CN" altLang="en-US" sz="2200" dirty="0" smtClean="0">
                <a:latin typeface="Gill Sans MT" pitchFamily="34" charset="0"/>
              </a:rPr>
              <a:t>：每台分组交换机包含一张匹配加动作表，该表是由远程控制器计算和分发的。 </a:t>
            </a:r>
            <a:endParaRPr lang="en-US" altLang="zh-CN" sz="2200" dirty="0">
              <a:latin typeface="Gill Sans MT" pitchFamily="34" charset="0"/>
            </a:endParaRPr>
          </a:p>
        </p:txBody>
      </p:sp>
      <p:grpSp>
        <p:nvGrpSpPr>
          <p:cNvPr id="107562" name="Group 115"/>
          <p:cNvGrpSpPr>
            <a:grpSpLocks/>
          </p:cNvGrpSpPr>
          <p:nvPr/>
        </p:nvGrpSpPr>
        <p:grpSpPr bwMode="auto">
          <a:xfrm>
            <a:off x="3498850" y="2393950"/>
            <a:ext cx="328613" cy="247650"/>
            <a:chOff x="8481778" y="1650237"/>
            <a:chExt cx="327460" cy="247650"/>
          </a:xfrm>
        </p:grpSpPr>
        <p:sp>
          <p:nvSpPr>
            <p:cNvPr id="107692"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693"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94"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95"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96"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63" name="Group 121"/>
          <p:cNvGrpSpPr>
            <a:grpSpLocks/>
          </p:cNvGrpSpPr>
          <p:nvPr/>
        </p:nvGrpSpPr>
        <p:grpSpPr bwMode="auto">
          <a:xfrm>
            <a:off x="2700338" y="3338513"/>
            <a:ext cx="2005012" cy="1449387"/>
            <a:chOff x="1215873" y="2346199"/>
            <a:chExt cx="2004836" cy="1450803"/>
          </a:xfrm>
        </p:grpSpPr>
        <p:sp>
          <p:nvSpPr>
            <p:cNvPr id="107638"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41" name="Rectangle 125"/>
            <p:cNvSpPr>
              <a:spLocks noChangeArrowheads="1"/>
            </p:cNvSpPr>
            <p:nvPr/>
          </p:nvSpPr>
          <p:spPr bwMode="auto">
            <a:xfrm>
              <a:off x="1302231" y="2412920"/>
              <a:ext cx="1855396" cy="248443"/>
            </a:xfrm>
            <a:prstGeom prst="rect">
              <a:avLst/>
            </a:prstGeom>
            <a:solidFill>
              <a:schemeClr val="bg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42" name="Text Box 110"/>
            <p:cNvSpPr txBox="1">
              <a:spLocks noChangeArrowheads="1"/>
            </p:cNvSpPr>
            <p:nvPr/>
          </p:nvSpPr>
          <p:spPr bwMode="auto">
            <a:xfrm>
              <a:off x="1509902" y="2374246"/>
              <a:ext cx="1362259" cy="307777"/>
            </a:xfrm>
            <a:prstGeom prst="rect">
              <a:avLst/>
            </a:prstGeom>
            <a:noFill/>
            <a:ln w="9525">
              <a:noFill/>
              <a:miter lim="800000"/>
              <a:headEnd/>
              <a:tailEnd/>
            </a:ln>
          </p:spPr>
          <p:txBody>
            <a:bodyPr wrap="none">
              <a:spAutoFit/>
            </a:bodyPr>
            <a:lstStyle/>
            <a:p>
              <a:pPr algn="ctr"/>
              <a:r>
                <a:rPr lang="en-US" altLang="zh-CN" sz="1400">
                  <a:solidFill>
                    <a:srgbClr val="000000"/>
                  </a:solidFill>
                  <a:latin typeface="Arial" panose="020B0604020202020204" pitchFamily="34" charset="0"/>
                  <a:cs typeface="Arial" panose="020B0604020202020204" pitchFamily="34" charset="0"/>
                </a:rPr>
                <a:t>local flow table</a:t>
              </a:r>
            </a:p>
          </p:txBody>
        </p:sp>
        <p:sp>
          <p:nvSpPr>
            <p:cNvPr id="107643" name="Rectangle 127"/>
            <p:cNvSpPr>
              <a:spLocks noChangeArrowheads="1"/>
            </p:cNvSpPr>
            <p:nvPr/>
          </p:nvSpPr>
          <p:spPr bwMode="auto">
            <a:xfrm>
              <a:off x="2607523" y="2660713"/>
              <a:ext cx="542081" cy="1060704"/>
            </a:xfrm>
            <a:prstGeom prst="rect">
              <a:avLst/>
            </a:prstGeom>
            <a:solidFill>
              <a:srgbClr val="FFCCFF"/>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44" name="Text Box 111"/>
            <p:cNvSpPr txBox="1">
              <a:spLocks noChangeArrowheads="1"/>
            </p:cNvSpPr>
            <p:nvPr/>
          </p:nvSpPr>
          <p:spPr bwMode="auto">
            <a:xfrm>
              <a:off x="1215873" y="2656551"/>
              <a:ext cx="2004836" cy="277270"/>
            </a:xfrm>
            <a:prstGeom prst="rect">
              <a:avLst/>
            </a:prstGeom>
            <a:noFill/>
            <a:ln w="9525">
              <a:noFill/>
              <a:miter lim="800000"/>
              <a:headEnd/>
              <a:tailEnd/>
            </a:ln>
          </p:spPr>
          <p:txBody>
            <a:bodyPr>
              <a:spAutoFit/>
            </a:bodyPr>
            <a:lstStyle/>
            <a:p>
              <a:r>
                <a:rPr lang="en-US" altLang="zh-CN" sz="1200" dirty="0">
                  <a:solidFill>
                    <a:srgbClr val="000000"/>
                  </a:solidFill>
                  <a:latin typeface="Arial" panose="020B0604020202020204" pitchFamily="34" charset="0"/>
                  <a:cs typeface="Arial" panose="020B0604020202020204" pitchFamily="34" charset="0"/>
                </a:rPr>
                <a:t>headers  counters  actions</a:t>
              </a:r>
            </a:p>
          </p:txBody>
        </p:sp>
        <p:sp>
          <p:nvSpPr>
            <p:cNvPr id="107645" name="Line 116"/>
            <p:cNvSpPr>
              <a:spLocks noChangeShapeType="1"/>
            </p:cNvSpPr>
            <p:nvPr/>
          </p:nvSpPr>
          <p:spPr bwMode="auto">
            <a:xfrm>
              <a:off x="1297142" y="2927136"/>
              <a:ext cx="1860485" cy="0"/>
            </a:xfrm>
            <a:prstGeom prst="line">
              <a:avLst/>
            </a:prstGeom>
            <a:noFill/>
            <a:ln w="19050">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nvGrpSpPr>
            <p:cNvPr id="107646" name="Group 130"/>
            <p:cNvGrpSpPr>
              <a:grpSpLocks/>
            </p:cNvGrpSpPr>
            <p:nvPr/>
          </p:nvGrpSpPr>
          <p:grpSpPr bwMode="auto">
            <a:xfrm>
              <a:off x="1302231" y="2965801"/>
              <a:ext cx="1840959" cy="207818"/>
              <a:chOff x="1302231" y="2991457"/>
              <a:chExt cx="1840959" cy="207818"/>
            </a:xfrm>
          </p:grpSpPr>
          <p:grpSp>
            <p:nvGrpSpPr>
              <p:cNvPr id="21"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a:extLst/>
              </p:spPr>
              <p:txBody>
                <a:bodyPr wrap="none"/>
                <a:lstStyle/>
                <a:p>
                  <a:pPr>
                    <a:defRPr/>
                  </a:pPr>
                  <a:endParaRPr lang="en-US">
                    <a:solidFill>
                      <a:srgbClr val="A6A6A6"/>
                    </a:solidFill>
                    <a:latin typeface="Arial" panose="020B0604020202020204" pitchFamily="34" charset="0"/>
                    <a:ea typeface="ＭＳ Ｐゴシック" charset="0"/>
                    <a:cs typeface="Arial" panose="020B0604020202020204" pitchFamily="34"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80" name="Group 182"/>
              <p:cNvGrpSpPr>
                <a:grpSpLocks/>
              </p:cNvGrpSpPr>
              <p:nvPr/>
            </p:nvGrpSpPr>
            <p:grpSpPr bwMode="auto">
              <a:xfrm>
                <a:off x="1526796" y="3077273"/>
                <a:ext cx="201593" cy="45719"/>
                <a:chOff x="1501140" y="3070859"/>
                <a:chExt cx="201593" cy="45719"/>
              </a:xfrm>
            </p:grpSpPr>
            <p:sp>
              <p:nvSpPr>
                <p:cNvPr id="107689" name="Oval 191"/>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90" name="Oval 192"/>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91" name="Oval 193"/>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81" name="Group 183"/>
              <p:cNvGrpSpPr>
                <a:grpSpLocks/>
              </p:cNvGrpSpPr>
              <p:nvPr/>
            </p:nvGrpSpPr>
            <p:grpSpPr bwMode="auto">
              <a:xfrm>
                <a:off x="2145472" y="3077473"/>
                <a:ext cx="201593" cy="45719"/>
                <a:chOff x="1501140" y="3070859"/>
                <a:chExt cx="201593" cy="45719"/>
              </a:xfrm>
            </p:grpSpPr>
            <p:sp>
              <p:nvSpPr>
                <p:cNvPr id="107686" name="Oval 188"/>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7" name="Oval 189"/>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8" name="Oval 190"/>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82" name="Group 184"/>
              <p:cNvGrpSpPr>
                <a:grpSpLocks/>
              </p:cNvGrpSpPr>
              <p:nvPr/>
            </p:nvGrpSpPr>
            <p:grpSpPr bwMode="auto">
              <a:xfrm>
                <a:off x="2744906" y="3077673"/>
                <a:ext cx="201593" cy="45719"/>
                <a:chOff x="1501140" y="3070859"/>
                <a:chExt cx="201593" cy="45719"/>
              </a:xfrm>
            </p:grpSpPr>
            <p:sp>
              <p:nvSpPr>
                <p:cNvPr id="107683" name="Oval 185"/>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4" name="Oval 186"/>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5" name="Oval 187"/>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grpSp>
          <p:nvGrpSpPr>
            <p:cNvPr id="107647" name="Group 131"/>
            <p:cNvGrpSpPr>
              <a:grpSpLocks/>
            </p:cNvGrpSpPr>
            <p:nvPr/>
          </p:nvGrpSpPr>
          <p:grpSpPr bwMode="auto">
            <a:xfrm>
              <a:off x="1300350" y="3205689"/>
              <a:ext cx="1840959" cy="207818"/>
              <a:chOff x="1302231" y="2991457"/>
              <a:chExt cx="1840959" cy="207818"/>
            </a:xfrm>
          </p:grpSpPr>
          <p:grpSp>
            <p:nvGrpSpPr>
              <p:cNvPr id="26"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a:extLst/>
              </p:spPr>
              <p:txBody>
                <a:bodyPr wrap="none"/>
                <a:lstStyle/>
                <a:p>
                  <a:pPr>
                    <a:defRPr/>
                  </a:pPr>
                  <a:endParaRPr lang="en-US">
                    <a:solidFill>
                      <a:srgbClr val="A6A6A6"/>
                    </a:solidFill>
                    <a:latin typeface="Arial" panose="020B0604020202020204" pitchFamily="34" charset="0"/>
                    <a:ea typeface="ＭＳ Ｐゴシック" charset="0"/>
                    <a:cs typeface="Arial" panose="020B0604020202020204" pitchFamily="34"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67" name="Group 160"/>
              <p:cNvGrpSpPr>
                <a:grpSpLocks/>
              </p:cNvGrpSpPr>
              <p:nvPr/>
            </p:nvGrpSpPr>
            <p:grpSpPr bwMode="auto">
              <a:xfrm>
                <a:off x="1526796" y="3077273"/>
                <a:ext cx="201593" cy="45719"/>
                <a:chOff x="1501140" y="3070859"/>
                <a:chExt cx="201593" cy="45719"/>
              </a:xfrm>
            </p:grpSpPr>
            <p:sp>
              <p:nvSpPr>
                <p:cNvPr id="107676" name="Oval 169"/>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7" name="Oval 170"/>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8" name="Oval 171"/>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68" name="Group 161"/>
              <p:cNvGrpSpPr>
                <a:grpSpLocks/>
              </p:cNvGrpSpPr>
              <p:nvPr/>
            </p:nvGrpSpPr>
            <p:grpSpPr bwMode="auto">
              <a:xfrm>
                <a:off x="2145472" y="3077473"/>
                <a:ext cx="201593" cy="45719"/>
                <a:chOff x="1501140" y="3070859"/>
                <a:chExt cx="201593" cy="45719"/>
              </a:xfrm>
            </p:grpSpPr>
            <p:sp>
              <p:nvSpPr>
                <p:cNvPr id="107673" name="Oval 166"/>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4" name="Oval 167"/>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5" name="Oval 168"/>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69" name="Group 162"/>
              <p:cNvGrpSpPr>
                <a:grpSpLocks/>
              </p:cNvGrpSpPr>
              <p:nvPr/>
            </p:nvGrpSpPr>
            <p:grpSpPr bwMode="auto">
              <a:xfrm>
                <a:off x="2744906" y="3077673"/>
                <a:ext cx="201593" cy="45719"/>
                <a:chOff x="1501140" y="3070859"/>
                <a:chExt cx="201593" cy="45719"/>
              </a:xfrm>
            </p:grpSpPr>
            <p:sp>
              <p:nvSpPr>
                <p:cNvPr id="107670" name="Oval 163"/>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1" name="Oval 164"/>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2" name="Oval 165"/>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grpSp>
          <p:nvGrpSpPr>
            <p:cNvPr id="107648" name="Group 132"/>
            <p:cNvGrpSpPr>
              <a:grpSpLocks/>
            </p:cNvGrpSpPr>
            <p:nvPr/>
          </p:nvGrpSpPr>
          <p:grpSpPr bwMode="auto">
            <a:xfrm>
              <a:off x="1305438" y="3513599"/>
              <a:ext cx="1840959" cy="207818"/>
              <a:chOff x="1302231" y="2991457"/>
              <a:chExt cx="1840959" cy="207818"/>
            </a:xfrm>
          </p:grpSpPr>
          <p:grpSp>
            <p:nvGrpSpPr>
              <p:cNvPr id="33"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a:extLst/>
              </p:spPr>
              <p:txBody>
                <a:bodyPr wrap="none"/>
                <a:lstStyle/>
                <a:p>
                  <a:pPr>
                    <a:defRPr/>
                  </a:pPr>
                  <a:endParaRPr lang="en-US">
                    <a:solidFill>
                      <a:srgbClr val="A6A6A6"/>
                    </a:solidFill>
                    <a:latin typeface="Arial" panose="020B0604020202020204" pitchFamily="34" charset="0"/>
                    <a:ea typeface="ＭＳ Ｐゴシック" charset="0"/>
                    <a:cs typeface="Arial" panose="020B0604020202020204" pitchFamily="34"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54" name="Group 138"/>
              <p:cNvGrpSpPr>
                <a:grpSpLocks/>
              </p:cNvGrpSpPr>
              <p:nvPr/>
            </p:nvGrpSpPr>
            <p:grpSpPr bwMode="auto">
              <a:xfrm>
                <a:off x="1526796" y="3077273"/>
                <a:ext cx="201593" cy="45719"/>
                <a:chOff x="1501140" y="3070859"/>
                <a:chExt cx="201593" cy="45719"/>
              </a:xfrm>
            </p:grpSpPr>
            <p:sp>
              <p:nvSpPr>
                <p:cNvPr id="107663" name="Oval 147"/>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4" name="Oval 148"/>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5" name="Oval 149"/>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55" name="Group 139"/>
              <p:cNvGrpSpPr>
                <a:grpSpLocks/>
              </p:cNvGrpSpPr>
              <p:nvPr/>
            </p:nvGrpSpPr>
            <p:grpSpPr bwMode="auto">
              <a:xfrm>
                <a:off x="2145472" y="3077473"/>
                <a:ext cx="201593" cy="45719"/>
                <a:chOff x="1501140" y="3070859"/>
                <a:chExt cx="201593" cy="45719"/>
              </a:xfrm>
            </p:grpSpPr>
            <p:sp>
              <p:nvSpPr>
                <p:cNvPr id="107660" name="Oval 144"/>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1" name="Oval 145"/>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2" name="Oval 146"/>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56" name="Group 140"/>
              <p:cNvGrpSpPr>
                <a:grpSpLocks/>
              </p:cNvGrpSpPr>
              <p:nvPr/>
            </p:nvGrpSpPr>
            <p:grpSpPr bwMode="auto">
              <a:xfrm>
                <a:off x="2744906" y="3077673"/>
                <a:ext cx="201593" cy="45719"/>
                <a:chOff x="1501140" y="3070859"/>
                <a:chExt cx="201593" cy="45719"/>
              </a:xfrm>
            </p:grpSpPr>
            <p:sp>
              <p:nvSpPr>
                <p:cNvPr id="107657" name="Oval 141"/>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58" name="Oval 142"/>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59" name="Oval 143"/>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sp>
          <p:nvSpPr>
            <p:cNvPr id="107649" name="Line 113"/>
            <p:cNvSpPr>
              <a:spLocks noChangeShapeType="1"/>
            </p:cNvSpPr>
            <p:nvPr/>
          </p:nvSpPr>
          <p:spPr bwMode="auto">
            <a:xfrm>
              <a:off x="1924568" y="2656551"/>
              <a:ext cx="7938" cy="1066800"/>
            </a:xfrm>
            <a:prstGeom prst="line">
              <a:avLst/>
            </a:prstGeom>
            <a:noFill/>
            <a:ln w="19050">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50" name="Line 113"/>
            <p:cNvSpPr>
              <a:spLocks noChangeShapeType="1"/>
            </p:cNvSpPr>
            <p:nvPr/>
          </p:nvSpPr>
          <p:spPr bwMode="auto">
            <a:xfrm>
              <a:off x="2595717" y="2661363"/>
              <a:ext cx="7938" cy="1066800"/>
            </a:xfrm>
            <a:prstGeom prst="line">
              <a:avLst/>
            </a:prstGeom>
            <a:noFill/>
            <a:ln w="19050">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51" name="Line 117"/>
            <p:cNvSpPr>
              <a:spLocks noChangeShapeType="1"/>
            </p:cNvSpPr>
            <p:nvPr/>
          </p:nvSpPr>
          <p:spPr bwMode="auto">
            <a:xfrm flipV="1">
              <a:off x="1297142" y="2661362"/>
              <a:ext cx="1860485" cy="0"/>
            </a:xfrm>
            <a:prstGeom prst="line">
              <a:avLst/>
            </a:prstGeom>
            <a:noFill/>
            <a:ln w="1587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52"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4" name="Group 203"/>
          <p:cNvGrpSpPr>
            <a:grpSpLocks/>
          </p:cNvGrpSpPr>
          <p:nvPr/>
        </p:nvGrpSpPr>
        <p:grpSpPr bwMode="auto">
          <a:xfrm>
            <a:off x="5392738" y="4505325"/>
            <a:ext cx="430212" cy="306388"/>
            <a:chOff x="355958" y="2437424"/>
            <a:chExt cx="1990400" cy="1450803"/>
          </a:xfrm>
        </p:grpSpPr>
        <p:sp>
          <p:nvSpPr>
            <p:cNvPr id="10762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31"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32"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3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5" name="Group 214"/>
          <p:cNvGrpSpPr>
            <a:grpSpLocks/>
          </p:cNvGrpSpPr>
          <p:nvPr/>
        </p:nvGrpSpPr>
        <p:grpSpPr bwMode="auto">
          <a:xfrm>
            <a:off x="6053138" y="5329238"/>
            <a:ext cx="430212" cy="376237"/>
            <a:chOff x="355958" y="2437424"/>
            <a:chExt cx="1990400" cy="1450803"/>
          </a:xfrm>
        </p:grpSpPr>
        <p:sp>
          <p:nvSpPr>
            <p:cNvPr id="10761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21"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22"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2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6" name="Group 225"/>
          <p:cNvGrpSpPr>
            <a:grpSpLocks/>
          </p:cNvGrpSpPr>
          <p:nvPr/>
        </p:nvGrpSpPr>
        <p:grpSpPr bwMode="auto">
          <a:xfrm>
            <a:off x="6483350" y="5878513"/>
            <a:ext cx="431800" cy="374650"/>
            <a:chOff x="355958" y="2437424"/>
            <a:chExt cx="1990400" cy="1450803"/>
          </a:xfrm>
        </p:grpSpPr>
        <p:sp>
          <p:nvSpPr>
            <p:cNvPr id="10760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11"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12"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1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7" name="Group 236"/>
          <p:cNvGrpSpPr>
            <a:grpSpLocks/>
          </p:cNvGrpSpPr>
          <p:nvPr/>
        </p:nvGrpSpPr>
        <p:grpSpPr bwMode="auto">
          <a:xfrm>
            <a:off x="4835525" y="4291013"/>
            <a:ext cx="431800" cy="306387"/>
            <a:chOff x="355958" y="2437424"/>
            <a:chExt cx="1990400" cy="1450803"/>
          </a:xfrm>
        </p:grpSpPr>
        <p:sp>
          <p:nvSpPr>
            <p:cNvPr id="10759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01"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02"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0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cxnSp>
        <p:nvCxnSpPr>
          <p:cNvPr id="107568" name="Straight Arrow Connector 247"/>
          <p:cNvCxnSpPr>
            <a:cxnSpLocks noChangeShapeType="1"/>
            <a:stCxn id="107578" idx="2"/>
          </p:cNvCxnSpPr>
          <p:nvPr/>
        </p:nvCxnSpPr>
        <p:spPr bwMode="auto">
          <a:xfrm>
            <a:off x="5051425" y="2641600"/>
            <a:ext cx="1588" cy="1895475"/>
          </a:xfrm>
          <a:prstGeom prst="straightConnector1">
            <a:avLst/>
          </a:prstGeom>
          <a:noFill/>
          <a:ln w="9525">
            <a:solidFill>
              <a:srgbClr val="009973"/>
            </a:solidFill>
            <a:round/>
            <a:headEnd/>
            <a:tailEnd type="triangle" w="med" len="med"/>
          </a:ln>
        </p:spPr>
      </p:cxnSp>
      <p:cxnSp>
        <p:nvCxnSpPr>
          <p:cNvPr id="107569" name="Straight Arrow Connector 248"/>
          <p:cNvCxnSpPr>
            <a:cxnSpLocks noChangeShapeType="1"/>
          </p:cNvCxnSpPr>
          <p:nvPr/>
        </p:nvCxnSpPr>
        <p:spPr bwMode="auto">
          <a:xfrm>
            <a:off x="5564188" y="2649538"/>
            <a:ext cx="44450" cy="2119312"/>
          </a:xfrm>
          <a:prstGeom prst="straightConnector1">
            <a:avLst/>
          </a:prstGeom>
          <a:noFill/>
          <a:ln w="9525">
            <a:solidFill>
              <a:srgbClr val="009973"/>
            </a:solidFill>
            <a:round/>
            <a:headEnd/>
            <a:tailEnd type="triangle" w="med" len="med"/>
          </a:ln>
        </p:spPr>
      </p:cxnSp>
      <p:cxnSp>
        <p:nvCxnSpPr>
          <p:cNvPr id="107570" name="Straight Arrow Connector 249"/>
          <p:cNvCxnSpPr>
            <a:cxnSpLocks noChangeShapeType="1"/>
          </p:cNvCxnSpPr>
          <p:nvPr/>
        </p:nvCxnSpPr>
        <p:spPr bwMode="auto">
          <a:xfrm>
            <a:off x="6196013" y="2641600"/>
            <a:ext cx="63500" cy="2944813"/>
          </a:xfrm>
          <a:prstGeom prst="straightConnector1">
            <a:avLst/>
          </a:prstGeom>
          <a:noFill/>
          <a:ln w="9525">
            <a:solidFill>
              <a:srgbClr val="009973"/>
            </a:solidFill>
            <a:round/>
            <a:headEnd/>
            <a:tailEnd type="triangle" w="med" len="med"/>
          </a:ln>
        </p:spPr>
      </p:cxnSp>
      <p:cxnSp>
        <p:nvCxnSpPr>
          <p:cNvPr id="107571" name="Straight Arrow Connector 250"/>
          <p:cNvCxnSpPr>
            <a:cxnSpLocks noChangeShapeType="1"/>
            <a:stCxn id="107593" idx="2"/>
          </p:cNvCxnSpPr>
          <p:nvPr/>
        </p:nvCxnSpPr>
        <p:spPr bwMode="auto">
          <a:xfrm>
            <a:off x="6669088" y="2641600"/>
            <a:ext cx="22225" cy="3492500"/>
          </a:xfrm>
          <a:prstGeom prst="straightConnector1">
            <a:avLst/>
          </a:prstGeom>
          <a:noFill/>
          <a:ln w="9525">
            <a:solidFill>
              <a:srgbClr val="009973"/>
            </a:solidFill>
            <a:round/>
            <a:headEnd/>
            <a:tailEnd type="triangle" w="med" len="med"/>
          </a:ln>
        </p:spPr>
      </p:cxnSp>
      <p:grpSp>
        <p:nvGrpSpPr>
          <p:cNvPr id="107572" name="Group 251"/>
          <p:cNvGrpSpPr>
            <a:grpSpLocks/>
          </p:cNvGrpSpPr>
          <p:nvPr/>
        </p:nvGrpSpPr>
        <p:grpSpPr bwMode="auto">
          <a:xfrm>
            <a:off x="6505575" y="2393950"/>
            <a:ext cx="327025" cy="247650"/>
            <a:chOff x="8481778" y="1650237"/>
            <a:chExt cx="327460" cy="247650"/>
          </a:xfrm>
        </p:grpSpPr>
        <p:sp>
          <p:nvSpPr>
            <p:cNvPr id="1075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94"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5"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6"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7"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73" name="Group 257"/>
          <p:cNvGrpSpPr>
            <a:grpSpLocks/>
          </p:cNvGrpSpPr>
          <p:nvPr/>
        </p:nvGrpSpPr>
        <p:grpSpPr bwMode="auto">
          <a:xfrm>
            <a:off x="6015038" y="2393950"/>
            <a:ext cx="327025" cy="247650"/>
            <a:chOff x="8481778" y="1650237"/>
            <a:chExt cx="327460" cy="247650"/>
          </a:xfrm>
        </p:grpSpPr>
        <p:sp>
          <p:nvSpPr>
            <p:cNvPr id="10758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89"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0"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1"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2"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74" name="Group 263"/>
          <p:cNvGrpSpPr>
            <a:grpSpLocks/>
          </p:cNvGrpSpPr>
          <p:nvPr/>
        </p:nvGrpSpPr>
        <p:grpSpPr bwMode="auto">
          <a:xfrm>
            <a:off x="5386388" y="2393950"/>
            <a:ext cx="327025" cy="247650"/>
            <a:chOff x="8481778" y="1650237"/>
            <a:chExt cx="327460" cy="247650"/>
          </a:xfrm>
        </p:grpSpPr>
        <p:sp>
          <p:nvSpPr>
            <p:cNvPr id="10758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84"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5"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6"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7"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75" name="Group 269"/>
          <p:cNvGrpSpPr>
            <a:grpSpLocks/>
          </p:cNvGrpSpPr>
          <p:nvPr/>
        </p:nvGrpSpPr>
        <p:grpSpPr bwMode="auto">
          <a:xfrm>
            <a:off x="4886325" y="2393950"/>
            <a:ext cx="328613" cy="247650"/>
            <a:chOff x="8481778" y="1650237"/>
            <a:chExt cx="327460" cy="247650"/>
          </a:xfrm>
        </p:grpSpPr>
        <p:sp>
          <p:nvSpPr>
            <p:cNvPr id="10757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79"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0"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1"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2"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 name="标题 1"/>
          <p:cNvSpPr>
            <a:spLocks noGrp="1"/>
          </p:cNvSpPr>
          <p:nvPr>
            <p:ph type="title"/>
          </p:nvPr>
        </p:nvSpPr>
        <p:spPr/>
        <p:txBody>
          <a:bodyPr/>
          <a:lstStyle/>
          <a:p>
            <a:pPr eaLnBrk="1" hangingPunct="1">
              <a:lnSpc>
                <a:spcPct val="90000"/>
              </a:lnSpc>
              <a:buFontTx/>
              <a:buNone/>
              <a:defRPr/>
            </a:pPr>
            <a:r>
              <a:rPr lang="zh-CN" altLang="en-US" dirty="0">
                <a:solidFill>
                  <a:srgbClr val="FF0000"/>
                </a:solidFill>
              </a:rPr>
              <a:t>通用转发和</a:t>
            </a:r>
            <a:r>
              <a:rPr lang="en-US" altLang="zh-CN" dirty="0">
                <a:solidFill>
                  <a:srgbClr val="FF0000"/>
                </a:solidFill>
              </a:rPr>
              <a:t>SDN</a:t>
            </a:r>
          </a:p>
        </p:txBody>
      </p:sp>
    </p:spTree>
    <p:extLst>
      <p:ext uri="{BB962C8B-B14F-4D97-AF65-F5344CB8AC3E}">
        <p14:creationId xmlns:p14="http://schemas.microsoft.com/office/powerpoint/2010/main" val="227901055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 xmlns:a16="http://schemas.microsoft.com/office/drawing/2014/main" id="{0861616F-4EBD-7944-A2B3-18A677168FBC}"/>
              </a:ext>
            </a:extLst>
          </p:cNvPr>
          <p:cNvSpPr>
            <a:spLocks noGrp="1" noChangeArrowheads="1"/>
          </p:cNvSpPr>
          <p:nvPr>
            <p:ph type="title"/>
          </p:nvPr>
        </p:nvSpPr>
        <p:spPr/>
        <p:txBody>
          <a:bodyPr/>
          <a:lstStyle/>
          <a:p>
            <a:r>
              <a:rPr lang="en-US" altLang="zh-CN" kern="1200" dirty="0">
                <a:latin typeface="+mn-lt"/>
                <a:ea typeface="+mn-ea"/>
                <a:cs typeface="+mn-cs"/>
              </a:rPr>
              <a:t>SDN</a:t>
            </a:r>
            <a:r>
              <a:rPr lang="zh-CN" altLang="en-US" kern="1200" dirty="0" smtClean="0">
                <a:latin typeface="+mn-lt"/>
                <a:ea typeface="+mn-ea"/>
                <a:cs typeface="+mn-cs"/>
              </a:rPr>
              <a:t>架构：控制</a:t>
            </a:r>
            <a:r>
              <a:rPr lang="zh-CN" altLang="en-US" kern="1200" dirty="0">
                <a:latin typeface="+mn-lt"/>
                <a:ea typeface="+mn-ea"/>
                <a:cs typeface="+mn-cs"/>
              </a:rPr>
              <a:t>与转发分离</a:t>
            </a:r>
          </a:p>
        </p:txBody>
      </p:sp>
      <p:sp>
        <p:nvSpPr>
          <p:cNvPr id="5" name="矩形 4">
            <a:extLst>
              <a:ext uri="{FF2B5EF4-FFF2-40B4-BE49-F238E27FC236}">
                <a16:creationId xmlns="" xmlns:a16="http://schemas.microsoft.com/office/drawing/2014/main" id="{A39D8CEB-7484-0549-B9EE-61F0E8F005C1}"/>
              </a:ext>
            </a:extLst>
          </p:cNvPr>
          <p:cNvSpPr/>
          <p:nvPr/>
        </p:nvSpPr>
        <p:spPr>
          <a:xfrm>
            <a:off x="742952" y="1905001"/>
            <a:ext cx="1706557" cy="723899"/>
          </a:xfrm>
          <a:prstGeom prst="rect">
            <a:avLst/>
          </a:prstGeom>
          <a:solidFill>
            <a:schemeClr val="accent3">
              <a:lumMod val="95000"/>
            </a:schemeClr>
          </a:solidFill>
          <a:ln w="9525" cap="flat" cmpd="sng" algn="ctr">
            <a:noFill/>
            <a:prstDash val="solid"/>
            <a:round/>
            <a:headEnd type="none" w="med" len="med"/>
            <a:tailEnd type="none" w="med" len="me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defRPr/>
            </a:pPr>
            <a:r>
              <a:rPr lang="en-US" altLang="zh-CN" sz="2000" b="1" u="none" noProof="1"/>
              <a:t>SDN</a:t>
            </a:r>
            <a:r>
              <a:rPr lang="zh-CN" altLang="en-US" sz="2000" b="1" u="none" noProof="1" smtClean="0"/>
              <a:t>控制</a:t>
            </a:r>
            <a:endParaRPr lang="en-US" altLang="zh-CN" sz="2000" b="1" u="none" noProof="1" smtClean="0"/>
          </a:p>
          <a:p>
            <a:pPr algn="ctr">
              <a:defRPr/>
            </a:pPr>
            <a:r>
              <a:rPr lang="zh-CN" altLang="en-US" sz="2000" b="1" u="none" noProof="1" smtClean="0"/>
              <a:t>应用程序</a:t>
            </a:r>
            <a:endParaRPr lang="zh-CN" altLang="en-US" sz="2000" b="1" u="none" noProof="1"/>
          </a:p>
        </p:txBody>
      </p:sp>
      <p:sp>
        <p:nvSpPr>
          <p:cNvPr id="6" name="矩形 5">
            <a:extLst>
              <a:ext uri="{FF2B5EF4-FFF2-40B4-BE49-F238E27FC236}">
                <a16:creationId xmlns="" xmlns:a16="http://schemas.microsoft.com/office/drawing/2014/main" id="{259C1EED-8EB2-F24C-A4E7-CDAF70C428E5}"/>
              </a:ext>
            </a:extLst>
          </p:cNvPr>
          <p:cNvSpPr/>
          <p:nvPr/>
        </p:nvSpPr>
        <p:spPr>
          <a:xfrm>
            <a:off x="758826" y="3197226"/>
            <a:ext cx="1690683" cy="720725"/>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60000"/>
              </a:lnSpc>
              <a:defRPr/>
            </a:pPr>
            <a:r>
              <a:rPr lang="zh-CN" altLang="en-US" sz="2000" b="1" u="none" noProof="1"/>
              <a:t>控制层</a:t>
            </a:r>
          </a:p>
        </p:txBody>
      </p:sp>
      <p:sp>
        <p:nvSpPr>
          <p:cNvPr id="7" name="矩形 6">
            <a:extLst>
              <a:ext uri="{FF2B5EF4-FFF2-40B4-BE49-F238E27FC236}">
                <a16:creationId xmlns="" xmlns:a16="http://schemas.microsoft.com/office/drawing/2014/main" id="{7841E9C4-1E88-6B4B-B5C1-9CF1C809DF6D}"/>
              </a:ext>
            </a:extLst>
          </p:cNvPr>
          <p:cNvSpPr/>
          <p:nvPr/>
        </p:nvSpPr>
        <p:spPr>
          <a:xfrm>
            <a:off x="798511" y="4471990"/>
            <a:ext cx="1611312" cy="720725"/>
          </a:xfrm>
          <a:prstGeom prst="rect">
            <a:avLst/>
          </a:prstGeom>
          <a:solidFill>
            <a:schemeClr val="accent3">
              <a:lumMod val="65000"/>
            </a:schemeClr>
          </a:solidFill>
          <a:ln w="9525" cap="flat" cmpd="sng" algn="ctr">
            <a:noFill/>
            <a:prstDash val="solid"/>
            <a:round/>
            <a:headEnd type="none" w="med" len="med"/>
            <a:tailEnd type="none" w="med" len="med"/>
          </a:ln>
        </p:spPr>
        <p:txBody>
          <a:bodyPr/>
          <a:lstStyle/>
          <a:p>
            <a:pPr algn="ctr">
              <a:lnSpc>
                <a:spcPct val="160000"/>
              </a:lnSpc>
              <a:defRPr/>
            </a:pPr>
            <a:r>
              <a:rPr lang="zh-CN" altLang="en-US" sz="2000" b="1" u="none" noProof="1"/>
              <a:t>转发层</a:t>
            </a:r>
          </a:p>
        </p:txBody>
      </p:sp>
      <p:sp>
        <p:nvSpPr>
          <p:cNvPr id="8" name="矩形 7">
            <a:extLst>
              <a:ext uri="{FF2B5EF4-FFF2-40B4-BE49-F238E27FC236}">
                <a16:creationId xmlns="" xmlns:a16="http://schemas.microsoft.com/office/drawing/2014/main" id="{C4FE5EFA-8CF2-CB44-A7C2-BB776F470AD4}"/>
              </a:ext>
            </a:extLst>
          </p:cNvPr>
          <p:cNvSpPr/>
          <p:nvPr/>
        </p:nvSpPr>
        <p:spPr>
          <a:xfrm>
            <a:off x="2771775" y="1898651"/>
            <a:ext cx="2808288" cy="720725"/>
          </a:xfrm>
          <a:prstGeom prst="rect">
            <a:avLst/>
          </a:prstGeom>
          <a:solidFill>
            <a:schemeClr val="accent3">
              <a:lumMod val="95000"/>
            </a:schemeClr>
          </a:solidFill>
          <a:ln w="9525" cap="flat" cmpd="sng" algn="ctr">
            <a:noFill/>
            <a:prstDash val="solid"/>
            <a:round/>
            <a:headEnd type="none" w="med" len="med"/>
            <a:tailEnd type="none" w="med" len="med"/>
          </a:ln>
        </p:spPr>
        <p:txBody>
          <a:bodyPr/>
          <a:lstStyle/>
          <a:p>
            <a:pPr>
              <a:defRPr/>
            </a:pPr>
            <a:endParaRPr lang="zh-CN" altLang="en-US" noProof="1"/>
          </a:p>
        </p:txBody>
      </p:sp>
      <p:sp>
        <p:nvSpPr>
          <p:cNvPr id="41991" name="文本框 7">
            <a:extLst>
              <a:ext uri="{FF2B5EF4-FFF2-40B4-BE49-F238E27FC236}">
                <a16:creationId xmlns="" xmlns:a16="http://schemas.microsoft.com/office/drawing/2014/main" id="{FC4BF14E-9C3C-524C-A05C-6B277ADF8312}"/>
              </a:ext>
            </a:extLst>
          </p:cNvPr>
          <p:cNvSpPr txBox="1">
            <a:spLocks noChangeArrowheads="1"/>
          </p:cNvSpPr>
          <p:nvPr/>
        </p:nvSpPr>
        <p:spPr bwMode="auto">
          <a:xfrm>
            <a:off x="2879726" y="2138363"/>
            <a:ext cx="111601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t>云管理平台</a:t>
            </a:r>
          </a:p>
        </p:txBody>
      </p:sp>
      <p:sp>
        <p:nvSpPr>
          <p:cNvPr id="41992" name="文本框 8">
            <a:extLst>
              <a:ext uri="{FF2B5EF4-FFF2-40B4-BE49-F238E27FC236}">
                <a16:creationId xmlns="" xmlns:a16="http://schemas.microsoft.com/office/drawing/2014/main" id="{033A4A5E-102E-EC48-A758-2DD8504BD46B}"/>
              </a:ext>
            </a:extLst>
          </p:cNvPr>
          <p:cNvSpPr txBox="1">
            <a:spLocks noChangeArrowheads="1"/>
          </p:cNvSpPr>
          <p:nvPr/>
        </p:nvSpPr>
        <p:spPr bwMode="auto">
          <a:xfrm>
            <a:off x="4471988" y="2138363"/>
            <a:ext cx="96996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t>SDN</a:t>
            </a:r>
            <a:r>
              <a:rPr lang="zh-CN" altLang="en-US" sz="1400" u="none"/>
              <a:t>应用</a:t>
            </a:r>
          </a:p>
        </p:txBody>
      </p:sp>
      <p:sp>
        <p:nvSpPr>
          <p:cNvPr id="11" name="矩形 10">
            <a:extLst>
              <a:ext uri="{FF2B5EF4-FFF2-40B4-BE49-F238E27FC236}">
                <a16:creationId xmlns="" xmlns:a16="http://schemas.microsoft.com/office/drawing/2014/main" id="{E7148F46-0D3B-9344-A850-3F5398CD35B0}"/>
              </a:ext>
            </a:extLst>
          </p:cNvPr>
          <p:cNvSpPr/>
          <p:nvPr/>
        </p:nvSpPr>
        <p:spPr>
          <a:xfrm>
            <a:off x="2771775" y="3197225"/>
            <a:ext cx="2808288" cy="719139"/>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p>
            <a:pPr>
              <a:defRPr/>
            </a:pPr>
            <a:endParaRPr lang="zh-CN" altLang="en-US" noProof="1"/>
          </a:p>
        </p:txBody>
      </p:sp>
      <p:sp>
        <p:nvSpPr>
          <p:cNvPr id="12" name="矩形 11">
            <a:extLst>
              <a:ext uri="{FF2B5EF4-FFF2-40B4-BE49-F238E27FC236}">
                <a16:creationId xmlns="" xmlns:a16="http://schemas.microsoft.com/office/drawing/2014/main" id="{A3435137-6879-9C4F-BA6C-222114BF745D}"/>
              </a:ext>
            </a:extLst>
          </p:cNvPr>
          <p:cNvSpPr/>
          <p:nvPr/>
        </p:nvSpPr>
        <p:spPr>
          <a:xfrm>
            <a:off x="2771775" y="4471990"/>
            <a:ext cx="2808288" cy="719137"/>
          </a:xfrm>
          <a:prstGeom prst="rect">
            <a:avLst/>
          </a:prstGeom>
          <a:solidFill>
            <a:schemeClr val="accent3">
              <a:lumMod val="65000"/>
            </a:schemeClr>
          </a:solidFill>
          <a:ln w="9525" cap="flat" cmpd="sng" algn="ctr">
            <a:noFill/>
            <a:prstDash val="solid"/>
            <a:round/>
            <a:headEnd type="none" w="med" len="med"/>
            <a:tailEnd type="none" w="med" len="med"/>
          </a:ln>
        </p:spPr>
        <p:txBody>
          <a:bodyPr/>
          <a:lstStyle/>
          <a:p>
            <a:pPr>
              <a:defRPr/>
            </a:pPr>
            <a:endParaRPr lang="zh-CN" altLang="en-US" noProof="1"/>
          </a:p>
        </p:txBody>
      </p:sp>
      <p:sp>
        <p:nvSpPr>
          <p:cNvPr id="41995" name="文本框 11">
            <a:extLst>
              <a:ext uri="{FF2B5EF4-FFF2-40B4-BE49-F238E27FC236}">
                <a16:creationId xmlns="" xmlns:a16="http://schemas.microsoft.com/office/drawing/2014/main" id="{73D0C36D-97F6-9A4D-9B2D-E9E5B6CF0BFB}"/>
              </a:ext>
            </a:extLst>
          </p:cNvPr>
          <p:cNvSpPr txBox="1">
            <a:spLocks noChangeArrowheads="1"/>
          </p:cNvSpPr>
          <p:nvPr/>
        </p:nvSpPr>
        <p:spPr bwMode="auto">
          <a:xfrm>
            <a:off x="3502027" y="3403601"/>
            <a:ext cx="116046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dirty="0">
                <a:solidFill>
                  <a:srgbClr val="FF0000"/>
                </a:solidFill>
              </a:rPr>
              <a:t>SDN</a:t>
            </a:r>
            <a:r>
              <a:rPr lang="zh-CN" altLang="en-US" sz="1400" u="none" dirty="0">
                <a:solidFill>
                  <a:srgbClr val="FF0000"/>
                </a:solidFill>
              </a:rPr>
              <a:t>控制器</a:t>
            </a:r>
          </a:p>
        </p:txBody>
      </p:sp>
      <p:sp>
        <p:nvSpPr>
          <p:cNvPr id="41996" name="文本框 12">
            <a:extLst>
              <a:ext uri="{FF2B5EF4-FFF2-40B4-BE49-F238E27FC236}">
                <a16:creationId xmlns="" xmlns:a16="http://schemas.microsoft.com/office/drawing/2014/main" id="{2AE0471B-F938-784F-A3B1-BBEC390AD3C4}"/>
              </a:ext>
            </a:extLst>
          </p:cNvPr>
          <p:cNvSpPr txBox="1">
            <a:spLocks noChangeArrowheads="1"/>
          </p:cNvSpPr>
          <p:nvPr/>
        </p:nvSpPr>
        <p:spPr bwMode="auto">
          <a:xfrm>
            <a:off x="2879727"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u="none"/>
              <a:t>网络设备</a:t>
            </a:r>
          </a:p>
        </p:txBody>
      </p:sp>
      <p:sp>
        <p:nvSpPr>
          <p:cNvPr id="41997" name="文本框 14">
            <a:extLst>
              <a:ext uri="{FF2B5EF4-FFF2-40B4-BE49-F238E27FC236}">
                <a16:creationId xmlns="" xmlns:a16="http://schemas.microsoft.com/office/drawing/2014/main" id="{34F3E699-69E1-8F46-B25C-616512D7BDFC}"/>
              </a:ext>
            </a:extLst>
          </p:cNvPr>
          <p:cNvSpPr txBox="1">
            <a:spLocks noChangeArrowheads="1"/>
          </p:cNvSpPr>
          <p:nvPr/>
        </p:nvSpPr>
        <p:spPr bwMode="auto">
          <a:xfrm>
            <a:off x="3775075"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u="none"/>
              <a:t>网络设备</a:t>
            </a:r>
          </a:p>
        </p:txBody>
      </p:sp>
      <p:sp>
        <p:nvSpPr>
          <p:cNvPr id="41998" name="文本框 15">
            <a:extLst>
              <a:ext uri="{FF2B5EF4-FFF2-40B4-BE49-F238E27FC236}">
                <a16:creationId xmlns="" xmlns:a16="http://schemas.microsoft.com/office/drawing/2014/main" id="{3B0ECDB8-8E17-3940-B977-25172A5F0D84}"/>
              </a:ext>
            </a:extLst>
          </p:cNvPr>
          <p:cNvSpPr txBox="1">
            <a:spLocks noChangeArrowheads="1"/>
          </p:cNvSpPr>
          <p:nvPr/>
        </p:nvSpPr>
        <p:spPr bwMode="auto">
          <a:xfrm>
            <a:off x="4662489"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u="none"/>
              <a:t>网络设备</a:t>
            </a:r>
          </a:p>
        </p:txBody>
      </p:sp>
      <p:cxnSp>
        <p:nvCxnSpPr>
          <p:cNvPr id="41999" name="肘形连接符 17">
            <a:extLst>
              <a:ext uri="{FF2B5EF4-FFF2-40B4-BE49-F238E27FC236}">
                <a16:creationId xmlns="" xmlns:a16="http://schemas.microsoft.com/office/drawing/2014/main" id="{24484FDB-344D-DE4B-AFEB-0E43BA26E865}"/>
              </a:ext>
            </a:extLst>
          </p:cNvPr>
          <p:cNvCxnSpPr>
            <a:cxnSpLocks noChangeShapeType="1"/>
            <a:stCxn id="41991" idx="2"/>
          </p:cNvCxnSpPr>
          <p:nvPr/>
        </p:nvCxnSpPr>
        <p:spPr bwMode="auto">
          <a:xfrm rot="16200000" flipH="1">
            <a:off x="3189587" y="2694285"/>
            <a:ext cx="982858" cy="486567"/>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2000" name="肘形连接符 18">
            <a:extLst>
              <a:ext uri="{FF2B5EF4-FFF2-40B4-BE49-F238E27FC236}">
                <a16:creationId xmlns="" xmlns:a16="http://schemas.microsoft.com/office/drawing/2014/main" id="{E333BAF7-ED36-3543-9EC9-859FDA659C40}"/>
              </a:ext>
            </a:extLst>
          </p:cNvPr>
          <p:cNvCxnSpPr>
            <a:cxnSpLocks noChangeShapeType="1"/>
            <a:stCxn id="41992" idx="2"/>
          </p:cNvCxnSpPr>
          <p:nvPr/>
        </p:nvCxnSpPr>
        <p:spPr bwMode="auto">
          <a:xfrm rot="5400000">
            <a:off x="4165107" y="2635551"/>
            <a:ext cx="981274" cy="602453"/>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2001" name="文本框 19">
            <a:extLst>
              <a:ext uri="{FF2B5EF4-FFF2-40B4-BE49-F238E27FC236}">
                <a16:creationId xmlns="" xmlns:a16="http://schemas.microsoft.com/office/drawing/2014/main" id="{A99EAA4B-BA56-B14A-BC9B-0B025BB26E29}"/>
              </a:ext>
            </a:extLst>
          </p:cNvPr>
          <p:cNvSpPr txBox="1">
            <a:spLocks noChangeArrowheads="1"/>
          </p:cNvSpPr>
          <p:nvPr/>
        </p:nvSpPr>
        <p:spPr bwMode="auto">
          <a:xfrm>
            <a:off x="3651251" y="2619378"/>
            <a:ext cx="1049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b="1" u="none"/>
              <a:t>北向接口</a:t>
            </a:r>
          </a:p>
        </p:txBody>
      </p:sp>
      <p:sp>
        <p:nvSpPr>
          <p:cNvPr id="42002" name="文本框 20">
            <a:extLst>
              <a:ext uri="{FF2B5EF4-FFF2-40B4-BE49-F238E27FC236}">
                <a16:creationId xmlns="" xmlns:a16="http://schemas.microsoft.com/office/drawing/2014/main" id="{E70E7F78-33EF-0146-B3D8-CFB543AE80FC}"/>
              </a:ext>
            </a:extLst>
          </p:cNvPr>
          <p:cNvSpPr txBox="1">
            <a:spLocks noChangeArrowheads="1"/>
          </p:cNvSpPr>
          <p:nvPr/>
        </p:nvSpPr>
        <p:spPr bwMode="auto">
          <a:xfrm>
            <a:off x="3651251" y="4076702"/>
            <a:ext cx="1049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b="1" u="none" dirty="0"/>
              <a:t>南向接口</a:t>
            </a:r>
          </a:p>
        </p:txBody>
      </p:sp>
      <p:cxnSp>
        <p:nvCxnSpPr>
          <p:cNvPr id="42003" name="直接箭头连接符 22">
            <a:extLst>
              <a:ext uri="{FF2B5EF4-FFF2-40B4-BE49-F238E27FC236}">
                <a16:creationId xmlns="" xmlns:a16="http://schemas.microsoft.com/office/drawing/2014/main" id="{FC24597B-8F49-604B-8084-56065E3458A9}"/>
              </a:ext>
            </a:extLst>
          </p:cNvPr>
          <p:cNvCxnSpPr>
            <a:cxnSpLocks noChangeShapeType="1"/>
            <a:endCxn id="41997" idx="0"/>
          </p:cNvCxnSpPr>
          <p:nvPr/>
        </p:nvCxnSpPr>
        <p:spPr bwMode="auto">
          <a:xfrm>
            <a:off x="4175125" y="3711378"/>
            <a:ext cx="0" cy="982862"/>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2004" name="直接连接符 23">
            <a:extLst>
              <a:ext uri="{FF2B5EF4-FFF2-40B4-BE49-F238E27FC236}">
                <a16:creationId xmlns="" xmlns:a16="http://schemas.microsoft.com/office/drawing/2014/main" id="{11C6929D-06EF-5E4B-889A-48D4DCAF43AA}"/>
              </a:ext>
            </a:extLst>
          </p:cNvPr>
          <p:cNvCxnSpPr>
            <a:cxnSpLocks noChangeShapeType="1"/>
            <a:stCxn id="8" idx="3"/>
            <a:endCxn id="42005" idx="1"/>
          </p:cNvCxnSpPr>
          <p:nvPr/>
        </p:nvCxnSpPr>
        <p:spPr bwMode="auto">
          <a:xfrm flipV="1">
            <a:off x="5580063" y="1711325"/>
            <a:ext cx="576263" cy="547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5" name="矩形 25">
            <a:extLst>
              <a:ext uri="{FF2B5EF4-FFF2-40B4-BE49-F238E27FC236}">
                <a16:creationId xmlns="" xmlns:a16="http://schemas.microsoft.com/office/drawing/2014/main" id="{28E8BC33-387D-B14E-8111-9A29E34EFDEC}"/>
              </a:ext>
            </a:extLst>
          </p:cNvPr>
          <p:cNvSpPr>
            <a:spLocks noChangeArrowheads="1"/>
          </p:cNvSpPr>
          <p:nvPr/>
        </p:nvSpPr>
        <p:spPr bwMode="auto">
          <a:xfrm>
            <a:off x="6156326" y="1346200"/>
            <a:ext cx="2143125" cy="730251"/>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buClr>
                <a:srgbClr val="FF0000"/>
              </a:buClr>
              <a:buFont typeface="Arial" panose="020B0604020202020204" pitchFamily="34" charset="0"/>
              <a:buChar char="•"/>
            </a:pPr>
            <a:r>
              <a:rPr lang="zh-CN" altLang="en-US" sz="1600" u="none" dirty="0" smtClean="0"/>
              <a:t>网络</a:t>
            </a:r>
            <a:r>
              <a:rPr lang="zh-CN" altLang="en-US" sz="1600" u="none" dirty="0"/>
              <a:t>资源统一管理</a:t>
            </a:r>
          </a:p>
          <a:p>
            <a:pPr marL="180000" indent="-180000">
              <a:buClr>
                <a:srgbClr val="FF0000"/>
              </a:buClr>
              <a:buFont typeface="Arial" panose="020B0604020202020204" pitchFamily="34" charset="0"/>
              <a:buChar char="•"/>
            </a:pPr>
            <a:r>
              <a:rPr lang="zh-CN" altLang="en-US" sz="1600" u="none" dirty="0" smtClean="0"/>
              <a:t>基于</a:t>
            </a:r>
            <a:r>
              <a:rPr lang="en-US" altLang="zh-CN" sz="1600" u="none" dirty="0"/>
              <a:t>API</a:t>
            </a:r>
            <a:r>
              <a:rPr lang="zh-CN" altLang="en-US" sz="1600" u="none" dirty="0"/>
              <a:t>的应用开发</a:t>
            </a:r>
          </a:p>
        </p:txBody>
      </p:sp>
      <p:cxnSp>
        <p:nvCxnSpPr>
          <p:cNvPr id="42006" name="直接连接符 26">
            <a:extLst>
              <a:ext uri="{FF2B5EF4-FFF2-40B4-BE49-F238E27FC236}">
                <a16:creationId xmlns="" xmlns:a16="http://schemas.microsoft.com/office/drawing/2014/main" id="{9077DA61-1B0E-DB42-8A90-DC59A4AB5552}"/>
              </a:ext>
            </a:extLst>
          </p:cNvPr>
          <p:cNvCxnSpPr>
            <a:cxnSpLocks noChangeShapeType="1"/>
            <a:endCxn id="42007" idx="1"/>
          </p:cNvCxnSpPr>
          <p:nvPr/>
        </p:nvCxnSpPr>
        <p:spPr bwMode="auto">
          <a:xfrm flipV="1">
            <a:off x="5257800" y="2623346"/>
            <a:ext cx="898526" cy="3345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7" name="矩形 27">
            <a:extLst>
              <a:ext uri="{FF2B5EF4-FFF2-40B4-BE49-F238E27FC236}">
                <a16:creationId xmlns="" xmlns:a16="http://schemas.microsoft.com/office/drawing/2014/main" id="{41C1659F-9175-9245-BEFD-96C5728E6B91}"/>
              </a:ext>
            </a:extLst>
          </p:cNvPr>
          <p:cNvSpPr>
            <a:spLocks noChangeArrowheads="1"/>
          </p:cNvSpPr>
          <p:nvPr/>
        </p:nvSpPr>
        <p:spPr bwMode="auto">
          <a:xfrm>
            <a:off x="6156326" y="2259014"/>
            <a:ext cx="2143125" cy="728663"/>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zh-CN" altLang="en-US" sz="1600" u="none" dirty="0"/>
              <a:t>开放的</a:t>
            </a:r>
            <a:r>
              <a:rPr lang="en-US" altLang="zh-CN" sz="1600" u="none" dirty="0"/>
              <a:t>REST API</a:t>
            </a:r>
          </a:p>
          <a:p>
            <a:pPr marL="180000" indent="-180000">
              <a:lnSpc>
                <a:spcPct val="110000"/>
              </a:lnSpc>
              <a:buClr>
                <a:srgbClr val="FF0000"/>
              </a:buClr>
              <a:buFont typeface="Arial" panose="020B0604020202020204" pitchFamily="34" charset="0"/>
              <a:buChar char="•"/>
            </a:pPr>
            <a:r>
              <a:rPr lang="zh-CN" altLang="en-US" sz="1600" u="none" dirty="0"/>
              <a:t>网络设备私有接口</a:t>
            </a:r>
            <a:endParaRPr lang="en-US" altLang="zh-CN" sz="1600" u="none" dirty="0"/>
          </a:p>
        </p:txBody>
      </p:sp>
      <p:cxnSp>
        <p:nvCxnSpPr>
          <p:cNvPr id="42008" name="直接连接符 28">
            <a:extLst>
              <a:ext uri="{FF2B5EF4-FFF2-40B4-BE49-F238E27FC236}">
                <a16:creationId xmlns="" xmlns:a16="http://schemas.microsoft.com/office/drawing/2014/main" id="{24543476-139E-CD46-8AD6-5A98E01E4D9B}"/>
              </a:ext>
            </a:extLst>
          </p:cNvPr>
          <p:cNvCxnSpPr>
            <a:cxnSpLocks noChangeShapeType="1"/>
            <a:stCxn id="8" idx="3"/>
            <a:endCxn id="42007" idx="1"/>
          </p:cNvCxnSpPr>
          <p:nvPr/>
        </p:nvCxnSpPr>
        <p:spPr bwMode="auto">
          <a:xfrm>
            <a:off x="5580063" y="3635376"/>
            <a:ext cx="576263"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9" name="矩形 29">
            <a:extLst>
              <a:ext uri="{FF2B5EF4-FFF2-40B4-BE49-F238E27FC236}">
                <a16:creationId xmlns="" xmlns:a16="http://schemas.microsoft.com/office/drawing/2014/main" id="{9669A344-8C01-0B47-87CA-7C524B4FAD7C}"/>
              </a:ext>
            </a:extLst>
          </p:cNvPr>
          <p:cNvSpPr>
            <a:spLocks noChangeArrowheads="1"/>
          </p:cNvSpPr>
          <p:nvPr/>
        </p:nvSpPr>
        <p:spPr bwMode="auto">
          <a:xfrm>
            <a:off x="6156326" y="3197227"/>
            <a:ext cx="2143125" cy="879475"/>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zh-CN" altLang="zh-CN" sz="1600" u="none" dirty="0"/>
              <a:t>网络操作系统</a:t>
            </a:r>
            <a:endParaRPr lang="en-US" altLang="zh-CN" sz="1600" u="none" dirty="0"/>
          </a:p>
          <a:p>
            <a:pPr marL="180000" indent="-180000">
              <a:lnSpc>
                <a:spcPct val="110000"/>
              </a:lnSpc>
              <a:buClr>
                <a:srgbClr val="FF0000"/>
              </a:buClr>
              <a:buFont typeface="Arial" panose="020B0604020202020204" pitchFamily="34" charset="0"/>
              <a:buChar char="•"/>
            </a:pPr>
            <a:r>
              <a:rPr lang="zh-CN" altLang="en-US" sz="1600" u="none" dirty="0"/>
              <a:t>拓扑和设备管理</a:t>
            </a:r>
          </a:p>
          <a:p>
            <a:pPr marL="180000" indent="-180000">
              <a:lnSpc>
                <a:spcPct val="110000"/>
              </a:lnSpc>
              <a:buClr>
                <a:srgbClr val="FF0000"/>
              </a:buClr>
              <a:buFont typeface="Arial" panose="020B0604020202020204" pitchFamily="34" charset="0"/>
              <a:buChar char="•"/>
            </a:pPr>
            <a:r>
              <a:rPr lang="zh-CN" altLang="zh-CN" sz="1600" u="none" dirty="0"/>
              <a:t>流表控制和下发</a:t>
            </a:r>
          </a:p>
        </p:txBody>
      </p:sp>
      <p:sp>
        <p:nvSpPr>
          <p:cNvPr id="42010" name="矩形 30">
            <a:extLst>
              <a:ext uri="{FF2B5EF4-FFF2-40B4-BE49-F238E27FC236}">
                <a16:creationId xmlns="" xmlns:a16="http://schemas.microsoft.com/office/drawing/2014/main" id="{3952B59D-594C-E74E-9818-706A14CB62DF}"/>
              </a:ext>
            </a:extLst>
          </p:cNvPr>
          <p:cNvSpPr>
            <a:spLocks noChangeArrowheads="1"/>
          </p:cNvSpPr>
          <p:nvPr/>
        </p:nvSpPr>
        <p:spPr bwMode="auto">
          <a:xfrm>
            <a:off x="6156326" y="4240213"/>
            <a:ext cx="2143125" cy="381000"/>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en-US" altLang="zh-CN" sz="1600" u="none" dirty="0"/>
              <a:t>OpenFlow</a:t>
            </a:r>
            <a:r>
              <a:rPr lang="zh-CN" altLang="en-US" sz="1600" u="none" dirty="0" smtClean="0"/>
              <a:t>协议</a:t>
            </a:r>
            <a:endParaRPr lang="en-US" altLang="zh-CN" sz="1600" u="none" dirty="0"/>
          </a:p>
        </p:txBody>
      </p:sp>
      <p:cxnSp>
        <p:nvCxnSpPr>
          <p:cNvPr id="42011" name="直接连接符 31">
            <a:extLst>
              <a:ext uri="{FF2B5EF4-FFF2-40B4-BE49-F238E27FC236}">
                <a16:creationId xmlns="" xmlns:a16="http://schemas.microsoft.com/office/drawing/2014/main" id="{0BAE09B5-9B4B-6C49-BAB5-F6EB3CE0616E}"/>
              </a:ext>
            </a:extLst>
          </p:cNvPr>
          <p:cNvCxnSpPr>
            <a:cxnSpLocks noChangeShapeType="1"/>
            <a:endCxn id="42010" idx="1"/>
          </p:cNvCxnSpPr>
          <p:nvPr/>
        </p:nvCxnSpPr>
        <p:spPr bwMode="auto">
          <a:xfrm>
            <a:off x="4956971" y="4240213"/>
            <a:ext cx="1199355"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2" name="直接连接符 32">
            <a:extLst>
              <a:ext uri="{FF2B5EF4-FFF2-40B4-BE49-F238E27FC236}">
                <a16:creationId xmlns="" xmlns:a16="http://schemas.microsoft.com/office/drawing/2014/main" id="{69FE4915-957C-F246-A50C-D90EECD0D49F}"/>
              </a:ext>
            </a:extLst>
          </p:cNvPr>
          <p:cNvCxnSpPr>
            <a:cxnSpLocks noChangeShapeType="1"/>
            <a:stCxn id="8" idx="3"/>
            <a:endCxn id="42010" idx="1"/>
          </p:cNvCxnSpPr>
          <p:nvPr/>
        </p:nvCxnSpPr>
        <p:spPr bwMode="auto">
          <a:xfrm>
            <a:off x="5580063" y="4849814"/>
            <a:ext cx="576263" cy="119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13" name="矩形 33">
            <a:extLst>
              <a:ext uri="{FF2B5EF4-FFF2-40B4-BE49-F238E27FC236}">
                <a16:creationId xmlns="" xmlns:a16="http://schemas.microsoft.com/office/drawing/2014/main" id="{4D2821AE-BEF7-C046-89D1-65C7669E5FB6}"/>
              </a:ext>
            </a:extLst>
          </p:cNvPr>
          <p:cNvSpPr>
            <a:spLocks noChangeArrowheads="1"/>
          </p:cNvSpPr>
          <p:nvPr/>
        </p:nvSpPr>
        <p:spPr bwMode="auto">
          <a:xfrm>
            <a:off x="6156326" y="4749800"/>
            <a:ext cx="2143125" cy="730251"/>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zh-CN" altLang="zh-CN" sz="1600" u="none" dirty="0"/>
              <a:t>多级流表处理</a:t>
            </a:r>
          </a:p>
          <a:p>
            <a:pPr marL="180000" indent="-180000">
              <a:lnSpc>
                <a:spcPct val="110000"/>
              </a:lnSpc>
              <a:buClr>
                <a:srgbClr val="FF0000"/>
              </a:buClr>
              <a:buFont typeface="Arial" panose="020B0604020202020204" pitchFamily="34" charset="0"/>
              <a:buChar char="•"/>
            </a:pPr>
            <a:r>
              <a:rPr lang="zh-CN" altLang="en-US" sz="1600" u="none" dirty="0"/>
              <a:t>高性能数据转发</a:t>
            </a:r>
            <a:endParaRPr lang="zh-CN" altLang="zh-CN" sz="1600" u="none" dirty="0"/>
          </a:p>
        </p:txBody>
      </p:sp>
    </p:spTree>
    <p:extLst>
      <p:ext uri="{BB962C8B-B14F-4D97-AF65-F5344CB8AC3E}">
        <p14:creationId xmlns:p14="http://schemas.microsoft.com/office/powerpoint/2010/main" val="22987951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itle 1"/>
          <p:cNvSpPr>
            <a:spLocks noGrp="1"/>
          </p:cNvSpPr>
          <p:nvPr>
            <p:ph type="title"/>
          </p:nvPr>
        </p:nvSpPr>
        <p:spPr/>
        <p:txBody>
          <a:bodyPr/>
          <a:lstStyle/>
          <a:p>
            <a:r>
              <a:rPr lang="en-US" altLang="zh-CN" dirty="0" smtClean="0">
                <a:latin typeface="Calibri" pitchFamily="34" charset="0"/>
                <a:ea typeface="ＭＳ Ｐゴシック" pitchFamily="34" charset="-128"/>
              </a:rPr>
              <a:t>OpenFlow </a:t>
            </a:r>
            <a:r>
              <a:rPr lang="zh-CN" altLang="en-US" dirty="0" smtClean="0"/>
              <a:t>数据</a:t>
            </a:r>
            <a:r>
              <a:rPr lang="zh-CN" altLang="en-US" dirty="0"/>
              <a:t>平面抽象</a:t>
            </a:r>
            <a:endParaRPr lang="en-US" altLang="zh-CN" dirty="0" smtClean="0">
              <a:latin typeface="Calibri" pitchFamily="34" charset="0"/>
              <a:ea typeface="ＭＳ Ｐゴシック" pitchFamily="34" charset="-128"/>
            </a:endParaRPr>
          </a:p>
        </p:txBody>
      </p:sp>
      <p:sp>
        <p:nvSpPr>
          <p:cNvPr id="108548" name="Content Placeholder 2"/>
          <p:cNvSpPr>
            <a:spLocks noGrp="1"/>
          </p:cNvSpPr>
          <p:nvPr>
            <p:ph idx="4294967295"/>
          </p:nvPr>
        </p:nvSpPr>
        <p:spPr>
          <a:xfrm>
            <a:off x="338137" y="946148"/>
            <a:ext cx="8455025" cy="2875799"/>
          </a:xfrm>
        </p:spPr>
        <p:txBody>
          <a:bodyPr/>
          <a:lstStyle/>
          <a:p>
            <a:r>
              <a:rPr lang="zh-CN" altLang="en-US" sz="2200" dirty="0" smtClean="0">
                <a:solidFill>
                  <a:srgbClr val="000090"/>
                </a:solidFill>
                <a:cs typeface="ＭＳ Ｐゴシック" pitchFamily="34" charset="-128"/>
              </a:rPr>
              <a:t>流</a:t>
            </a:r>
            <a:r>
              <a:rPr lang="en-US" altLang="zh-CN" sz="2200" dirty="0" smtClean="0">
                <a:solidFill>
                  <a:srgbClr val="000090"/>
                </a:solidFill>
                <a:cs typeface="ＭＳ Ｐゴシック" pitchFamily="34" charset="-128"/>
              </a:rPr>
              <a:t>: </a:t>
            </a:r>
            <a:r>
              <a:rPr lang="zh-CN" altLang="en-US" sz="2200" dirty="0" smtClean="0"/>
              <a:t>由首部字段定义</a:t>
            </a:r>
            <a:endParaRPr lang="en-US" altLang="zh-CN" sz="2200" dirty="0" smtClean="0">
              <a:solidFill>
                <a:srgbClr val="000090"/>
              </a:solidFill>
              <a:cs typeface="ＭＳ Ｐゴシック" pitchFamily="34" charset="-128"/>
            </a:endParaRPr>
          </a:p>
          <a:p>
            <a:r>
              <a:rPr lang="zh-CN" altLang="en-US" sz="2200" dirty="0" smtClean="0">
                <a:solidFill>
                  <a:srgbClr val="000090"/>
                </a:solidFill>
                <a:cs typeface="ＭＳ Ｐゴシック" pitchFamily="34" charset="-128"/>
              </a:rPr>
              <a:t>通用转发</a:t>
            </a:r>
            <a:r>
              <a:rPr lang="en-US" altLang="zh-CN" sz="2200" dirty="0" smtClean="0">
                <a:solidFill>
                  <a:srgbClr val="000090"/>
                </a:solidFill>
                <a:cs typeface="ＭＳ Ｐゴシック" pitchFamily="34" charset="-128"/>
              </a:rPr>
              <a:t>: </a:t>
            </a:r>
            <a:r>
              <a:rPr lang="zh-CN" altLang="en-US" sz="2200" dirty="0" smtClean="0">
                <a:solidFill>
                  <a:srgbClr val="000090"/>
                </a:solidFill>
                <a:cs typeface="ＭＳ Ｐゴシック" pitchFamily="34" charset="-128"/>
              </a:rPr>
              <a:t>简单分组处理规则</a:t>
            </a:r>
            <a:endParaRPr lang="en-US" altLang="zh-CN" sz="2200" dirty="0" smtClean="0">
              <a:solidFill>
                <a:srgbClr val="000090"/>
              </a:solidFill>
              <a:cs typeface="ＭＳ Ｐゴシック" pitchFamily="34" charset="-128"/>
            </a:endParaRPr>
          </a:p>
          <a:p>
            <a:pPr lvl="1"/>
            <a:r>
              <a:rPr lang="zh-CN" altLang="en-US" sz="2200" dirty="0">
                <a:solidFill>
                  <a:srgbClr val="CC0000"/>
                </a:solidFill>
                <a:cs typeface="Gill Sans MT" pitchFamily="34" charset="0"/>
              </a:rPr>
              <a:t>模式</a:t>
            </a:r>
            <a:r>
              <a:rPr lang="en-US" altLang="zh-CN" sz="2200" dirty="0" smtClean="0">
                <a:solidFill>
                  <a:srgbClr val="CC0000"/>
                </a:solidFill>
                <a:cs typeface="Gill Sans MT" pitchFamily="34" charset="0"/>
              </a:rPr>
              <a:t>: </a:t>
            </a:r>
            <a:r>
              <a:rPr lang="zh-CN" altLang="en-US" sz="2200" dirty="0" smtClean="0"/>
              <a:t>匹配分组首部字段</a:t>
            </a:r>
            <a:r>
              <a:rPr lang="zh-CN" altLang="en-US" sz="2200" dirty="0"/>
              <a:t>中的</a:t>
            </a:r>
            <a:r>
              <a:rPr lang="zh-CN" altLang="en-US" sz="2200" dirty="0" smtClean="0"/>
              <a:t>值 </a:t>
            </a:r>
            <a:endParaRPr lang="en-US" altLang="zh-CN" sz="2200" dirty="0" smtClean="0"/>
          </a:p>
          <a:p>
            <a:pPr lvl="1"/>
            <a:r>
              <a:rPr lang="zh-CN" altLang="en-US" sz="2200" dirty="0" smtClean="0">
                <a:solidFill>
                  <a:srgbClr val="CC0000"/>
                </a:solidFill>
                <a:cs typeface="Gill Sans MT" pitchFamily="34" charset="0"/>
              </a:rPr>
              <a:t>动作</a:t>
            </a:r>
            <a:r>
              <a:rPr lang="en-US" altLang="zh-CN" sz="2200" dirty="0" smtClean="0">
                <a:solidFill>
                  <a:srgbClr val="CC0000"/>
                </a:solidFill>
                <a:cs typeface="Gill Sans MT" pitchFamily="34" charset="0"/>
              </a:rPr>
              <a:t>: </a:t>
            </a:r>
            <a:r>
              <a:rPr lang="zh-CN" altLang="en-US" sz="2200" dirty="0" smtClean="0">
                <a:cs typeface="Gill Sans MT" pitchFamily="34" charset="0"/>
              </a:rPr>
              <a:t>丢弃、转发</a:t>
            </a:r>
            <a:r>
              <a:rPr lang="zh-CN" altLang="en-US" sz="2200" dirty="0">
                <a:cs typeface="Gill Sans MT" pitchFamily="34" charset="0"/>
              </a:rPr>
              <a:t>、修改</a:t>
            </a:r>
            <a:r>
              <a:rPr lang="zh-CN" altLang="en-US" sz="2200" dirty="0">
                <a:solidFill>
                  <a:srgbClr val="CC0000"/>
                </a:solidFill>
                <a:cs typeface="Gill Sans MT" pitchFamily="34" charset="0"/>
              </a:rPr>
              <a:t>匹配的分组，</a:t>
            </a:r>
            <a:r>
              <a:rPr lang="zh-CN" altLang="en-US" sz="2200" dirty="0">
                <a:cs typeface="Gill Sans MT" pitchFamily="34" charset="0"/>
              </a:rPr>
              <a:t>或者发送匹配分组到控制器</a:t>
            </a:r>
            <a:r>
              <a:rPr lang="zh-CN" altLang="en-US" sz="2200" dirty="0" smtClean="0">
                <a:cs typeface="Gill Sans MT" pitchFamily="34" charset="0"/>
              </a:rPr>
              <a:t>。</a:t>
            </a:r>
            <a:endParaRPr lang="en-US" altLang="zh-CN" sz="2200" dirty="0" smtClean="0">
              <a:cs typeface="Gill Sans MT" pitchFamily="34" charset="0"/>
            </a:endParaRPr>
          </a:p>
          <a:p>
            <a:pPr lvl="1"/>
            <a:r>
              <a:rPr lang="zh-CN" altLang="en-US" sz="2200" dirty="0">
                <a:solidFill>
                  <a:srgbClr val="CC0000"/>
                </a:solidFill>
                <a:cs typeface="Gill Sans MT" pitchFamily="34" charset="0"/>
              </a:rPr>
              <a:t>优先级</a:t>
            </a:r>
            <a:r>
              <a:rPr lang="en-US" altLang="zh-CN" sz="2200" dirty="0">
                <a:solidFill>
                  <a:srgbClr val="CC0000"/>
                </a:solidFill>
                <a:cs typeface="Gill Sans MT" pitchFamily="34" charset="0"/>
              </a:rPr>
              <a:t>: </a:t>
            </a:r>
            <a:r>
              <a:rPr lang="en-US" altLang="zh-CN" sz="2200" dirty="0" smtClean="0">
                <a:cs typeface="Gill Sans MT" pitchFamily="34" charset="0"/>
              </a:rPr>
              <a:t>disambiguate overlapping patterns</a:t>
            </a:r>
          </a:p>
          <a:p>
            <a:pPr lvl="1"/>
            <a:r>
              <a:rPr lang="zh-CN" altLang="en-US" sz="2200" dirty="0" smtClean="0">
                <a:solidFill>
                  <a:srgbClr val="CC0000"/>
                </a:solidFill>
                <a:cs typeface="Gill Sans MT" pitchFamily="34" charset="0"/>
              </a:rPr>
              <a:t>计数器</a:t>
            </a:r>
            <a:r>
              <a:rPr lang="en-US" altLang="zh-CN" sz="2200" dirty="0" smtClean="0">
                <a:solidFill>
                  <a:srgbClr val="CC0000"/>
                </a:solidFill>
                <a:cs typeface="Gill Sans MT" pitchFamily="34" charset="0"/>
              </a:rPr>
              <a:t>: </a:t>
            </a:r>
            <a:r>
              <a:rPr lang="en-US" altLang="zh-CN" sz="2200" dirty="0" smtClean="0">
                <a:cs typeface="Gill Sans MT" pitchFamily="34" charset="0"/>
              </a:rPr>
              <a:t>#bytes and #packets</a:t>
            </a:r>
          </a:p>
        </p:txBody>
      </p:sp>
      <p:cxnSp>
        <p:nvCxnSpPr>
          <p:cNvPr id="26" name="Straight Connector 25"/>
          <p:cNvCxnSpPr>
            <a:cxnSpLocks noChangeShapeType="1"/>
          </p:cNvCxnSpPr>
          <p:nvPr/>
        </p:nvCxnSpPr>
        <p:spPr bwMode="auto">
          <a:xfrm>
            <a:off x="4859087" y="4669261"/>
            <a:ext cx="1106488" cy="3556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nvGrpSpPr>
          <p:cNvPr id="2" name="组合 1"/>
          <p:cNvGrpSpPr/>
          <p:nvPr/>
        </p:nvGrpSpPr>
        <p:grpSpPr>
          <a:xfrm>
            <a:off x="2393950" y="3914351"/>
            <a:ext cx="3956050" cy="995362"/>
            <a:chOff x="2393950" y="4034671"/>
            <a:chExt cx="3956050" cy="995362"/>
          </a:xfrm>
        </p:grpSpPr>
        <p:cxnSp>
          <p:nvCxnSpPr>
            <p:cNvPr id="21" name="Straight Connector 20"/>
            <p:cNvCxnSpPr>
              <a:cxnSpLocks noChangeShapeType="1"/>
            </p:cNvCxnSpPr>
            <p:nvPr/>
          </p:nvCxnSpPr>
          <p:spPr bwMode="auto">
            <a:xfrm>
              <a:off x="2393950" y="4563308"/>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cxnSp>
          <p:nvCxnSpPr>
            <p:cNvPr id="23" name="Straight Connector 22"/>
            <p:cNvCxnSpPr>
              <a:cxnSpLocks noChangeShapeType="1"/>
            </p:cNvCxnSpPr>
            <p:nvPr/>
          </p:nvCxnSpPr>
          <p:spPr bwMode="auto">
            <a:xfrm>
              <a:off x="4984750" y="4563308"/>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nvGrpSpPr>
            <p:cNvPr id="108551" name="Group 7"/>
            <p:cNvGrpSpPr>
              <a:grpSpLocks/>
            </p:cNvGrpSpPr>
            <p:nvPr/>
          </p:nvGrpSpPr>
          <p:grpSpPr bwMode="auto">
            <a:xfrm>
              <a:off x="3427413" y="4161671"/>
              <a:ext cx="1652587" cy="868362"/>
              <a:chOff x="1871277" y="1576300"/>
              <a:chExt cx="1128371" cy="437861"/>
            </a:xfrm>
          </p:grpSpPr>
          <p:sp>
            <p:nvSpPr>
              <p:cNvPr id="13" name="Oval 12"/>
              <p:cNvSpPr>
                <a:spLocks noChangeArrowheads="1"/>
              </p:cNvSpPr>
              <p:nvPr/>
            </p:nvSpPr>
            <p:spPr bwMode="auto">
              <a:xfrm flipV="1">
                <a:off x="1874528" y="1694771"/>
                <a:ext cx="1125120" cy="31939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5" name="Rectangle 14"/>
              <p:cNvSpPr/>
              <p:nvPr/>
            </p:nvSpPr>
            <p:spPr bwMode="auto">
              <a:xfrm>
                <a:off x="1871277" y="1739597"/>
                <a:ext cx="1128371" cy="11606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 name="Oval 16"/>
              <p:cNvSpPr>
                <a:spLocks noChangeArrowheads="1"/>
              </p:cNvSpPr>
              <p:nvPr/>
            </p:nvSpPr>
            <p:spPr bwMode="auto">
              <a:xfrm flipV="1">
                <a:off x="1871277" y="1576300"/>
                <a:ext cx="1125120" cy="31939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 name="Freeform 17"/>
              <p:cNvSpPr/>
              <p:nvPr/>
            </p:nvSpPr>
            <p:spPr bwMode="auto">
              <a:xfrm>
                <a:off x="2160686" y="1673158"/>
                <a:ext cx="546301" cy="1608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reeform 18"/>
              <p:cNvSpPr>
                <a:spLocks/>
              </p:cNvSpPr>
              <p:nvPr/>
            </p:nvSpPr>
            <p:spPr bwMode="auto">
              <a:xfrm>
                <a:off x="2103238" y="1633134"/>
                <a:ext cx="661197" cy="111267"/>
              </a:xfrm>
              <a:custGeom>
                <a:avLst/>
                <a:gdLst>
                  <a:gd name="T0" fmla="*/ 0 w 3723451"/>
                  <a:gd name="T1" fmla="*/ 27221 h 932950"/>
                  <a:gd name="T2" fmla="*/ 116342 w 3723451"/>
                  <a:gd name="T3" fmla="*/ 321 h 932950"/>
                  <a:gd name="T4" fmla="*/ 329542 w 3723451"/>
                  <a:gd name="T5" fmla="*/ 62084 h 932950"/>
                  <a:gd name="T6" fmla="*/ 532938 w 3723451"/>
                  <a:gd name="T7" fmla="*/ 0 h 932950"/>
                  <a:gd name="T8" fmla="*/ 661197 w 3723451"/>
                  <a:gd name="T9" fmla="*/ 24705 h 932950"/>
                  <a:gd name="T10" fmla="*/ 565772 w 3723451"/>
                  <a:gd name="T11" fmla="*/ 55085 h 932950"/>
                  <a:gd name="T12" fmla="*/ 535050 w 3723451"/>
                  <a:gd name="T13" fmla="*/ 46894 h 932950"/>
                  <a:gd name="T14" fmla="*/ 333288 w 3723451"/>
                  <a:gd name="T15" fmla="*/ 111267 h 932950"/>
                  <a:gd name="T16" fmla="*/ 126366 w 3723451"/>
                  <a:gd name="T17" fmla="*/ 49262 h 932950"/>
                  <a:gd name="T18" fmla="*/ 92910 w 3723451"/>
                  <a:gd name="T19" fmla="*/ 55954 h 932950"/>
                  <a:gd name="T20" fmla="*/ 0 w 3723451"/>
                  <a:gd name="T21" fmla="*/ 2722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 name="Freeform 19"/>
              <p:cNvSpPr>
                <a:spLocks/>
              </p:cNvSpPr>
              <p:nvPr/>
            </p:nvSpPr>
            <p:spPr bwMode="auto">
              <a:xfrm>
                <a:off x="2538978" y="1727590"/>
                <a:ext cx="241716" cy="96858"/>
              </a:xfrm>
              <a:custGeom>
                <a:avLst/>
                <a:gdLst>
                  <a:gd name="T0" fmla="*/ 0 w 1366596"/>
                  <a:gd name="T1" fmla="*/ 0 h 809868"/>
                  <a:gd name="T2" fmla="*/ 241716 w 1366596"/>
                  <a:gd name="T3" fmla="*/ 74845 h 809868"/>
                  <a:gd name="T4" fmla="*/ 153005 w 1366596"/>
                  <a:gd name="T5" fmla="*/ 96858 h 809868"/>
                  <a:gd name="T6" fmla="*/ 814 w 1366596"/>
                  <a:gd name="T7" fmla="*/ 5118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2" name="Freeform 21"/>
              <p:cNvSpPr>
                <a:spLocks/>
              </p:cNvSpPr>
              <p:nvPr/>
            </p:nvSpPr>
            <p:spPr bwMode="auto">
              <a:xfrm>
                <a:off x="2090231" y="1729992"/>
                <a:ext cx="238465" cy="96858"/>
              </a:xfrm>
              <a:custGeom>
                <a:avLst/>
                <a:gdLst>
                  <a:gd name="T0" fmla="*/ 235210 w 1348191"/>
                  <a:gd name="T1" fmla="*/ 0 h 791462"/>
                  <a:gd name="T2" fmla="*/ 238465 w 1348191"/>
                  <a:gd name="T3" fmla="*/ 46740 h 791462"/>
                  <a:gd name="T4" fmla="*/ 86271 w 1348191"/>
                  <a:gd name="T5" fmla="*/ 96858 h 791462"/>
                  <a:gd name="T6" fmla="*/ 0 w 1348191"/>
                  <a:gd name="T7" fmla="*/ 74896 h 791462"/>
                  <a:gd name="T8" fmla="*/ 2352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4" name="Straight Connector 23"/>
              <p:cNvCxnSpPr>
                <a:cxnSpLocks noChangeShapeType="1"/>
                <a:endCxn id="17" idx="2"/>
              </p:cNvCxnSpPr>
              <p:nvPr/>
            </p:nvCxnSpPr>
            <p:spPr bwMode="auto">
              <a:xfrm flipH="1" flipV="1">
                <a:off x="1871277" y="1737196"/>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24"/>
              <p:cNvCxnSpPr>
                <a:cxnSpLocks noChangeShapeType="1"/>
              </p:cNvCxnSpPr>
              <p:nvPr/>
            </p:nvCxnSpPr>
            <p:spPr bwMode="auto">
              <a:xfrm flipH="1" flipV="1">
                <a:off x="2996397" y="1734795"/>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 name="Straight Connector 26"/>
            <p:cNvCxnSpPr>
              <a:cxnSpLocks noChangeShapeType="1"/>
            </p:cNvCxnSpPr>
            <p:nvPr/>
          </p:nvCxnSpPr>
          <p:spPr bwMode="auto">
            <a:xfrm flipV="1">
              <a:off x="4992688" y="4034671"/>
              <a:ext cx="1357312" cy="3048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sp>
        <p:nvSpPr>
          <p:cNvPr id="108554" name="TextBox 8"/>
          <p:cNvSpPr txBox="1">
            <a:spLocks noChangeArrowheads="1"/>
          </p:cNvSpPr>
          <p:nvPr/>
        </p:nvSpPr>
        <p:spPr bwMode="auto">
          <a:xfrm>
            <a:off x="416260" y="5311350"/>
            <a:ext cx="8470230" cy="830997"/>
          </a:xfrm>
          <a:prstGeom prst="rect">
            <a:avLst/>
          </a:prstGeom>
          <a:noFill/>
          <a:ln w="9525">
            <a:noFill/>
            <a:miter lim="800000"/>
            <a:headEnd/>
            <a:tailEnd/>
          </a:ln>
        </p:spPr>
        <p:txBody>
          <a:bodyPr wrap="square">
            <a:spAutoFit/>
          </a:bodyPr>
          <a:lstStyle/>
          <a:p>
            <a:r>
              <a:rPr lang="zh-CN" altLang="en-US" sz="2400" dirty="0" smtClean="0"/>
              <a:t>分组交换机中</a:t>
            </a:r>
            <a:r>
              <a:rPr lang="zh-CN" altLang="en-US" sz="2400" dirty="0"/>
              <a:t>的流表</a:t>
            </a:r>
            <a:r>
              <a:rPr lang="en-US" altLang="zh-CN" sz="2400" dirty="0"/>
              <a:t>(</a:t>
            </a:r>
            <a:r>
              <a:rPr lang="zh-CN" altLang="en-US" sz="2400" dirty="0"/>
              <a:t>由控制器计算和分发</a:t>
            </a:r>
            <a:r>
              <a:rPr lang="en-US" altLang="zh-CN" sz="2400" dirty="0"/>
              <a:t>)</a:t>
            </a:r>
            <a:r>
              <a:rPr lang="zh-CN" altLang="en-US" sz="2400" dirty="0"/>
              <a:t>定义</a:t>
            </a:r>
            <a:r>
              <a:rPr lang="zh-CN" altLang="en-US" sz="2400" dirty="0" smtClean="0"/>
              <a:t>了分组交换机的匹配 </a:t>
            </a:r>
            <a:r>
              <a:rPr lang="en-US" altLang="zh-CN" sz="2400" dirty="0" smtClean="0"/>
              <a:t>+ </a:t>
            </a:r>
            <a:r>
              <a:rPr lang="zh-CN" altLang="en-US" sz="2400" dirty="0" smtClean="0"/>
              <a:t>动作规则</a:t>
            </a:r>
            <a:endParaRPr lang="en-US" altLang="zh-CN" sz="2400" dirty="0">
              <a:latin typeface="+mn-lt"/>
            </a:endParaRPr>
          </a:p>
        </p:txBody>
      </p:sp>
    </p:spTree>
    <p:extLst>
      <p:ext uri="{BB962C8B-B14F-4D97-AF65-F5344CB8AC3E}">
        <p14:creationId xmlns:p14="http://schemas.microsoft.com/office/powerpoint/2010/main" val="194369369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itle 1"/>
          <p:cNvSpPr>
            <a:spLocks noGrp="1"/>
          </p:cNvSpPr>
          <p:nvPr>
            <p:ph type="title"/>
          </p:nvPr>
        </p:nvSpPr>
        <p:spPr/>
        <p:txBody>
          <a:bodyPr/>
          <a:lstStyle/>
          <a:p>
            <a:r>
              <a:rPr lang="en-US" altLang="zh-CN" dirty="0">
                <a:latin typeface="Calibri" pitchFamily="34" charset="0"/>
                <a:ea typeface="ＭＳ Ｐゴシック" pitchFamily="34" charset="-128"/>
              </a:rPr>
              <a:t>OpenFlow </a:t>
            </a:r>
            <a:r>
              <a:rPr lang="zh-CN" altLang="en-US" dirty="0"/>
              <a:t>数据平面抽象</a:t>
            </a:r>
            <a:endParaRPr lang="en-US" altLang="zh-CN" dirty="0" smtClean="0">
              <a:latin typeface="Calibri" pitchFamily="34" charset="0"/>
              <a:ea typeface="ＭＳ Ｐゴシック" pitchFamily="34" charset="-128"/>
            </a:endParaRPr>
          </a:p>
        </p:txBody>
      </p:sp>
      <p:sp>
        <p:nvSpPr>
          <p:cNvPr id="109572" name="Content Placeholder 2"/>
          <p:cNvSpPr>
            <a:spLocks noGrp="1"/>
          </p:cNvSpPr>
          <p:nvPr>
            <p:ph idx="1"/>
          </p:nvPr>
        </p:nvSpPr>
        <p:spPr>
          <a:xfrm>
            <a:off x="325438" y="1042989"/>
            <a:ext cx="8488362" cy="2810292"/>
          </a:xfrm>
        </p:spPr>
        <p:txBody>
          <a:bodyPr/>
          <a:lstStyle/>
          <a:p>
            <a:r>
              <a:rPr lang="zh-CN" altLang="en-US" sz="2200" dirty="0">
                <a:solidFill>
                  <a:srgbClr val="000090"/>
                </a:solidFill>
                <a:cs typeface="ＭＳ Ｐゴシック" pitchFamily="34" charset="-128"/>
              </a:rPr>
              <a:t>流</a:t>
            </a:r>
            <a:r>
              <a:rPr lang="en-US" altLang="zh-CN" sz="2200" dirty="0">
                <a:solidFill>
                  <a:srgbClr val="000090"/>
                </a:solidFill>
                <a:cs typeface="ＭＳ Ｐゴシック" pitchFamily="34" charset="-128"/>
              </a:rPr>
              <a:t>: </a:t>
            </a:r>
            <a:r>
              <a:rPr lang="zh-CN" altLang="en-US" sz="2200" dirty="0"/>
              <a:t>由首部字段定义</a:t>
            </a:r>
            <a:endParaRPr lang="en-US" altLang="zh-CN" sz="2200" dirty="0">
              <a:solidFill>
                <a:srgbClr val="000090"/>
              </a:solidFill>
              <a:cs typeface="ＭＳ Ｐゴシック" pitchFamily="34" charset="-128"/>
            </a:endParaRPr>
          </a:p>
          <a:p>
            <a:r>
              <a:rPr lang="zh-CN" altLang="en-US" sz="2200" dirty="0">
                <a:solidFill>
                  <a:srgbClr val="000090"/>
                </a:solidFill>
                <a:cs typeface="ＭＳ Ｐゴシック" pitchFamily="34" charset="-128"/>
              </a:rPr>
              <a:t>通用转发</a:t>
            </a:r>
            <a:r>
              <a:rPr lang="en-US" altLang="zh-CN" sz="2200" dirty="0">
                <a:solidFill>
                  <a:srgbClr val="000090"/>
                </a:solidFill>
                <a:cs typeface="ＭＳ Ｐゴシック" pitchFamily="34" charset="-128"/>
              </a:rPr>
              <a:t>: </a:t>
            </a:r>
            <a:r>
              <a:rPr lang="zh-CN" altLang="en-US" sz="2200" dirty="0">
                <a:solidFill>
                  <a:srgbClr val="000090"/>
                </a:solidFill>
                <a:cs typeface="ＭＳ Ｐゴシック" pitchFamily="34" charset="-128"/>
              </a:rPr>
              <a:t>简单分组处理规则</a:t>
            </a:r>
            <a:endParaRPr lang="en-US" altLang="zh-CN" sz="2200" dirty="0">
              <a:solidFill>
                <a:srgbClr val="000090"/>
              </a:solidFill>
              <a:cs typeface="ＭＳ Ｐゴシック" pitchFamily="34" charset="-128"/>
            </a:endParaRPr>
          </a:p>
          <a:p>
            <a:pPr lvl="1"/>
            <a:r>
              <a:rPr lang="zh-CN" altLang="en-US" sz="2200" dirty="0">
                <a:solidFill>
                  <a:srgbClr val="CC0000"/>
                </a:solidFill>
                <a:cs typeface="Gill Sans MT" pitchFamily="34" charset="0"/>
              </a:rPr>
              <a:t>模式</a:t>
            </a:r>
            <a:r>
              <a:rPr lang="en-US" altLang="zh-CN" sz="2200" dirty="0">
                <a:solidFill>
                  <a:srgbClr val="CC0000"/>
                </a:solidFill>
                <a:cs typeface="Gill Sans MT" pitchFamily="34" charset="0"/>
              </a:rPr>
              <a:t>: </a:t>
            </a:r>
            <a:r>
              <a:rPr lang="zh-CN" altLang="en-US" sz="2200" dirty="0"/>
              <a:t>匹配分组首部字段中的值 </a:t>
            </a:r>
            <a:endParaRPr lang="en-US" altLang="zh-CN" sz="2200" dirty="0"/>
          </a:p>
          <a:p>
            <a:pPr lvl="1"/>
            <a:r>
              <a:rPr lang="zh-CN" altLang="en-US" sz="2200" dirty="0">
                <a:solidFill>
                  <a:srgbClr val="CC0000"/>
                </a:solidFill>
                <a:cs typeface="Gill Sans MT" pitchFamily="34" charset="0"/>
              </a:rPr>
              <a:t>动作</a:t>
            </a:r>
            <a:r>
              <a:rPr lang="en-US" altLang="zh-CN" sz="2200" dirty="0">
                <a:solidFill>
                  <a:srgbClr val="CC0000"/>
                </a:solidFill>
                <a:cs typeface="Gill Sans MT" pitchFamily="34" charset="0"/>
              </a:rPr>
              <a:t>: </a:t>
            </a:r>
            <a:r>
              <a:rPr lang="zh-CN" altLang="en-US" sz="2200" dirty="0">
                <a:cs typeface="Gill Sans MT" pitchFamily="34" charset="0"/>
              </a:rPr>
              <a:t>丢弃、转发、修改</a:t>
            </a:r>
            <a:r>
              <a:rPr lang="zh-CN" altLang="en-US" sz="2200" dirty="0">
                <a:solidFill>
                  <a:srgbClr val="CC0000"/>
                </a:solidFill>
                <a:cs typeface="Gill Sans MT" pitchFamily="34" charset="0"/>
              </a:rPr>
              <a:t>匹配的分组，</a:t>
            </a:r>
            <a:r>
              <a:rPr lang="zh-CN" altLang="en-US" sz="2200" dirty="0">
                <a:cs typeface="Gill Sans MT" pitchFamily="34" charset="0"/>
              </a:rPr>
              <a:t>或者发送匹配分组到控制器。</a:t>
            </a:r>
            <a:endParaRPr lang="en-US" altLang="zh-CN" sz="2200" dirty="0">
              <a:cs typeface="Gill Sans MT" pitchFamily="34" charset="0"/>
            </a:endParaRPr>
          </a:p>
          <a:p>
            <a:pPr lvl="1"/>
            <a:r>
              <a:rPr lang="zh-CN" altLang="en-US" sz="2200" dirty="0">
                <a:solidFill>
                  <a:srgbClr val="CC0000"/>
                </a:solidFill>
                <a:cs typeface="Gill Sans MT" pitchFamily="34" charset="0"/>
              </a:rPr>
              <a:t>优先级</a:t>
            </a:r>
            <a:r>
              <a:rPr lang="en-US" altLang="zh-CN" sz="2200" dirty="0">
                <a:solidFill>
                  <a:srgbClr val="CC0000"/>
                </a:solidFill>
                <a:cs typeface="Gill Sans MT" pitchFamily="34" charset="0"/>
              </a:rPr>
              <a:t>: </a:t>
            </a:r>
            <a:r>
              <a:rPr lang="en-US" altLang="zh-CN" sz="2200" dirty="0">
                <a:cs typeface="Gill Sans MT" pitchFamily="34" charset="0"/>
              </a:rPr>
              <a:t>disambiguate overlapping patterns</a:t>
            </a:r>
          </a:p>
          <a:p>
            <a:pPr lvl="1"/>
            <a:r>
              <a:rPr lang="zh-CN" altLang="en-US" sz="2200" dirty="0">
                <a:solidFill>
                  <a:srgbClr val="CC0000"/>
                </a:solidFill>
                <a:cs typeface="Gill Sans MT" pitchFamily="34" charset="0"/>
              </a:rPr>
              <a:t>计数器</a:t>
            </a:r>
            <a:r>
              <a:rPr lang="en-US" altLang="zh-CN" sz="2200" dirty="0">
                <a:solidFill>
                  <a:srgbClr val="CC0000"/>
                </a:solidFill>
                <a:cs typeface="Gill Sans MT" pitchFamily="34" charset="0"/>
              </a:rPr>
              <a:t>: </a:t>
            </a:r>
            <a:r>
              <a:rPr lang="en-US" altLang="zh-CN" sz="2200" dirty="0">
                <a:cs typeface="Gill Sans MT" pitchFamily="34" charset="0"/>
              </a:rPr>
              <a:t>#bytes and #packets</a:t>
            </a:r>
          </a:p>
        </p:txBody>
      </p:sp>
      <p:sp>
        <p:nvSpPr>
          <p:cNvPr id="28" name="Rectangle 27"/>
          <p:cNvSpPr>
            <a:spLocks noChangeArrowheads="1"/>
          </p:cNvSpPr>
          <p:nvPr/>
        </p:nvSpPr>
        <p:spPr bwMode="auto">
          <a:xfrm>
            <a:off x="420270" y="4695849"/>
            <a:ext cx="6553200" cy="1354217"/>
          </a:xfrm>
          <a:prstGeom prst="rect">
            <a:avLst/>
          </a:prstGeom>
          <a:gradFill rotWithShape="1">
            <a:gsLst>
              <a:gs pos="0">
                <a:srgbClr val="E0FFF4"/>
              </a:gs>
              <a:gs pos="64999">
                <a:srgbClr val="B2FFE3"/>
              </a:gs>
              <a:gs pos="100000">
                <a:srgbClr val="90FFDA"/>
              </a:gs>
            </a:gsLst>
            <a:lin ang="5400000" scaled="1"/>
          </a:gradFill>
          <a:ln w="9525">
            <a:solidFill>
              <a:srgbClr val="00CC98"/>
            </a:solidFill>
            <a:miter lim="800000"/>
            <a:headEnd/>
            <a:tailEnd/>
          </a:ln>
          <a:effectLst>
            <a:outerShdw dist="20000" dir="5400000" rotWithShape="0">
              <a:srgbClr val="808080">
                <a:alpha val="37999"/>
              </a:srgbClr>
            </a:outerShdw>
          </a:effectLst>
        </p:spPr>
        <p:txBody>
          <a:bodyPr>
            <a:spAutoFit/>
          </a:bodyPr>
          <a:lstStyle/>
          <a:p>
            <a:pPr marL="342000" indent="-342000">
              <a:spcBef>
                <a:spcPts val="600"/>
              </a:spcBef>
              <a:buFontTx/>
              <a:buAutoNum type="arabicPeriod"/>
              <a:defRPr/>
            </a:pPr>
            <a:r>
              <a:rPr lang="en-US" altLang="zh-CN" sz="2400" dirty="0" err="1">
                <a:solidFill>
                  <a:srgbClr val="000000"/>
                </a:solidFill>
                <a:latin typeface="Calibri" pitchFamily="34" charset="0"/>
                <a:ea typeface="ヒラギノ角ゴ Pro W3" charset="-128"/>
              </a:rPr>
              <a:t>src</a:t>
            </a:r>
            <a:r>
              <a:rPr lang="en-US" altLang="zh-CN" sz="2400" dirty="0">
                <a:solidFill>
                  <a:srgbClr val="000000"/>
                </a:solidFill>
                <a:latin typeface="Calibri" pitchFamily="34" charset="0"/>
                <a:ea typeface="ヒラギノ角ゴ Pro W3" charset="-128"/>
              </a:rPr>
              <a:t>=1.2.*.*, dest=3.4.5.* </a:t>
            </a:r>
            <a:r>
              <a:rPr lang="en-US" altLang="zh-CN" sz="2400" dirty="0">
                <a:solidFill>
                  <a:srgbClr val="000000"/>
                </a:solidFill>
                <a:latin typeface="Calibri" pitchFamily="34" charset="0"/>
                <a:ea typeface="ヒラギノ角ゴ Pro W3" charset="-128"/>
                <a:sym typeface="Wingdings" pitchFamily="2" charset="2"/>
              </a:rPr>
              <a:t> drop                        </a:t>
            </a:r>
          </a:p>
          <a:p>
            <a:pPr marL="342000" indent="-342000">
              <a:spcBef>
                <a:spcPts val="600"/>
              </a:spcBef>
              <a:buFontTx/>
              <a:buAutoNum type="arabicPeriod"/>
              <a:defRPr/>
            </a:pPr>
            <a:r>
              <a:rPr lang="en-US" altLang="zh-CN" sz="2400" dirty="0" err="1">
                <a:solidFill>
                  <a:srgbClr val="000000"/>
                </a:solidFill>
                <a:latin typeface="Calibri" pitchFamily="34" charset="0"/>
                <a:ea typeface="ヒラギノ角ゴ Pro W3" charset="-128"/>
                <a:sym typeface="Wingdings" pitchFamily="2" charset="2"/>
              </a:rPr>
              <a:t>src</a:t>
            </a:r>
            <a:r>
              <a:rPr lang="en-US" altLang="zh-CN" sz="2400" dirty="0">
                <a:solidFill>
                  <a:srgbClr val="000000"/>
                </a:solidFill>
                <a:latin typeface="Calibri" pitchFamily="34" charset="0"/>
                <a:ea typeface="ヒラギノ角ゴ Pro W3" charset="-128"/>
                <a:sym typeface="Wingdings" pitchFamily="2" charset="2"/>
              </a:rPr>
              <a:t> = *.*.*.*, dest=3.4.*.*  </a:t>
            </a:r>
            <a:r>
              <a:rPr lang="en-US" altLang="zh-CN" sz="2400" dirty="0" smtClean="0">
                <a:solidFill>
                  <a:srgbClr val="000000"/>
                </a:solidFill>
                <a:latin typeface="Calibri" pitchFamily="34" charset="0"/>
                <a:ea typeface="ヒラギノ角ゴ Pro W3" charset="-128"/>
                <a:sym typeface="Wingdings" pitchFamily="2" charset="2"/>
              </a:rPr>
              <a:t>forward (</a:t>
            </a:r>
            <a:r>
              <a:rPr lang="en-US" altLang="zh-CN" sz="2400" dirty="0">
                <a:solidFill>
                  <a:srgbClr val="000000"/>
                </a:solidFill>
                <a:latin typeface="Calibri" pitchFamily="34" charset="0"/>
                <a:ea typeface="ヒラギノ角ゴ Pro W3" charset="-128"/>
                <a:sym typeface="Wingdings" pitchFamily="2" charset="2"/>
              </a:rPr>
              <a:t>2)</a:t>
            </a:r>
          </a:p>
          <a:p>
            <a:pPr marL="342000" indent="-342000">
              <a:spcBef>
                <a:spcPts val="600"/>
              </a:spcBef>
              <a:defRPr/>
            </a:pPr>
            <a:r>
              <a:rPr lang="en-US" altLang="zh-CN" sz="2400" dirty="0">
                <a:solidFill>
                  <a:srgbClr val="000000"/>
                </a:solidFill>
                <a:latin typeface="Calibri" pitchFamily="34" charset="0"/>
                <a:ea typeface="ヒラギノ角ゴ Pro W3" charset="-128"/>
                <a:sym typeface="Wingdings" pitchFamily="2" charset="2"/>
              </a:rPr>
              <a:t>3.  </a:t>
            </a:r>
            <a:r>
              <a:rPr lang="en-US" altLang="zh-CN" sz="2400" dirty="0" err="1">
                <a:solidFill>
                  <a:srgbClr val="000000"/>
                </a:solidFill>
                <a:latin typeface="Calibri" pitchFamily="34" charset="0"/>
                <a:ea typeface="ヒラギノ角ゴ Pro W3" charset="-128"/>
                <a:sym typeface="Wingdings" pitchFamily="2" charset="2"/>
              </a:rPr>
              <a:t>src</a:t>
            </a:r>
            <a:r>
              <a:rPr lang="en-US" altLang="zh-CN" sz="2400" dirty="0">
                <a:solidFill>
                  <a:srgbClr val="000000"/>
                </a:solidFill>
                <a:latin typeface="Calibri" pitchFamily="34" charset="0"/>
                <a:ea typeface="ヒラギノ角ゴ Pro W3" charset="-128"/>
                <a:sym typeface="Wingdings" pitchFamily="2" charset="2"/>
              </a:rPr>
              <a:t>=10.1.2.3, dest=*.*.*.*  send to controller</a:t>
            </a:r>
            <a:endParaRPr lang="en-US" altLang="zh-CN" sz="2400" dirty="0">
              <a:solidFill>
                <a:srgbClr val="000000"/>
              </a:solidFill>
              <a:latin typeface="Calibri" pitchFamily="34" charset="0"/>
              <a:ea typeface="ヒラギノ角ゴ Pro W3" charset="-128"/>
            </a:endParaRPr>
          </a:p>
        </p:txBody>
      </p:sp>
      <p:sp>
        <p:nvSpPr>
          <p:cNvPr id="109579" name="TextBox 32"/>
          <p:cNvSpPr txBox="1">
            <a:spLocks noChangeArrowheads="1"/>
          </p:cNvSpPr>
          <p:nvPr/>
        </p:nvSpPr>
        <p:spPr bwMode="auto">
          <a:xfrm>
            <a:off x="6976729" y="4742285"/>
            <a:ext cx="1270000" cy="369887"/>
          </a:xfrm>
          <a:prstGeom prst="rect">
            <a:avLst/>
          </a:prstGeom>
          <a:noFill/>
          <a:ln w="9525">
            <a:noFill/>
            <a:miter lim="800000"/>
            <a:headEnd/>
            <a:tailEnd/>
          </a:ln>
        </p:spPr>
        <p:txBody>
          <a:bodyPr wrap="none">
            <a:spAutoFit/>
          </a:bodyPr>
          <a:lstStyle/>
          <a:p>
            <a:r>
              <a:rPr lang="en-US" altLang="zh-CN" dirty="0"/>
              <a:t>* : wildcard</a:t>
            </a:r>
          </a:p>
        </p:txBody>
      </p:sp>
      <p:grpSp>
        <p:nvGrpSpPr>
          <p:cNvPr id="2" name="组合 1"/>
          <p:cNvGrpSpPr/>
          <p:nvPr/>
        </p:nvGrpSpPr>
        <p:grpSpPr>
          <a:xfrm>
            <a:off x="4716045" y="3465536"/>
            <a:ext cx="3956050" cy="1124742"/>
            <a:chOff x="2393950" y="3697793"/>
            <a:chExt cx="3956050" cy="1124742"/>
          </a:xfrm>
        </p:grpSpPr>
        <p:cxnSp>
          <p:nvCxnSpPr>
            <p:cNvPr id="21" name="Straight Connector 20"/>
            <p:cNvCxnSpPr>
              <a:cxnSpLocks noChangeShapeType="1"/>
            </p:cNvCxnSpPr>
            <p:nvPr/>
          </p:nvCxnSpPr>
          <p:spPr bwMode="auto">
            <a:xfrm>
              <a:off x="2393950" y="422643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cxnSp>
          <p:nvCxnSpPr>
            <p:cNvPr id="23" name="Straight Connector 22"/>
            <p:cNvCxnSpPr>
              <a:cxnSpLocks noChangeShapeType="1"/>
            </p:cNvCxnSpPr>
            <p:nvPr/>
          </p:nvCxnSpPr>
          <p:spPr bwMode="auto">
            <a:xfrm>
              <a:off x="4984750" y="422643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nvGrpSpPr>
            <p:cNvPr id="109575" name="Group 7"/>
            <p:cNvGrpSpPr>
              <a:grpSpLocks/>
            </p:cNvGrpSpPr>
            <p:nvPr/>
          </p:nvGrpSpPr>
          <p:grpSpPr bwMode="auto">
            <a:xfrm>
              <a:off x="3427413" y="3824793"/>
              <a:ext cx="1652587" cy="868362"/>
              <a:chOff x="1871277" y="1576300"/>
              <a:chExt cx="1128371" cy="437861"/>
            </a:xfrm>
          </p:grpSpPr>
          <p:sp>
            <p:nvSpPr>
              <p:cNvPr id="13" name="Oval 12"/>
              <p:cNvSpPr>
                <a:spLocks noChangeArrowheads="1"/>
              </p:cNvSpPr>
              <p:nvPr/>
            </p:nvSpPr>
            <p:spPr bwMode="auto">
              <a:xfrm flipV="1">
                <a:off x="1874528" y="1694771"/>
                <a:ext cx="1125120" cy="31939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5" name="Rectangle 14"/>
              <p:cNvSpPr/>
              <p:nvPr/>
            </p:nvSpPr>
            <p:spPr bwMode="auto">
              <a:xfrm>
                <a:off x="1871277" y="1739597"/>
                <a:ext cx="1128371" cy="11606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 name="Oval 16"/>
              <p:cNvSpPr>
                <a:spLocks noChangeArrowheads="1"/>
              </p:cNvSpPr>
              <p:nvPr/>
            </p:nvSpPr>
            <p:spPr bwMode="auto">
              <a:xfrm flipV="1">
                <a:off x="1871277" y="1576300"/>
                <a:ext cx="1125120" cy="31939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 name="Freeform 17"/>
              <p:cNvSpPr/>
              <p:nvPr/>
            </p:nvSpPr>
            <p:spPr bwMode="auto">
              <a:xfrm>
                <a:off x="2160686" y="1673158"/>
                <a:ext cx="546301" cy="1608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reeform 18"/>
              <p:cNvSpPr>
                <a:spLocks/>
              </p:cNvSpPr>
              <p:nvPr/>
            </p:nvSpPr>
            <p:spPr bwMode="auto">
              <a:xfrm>
                <a:off x="2103238" y="1633134"/>
                <a:ext cx="661197" cy="111267"/>
              </a:xfrm>
              <a:custGeom>
                <a:avLst/>
                <a:gdLst>
                  <a:gd name="T0" fmla="*/ 0 w 3723451"/>
                  <a:gd name="T1" fmla="*/ 27221 h 932950"/>
                  <a:gd name="T2" fmla="*/ 116342 w 3723451"/>
                  <a:gd name="T3" fmla="*/ 321 h 932950"/>
                  <a:gd name="T4" fmla="*/ 329542 w 3723451"/>
                  <a:gd name="T5" fmla="*/ 62084 h 932950"/>
                  <a:gd name="T6" fmla="*/ 532938 w 3723451"/>
                  <a:gd name="T7" fmla="*/ 0 h 932950"/>
                  <a:gd name="T8" fmla="*/ 661197 w 3723451"/>
                  <a:gd name="T9" fmla="*/ 24705 h 932950"/>
                  <a:gd name="T10" fmla="*/ 565772 w 3723451"/>
                  <a:gd name="T11" fmla="*/ 55085 h 932950"/>
                  <a:gd name="T12" fmla="*/ 535050 w 3723451"/>
                  <a:gd name="T13" fmla="*/ 46894 h 932950"/>
                  <a:gd name="T14" fmla="*/ 333288 w 3723451"/>
                  <a:gd name="T15" fmla="*/ 111267 h 932950"/>
                  <a:gd name="T16" fmla="*/ 126366 w 3723451"/>
                  <a:gd name="T17" fmla="*/ 49262 h 932950"/>
                  <a:gd name="T18" fmla="*/ 92910 w 3723451"/>
                  <a:gd name="T19" fmla="*/ 55954 h 932950"/>
                  <a:gd name="T20" fmla="*/ 0 w 3723451"/>
                  <a:gd name="T21" fmla="*/ 2722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 name="Freeform 19"/>
              <p:cNvSpPr>
                <a:spLocks/>
              </p:cNvSpPr>
              <p:nvPr/>
            </p:nvSpPr>
            <p:spPr bwMode="auto">
              <a:xfrm>
                <a:off x="2538978" y="1727590"/>
                <a:ext cx="241716" cy="96858"/>
              </a:xfrm>
              <a:custGeom>
                <a:avLst/>
                <a:gdLst>
                  <a:gd name="T0" fmla="*/ 0 w 1366596"/>
                  <a:gd name="T1" fmla="*/ 0 h 809868"/>
                  <a:gd name="T2" fmla="*/ 241716 w 1366596"/>
                  <a:gd name="T3" fmla="*/ 74845 h 809868"/>
                  <a:gd name="T4" fmla="*/ 153005 w 1366596"/>
                  <a:gd name="T5" fmla="*/ 96858 h 809868"/>
                  <a:gd name="T6" fmla="*/ 814 w 1366596"/>
                  <a:gd name="T7" fmla="*/ 5118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2" name="Freeform 21"/>
              <p:cNvSpPr>
                <a:spLocks/>
              </p:cNvSpPr>
              <p:nvPr/>
            </p:nvSpPr>
            <p:spPr bwMode="auto">
              <a:xfrm>
                <a:off x="2090231" y="1729992"/>
                <a:ext cx="238465" cy="96858"/>
              </a:xfrm>
              <a:custGeom>
                <a:avLst/>
                <a:gdLst>
                  <a:gd name="T0" fmla="*/ 235210 w 1348191"/>
                  <a:gd name="T1" fmla="*/ 0 h 791462"/>
                  <a:gd name="T2" fmla="*/ 238465 w 1348191"/>
                  <a:gd name="T3" fmla="*/ 46740 h 791462"/>
                  <a:gd name="T4" fmla="*/ 86271 w 1348191"/>
                  <a:gd name="T5" fmla="*/ 96858 h 791462"/>
                  <a:gd name="T6" fmla="*/ 0 w 1348191"/>
                  <a:gd name="T7" fmla="*/ 74896 h 791462"/>
                  <a:gd name="T8" fmla="*/ 2352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4" name="Straight Connector 23"/>
              <p:cNvCxnSpPr>
                <a:cxnSpLocks noChangeShapeType="1"/>
                <a:endCxn id="17" idx="2"/>
              </p:cNvCxnSpPr>
              <p:nvPr/>
            </p:nvCxnSpPr>
            <p:spPr bwMode="auto">
              <a:xfrm flipH="1" flipV="1">
                <a:off x="1871277" y="1737196"/>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24"/>
              <p:cNvCxnSpPr>
                <a:cxnSpLocks noChangeShapeType="1"/>
              </p:cNvCxnSpPr>
              <p:nvPr/>
            </p:nvCxnSpPr>
            <p:spPr bwMode="auto">
              <a:xfrm flipH="1" flipV="1">
                <a:off x="2996397" y="1734795"/>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 name="Straight Connector 26"/>
            <p:cNvCxnSpPr>
              <a:cxnSpLocks noChangeShapeType="1"/>
            </p:cNvCxnSpPr>
            <p:nvPr/>
          </p:nvCxnSpPr>
          <p:spPr bwMode="auto">
            <a:xfrm flipV="1">
              <a:off x="4992688" y="3697793"/>
              <a:ext cx="1357312" cy="3048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cxnSp>
          <p:nvCxnSpPr>
            <p:cNvPr id="26" name="Straight Connector 25"/>
            <p:cNvCxnSpPr>
              <a:cxnSpLocks noChangeShapeType="1"/>
            </p:cNvCxnSpPr>
            <p:nvPr/>
          </p:nvCxnSpPr>
          <p:spPr bwMode="auto">
            <a:xfrm>
              <a:off x="4984750" y="4466935"/>
              <a:ext cx="1106488" cy="3556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spTree>
    <p:extLst>
      <p:ext uri="{BB962C8B-B14F-4D97-AF65-F5344CB8AC3E}">
        <p14:creationId xmlns:p14="http://schemas.microsoft.com/office/powerpoint/2010/main" val="124787419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1800" dirty="0" smtClean="0"/>
              <a:t>转发和路由选择</a:t>
            </a:r>
            <a:r>
              <a:rPr lang="en-US" altLang="zh-CN" sz="1800" dirty="0" smtClean="0"/>
              <a:t>: </a:t>
            </a:r>
            <a:r>
              <a:rPr lang="zh-CN" altLang="en-US" sz="1800" dirty="0" smtClean="0"/>
              <a:t>数据平面和控制平面</a:t>
            </a:r>
            <a:endParaRPr lang="en-US" altLang="zh-CN" sz="1800" dirty="0" smtClean="0"/>
          </a:p>
          <a:p>
            <a:pPr eaLnBrk="1" hangingPunct="1">
              <a:spcBef>
                <a:spcPts val="600"/>
              </a:spcBef>
            </a:pPr>
            <a:r>
              <a:rPr lang="zh-CN" altLang="en-US" sz="1800" dirty="0" smtClean="0"/>
              <a:t>网络服务模型</a:t>
            </a:r>
            <a:endParaRPr lang="en-US" altLang="zh-CN" sz="18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1800" dirty="0"/>
              <a:t>输入端口处理和基于目的地转发</a:t>
            </a:r>
            <a:endParaRPr lang="en-US" altLang="zh-CN" sz="1800" dirty="0"/>
          </a:p>
          <a:p>
            <a:pPr eaLnBrk="1" hangingPunct="1">
              <a:lnSpc>
                <a:spcPct val="90000"/>
              </a:lnSpc>
              <a:spcBef>
                <a:spcPts val="600"/>
              </a:spcBef>
            </a:pPr>
            <a:r>
              <a:rPr lang="zh-CN" altLang="en-US" sz="1800" dirty="0"/>
              <a:t>交换</a:t>
            </a:r>
            <a:endParaRPr lang="en-US" altLang="zh-CN" sz="1800" dirty="0"/>
          </a:p>
          <a:p>
            <a:pPr eaLnBrk="1" hangingPunct="1">
              <a:lnSpc>
                <a:spcPct val="90000"/>
              </a:lnSpc>
              <a:spcBef>
                <a:spcPts val="600"/>
              </a:spcBef>
            </a:pPr>
            <a:r>
              <a:rPr lang="zh-CN" altLang="en-US" sz="1800" dirty="0"/>
              <a:t>输出端口处理</a:t>
            </a:r>
            <a:endParaRPr lang="en-US" altLang="zh-CN" sz="1800" dirty="0"/>
          </a:p>
          <a:p>
            <a:pPr eaLnBrk="1" hangingPunct="1">
              <a:lnSpc>
                <a:spcPct val="90000"/>
              </a:lnSpc>
              <a:spcBef>
                <a:spcPts val="600"/>
              </a:spcBef>
            </a:pPr>
            <a:r>
              <a:rPr lang="zh-CN" altLang="en-US" sz="1800" dirty="0"/>
              <a:t>何处出现排队</a:t>
            </a:r>
            <a:endParaRPr lang="en-US" altLang="zh-CN" sz="1800" dirty="0"/>
          </a:p>
          <a:p>
            <a:pPr eaLnBrk="1" hangingPunct="1">
              <a:lnSpc>
                <a:spcPct val="90000"/>
              </a:lnSpc>
              <a:spcBef>
                <a:spcPts val="600"/>
              </a:spcBef>
            </a:pPr>
            <a:r>
              <a:rPr lang="zh-CN" altLang="en-US" sz="1800" dirty="0"/>
              <a:t>分组调度</a:t>
            </a:r>
            <a:endParaRPr lang="en-US" altLang="zh-CN" sz="18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1800" dirty="0"/>
              <a:t>IPv4 </a:t>
            </a:r>
            <a:r>
              <a:rPr lang="zh-CN" altLang="en-US" sz="1800" dirty="0"/>
              <a:t>数据报格式</a:t>
            </a:r>
            <a:endParaRPr lang="en-US" altLang="zh-CN" sz="1800" dirty="0"/>
          </a:p>
          <a:p>
            <a:pPr eaLnBrk="1" hangingPunct="1">
              <a:lnSpc>
                <a:spcPct val="90000"/>
              </a:lnSpc>
              <a:spcBef>
                <a:spcPts val="600"/>
              </a:spcBef>
            </a:pPr>
            <a:r>
              <a:rPr lang="en-US" altLang="zh-CN" sz="1800" dirty="0"/>
              <a:t>IPv4 </a:t>
            </a:r>
            <a:r>
              <a:rPr lang="zh-CN" altLang="en-US" sz="1800" dirty="0"/>
              <a:t>数据报分片</a:t>
            </a:r>
            <a:endParaRPr lang="en-US" altLang="zh-CN" sz="18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dirty="0"/>
              <a:t>IPv4 </a:t>
            </a:r>
            <a:r>
              <a:rPr lang="zh-CN" altLang="en-US" sz="1800" dirty="0"/>
              <a:t>编址</a:t>
            </a:r>
            <a:endParaRPr lang="en-US" altLang="zh-CN" sz="1800" dirty="0"/>
          </a:p>
          <a:p>
            <a:pPr eaLnBrk="1" hangingPunct="1">
              <a:lnSpc>
                <a:spcPct val="90000"/>
              </a:lnSpc>
              <a:spcBef>
                <a:spcPts val="600"/>
              </a:spcBef>
              <a:defRPr/>
            </a:pPr>
            <a:r>
              <a:rPr lang="zh-CN" altLang="en-US" sz="1800" dirty="0"/>
              <a:t>网络</a:t>
            </a:r>
            <a:r>
              <a:rPr lang="zh-CN" altLang="en-US" sz="1800" dirty="0" smtClean="0"/>
              <a:t>地址转换</a:t>
            </a:r>
            <a:endParaRPr lang="en-US" altLang="zh-CN" sz="1800" dirty="0" smtClean="0"/>
          </a:p>
          <a:p>
            <a:pPr eaLnBrk="1" hangingPunct="1">
              <a:lnSpc>
                <a:spcPct val="90000"/>
              </a:lnSpc>
              <a:spcBef>
                <a:spcPts val="600"/>
              </a:spcBef>
              <a:defRPr/>
            </a:pPr>
            <a:r>
              <a:rPr lang="en-US" altLang="zh-CN" sz="1800" dirty="0" smtClean="0"/>
              <a:t>IPv6</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1800" dirty="0">
                <a:solidFill>
                  <a:srgbClr val="FF0000"/>
                </a:solidFill>
              </a:rPr>
              <a:t>匹配</a:t>
            </a:r>
            <a:endParaRPr lang="en-US" altLang="zh-CN" sz="1800" dirty="0">
              <a:solidFill>
                <a:srgbClr val="FF0000"/>
              </a:solidFill>
            </a:endParaRPr>
          </a:p>
          <a:p>
            <a:pPr eaLnBrk="1" hangingPunct="1">
              <a:lnSpc>
                <a:spcPct val="90000"/>
              </a:lnSpc>
              <a:spcBef>
                <a:spcPts val="600"/>
              </a:spcBef>
              <a:defRPr/>
            </a:pPr>
            <a:r>
              <a:rPr lang="zh-CN" altLang="en-US" sz="1800" dirty="0"/>
              <a:t>动作</a:t>
            </a:r>
            <a:endParaRPr lang="en-US" altLang="zh-CN" sz="1800" dirty="0"/>
          </a:p>
          <a:p>
            <a:pPr eaLnBrk="1" hangingPunct="1">
              <a:lnSpc>
                <a:spcPct val="90000"/>
              </a:lnSpc>
              <a:spcBef>
                <a:spcPts val="600"/>
              </a:spcBef>
              <a:defRPr/>
            </a:pPr>
            <a:r>
              <a:rPr lang="zh-CN" altLang="en-US" sz="1800" dirty="0"/>
              <a:t>匹配加动作操作中的</a:t>
            </a:r>
            <a:r>
              <a:rPr lang="en-US" altLang="zh-CN" sz="1800" dirty="0"/>
              <a:t>OpenFlow</a:t>
            </a:r>
            <a:r>
              <a:rPr lang="zh-CN" altLang="en-US" sz="1800" dirty="0"/>
              <a:t>例子</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134948524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solidFill>
                  <a:srgbClr val="FF0000"/>
                </a:solidFill>
                <a:latin typeface="+mn-lt"/>
                <a:ea typeface="+mn-ea"/>
              </a:rPr>
              <a:t>匹配</a:t>
            </a:r>
            <a:endParaRPr lang="zh-CN" altLang="en-US" dirty="0">
              <a:latin typeface="+mn-lt"/>
              <a:ea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67" y="2438261"/>
            <a:ext cx="8707065" cy="1981477"/>
          </a:xfrm>
          <a:prstGeom prst="rect">
            <a:avLst/>
          </a:prstGeom>
        </p:spPr>
      </p:pic>
    </p:spTree>
    <p:extLst>
      <p:ext uri="{BB962C8B-B14F-4D97-AF65-F5344CB8AC3E}">
        <p14:creationId xmlns:p14="http://schemas.microsoft.com/office/powerpoint/2010/main" val="294797993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
          <p:cNvSpPr>
            <a:spLocks noGrp="1" noChangeArrowheads="1"/>
          </p:cNvSpPr>
          <p:nvPr>
            <p:ph type="title"/>
          </p:nvPr>
        </p:nvSpPr>
        <p:spPr/>
        <p:txBody>
          <a:bodyPr/>
          <a:lstStyle/>
          <a:p>
            <a:r>
              <a:rPr lang="en-US" altLang="zh-CN" kern="1200" dirty="0">
                <a:latin typeface="+mn-lt"/>
                <a:ea typeface="+mn-ea"/>
              </a:rPr>
              <a:t>OpenFlow</a:t>
            </a:r>
            <a:r>
              <a:rPr lang="zh-CN" altLang="en-US" kern="1200" dirty="0">
                <a:latin typeface="+mn-lt"/>
                <a:ea typeface="+mn-ea"/>
              </a:rPr>
              <a:t>流表条目</a:t>
            </a:r>
            <a:endParaRPr lang="en-US" altLang="zh-CN" sz="3600" dirty="0" smtClean="0">
              <a:latin typeface="+mn-lt"/>
              <a:ea typeface="+mn-ea"/>
            </a:endParaRPr>
          </a:p>
        </p:txBody>
      </p:sp>
      <p:sp>
        <p:nvSpPr>
          <p:cNvPr id="73" name="Rectangle 22">
            <a:extLst>
              <a:ext uri="{FF2B5EF4-FFF2-40B4-BE49-F238E27FC236}">
                <a16:creationId xmlns="" xmlns:a16="http://schemas.microsoft.com/office/drawing/2014/main" id="{64DB1463-E425-2943-B1E6-E265B2802C64}"/>
              </a:ext>
            </a:extLst>
          </p:cNvPr>
          <p:cNvSpPr>
            <a:spLocks/>
          </p:cNvSpPr>
          <p:nvPr/>
        </p:nvSpPr>
        <p:spPr bwMode="auto">
          <a:xfrm>
            <a:off x="743471" y="1412776"/>
            <a:ext cx="1446212" cy="687387"/>
          </a:xfrm>
          <a:prstGeom prst="rect">
            <a:avLst/>
          </a:prstGeom>
          <a:solidFill>
            <a:srgbClr val="BBE0E3"/>
          </a:solidFill>
          <a:ln w="12700">
            <a:solidFill>
              <a:schemeClr val="tx1"/>
            </a:solidFill>
            <a:miter lim="800000"/>
            <a:headEnd/>
            <a:tailEnd/>
          </a:ln>
        </p:spPr>
        <p:txBody>
          <a:bodyPr lIns="0" tIns="0" rIns="0" bIns="0"/>
          <a:lstStyle/>
          <a:p>
            <a:endParaRPr lang="en-US" u="none">
              <a:latin typeface="Calibri" charset="0"/>
            </a:endParaRPr>
          </a:p>
        </p:txBody>
      </p:sp>
      <p:sp>
        <p:nvSpPr>
          <p:cNvPr id="74" name="Rectangle 23">
            <a:extLst>
              <a:ext uri="{FF2B5EF4-FFF2-40B4-BE49-F238E27FC236}">
                <a16:creationId xmlns="" xmlns:a16="http://schemas.microsoft.com/office/drawing/2014/main" id="{AA3BD64E-D3F8-6D4F-8726-FA70DF1D0D42}"/>
              </a:ext>
            </a:extLst>
          </p:cNvPr>
          <p:cNvSpPr>
            <a:spLocks/>
          </p:cNvSpPr>
          <p:nvPr/>
        </p:nvSpPr>
        <p:spPr bwMode="auto">
          <a:xfrm>
            <a:off x="1084783" y="1616383"/>
            <a:ext cx="92333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zh-CN" altLang="en-US" u="none" dirty="0">
                <a:latin typeface="Calibri" charset="0"/>
                <a:cs typeface="Gill Sans" charset="0"/>
              </a:rPr>
              <a:t>头域规则</a:t>
            </a:r>
            <a:endParaRPr lang="en-US" u="none" dirty="0">
              <a:latin typeface="Calibri" charset="0"/>
              <a:cs typeface="Gill Sans" charset="0"/>
            </a:endParaRPr>
          </a:p>
        </p:txBody>
      </p:sp>
      <p:sp>
        <p:nvSpPr>
          <p:cNvPr id="75" name="Rectangle 24">
            <a:extLst>
              <a:ext uri="{FF2B5EF4-FFF2-40B4-BE49-F238E27FC236}">
                <a16:creationId xmlns="" xmlns:a16="http://schemas.microsoft.com/office/drawing/2014/main" id="{A09A3597-DA40-B84E-AB87-C5CA21FA21F6}"/>
              </a:ext>
            </a:extLst>
          </p:cNvPr>
          <p:cNvSpPr>
            <a:spLocks/>
          </p:cNvSpPr>
          <p:nvPr/>
        </p:nvSpPr>
        <p:spPr bwMode="auto">
          <a:xfrm>
            <a:off x="2189683" y="1412776"/>
            <a:ext cx="1446213" cy="687387"/>
          </a:xfrm>
          <a:prstGeom prst="rect">
            <a:avLst/>
          </a:prstGeom>
          <a:solidFill>
            <a:srgbClr val="CBE97B"/>
          </a:solidFill>
          <a:ln w="12700">
            <a:solidFill>
              <a:srgbClr val="697D3A"/>
            </a:solidFill>
            <a:miter lim="800000"/>
            <a:headEnd/>
            <a:tailEnd/>
          </a:ln>
        </p:spPr>
        <p:txBody>
          <a:bodyPr lIns="0" tIns="0" rIns="0" bIns="0"/>
          <a:lstStyle/>
          <a:p>
            <a:endParaRPr lang="en-US" u="none">
              <a:latin typeface="Calibri" charset="0"/>
            </a:endParaRPr>
          </a:p>
        </p:txBody>
      </p:sp>
      <p:sp>
        <p:nvSpPr>
          <p:cNvPr id="76" name="Rectangle 25">
            <a:extLst>
              <a:ext uri="{FF2B5EF4-FFF2-40B4-BE49-F238E27FC236}">
                <a16:creationId xmlns="" xmlns:a16="http://schemas.microsoft.com/office/drawing/2014/main" id="{63E98DA3-C575-6A42-83DF-64BB259F564A}"/>
              </a:ext>
            </a:extLst>
          </p:cNvPr>
          <p:cNvSpPr>
            <a:spLocks/>
          </p:cNvSpPr>
          <p:nvPr/>
        </p:nvSpPr>
        <p:spPr bwMode="auto">
          <a:xfrm>
            <a:off x="2362721" y="1616383"/>
            <a:ext cx="60433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en-US" u="none">
                <a:latin typeface="Calibri" charset="0"/>
                <a:cs typeface="Gill Sans" charset="0"/>
              </a:rPr>
              <a:t>Action</a:t>
            </a:r>
          </a:p>
        </p:txBody>
      </p:sp>
      <p:sp>
        <p:nvSpPr>
          <p:cNvPr id="77" name="Rectangle 26">
            <a:extLst>
              <a:ext uri="{FF2B5EF4-FFF2-40B4-BE49-F238E27FC236}">
                <a16:creationId xmlns="" xmlns:a16="http://schemas.microsoft.com/office/drawing/2014/main" id="{D3472A90-DC07-2741-8DCB-A476F564B90C}"/>
              </a:ext>
            </a:extLst>
          </p:cNvPr>
          <p:cNvSpPr>
            <a:spLocks/>
          </p:cNvSpPr>
          <p:nvPr/>
        </p:nvSpPr>
        <p:spPr bwMode="auto">
          <a:xfrm>
            <a:off x="3635896" y="1412776"/>
            <a:ext cx="1447800" cy="687387"/>
          </a:xfrm>
          <a:prstGeom prst="rect">
            <a:avLst/>
          </a:prstGeom>
          <a:solidFill>
            <a:srgbClr val="FA90AB"/>
          </a:solidFill>
          <a:ln w="12700">
            <a:solidFill>
              <a:srgbClr val="800000"/>
            </a:solidFill>
            <a:miter lim="800000"/>
            <a:headEnd/>
            <a:tailEnd/>
          </a:ln>
        </p:spPr>
        <p:txBody>
          <a:bodyPr lIns="0" tIns="0" rIns="0" bIns="0"/>
          <a:lstStyle/>
          <a:p>
            <a:endParaRPr lang="en-US" u="none">
              <a:latin typeface="Calibri" charset="0"/>
            </a:endParaRPr>
          </a:p>
        </p:txBody>
      </p:sp>
      <p:sp>
        <p:nvSpPr>
          <p:cNvPr id="78" name="Rectangle 27">
            <a:extLst>
              <a:ext uri="{FF2B5EF4-FFF2-40B4-BE49-F238E27FC236}">
                <a16:creationId xmlns="" xmlns:a16="http://schemas.microsoft.com/office/drawing/2014/main" id="{50001799-9318-774B-A8B4-D3A78699E1A3}"/>
              </a:ext>
            </a:extLst>
          </p:cNvPr>
          <p:cNvSpPr>
            <a:spLocks/>
          </p:cNvSpPr>
          <p:nvPr/>
        </p:nvSpPr>
        <p:spPr bwMode="auto">
          <a:xfrm>
            <a:off x="3956571" y="1617563"/>
            <a:ext cx="455612"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en-US" u="none">
                <a:latin typeface="Calibri" charset="0"/>
                <a:cs typeface="Gill Sans" charset="0"/>
              </a:rPr>
              <a:t>Stats</a:t>
            </a:r>
          </a:p>
        </p:txBody>
      </p:sp>
      <p:sp>
        <p:nvSpPr>
          <p:cNvPr id="79" name="Rectangle 28">
            <a:extLst>
              <a:ext uri="{FF2B5EF4-FFF2-40B4-BE49-F238E27FC236}">
                <a16:creationId xmlns="" xmlns:a16="http://schemas.microsoft.com/office/drawing/2014/main" id="{9FAA94F8-9D18-7847-9CF1-0CABECE6B6E2}"/>
              </a:ext>
            </a:extLst>
          </p:cNvPr>
          <p:cNvSpPr>
            <a:spLocks/>
          </p:cNvSpPr>
          <p:nvPr/>
        </p:nvSpPr>
        <p:spPr bwMode="auto">
          <a:xfrm>
            <a:off x="1842021" y="2878038"/>
            <a:ext cx="5922962" cy="1776413"/>
          </a:xfrm>
          <a:prstGeom prst="rect">
            <a:avLst/>
          </a:prstGeom>
          <a:solidFill>
            <a:srgbClr val="CBE97B"/>
          </a:solidFill>
          <a:ln w="12700">
            <a:solidFill>
              <a:srgbClr val="697D3A"/>
            </a:solidFill>
            <a:miter lim="800000"/>
            <a:headEnd/>
            <a:tailEnd/>
          </a:ln>
        </p:spPr>
        <p:txBody>
          <a:bodyPr lIns="0" tIns="0" rIns="0" bIns="0" anchor="ctr"/>
          <a:lstStyle/>
          <a:p>
            <a:pPr marL="357188" indent="-330200">
              <a:buFontTx/>
              <a:buAutoNum type="arabicPeriod"/>
            </a:pPr>
            <a:r>
              <a:rPr lang="zh-CN" altLang="en-US" sz="2200" u="none" dirty="0">
                <a:latin typeface="Calibri" charset="0"/>
                <a:cs typeface="Gill Sans" charset="0"/>
              </a:rPr>
              <a:t>转发至零个到多个</a:t>
            </a:r>
            <a:r>
              <a:rPr lang="zh-CN" altLang="en-US" sz="2200" u="none" dirty="0" smtClean="0">
                <a:latin typeface="Calibri" charset="0"/>
                <a:cs typeface="Gill Sans" charset="0"/>
              </a:rPr>
              <a:t>端口</a:t>
            </a:r>
            <a:r>
              <a:rPr lang="en-US" altLang="zh-CN" sz="2200" u="none" dirty="0" smtClean="0">
                <a:latin typeface="Calibri" charset="0"/>
                <a:cs typeface="Gill Sans" charset="0"/>
              </a:rPr>
              <a:t>(</a:t>
            </a:r>
            <a:r>
              <a:rPr lang="zh-CN" altLang="en-US" sz="2200" u="none" dirty="0" smtClean="0">
                <a:latin typeface="Calibri" charset="0"/>
                <a:cs typeface="Gill Sans" charset="0"/>
              </a:rPr>
              <a:t>虚拟</a:t>
            </a:r>
            <a:r>
              <a:rPr lang="zh-CN" altLang="en-US" sz="2200" u="none" dirty="0">
                <a:latin typeface="Calibri" charset="0"/>
                <a:cs typeface="Gill Sans" charset="0"/>
              </a:rPr>
              <a:t>或物理</a:t>
            </a:r>
            <a:r>
              <a:rPr lang="zh-CN" altLang="en-US" sz="2200" u="none" dirty="0" smtClean="0">
                <a:latin typeface="Calibri" charset="0"/>
                <a:cs typeface="Gill Sans" charset="0"/>
              </a:rPr>
              <a:t>端口</a:t>
            </a:r>
            <a:r>
              <a:rPr lang="en-US" altLang="zh-CN" sz="2200" u="none" dirty="0" smtClean="0">
                <a:latin typeface="Calibri" charset="0"/>
                <a:cs typeface="Gill Sans" charset="0"/>
              </a:rPr>
              <a:t>)</a:t>
            </a:r>
            <a:endParaRPr lang="en-US" altLang="zh-CN" sz="2200" u="none" dirty="0">
              <a:latin typeface="Calibri" charset="0"/>
              <a:cs typeface="Gill Sans" charset="0"/>
            </a:endParaRPr>
          </a:p>
          <a:p>
            <a:pPr marL="357188" indent="-330200">
              <a:buFontTx/>
              <a:buAutoNum type="arabicPeriod"/>
            </a:pPr>
            <a:r>
              <a:rPr lang="zh-CN" altLang="en-US" sz="2200" u="none" dirty="0" smtClean="0">
                <a:latin typeface="Calibri" charset="0"/>
                <a:cs typeface="Gill Sans" charset="0"/>
              </a:rPr>
              <a:t>封装</a:t>
            </a:r>
            <a:r>
              <a:rPr lang="zh-CN" altLang="en-US" sz="2200" dirty="0">
                <a:latin typeface="Calibri" charset="0"/>
                <a:cs typeface="Gill Sans" charset="0"/>
              </a:rPr>
              <a:t>并</a:t>
            </a:r>
            <a:r>
              <a:rPr lang="zh-CN" altLang="en-US" sz="2200" u="none" dirty="0" smtClean="0">
                <a:latin typeface="Calibri" charset="0"/>
                <a:cs typeface="Gill Sans" charset="0"/>
              </a:rPr>
              <a:t>转发</a:t>
            </a:r>
            <a:r>
              <a:rPr lang="zh-CN" altLang="en-US" sz="2200" u="none" dirty="0">
                <a:latin typeface="Calibri" charset="0"/>
                <a:cs typeface="Gill Sans" charset="0"/>
              </a:rPr>
              <a:t>至控制器</a:t>
            </a:r>
            <a:endParaRPr lang="en-US" sz="2200" u="none" dirty="0">
              <a:latin typeface="Calibri" charset="0"/>
              <a:cs typeface="Gill Sans" charset="0"/>
            </a:endParaRPr>
          </a:p>
          <a:p>
            <a:pPr marL="357188" indent="-330200">
              <a:buFontTx/>
              <a:buAutoNum type="arabicPeriod"/>
            </a:pPr>
            <a:r>
              <a:rPr lang="zh-CN" altLang="en-US" sz="2200" dirty="0">
                <a:solidFill>
                  <a:schemeClr val="hlink"/>
                </a:solidFill>
                <a:latin typeface="Calibri" charset="0"/>
                <a:cs typeface="Gill Sans" charset="0"/>
              </a:rPr>
              <a:t>丢弃分组</a:t>
            </a:r>
            <a:endParaRPr lang="en-US" altLang="zh-CN" sz="2200" dirty="0">
              <a:solidFill>
                <a:schemeClr val="hlink"/>
              </a:solidFill>
              <a:latin typeface="Calibri" charset="0"/>
              <a:cs typeface="Gill Sans" charset="0"/>
            </a:endParaRPr>
          </a:p>
          <a:p>
            <a:pPr marL="357188" indent="-330200">
              <a:buFontTx/>
              <a:buAutoNum type="arabicPeriod"/>
            </a:pPr>
            <a:r>
              <a:rPr lang="zh-CN" altLang="en-US" sz="2200" u="none" dirty="0" smtClean="0">
                <a:solidFill>
                  <a:schemeClr val="hlink"/>
                </a:solidFill>
                <a:latin typeface="Calibri" charset="0"/>
                <a:cs typeface="Gill Sans" charset="0"/>
              </a:rPr>
              <a:t>转发至正常的处理流水线</a:t>
            </a:r>
            <a:endParaRPr lang="en-US" sz="2200" u="none" dirty="0">
              <a:solidFill>
                <a:schemeClr val="hlink"/>
              </a:solidFill>
              <a:latin typeface="Calibri" charset="0"/>
              <a:cs typeface="Gill Sans" charset="0"/>
            </a:endParaRPr>
          </a:p>
          <a:p>
            <a:pPr marL="357188" indent="-330200">
              <a:buFontTx/>
              <a:buAutoNum type="arabicPeriod"/>
            </a:pPr>
            <a:r>
              <a:rPr lang="zh-CN" altLang="en-US" sz="2200" u="none" dirty="0">
                <a:solidFill>
                  <a:schemeClr val="hlink"/>
                </a:solidFill>
                <a:latin typeface="Calibri" charset="0"/>
                <a:cs typeface="Gill Sans" charset="0"/>
              </a:rPr>
              <a:t>域</a:t>
            </a:r>
            <a:r>
              <a:rPr lang="zh-CN" altLang="en-US" sz="2200" u="none" dirty="0" smtClean="0">
                <a:solidFill>
                  <a:schemeClr val="hlink"/>
                </a:solidFill>
                <a:latin typeface="Calibri" charset="0"/>
                <a:cs typeface="Gill Sans" charset="0"/>
              </a:rPr>
              <a:t>修改</a:t>
            </a:r>
            <a:endParaRPr lang="en-US" sz="2200" u="none" dirty="0">
              <a:solidFill>
                <a:schemeClr val="hlink"/>
              </a:solidFill>
              <a:latin typeface="Calibri" charset="0"/>
              <a:cs typeface="Gill Sans" charset="0"/>
            </a:endParaRPr>
          </a:p>
        </p:txBody>
      </p:sp>
      <p:sp>
        <p:nvSpPr>
          <p:cNvPr id="80" name="Line 30">
            <a:extLst>
              <a:ext uri="{FF2B5EF4-FFF2-40B4-BE49-F238E27FC236}">
                <a16:creationId xmlns="" xmlns:a16="http://schemas.microsoft.com/office/drawing/2014/main" id="{501B91F2-23F4-AF43-B55B-A81C0DB49F15}"/>
              </a:ext>
            </a:extLst>
          </p:cNvPr>
          <p:cNvSpPr>
            <a:spLocks noChangeShapeType="1"/>
          </p:cNvSpPr>
          <p:nvPr/>
        </p:nvSpPr>
        <p:spPr bwMode="auto">
          <a:xfrm>
            <a:off x="743471" y="2181126"/>
            <a:ext cx="1587" cy="289242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u="none"/>
          </a:p>
        </p:txBody>
      </p:sp>
      <p:sp>
        <p:nvSpPr>
          <p:cNvPr id="81" name="Line 31">
            <a:extLst>
              <a:ext uri="{FF2B5EF4-FFF2-40B4-BE49-F238E27FC236}">
                <a16:creationId xmlns="" xmlns:a16="http://schemas.microsoft.com/office/drawing/2014/main" id="{5D0FB135-4FF3-274F-A349-A816FF791F05}"/>
              </a:ext>
            </a:extLst>
          </p:cNvPr>
          <p:cNvSpPr>
            <a:spLocks noChangeShapeType="1"/>
          </p:cNvSpPr>
          <p:nvPr/>
        </p:nvSpPr>
        <p:spPr bwMode="auto">
          <a:xfrm>
            <a:off x="2716733" y="2100163"/>
            <a:ext cx="1588" cy="75882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u="none"/>
          </a:p>
        </p:txBody>
      </p:sp>
      <p:sp>
        <p:nvSpPr>
          <p:cNvPr id="82" name="Rectangle 32">
            <a:extLst>
              <a:ext uri="{FF2B5EF4-FFF2-40B4-BE49-F238E27FC236}">
                <a16:creationId xmlns="" xmlns:a16="http://schemas.microsoft.com/office/drawing/2014/main" id="{B493515B-8037-E245-AF08-11B0B681C75A}"/>
              </a:ext>
            </a:extLst>
          </p:cNvPr>
          <p:cNvSpPr>
            <a:spLocks/>
          </p:cNvSpPr>
          <p:nvPr/>
        </p:nvSpPr>
        <p:spPr bwMode="auto">
          <a:xfrm>
            <a:off x="3788296" y="2350988"/>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Calibri" charset="0"/>
            </a:endParaRPr>
          </a:p>
        </p:txBody>
      </p:sp>
      <p:sp>
        <p:nvSpPr>
          <p:cNvPr id="83" name="Rectangle 33">
            <a:extLst>
              <a:ext uri="{FF2B5EF4-FFF2-40B4-BE49-F238E27FC236}">
                <a16:creationId xmlns="" xmlns:a16="http://schemas.microsoft.com/office/drawing/2014/main" id="{6603B281-6EB8-A24C-B03B-D2D030C58C7A}"/>
              </a:ext>
            </a:extLst>
          </p:cNvPr>
          <p:cNvSpPr>
            <a:spLocks/>
          </p:cNvSpPr>
          <p:nvPr/>
        </p:nvSpPr>
        <p:spPr bwMode="auto">
          <a:xfrm>
            <a:off x="3931171" y="2373005"/>
            <a:ext cx="201176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zh-CN" altLang="en-US" sz="2200" u="none" dirty="0">
                <a:latin typeface="Calibri" charset="0"/>
                <a:cs typeface="Gill Sans" charset="0"/>
              </a:rPr>
              <a:t>报文和字节计数</a:t>
            </a:r>
            <a:endParaRPr lang="en-US" sz="2200" u="none" dirty="0">
              <a:latin typeface="Calibri" charset="0"/>
              <a:cs typeface="Gill Sans" charset="0"/>
            </a:endParaRPr>
          </a:p>
        </p:txBody>
      </p:sp>
      <p:sp>
        <p:nvSpPr>
          <p:cNvPr id="84" name="Line 34">
            <a:extLst>
              <a:ext uri="{FF2B5EF4-FFF2-40B4-BE49-F238E27FC236}">
                <a16:creationId xmlns="" xmlns:a16="http://schemas.microsoft.com/office/drawing/2014/main" id="{8FD0BC62-024A-804C-A996-E483EAB5FF58}"/>
              </a:ext>
            </a:extLst>
          </p:cNvPr>
          <p:cNvSpPr>
            <a:spLocks noChangeShapeType="1"/>
          </p:cNvSpPr>
          <p:nvPr/>
        </p:nvSpPr>
        <p:spPr bwMode="auto">
          <a:xfrm rot="10800000" flipH="1">
            <a:off x="4172471" y="2100163"/>
            <a:ext cx="1587" cy="23177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u="none"/>
          </a:p>
        </p:txBody>
      </p:sp>
      <p:sp>
        <p:nvSpPr>
          <p:cNvPr id="89" name="文字方塊 29">
            <a:extLst>
              <a:ext uri="{FF2B5EF4-FFF2-40B4-BE49-F238E27FC236}">
                <a16:creationId xmlns="" xmlns:a16="http://schemas.microsoft.com/office/drawing/2014/main" id="{282FFA68-5EFF-4943-B6DB-1A60478E9A2A}"/>
              </a:ext>
            </a:extLst>
          </p:cNvPr>
          <p:cNvSpPr txBox="1">
            <a:spLocks noChangeArrowheads="1"/>
          </p:cNvSpPr>
          <p:nvPr/>
        </p:nvSpPr>
        <p:spPr bwMode="auto">
          <a:xfrm>
            <a:off x="2278151" y="582551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dirty="0">
                <a:solidFill>
                  <a:srgbClr val="000000"/>
                </a:solidFill>
                <a:latin typeface="Calibri" panose="020F0502020204030204" pitchFamily="34" charset="0"/>
                <a:ea typeface="MS PGothic" panose="020B0600070205080204" pitchFamily="34" charset="-128"/>
              </a:rPr>
              <a:t>链路层</a:t>
            </a:r>
          </a:p>
        </p:txBody>
      </p:sp>
      <p:grpSp>
        <p:nvGrpSpPr>
          <p:cNvPr id="90" name="Group 37">
            <a:extLst>
              <a:ext uri="{FF2B5EF4-FFF2-40B4-BE49-F238E27FC236}">
                <a16:creationId xmlns="" xmlns:a16="http://schemas.microsoft.com/office/drawing/2014/main" id="{725B8C34-95BF-5041-944F-ABF7FEF36798}"/>
              </a:ext>
            </a:extLst>
          </p:cNvPr>
          <p:cNvGrpSpPr>
            <a:grpSpLocks/>
          </p:cNvGrpSpPr>
          <p:nvPr/>
        </p:nvGrpSpPr>
        <p:grpSpPr bwMode="auto">
          <a:xfrm>
            <a:off x="1235596" y="5604918"/>
            <a:ext cx="2917825" cy="234951"/>
            <a:chOff x="1392851" y="2310653"/>
            <a:chExt cx="3302446" cy="234913"/>
          </a:xfrm>
        </p:grpSpPr>
        <p:cxnSp>
          <p:nvCxnSpPr>
            <p:cNvPr id="91" name="Straight Connector 38">
              <a:extLst>
                <a:ext uri="{FF2B5EF4-FFF2-40B4-BE49-F238E27FC236}">
                  <a16:creationId xmlns="" xmlns:a16="http://schemas.microsoft.com/office/drawing/2014/main" id="{C2D47D8B-D49B-CB4B-A5ED-55AC1D00F28C}"/>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39">
              <a:extLst>
                <a:ext uri="{FF2B5EF4-FFF2-40B4-BE49-F238E27FC236}">
                  <a16:creationId xmlns="" xmlns:a16="http://schemas.microsoft.com/office/drawing/2014/main" id="{41B7D8BF-ECB5-1D4C-AA7D-7F88E25D2592}"/>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40">
              <a:extLst>
                <a:ext uri="{FF2B5EF4-FFF2-40B4-BE49-F238E27FC236}">
                  <a16:creationId xmlns="" xmlns:a16="http://schemas.microsoft.com/office/drawing/2014/main" id="{3D315993-4C44-4340-B12D-3FDCCC297B14}"/>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41">
              <a:extLst>
                <a:ext uri="{FF2B5EF4-FFF2-40B4-BE49-F238E27FC236}">
                  <a16:creationId xmlns="" xmlns:a16="http://schemas.microsoft.com/office/drawing/2014/main" id="{587C0605-2E1D-004A-93B7-6DEDB3C9420D}"/>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95" name="Group 42">
            <a:extLst>
              <a:ext uri="{FF2B5EF4-FFF2-40B4-BE49-F238E27FC236}">
                <a16:creationId xmlns="" xmlns:a16="http://schemas.microsoft.com/office/drawing/2014/main" id="{5ADCC60A-F610-424D-BE83-2B4D9A91BE7C}"/>
              </a:ext>
            </a:extLst>
          </p:cNvPr>
          <p:cNvGrpSpPr>
            <a:grpSpLocks/>
          </p:cNvGrpSpPr>
          <p:nvPr/>
        </p:nvGrpSpPr>
        <p:grpSpPr bwMode="auto">
          <a:xfrm>
            <a:off x="4248671" y="5606505"/>
            <a:ext cx="2211388" cy="234951"/>
            <a:chOff x="1392851" y="2310653"/>
            <a:chExt cx="3302446" cy="234913"/>
          </a:xfrm>
        </p:grpSpPr>
        <p:cxnSp>
          <p:nvCxnSpPr>
            <p:cNvPr id="96" name="Straight Connector 43">
              <a:extLst>
                <a:ext uri="{FF2B5EF4-FFF2-40B4-BE49-F238E27FC236}">
                  <a16:creationId xmlns="" xmlns:a16="http://schemas.microsoft.com/office/drawing/2014/main" id="{62665C9A-23B6-A843-B7D9-8C6562F02994}"/>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44">
              <a:extLst>
                <a:ext uri="{FF2B5EF4-FFF2-40B4-BE49-F238E27FC236}">
                  <a16:creationId xmlns="" xmlns:a16="http://schemas.microsoft.com/office/drawing/2014/main" id="{8D83384F-0231-7841-ADE3-15E7D18BCC71}"/>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45">
              <a:extLst>
                <a:ext uri="{FF2B5EF4-FFF2-40B4-BE49-F238E27FC236}">
                  <a16:creationId xmlns="" xmlns:a16="http://schemas.microsoft.com/office/drawing/2014/main" id="{550FB2CA-269E-D041-B5B2-DBCAB9212ED1}"/>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46">
              <a:extLst>
                <a:ext uri="{FF2B5EF4-FFF2-40B4-BE49-F238E27FC236}">
                  <a16:creationId xmlns="" xmlns:a16="http://schemas.microsoft.com/office/drawing/2014/main" id="{928F6393-BCFD-CE43-B719-9DE58CB01495}"/>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00" name="Group 47">
            <a:extLst>
              <a:ext uri="{FF2B5EF4-FFF2-40B4-BE49-F238E27FC236}">
                <a16:creationId xmlns="" xmlns:a16="http://schemas.microsoft.com/office/drawing/2014/main" id="{357AF095-B429-224A-A99C-405F2647BA88}"/>
              </a:ext>
            </a:extLst>
          </p:cNvPr>
          <p:cNvGrpSpPr>
            <a:grpSpLocks/>
          </p:cNvGrpSpPr>
          <p:nvPr/>
        </p:nvGrpSpPr>
        <p:grpSpPr bwMode="auto">
          <a:xfrm>
            <a:off x="6626747" y="5604918"/>
            <a:ext cx="1376363" cy="214312"/>
            <a:chOff x="1392851" y="2310653"/>
            <a:chExt cx="3302446" cy="234913"/>
          </a:xfrm>
        </p:grpSpPr>
        <p:cxnSp>
          <p:nvCxnSpPr>
            <p:cNvPr id="101" name="Straight Connector 48">
              <a:extLst>
                <a:ext uri="{FF2B5EF4-FFF2-40B4-BE49-F238E27FC236}">
                  <a16:creationId xmlns="" xmlns:a16="http://schemas.microsoft.com/office/drawing/2014/main" id="{B8233BB3-F704-E745-B001-FF09ED57902D}"/>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 name="Straight Connector 49">
              <a:extLst>
                <a:ext uri="{FF2B5EF4-FFF2-40B4-BE49-F238E27FC236}">
                  <a16:creationId xmlns="" xmlns:a16="http://schemas.microsoft.com/office/drawing/2014/main" id="{32DDF1E4-743C-A44E-B84B-AE43FA51B90A}"/>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3" name="Straight Connector 50">
              <a:extLst>
                <a:ext uri="{FF2B5EF4-FFF2-40B4-BE49-F238E27FC236}">
                  <a16:creationId xmlns="" xmlns:a16="http://schemas.microsoft.com/office/drawing/2014/main" id="{71D79C6E-53D4-364D-99F8-01EA65711757}"/>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4" name="Straight Connector 51">
              <a:extLst>
                <a:ext uri="{FF2B5EF4-FFF2-40B4-BE49-F238E27FC236}">
                  <a16:creationId xmlns="" xmlns:a16="http://schemas.microsoft.com/office/drawing/2014/main" id="{2E2ACDDD-B595-2B4F-B910-BAE6EE00F9DD}"/>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05" name="文字方塊 29">
            <a:extLst>
              <a:ext uri="{FF2B5EF4-FFF2-40B4-BE49-F238E27FC236}">
                <a16:creationId xmlns="" xmlns:a16="http://schemas.microsoft.com/office/drawing/2014/main" id="{42E24C28-7432-DE46-8D6F-8A2253213766}"/>
              </a:ext>
            </a:extLst>
          </p:cNvPr>
          <p:cNvSpPr txBox="1">
            <a:spLocks noChangeArrowheads="1"/>
          </p:cNvSpPr>
          <p:nvPr/>
        </p:nvSpPr>
        <p:spPr bwMode="auto">
          <a:xfrm>
            <a:off x="4511419" y="58081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dirty="0">
                <a:solidFill>
                  <a:srgbClr val="000000"/>
                </a:solidFill>
                <a:latin typeface="Calibri" panose="020F0502020204030204" pitchFamily="34" charset="0"/>
                <a:ea typeface="MS PGothic" panose="020B0600070205080204" pitchFamily="34" charset="-128"/>
              </a:rPr>
              <a:t>网络层</a:t>
            </a:r>
          </a:p>
        </p:txBody>
      </p:sp>
      <p:sp>
        <p:nvSpPr>
          <p:cNvPr id="106" name="文字方塊 29">
            <a:extLst>
              <a:ext uri="{FF2B5EF4-FFF2-40B4-BE49-F238E27FC236}">
                <a16:creationId xmlns="" xmlns:a16="http://schemas.microsoft.com/office/drawing/2014/main" id="{37C75C1C-9628-3C44-AC98-D9EC791B79CF}"/>
              </a:ext>
            </a:extLst>
          </p:cNvPr>
          <p:cNvSpPr txBox="1">
            <a:spLocks noChangeArrowheads="1"/>
          </p:cNvSpPr>
          <p:nvPr/>
        </p:nvSpPr>
        <p:spPr bwMode="auto">
          <a:xfrm>
            <a:off x="6077471" y="5808118"/>
            <a:ext cx="234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zh-TW" u="none">
                <a:solidFill>
                  <a:srgbClr val="000000"/>
                </a:solidFill>
                <a:latin typeface="Calibri" panose="020F0502020204030204" pitchFamily="34" charset="0"/>
                <a:ea typeface="MS PGothic" panose="020B0600070205080204" pitchFamily="34" charset="-128"/>
              </a:rPr>
              <a:t>传输层</a:t>
            </a:r>
          </a:p>
        </p:txBody>
      </p:sp>
      <p:sp>
        <p:nvSpPr>
          <p:cNvPr id="107" name="Rectangle 2"/>
          <p:cNvSpPr>
            <a:spLocks/>
          </p:cNvSpPr>
          <p:nvPr/>
        </p:nvSpPr>
        <p:spPr bwMode="auto">
          <a:xfrm>
            <a:off x="502526" y="5037235"/>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08" name="Rectangle 3"/>
          <p:cNvSpPr>
            <a:spLocks/>
          </p:cNvSpPr>
          <p:nvPr/>
        </p:nvSpPr>
        <p:spPr bwMode="auto">
          <a:xfrm>
            <a:off x="553326" y="5026123"/>
            <a:ext cx="581025"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Switch</a:t>
            </a:r>
          </a:p>
          <a:p>
            <a:pPr defTabSz="457200"/>
            <a:r>
              <a:rPr lang="en-US" altLang="zh-CN" sz="1700">
                <a:latin typeface="Calibri" pitchFamily="34" charset="0"/>
              </a:rPr>
              <a:t>Port</a:t>
            </a:r>
          </a:p>
        </p:txBody>
      </p:sp>
      <p:sp>
        <p:nvSpPr>
          <p:cNvPr id="109" name="Rectangle 4"/>
          <p:cNvSpPr>
            <a:spLocks/>
          </p:cNvSpPr>
          <p:nvPr/>
        </p:nvSpPr>
        <p:spPr bwMode="auto">
          <a:xfrm>
            <a:off x="2013826"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0" name="Rectangle 5"/>
          <p:cNvSpPr>
            <a:spLocks/>
          </p:cNvSpPr>
          <p:nvPr/>
        </p:nvSpPr>
        <p:spPr bwMode="auto">
          <a:xfrm>
            <a:off x="2126539" y="5062635"/>
            <a:ext cx="427037" cy="523875"/>
          </a:xfrm>
          <a:prstGeom prst="rect">
            <a:avLst/>
          </a:prstGeom>
          <a:noFill/>
          <a:ln w="12700">
            <a:noFill/>
            <a:miter lim="800000"/>
            <a:headEnd/>
            <a:tailEnd/>
          </a:ln>
        </p:spPr>
        <p:txBody>
          <a:bodyPr wrap="none" lIns="0" tIns="0" rIns="0" bIns="0" anchor="ctr">
            <a:spAutoFit/>
          </a:bodyPr>
          <a:lstStyle/>
          <a:p>
            <a:pPr defTabSz="457200"/>
            <a:r>
              <a:rPr lang="en-US" altLang="zh-CN" sz="1700" dirty="0">
                <a:latin typeface="Calibri" pitchFamily="34" charset="0"/>
              </a:rPr>
              <a:t>MAC</a:t>
            </a:r>
          </a:p>
          <a:p>
            <a:pPr defTabSz="457200"/>
            <a:r>
              <a:rPr lang="en-US" altLang="zh-CN" sz="1700" dirty="0" err="1">
                <a:latin typeface="Calibri" pitchFamily="34" charset="0"/>
              </a:rPr>
              <a:t>src</a:t>
            </a:r>
            <a:endParaRPr lang="en-US" altLang="zh-CN" sz="1700" dirty="0">
              <a:latin typeface="Calibri" pitchFamily="34" charset="0"/>
            </a:endParaRPr>
          </a:p>
        </p:txBody>
      </p:sp>
      <p:sp>
        <p:nvSpPr>
          <p:cNvPr id="111" name="Rectangle 6"/>
          <p:cNvSpPr>
            <a:spLocks/>
          </p:cNvSpPr>
          <p:nvPr/>
        </p:nvSpPr>
        <p:spPr bwMode="auto">
          <a:xfrm>
            <a:off x="277265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 name="Rectangle 7"/>
          <p:cNvSpPr>
            <a:spLocks/>
          </p:cNvSpPr>
          <p:nvPr/>
        </p:nvSpPr>
        <p:spPr bwMode="auto">
          <a:xfrm>
            <a:off x="2888539" y="5062635"/>
            <a:ext cx="427037"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MAC</a:t>
            </a:r>
          </a:p>
          <a:p>
            <a:pPr defTabSz="457200"/>
            <a:r>
              <a:rPr lang="en-US" altLang="zh-CN" sz="1700">
                <a:latin typeface="Calibri" pitchFamily="34" charset="0"/>
              </a:rPr>
              <a:t>dst</a:t>
            </a:r>
          </a:p>
        </p:txBody>
      </p:sp>
      <p:sp>
        <p:nvSpPr>
          <p:cNvPr id="113" name="Rectangle 8"/>
          <p:cNvSpPr>
            <a:spLocks/>
          </p:cNvSpPr>
          <p:nvPr/>
        </p:nvSpPr>
        <p:spPr bwMode="auto">
          <a:xfrm>
            <a:off x="350290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4" name="Rectangle 9"/>
          <p:cNvSpPr>
            <a:spLocks/>
          </p:cNvSpPr>
          <p:nvPr/>
        </p:nvSpPr>
        <p:spPr bwMode="auto">
          <a:xfrm>
            <a:off x="3690226" y="5008660"/>
            <a:ext cx="395288"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Eth</a:t>
            </a:r>
          </a:p>
          <a:p>
            <a:pPr defTabSz="457200"/>
            <a:r>
              <a:rPr lang="en-US" altLang="zh-CN" sz="1700">
                <a:latin typeface="Calibri" pitchFamily="34" charset="0"/>
              </a:rPr>
              <a:t>type</a:t>
            </a:r>
          </a:p>
        </p:txBody>
      </p:sp>
      <p:sp>
        <p:nvSpPr>
          <p:cNvPr id="115" name="Rectangle 10"/>
          <p:cNvSpPr>
            <a:spLocks/>
          </p:cNvSpPr>
          <p:nvPr/>
        </p:nvSpPr>
        <p:spPr bwMode="auto">
          <a:xfrm>
            <a:off x="1251826"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6" name="Rectangle 11"/>
          <p:cNvSpPr>
            <a:spLocks/>
          </p:cNvSpPr>
          <p:nvPr/>
        </p:nvSpPr>
        <p:spPr bwMode="auto">
          <a:xfrm>
            <a:off x="1332789" y="5062635"/>
            <a:ext cx="482600" cy="523875"/>
          </a:xfrm>
          <a:prstGeom prst="rect">
            <a:avLst/>
          </a:prstGeom>
          <a:noFill/>
          <a:ln w="12700">
            <a:noFill/>
            <a:miter lim="800000"/>
            <a:headEnd/>
            <a:tailEnd/>
          </a:ln>
        </p:spPr>
        <p:txBody>
          <a:bodyPr wrap="none" lIns="0" tIns="0" rIns="0" bIns="0" anchor="ctr">
            <a:spAutoFit/>
          </a:bodyPr>
          <a:lstStyle/>
          <a:p>
            <a:pPr defTabSz="457200"/>
            <a:r>
              <a:rPr lang="en-US" altLang="zh-CN" sz="1700" dirty="0">
                <a:latin typeface="Calibri" pitchFamily="34" charset="0"/>
              </a:rPr>
              <a:t>VLAN</a:t>
            </a:r>
          </a:p>
          <a:p>
            <a:pPr algn="ctr" defTabSz="457200"/>
            <a:r>
              <a:rPr lang="en-US" altLang="zh-CN" sz="1700" dirty="0">
                <a:latin typeface="Calibri" pitchFamily="34" charset="0"/>
              </a:rPr>
              <a:t>ID</a:t>
            </a:r>
          </a:p>
        </p:txBody>
      </p:sp>
      <p:sp>
        <p:nvSpPr>
          <p:cNvPr id="117" name="Rectangle 12"/>
          <p:cNvSpPr>
            <a:spLocks/>
          </p:cNvSpPr>
          <p:nvPr/>
        </p:nvSpPr>
        <p:spPr bwMode="auto">
          <a:xfrm>
            <a:off x="425220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8" name="Rectangle 13"/>
          <p:cNvSpPr>
            <a:spLocks/>
          </p:cNvSpPr>
          <p:nvPr/>
        </p:nvSpPr>
        <p:spPr bwMode="auto">
          <a:xfrm>
            <a:off x="4458576" y="5045173"/>
            <a:ext cx="265113"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IP</a:t>
            </a:r>
          </a:p>
          <a:p>
            <a:pPr defTabSz="457200"/>
            <a:r>
              <a:rPr lang="en-US" altLang="zh-CN" sz="1700">
                <a:latin typeface="Calibri" pitchFamily="34" charset="0"/>
              </a:rPr>
              <a:t>Src</a:t>
            </a:r>
          </a:p>
        </p:txBody>
      </p:sp>
      <p:sp>
        <p:nvSpPr>
          <p:cNvPr id="119" name="Rectangle 14"/>
          <p:cNvSpPr>
            <a:spLocks/>
          </p:cNvSpPr>
          <p:nvPr/>
        </p:nvSpPr>
        <p:spPr bwMode="auto">
          <a:xfrm>
            <a:off x="502055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0" name="Rectangle 15"/>
          <p:cNvSpPr>
            <a:spLocks/>
          </p:cNvSpPr>
          <p:nvPr/>
        </p:nvSpPr>
        <p:spPr bwMode="auto">
          <a:xfrm>
            <a:off x="5199939" y="5045173"/>
            <a:ext cx="295275"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IP</a:t>
            </a:r>
          </a:p>
          <a:p>
            <a:pPr defTabSz="457200"/>
            <a:r>
              <a:rPr lang="en-US" altLang="zh-CN" sz="1700">
                <a:latin typeface="Calibri" pitchFamily="34" charset="0"/>
              </a:rPr>
              <a:t>Dst</a:t>
            </a:r>
          </a:p>
        </p:txBody>
      </p:sp>
      <p:sp>
        <p:nvSpPr>
          <p:cNvPr id="121" name="Rectangle 16"/>
          <p:cNvSpPr>
            <a:spLocks/>
          </p:cNvSpPr>
          <p:nvPr/>
        </p:nvSpPr>
        <p:spPr bwMode="auto">
          <a:xfrm>
            <a:off x="5779376"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2" name="Rectangle 17"/>
          <p:cNvSpPr>
            <a:spLocks/>
          </p:cNvSpPr>
          <p:nvPr/>
        </p:nvSpPr>
        <p:spPr bwMode="auto">
          <a:xfrm>
            <a:off x="5930189" y="5045173"/>
            <a:ext cx="373062"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IP</a:t>
            </a:r>
          </a:p>
          <a:p>
            <a:pPr defTabSz="457200"/>
            <a:r>
              <a:rPr lang="en-US" altLang="zh-CN" sz="1700">
                <a:latin typeface="Calibri" pitchFamily="34" charset="0"/>
              </a:rPr>
              <a:t>Prot</a:t>
            </a:r>
          </a:p>
        </p:txBody>
      </p:sp>
      <p:sp>
        <p:nvSpPr>
          <p:cNvPr id="123" name="Rectangle 18"/>
          <p:cNvSpPr>
            <a:spLocks/>
          </p:cNvSpPr>
          <p:nvPr/>
        </p:nvSpPr>
        <p:spPr bwMode="auto">
          <a:xfrm>
            <a:off x="653820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4" name="Rectangle 19"/>
          <p:cNvSpPr>
            <a:spLocks/>
          </p:cNvSpPr>
          <p:nvPr/>
        </p:nvSpPr>
        <p:spPr bwMode="auto">
          <a:xfrm>
            <a:off x="6646151" y="5045173"/>
            <a:ext cx="465138"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TCP</a:t>
            </a:r>
          </a:p>
          <a:p>
            <a:pPr defTabSz="457200"/>
            <a:r>
              <a:rPr lang="en-US" altLang="zh-CN" sz="1700">
                <a:latin typeface="Calibri" pitchFamily="34" charset="0"/>
              </a:rPr>
              <a:t>sport</a:t>
            </a:r>
          </a:p>
        </p:txBody>
      </p:sp>
      <p:sp>
        <p:nvSpPr>
          <p:cNvPr id="125" name="Rectangle 20"/>
          <p:cNvSpPr>
            <a:spLocks/>
          </p:cNvSpPr>
          <p:nvPr/>
        </p:nvSpPr>
        <p:spPr bwMode="auto">
          <a:xfrm>
            <a:off x="730655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6" name="Rectangle 21"/>
          <p:cNvSpPr>
            <a:spLocks/>
          </p:cNvSpPr>
          <p:nvPr/>
        </p:nvSpPr>
        <p:spPr bwMode="auto">
          <a:xfrm>
            <a:off x="7395451" y="5045173"/>
            <a:ext cx="500063"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TCP</a:t>
            </a:r>
          </a:p>
          <a:p>
            <a:pPr defTabSz="457200"/>
            <a:r>
              <a:rPr lang="en-US" altLang="zh-CN" sz="1700">
                <a:latin typeface="Calibri" pitchFamily="34" charset="0"/>
              </a:rPr>
              <a:t>dport</a:t>
            </a:r>
          </a:p>
        </p:txBody>
      </p:sp>
    </p:spTree>
    <p:extLst>
      <p:ext uri="{BB962C8B-B14F-4D97-AF65-F5344CB8AC3E}">
        <p14:creationId xmlns:p14="http://schemas.microsoft.com/office/powerpoint/2010/main" val="4185499331"/>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Rectangle 2"/>
          <p:cNvSpPr>
            <a:spLocks/>
          </p:cNvSpPr>
          <p:nvPr/>
        </p:nvSpPr>
        <p:spPr bwMode="auto">
          <a:xfrm>
            <a:off x="673100" y="968718"/>
            <a:ext cx="2221762" cy="369332"/>
          </a:xfrm>
          <a:prstGeom prst="rect">
            <a:avLst/>
          </a:prstGeom>
          <a:noFill/>
          <a:ln w="12700">
            <a:noFill/>
            <a:miter lim="800000"/>
            <a:headEnd/>
            <a:tailEnd/>
          </a:ln>
        </p:spPr>
        <p:txBody>
          <a:bodyPr wrap="none" lIns="0" tIns="0" rIns="0" bIns="0" anchor="ctr">
            <a:spAutoFit/>
          </a:bodyPr>
          <a:lstStyle/>
          <a:p>
            <a:pPr defTabSz="457200"/>
            <a:r>
              <a:rPr lang="zh-CN" altLang="en-US" sz="2400" dirty="0" smtClean="0">
                <a:solidFill>
                  <a:srgbClr val="FF0000"/>
                </a:solidFill>
                <a:latin typeface="Gill Sans MT" pitchFamily="34" charset="0"/>
              </a:rPr>
              <a:t>基于目的地转发</a:t>
            </a:r>
            <a:r>
              <a:rPr lang="en-US" altLang="zh-CN" sz="2400" dirty="0" smtClean="0">
                <a:solidFill>
                  <a:srgbClr val="000090"/>
                </a:solidFill>
                <a:latin typeface="Gill Sans MT" pitchFamily="34" charset="0"/>
              </a:rPr>
              <a:t>:</a:t>
            </a:r>
            <a:endParaRPr lang="en-US" altLang="zh-CN" sz="2400" dirty="0">
              <a:solidFill>
                <a:srgbClr val="000090"/>
              </a:solidFill>
              <a:latin typeface="Gill Sans MT" pitchFamily="34" charset="0"/>
            </a:endParaRPr>
          </a:p>
        </p:txBody>
      </p:sp>
      <p:sp>
        <p:nvSpPr>
          <p:cNvPr id="111619" name="Rectangle 3"/>
          <p:cNvSpPr>
            <a:spLocks/>
          </p:cNvSpPr>
          <p:nvPr/>
        </p:nvSpPr>
        <p:spPr bwMode="auto">
          <a:xfrm>
            <a:off x="685800" y="2004631"/>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grpSp>
        <p:nvGrpSpPr>
          <p:cNvPr id="111620" name="Group 4"/>
          <p:cNvGrpSpPr>
            <a:grpSpLocks/>
          </p:cNvGrpSpPr>
          <p:nvPr/>
        </p:nvGrpSpPr>
        <p:grpSpPr bwMode="auto">
          <a:xfrm>
            <a:off x="687388" y="1336293"/>
            <a:ext cx="7483475" cy="571500"/>
            <a:chOff x="0" y="0"/>
            <a:chExt cx="6704" cy="512"/>
          </a:xfrm>
        </p:grpSpPr>
        <p:sp>
          <p:nvSpPr>
            <p:cNvPr id="111705"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6" name="Rectangle 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1707"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8" name="Rectangle 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src</a:t>
              </a:r>
            </a:p>
          </p:txBody>
        </p:sp>
        <p:sp>
          <p:nvSpPr>
            <p:cNvPr id="111709"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0" name="Rectangle 1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dst</a:t>
              </a:r>
            </a:p>
          </p:txBody>
        </p:sp>
        <p:sp>
          <p:nvSpPr>
            <p:cNvPr id="111711"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2" name="Rectangle 1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1713"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4" name="Rectangle 1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1715"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6" name="Rectangle 1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Src</a:t>
              </a:r>
            </a:p>
          </p:txBody>
        </p:sp>
        <p:sp>
          <p:nvSpPr>
            <p:cNvPr id="111717"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8" name="Rectangle 1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Dst</a:t>
              </a:r>
            </a:p>
          </p:txBody>
        </p:sp>
        <p:sp>
          <p:nvSpPr>
            <p:cNvPr id="111719"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20" name="Rectangle 2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Prot</a:t>
              </a:r>
            </a:p>
          </p:txBody>
        </p:sp>
        <p:sp>
          <p:nvSpPr>
            <p:cNvPr id="111721"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22" name="Rectangle 2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1723"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24" name="Rectangle 2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dport</a:t>
              </a:r>
            </a:p>
          </p:txBody>
        </p:sp>
        <p:sp>
          <p:nvSpPr>
            <p:cNvPr id="111725"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algn="ctr" defTabSz="457200"/>
              <a:endParaRPr lang="zh-CN" altLang="zh-CN">
                <a:latin typeface="Calibri" pitchFamily="34" charset="0"/>
              </a:endParaRPr>
            </a:p>
          </p:txBody>
        </p:sp>
        <p:sp>
          <p:nvSpPr>
            <p:cNvPr id="111726" name="Rectangle 2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Action</a:t>
              </a:r>
            </a:p>
          </p:txBody>
        </p:sp>
      </p:grpSp>
      <p:sp>
        <p:nvSpPr>
          <p:cNvPr id="111621" name="Rectangle 27"/>
          <p:cNvSpPr>
            <a:spLocks/>
          </p:cNvSpPr>
          <p:nvPr/>
        </p:nvSpPr>
        <p:spPr bwMode="auto">
          <a:xfrm>
            <a:off x="1346200" y="2004631"/>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22" name="Rectangle 28"/>
          <p:cNvSpPr>
            <a:spLocks/>
          </p:cNvSpPr>
          <p:nvPr/>
        </p:nvSpPr>
        <p:spPr bwMode="auto">
          <a:xfrm>
            <a:off x="1989931" y="2004629"/>
            <a:ext cx="803275"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23" name="Rectangle 29"/>
          <p:cNvSpPr>
            <a:spLocks/>
          </p:cNvSpPr>
          <p:nvPr/>
        </p:nvSpPr>
        <p:spPr bwMode="auto">
          <a:xfrm>
            <a:off x="2717006" y="2004630"/>
            <a:ext cx="661988"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4" name="Rectangle 30"/>
          <p:cNvSpPr>
            <a:spLocks/>
          </p:cNvSpPr>
          <p:nvPr/>
        </p:nvSpPr>
        <p:spPr bwMode="auto">
          <a:xfrm>
            <a:off x="3328988" y="2004631"/>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25" name="Rectangle 31"/>
          <p:cNvSpPr>
            <a:spLocks/>
          </p:cNvSpPr>
          <p:nvPr/>
        </p:nvSpPr>
        <p:spPr bwMode="auto">
          <a:xfrm>
            <a:off x="3989388"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6" name="Rectangle 32"/>
          <p:cNvSpPr>
            <a:spLocks/>
          </p:cNvSpPr>
          <p:nvPr/>
        </p:nvSpPr>
        <p:spPr bwMode="auto">
          <a:xfrm>
            <a:off x="4649788" y="1968118"/>
            <a:ext cx="660400" cy="320675"/>
          </a:xfrm>
          <a:prstGeom prst="rect">
            <a:avLst/>
          </a:prstGeom>
          <a:noFill/>
          <a:ln w="12700">
            <a:noFill/>
            <a:miter lim="800000"/>
            <a:headEnd/>
            <a:tailEnd/>
          </a:ln>
        </p:spPr>
        <p:txBody>
          <a:bodyPr lIns="0" tIns="0" rIns="0" bIns="0" anchor="ctr"/>
          <a:lstStyle/>
          <a:p>
            <a:pPr defTabSz="457200"/>
            <a:r>
              <a:rPr lang="en-US" altLang="zh-CN" sz="1400" dirty="0">
                <a:latin typeface="Calibri" pitchFamily="34" charset="0"/>
              </a:rPr>
              <a:t>51.6.0.8</a:t>
            </a:r>
          </a:p>
        </p:txBody>
      </p:sp>
      <p:sp>
        <p:nvSpPr>
          <p:cNvPr id="111627" name="Rectangle 33"/>
          <p:cNvSpPr>
            <a:spLocks/>
          </p:cNvSpPr>
          <p:nvPr/>
        </p:nvSpPr>
        <p:spPr bwMode="auto">
          <a:xfrm>
            <a:off x="5319713" y="2004631"/>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28" name="Rectangle 34"/>
          <p:cNvSpPr>
            <a:spLocks/>
          </p:cNvSpPr>
          <p:nvPr/>
        </p:nvSpPr>
        <p:spPr bwMode="auto">
          <a:xfrm>
            <a:off x="5980113" y="2004631"/>
            <a:ext cx="661987"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9" name="Rectangle 35"/>
          <p:cNvSpPr>
            <a:spLocks/>
          </p:cNvSpPr>
          <p:nvPr/>
        </p:nvSpPr>
        <p:spPr bwMode="auto">
          <a:xfrm>
            <a:off x="6642100"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30" name="Rectangle 36"/>
          <p:cNvSpPr>
            <a:spLocks/>
          </p:cNvSpPr>
          <p:nvPr/>
        </p:nvSpPr>
        <p:spPr bwMode="auto">
          <a:xfrm>
            <a:off x="7400925" y="2004631"/>
            <a:ext cx="660400" cy="320675"/>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port6</a:t>
            </a:r>
          </a:p>
        </p:txBody>
      </p:sp>
      <p:sp>
        <p:nvSpPr>
          <p:cNvPr id="111633" name="Rectangle 2"/>
          <p:cNvSpPr>
            <a:spLocks/>
          </p:cNvSpPr>
          <p:nvPr/>
        </p:nvSpPr>
        <p:spPr bwMode="auto">
          <a:xfrm>
            <a:off x="3048000" y="2425160"/>
            <a:ext cx="5122863" cy="492443"/>
          </a:xfrm>
          <a:prstGeom prst="rect">
            <a:avLst/>
          </a:prstGeom>
          <a:noFill/>
          <a:ln w="12700">
            <a:noFill/>
            <a:miter lim="800000"/>
            <a:headEnd/>
            <a:tailEnd/>
          </a:ln>
        </p:spPr>
        <p:txBody>
          <a:bodyPr lIns="0" tIns="0" rIns="0" bIns="0" anchor="ctr">
            <a:spAutoFit/>
          </a:bodyPr>
          <a:lstStyle/>
          <a:p>
            <a:pPr algn="ctr" defTabSz="457200"/>
            <a:r>
              <a:rPr lang="en-US" altLang="zh-CN" sz="1600" dirty="0">
                <a:latin typeface="+mn-lt"/>
              </a:rPr>
              <a:t>IP datagrams destined to IP address </a:t>
            </a:r>
            <a:r>
              <a:rPr lang="en-US" altLang="zh-CN" sz="1600" dirty="0" smtClean="0">
                <a:latin typeface="+mn-lt"/>
              </a:rPr>
              <a:t>51.6.0.8 </a:t>
            </a:r>
            <a:r>
              <a:rPr lang="en-US" altLang="zh-CN" sz="1600" dirty="0">
                <a:latin typeface="+mn-lt"/>
              </a:rPr>
              <a:t>should be forwarded to router output port 6 </a:t>
            </a:r>
          </a:p>
        </p:txBody>
      </p:sp>
      <p:sp>
        <p:nvSpPr>
          <p:cNvPr id="111634" name="Rectangle 73"/>
          <p:cNvSpPr>
            <a:spLocks/>
          </p:cNvSpPr>
          <p:nvPr/>
        </p:nvSpPr>
        <p:spPr bwMode="auto">
          <a:xfrm>
            <a:off x="685800" y="4042981"/>
            <a:ext cx="660400" cy="32226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grpSp>
        <p:nvGrpSpPr>
          <p:cNvPr id="111635" name="Group 74"/>
          <p:cNvGrpSpPr>
            <a:grpSpLocks/>
          </p:cNvGrpSpPr>
          <p:nvPr/>
        </p:nvGrpSpPr>
        <p:grpSpPr bwMode="auto">
          <a:xfrm>
            <a:off x="687388" y="3376231"/>
            <a:ext cx="7483475" cy="571500"/>
            <a:chOff x="0" y="0"/>
            <a:chExt cx="6704" cy="512"/>
          </a:xfrm>
        </p:grpSpPr>
        <p:sp>
          <p:nvSpPr>
            <p:cNvPr id="111683"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4" name="Rectangle 7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1685"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6" name="Rectangle 7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src</a:t>
              </a:r>
            </a:p>
          </p:txBody>
        </p:sp>
        <p:sp>
          <p:nvSpPr>
            <p:cNvPr id="111687"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8" name="Rectangle 8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dst</a:t>
              </a:r>
            </a:p>
          </p:txBody>
        </p:sp>
        <p:sp>
          <p:nvSpPr>
            <p:cNvPr id="111689"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0" name="Rectangle 8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1691"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2" name="Rectangle 8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1693"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4" name="Rectangle 8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Src</a:t>
              </a:r>
            </a:p>
          </p:txBody>
        </p:sp>
        <p:sp>
          <p:nvSpPr>
            <p:cNvPr id="111695"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6" name="Rectangle 8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Dst</a:t>
              </a:r>
            </a:p>
          </p:txBody>
        </p:sp>
        <p:sp>
          <p:nvSpPr>
            <p:cNvPr id="111697"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8" name="Rectangle 9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Prot</a:t>
              </a:r>
            </a:p>
          </p:txBody>
        </p:sp>
        <p:sp>
          <p:nvSpPr>
            <p:cNvPr id="111699"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0" name="Rectangle 9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1701"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2" name="Rectangle 9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dport</a:t>
              </a:r>
            </a:p>
          </p:txBody>
        </p:sp>
        <p:sp>
          <p:nvSpPr>
            <p:cNvPr id="111703"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algn="ctr" defTabSz="457200"/>
              <a:endParaRPr lang="zh-CN" altLang="zh-CN">
                <a:latin typeface="Calibri" pitchFamily="34" charset="0"/>
              </a:endParaRPr>
            </a:p>
          </p:txBody>
        </p:sp>
        <p:sp>
          <p:nvSpPr>
            <p:cNvPr id="111704" name="Rectangle 9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Forward</a:t>
              </a:r>
            </a:p>
          </p:txBody>
        </p:sp>
      </p:grpSp>
      <p:sp>
        <p:nvSpPr>
          <p:cNvPr id="111636" name="Rectangle 97"/>
          <p:cNvSpPr>
            <a:spLocks/>
          </p:cNvSpPr>
          <p:nvPr/>
        </p:nvSpPr>
        <p:spPr bwMode="auto">
          <a:xfrm>
            <a:off x="1346200" y="4042981"/>
            <a:ext cx="660400" cy="32226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37" name="Rectangle 98"/>
          <p:cNvSpPr>
            <a:spLocks/>
          </p:cNvSpPr>
          <p:nvPr/>
        </p:nvSpPr>
        <p:spPr bwMode="auto">
          <a:xfrm>
            <a:off x="1774825" y="4042981"/>
            <a:ext cx="1133475" cy="32226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38" name="Rectangle 99"/>
          <p:cNvSpPr>
            <a:spLocks/>
          </p:cNvSpPr>
          <p:nvPr/>
        </p:nvSpPr>
        <p:spPr bwMode="auto">
          <a:xfrm>
            <a:off x="2667000" y="4042981"/>
            <a:ext cx="661988" cy="32226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39" name="Rectangle 100"/>
          <p:cNvSpPr>
            <a:spLocks/>
          </p:cNvSpPr>
          <p:nvPr/>
        </p:nvSpPr>
        <p:spPr bwMode="auto">
          <a:xfrm>
            <a:off x="3328988" y="4042981"/>
            <a:ext cx="660400" cy="32226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40" name="Rectangle 101"/>
          <p:cNvSpPr>
            <a:spLocks/>
          </p:cNvSpPr>
          <p:nvPr/>
        </p:nvSpPr>
        <p:spPr bwMode="auto">
          <a:xfrm>
            <a:off x="3989388"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1" name="Rectangle 102"/>
          <p:cNvSpPr>
            <a:spLocks/>
          </p:cNvSpPr>
          <p:nvPr/>
        </p:nvSpPr>
        <p:spPr bwMode="auto">
          <a:xfrm>
            <a:off x="4649788"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2" name="Rectangle 103"/>
          <p:cNvSpPr>
            <a:spLocks/>
          </p:cNvSpPr>
          <p:nvPr/>
        </p:nvSpPr>
        <p:spPr bwMode="auto">
          <a:xfrm>
            <a:off x="5319713" y="4042981"/>
            <a:ext cx="660400" cy="32226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43" name="Rectangle 104"/>
          <p:cNvSpPr>
            <a:spLocks/>
          </p:cNvSpPr>
          <p:nvPr/>
        </p:nvSpPr>
        <p:spPr bwMode="auto">
          <a:xfrm>
            <a:off x="5980113" y="4042981"/>
            <a:ext cx="661987"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4" name="Rectangle 105"/>
          <p:cNvSpPr>
            <a:spLocks/>
          </p:cNvSpPr>
          <p:nvPr/>
        </p:nvSpPr>
        <p:spPr bwMode="auto">
          <a:xfrm>
            <a:off x="6642100"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22</a:t>
            </a:r>
          </a:p>
        </p:txBody>
      </p:sp>
      <p:sp>
        <p:nvSpPr>
          <p:cNvPr id="111645" name="Rectangle 106"/>
          <p:cNvSpPr>
            <a:spLocks/>
          </p:cNvSpPr>
          <p:nvPr/>
        </p:nvSpPr>
        <p:spPr bwMode="auto">
          <a:xfrm>
            <a:off x="7400925" y="4042981"/>
            <a:ext cx="660400" cy="322262"/>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drop</a:t>
            </a:r>
          </a:p>
        </p:txBody>
      </p:sp>
      <p:sp>
        <p:nvSpPr>
          <p:cNvPr id="111646" name="Rectangle 2"/>
          <p:cNvSpPr>
            <a:spLocks/>
          </p:cNvSpPr>
          <p:nvPr/>
        </p:nvSpPr>
        <p:spPr bwMode="auto">
          <a:xfrm>
            <a:off x="673100" y="2879621"/>
            <a:ext cx="990656" cy="369332"/>
          </a:xfrm>
          <a:prstGeom prst="rect">
            <a:avLst/>
          </a:prstGeom>
          <a:noFill/>
          <a:ln w="12700">
            <a:noFill/>
            <a:miter lim="800000"/>
            <a:headEnd/>
            <a:tailEnd/>
          </a:ln>
        </p:spPr>
        <p:txBody>
          <a:bodyPr wrap="none" lIns="0" tIns="0" rIns="0" bIns="0" anchor="ctr">
            <a:spAutoFit/>
          </a:bodyPr>
          <a:lstStyle/>
          <a:p>
            <a:pPr defTabSz="457200"/>
            <a:r>
              <a:rPr lang="zh-CN" altLang="en-US" sz="2400" dirty="0" smtClean="0">
                <a:solidFill>
                  <a:srgbClr val="FF0000"/>
                </a:solidFill>
                <a:latin typeface="Gill Sans MT" pitchFamily="34" charset="0"/>
              </a:rPr>
              <a:t>防火墙</a:t>
            </a:r>
            <a:r>
              <a:rPr lang="en-US" altLang="zh-CN" sz="2400" dirty="0" smtClean="0">
                <a:solidFill>
                  <a:srgbClr val="FF0000"/>
                </a:solidFill>
                <a:latin typeface="Gill Sans MT" pitchFamily="34" charset="0"/>
              </a:rPr>
              <a:t>:</a:t>
            </a:r>
            <a:endParaRPr lang="en-US" altLang="zh-CN" sz="2400" dirty="0">
              <a:solidFill>
                <a:srgbClr val="FF0000"/>
              </a:solidFill>
              <a:latin typeface="Gill Sans MT" pitchFamily="34" charset="0"/>
            </a:endParaRPr>
          </a:p>
        </p:txBody>
      </p:sp>
      <p:sp>
        <p:nvSpPr>
          <p:cNvPr id="111647" name="Rectangle 2"/>
          <p:cNvSpPr>
            <a:spLocks/>
          </p:cNvSpPr>
          <p:nvPr/>
        </p:nvSpPr>
        <p:spPr bwMode="auto">
          <a:xfrm>
            <a:off x="1757363" y="4394533"/>
            <a:ext cx="6438900" cy="246221"/>
          </a:xfrm>
          <a:prstGeom prst="rect">
            <a:avLst/>
          </a:prstGeom>
          <a:noFill/>
          <a:ln w="12700">
            <a:noFill/>
            <a:miter lim="800000"/>
            <a:headEnd/>
            <a:tailEnd/>
          </a:ln>
        </p:spPr>
        <p:txBody>
          <a:bodyPr lIns="0" tIns="0" rIns="0" bIns="0" anchor="ctr">
            <a:spAutoFit/>
          </a:bodyPr>
          <a:lstStyle/>
          <a:p>
            <a:pPr defTabSz="457200"/>
            <a:r>
              <a:rPr lang="en-US" altLang="zh-CN" sz="1600" dirty="0">
                <a:latin typeface="+mn-lt"/>
              </a:rPr>
              <a:t>do not forward (block) all datagrams destined to TCP  port 22</a:t>
            </a:r>
          </a:p>
        </p:txBody>
      </p:sp>
      <p:sp>
        <p:nvSpPr>
          <p:cNvPr id="111648" name="Rectangle 73"/>
          <p:cNvSpPr>
            <a:spLocks/>
          </p:cNvSpPr>
          <p:nvPr/>
        </p:nvSpPr>
        <p:spPr bwMode="auto">
          <a:xfrm>
            <a:off x="647700" y="5730493"/>
            <a:ext cx="660400" cy="322263"/>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grpSp>
        <p:nvGrpSpPr>
          <p:cNvPr id="111649" name="Group 74"/>
          <p:cNvGrpSpPr>
            <a:grpSpLocks/>
          </p:cNvGrpSpPr>
          <p:nvPr/>
        </p:nvGrpSpPr>
        <p:grpSpPr bwMode="auto">
          <a:xfrm>
            <a:off x="649288" y="5063743"/>
            <a:ext cx="7483475" cy="571500"/>
            <a:chOff x="0" y="0"/>
            <a:chExt cx="6704" cy="512"/>
          </a:xfrm>
        </p:grpSpPr>
        <p:sp>
          <p:nvSpPr>
            <p:cNvPr id="111661"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2" name="Rectangle 7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1663"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4" name="Rectangle 7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src</a:t>
              </a:r>
            </a:p>
          </p:txBody>
        </p:sp>
        <p:sp>
          <p:nvSpPr>
            <p:cNvPr id="111665"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6" name="Rectangle 8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dst</a:t>
              </a:r>
            </a:p>
          </p:txBody>
        </p:sp>
        <p:sp>
          <p:nvSpPr>
            <p:cNvPr id="111667"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8" name="Rectangle 8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1669"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0" name="Rectangle 8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1671"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2" name="Rectangle 8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Src</a:t>
              </a:r>
            </a:p>
          </p:txBody>
        </p:sp>
        <p:sp>
          <p:nvSpPr>
            <p:cNvPr id="111673"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4" name="Rectangle 8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Dst</a:t>
              </a:r>
            </a:p>
          </p:txBody>
        </p:sp>
        <p:sp>
          <p:nvSpPr>
            <p:cNvPr id="111675"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6" name="Rectangle 9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Prot</a:t>
              </a:r>
            </a:p>
          </p:txBody>
        </p:sp>
        <p:sp>
          <p:nvSpPr>
            <p:cNvPr id="111677"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8" name="Rectangle 9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1679"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0" name="Rectangle 9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dport</a:t>
              </a:r>
            </a:p>
          </p:txBody>
        </p:sp>
        <p:sp>
          <p:nvSpPr>
            <p:cNvPr id="111681"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algn="ctr" defTabSz="457200"/>
              <a:endParaRPr lang="zh-CN" altLang="zh-CN">
                <a:latin typeface="Calibri" pitchFamily="34" charset="0"/>
              </a:endParaRPr>
            </a:p>
          </p:txBody>
        </p:sp>
        <p:sp>
          <p:nvSpPr>
            <p:cNvPr id="111682" name="Rectangle 9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Forward</a:t>
              </a:r>
            </a:p>
          </p:txBody>
        </p:sp>
      </p:grpSp>
      <p:sp>
        <p:nvSpPr>
          <p:cNvPr id="111650" name="Rectangle 97"/>
          <p:cNvSpPr>
            <a:spLocks/>
          </p:cNvSpPr>
          <p:nvPr/>
        </p:nvSpPr>
        <p:spPr bwMode="auto">
          <a:xfrm>
            <a:off x="1308100" y="5730493"/>
            <a:ext cx="660400" cy="322263"/>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51" name="Rectangle 98"/>
          <p:cNvSpPr>
            <a:spLocks/>
          </p:cNvSpPr>
          <p:nvPr/>
        </p:nvSpPr>
        <p:spPr bwMode="auto">
          <a:xfrm>
            <a:off x="1736725" y="5730493"/>
            <a:ext cx="1133475" cy="322263"/>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52" name="Rectangle 99"/>
          <p:cNvSpPr>
            <a:spLocks/>
          </p:cNvSpPr>
          <p:nvPr/>
        </p:nvSpPr>
        <p:spPr bwMode="auto">
          <a:xfrm>
            <a:off x="2628900" y="5730493"/>
            <a:ext cx="661988"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3" name="Rectangle 100"/>
          <p:cNvSpPr>
            <a:spLocks/>
          </p:cNvSpPr>
          <p:nvPr/>
        </p:nvSpPr>
        <p:spPr bwMode="auto">
          <a:xfrm>
            <a:off x="3290888"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4" name="Rectangle 101"/>
          <p:cNvSpPr>
            <a:spLocks/>
          </p:cNvSpPr>
          <p:nvPr/>
        </p:nvSpPr>
        <p:spPr bwMode="auto">
          <a:xfrm>
            <a:off x="3948113" y="5713031"/>
            <a:ext cx="598487" cy="266700"/>
          </a:xfrm>
          <a:prstGeom prst="rect">
            <a:avLst/>
          </a:prstGeom>
          <a:noFill/>
          <a:ln w="12700">
            <a:noFill/>
            <a:miter lim="800000"/>
            <a:headEnd/>
            <a:tailEnd/>
          </a:ln>
        </p:spPr>
        <p:txBody>
          <a:bodyPr lIns="0" tIns="0" rIns="0" bIns="0" anchor="ctr"/>
          <a:lstStyle/>
          <a:p>
            <a:pPr defTabSz="457200"/>
            <a:r>
              <a:rPr lang="en-US" altLang="zh-CN" sz="900">
                <a:latin typeface="Calibri" pitchFamily="34" charset="0"/>
              </a:rPr>
              <a:t>128.119.1.1</a:t>
            </a:r>
          </a:p>
        </p:txBody>
      </p:sp>
      <p:sp>
        <p:nvSpPr>
          <p:cNvPr id="111655" name="Rectangle 102"/>
          <p:cNvSpPr>
            <a:spLocks/>
          </p:cNvSpPr>
          <p:nvPr/>
        </p:nvSpPr>
        <p:spPr bwMode="auto">
          <a:xfrm>
            <a:off x="4611688"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6" name="Rectangle 103"/>
          <p:cNvSpPr>
            <a:spLocks/>
          </p:cNvSpPr>
          <p:nvPr/>
        </p:nvSpPr>
        <p:spPr bwMode="auto">
          <a:xfrm>
            <a:off x="5281613" y="5730493"/>
            <a:ext cx="660400" cy="322263"/>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1657" name="Rectangle 104"/>
          <p:cNvSpPr>
            <a:spLocks/>
          </p:cNvSpPr>
          <p:nvPr/>
        </p:nvSpPr>
        <p:spPr bwMode="auto">
          <a:xfrm>
            <a:off x="5942013" y="5730493"/>
            <a:ext cx="661987"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8" name="Rectangle 105"/>
          <p:cNvSpPr>
            <a:spLocks/>
          </p:cNvSpPr>
          <p:nvPr/>
        </p:nvSpPr>
        <p:spPr bwMode="auto">
          <a:xfrm>
            <a:off x="6604000"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9" name="Rectangle 106"/>
          <p:cNvSpPr>
            <a:spLocks/>
          </p:cNvSpPr>
          <p:nvPr/>
        </p:nvSpPr>
        <p:spPr bwMode="auto">
          <a:xfrm>
            <a:off x="7362825" y="56669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drop</a:t>
            </a:r>
          </a:p>
        </p:txBody>
      </p:sp>
      <p:sp>
        <p:nvSpPr>
          <p:cNvPr id="111660" name="Rectangle 2"/>
          <p:cNvSpPr>
            <a:spLocks/>
          </p:cNvSpPr>
          <p:nvPr/>
        </p:nvSpPr>
        <p:spPr bwMode="auto">
          <a:xfrm>
            <a:off x="1663756" y="6026900"/>
            <a:ext cx="6561451" cy="246221"/>
          </a:xfrm>
          <a:prstGeom prst="rect">
            <a:avLst/>
          </a:prstGeom>
          <a:noFill/>
          <a:ln w="12700">
            <a:noFill/>
            <a:miter lim="800000"/>
            <a:headEnd/>
            <a:tailEnd/>
          </a:ln>
        </p:spPr>
        <p:txBody>
          <a:bodyPr wrap="square" lIns="0" tIns="0" rIns="0" bIns="0" anchor="ctr">
            <a:spAutoFit/>
          </a:bodyPr>
          <a:lstStyle/>
          <a:p>
            <a:pPr algn="ctr" defTabSz="457200"/>
            <a:r>
              <a:rPr lang="en-US" altLang="zh-CN" sz="1600" dirty="0">
                <a:latin typeface="+mn-lt"/>
              </a:rPr>
              <a:t>do not forward (block) all datagrams sent by host 128.119.1.1</a:t>
            </a:r>
          </a:p>
        </p:txBody>
      </p:sp>
      <p:sp>
        <p:nvSpPr>
          <p:cNvPr id="2" name="标题 1"/>
          <p:cNvSpPr>
            <a:spLocks noGrp="1"/>
          </p:cNvSpPr>
          <p:nvPr>
            <p:ph type="title"/>
          </p:nvPr>
        </p:nvSpPr>
        <p:spPr/>
        <p:txBody>
          <a:bodyPr/>
          <a:lstStyle/>
          <a:p>
            <a:r>
              <a:rPr lang="zh-CN" altLang="en-US" dirty="0" smtClean="0"/>
              <a:t>例子</a:t>
            </a:r>
            <a:endParaRPr lang="zh-CN" altLang="en-US" dirty="0"/>
          </a:p>
        </p:txBody>
      </p:sp>
    </p:spTree>
    <p:extLst>
      <p:ext uri="{BB962C8B-B14F-4D97-AF65-F5344CB8AC3E}">
        <p14:creationId xmlns:p14="http://schemas.microsoft.com/office/powerpoint/2010/main" val="450468152"/>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2"/>
          <p:cNvSpPr>
            <a:spLocks/>
          </p:cNvSpPr>
          <p:nvPr/>
        </p:nvSpPr>
        <p:spPr bwMode="auto">
          <a:xfrm>
            <a:off x="669925" y="1194078"/>
            <a:ext cx="4252949" cy="369332"/>
          </a:xfrm>
          <a:prstGeom prst="rect">
            <a:avLst/>
          </a:prstGeom>
          <a:noFill/>
          <a:ln w="12700">
            <a:noFill/>
            <a:miter lim="800000"/>
            <a:headEnd/>
            <a:tailEnd/>
          </a:ln>
        </p:spPr>
        <p:txBody>
          <a:bodyPr wrap="square" lIns="0" tIns="0" rIns="0" bIns="0" anchor="ctr">
            <a:spAutoFit/>
          </a:bodyPr>
          <a:lstStyle/>
          <a:p>
            <a:pPr defTabSz="457200"/>
            <a:r>
              <a:rPr lang="zh-CN" altLang="en-US" sz="2400" dirty="0">
                <a:latin typeface="+mn-lt"/>
              </a:rPr>
              <a:t>基于</a:t>
            </a:r>
            <a:r>
              <a:rPr lang="zh-CN" altLang="en-US" sz="2400" dirty="0" smtClean="0">
                <a:latin typeface="+mn-lt"/>
              </a:rPr>
              <a:t>目的地第</a:t>
            </a:r>
            <a:r>
              <a:rPr lang="en-US" altLang="zh-CN" sz="2400" dirty="0" smtClean="0">
                <a:latin typeface="+mn-lt"/>
              </a:rPr>
              <a:t>2</a:t>
            </a:r>
            <a:r>
              <a:rPr lang="zh-CN" altLang="en-US" sz="2400" dirty="0">
                <a:latin typeface="+mn-lt"/>
              </a:rPr>
              <a:t>层</a:t>
            </a:r>
            <a:r>
              <a:rPr lang="en-US" altLang="zh-CN" sz="2400" dirty="0">
                <a:latin typeface="+mn-lt"/>
              </a:rPr>
              <a:t>(</a:t>
            </a:r>
            <a:r>
              <a:rPr lang="zh-CN" altLang="en-US" sz="2400" dirty="0">
                <a:latin typeface="+mn-lt"/>
              </a:rPr>
              <a:t>交换机</a:t>
            </a:r>
            <a:r>
              <a:rPr lang="en-US" altLang="zh-CN" sz="2400" dirty="0">
                <a:latin typeface="+mn-lt"/>
              </a:rPr>
              <a:t>)</a:t>
            </a:r>
            <a:r>
              <a:rPr lang="zh-CN" altLang="en-US" sz="2400" dirty="0" smtClean="0">
                <a:latin typeface="+mn-lt"/>
              </a:rPr>
              <a:t>转发</a:t>
            </a:r>
            <a:r>
              <a:rPr lang="en-US" altLang="zh-CN" sz="2400" dirty="0" smtClean="0">
                <a:solidFill>
                  <a:srgbClr val="000090"/>
                </a:solidFill>
                <a:latin typeface="+mn-lt"/>
              </a:rPr>
              <a:t>:</a:t>
            </a:r>
            <a:endParaRPr lang="en-US" altLang="zh-CN" sz="2400" dirty="0">
              <a:solidFill>
                <a:srgbClr val="000090"/>
              </a:solidFill>
              <a:latin typeface="+mn-lt"/>
            </a:endParaRPr>
          </a:p>
        </p:txBody>
      </p:sp>
      <p:sp>
        <p:nvSpPr>
          <p:cNvPr id="112643" name="Rectangle 3"/>
          <p:cNvSpPr>
            <a:spLocks/>
          </p:cNvSpPr>
          <p:nvPr/>
        </p:nvSpPr>
        <p:spPr bwMode="auto">
          <a:xfrm>
            <a:off x="685800" y="2312988"/>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grpSp>
        <p:nvGrpSpPr>
          <p:cNvPr id="112644" name="Group 4"/>
          <p:cNvGrpSpPr>
            <a:grpSpLocks/>
          </p:cNvGrpSpPr>
          <p:nvPr/>
        </p:nvGrpSpPr>
        <p:grpSpPr bwMode="auto">
          <a:xfrm>
            <a:off x="687388" y="1644650"/>
            <a:ext cx="7483475" cy="571500"/>
            <a:chOff x="0" y="0"/>
            <a:chExt cx="6704" cy="512"/>
          </a:xfrm>
        </p:grpSpPr>
        <p:sp>
          <p:nvSpPr>
            <p:cNvPr id="112660"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1" name="Rectangle 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Switch</a:t>
              </a:r>
            </a:p>
            <a:p>
              <a:pPr algn="ctr" defTabSz="457200"/>
              <a:r>
                <a:rPr lang="en-US" altLang="zh-CN" sz="1700" dirty="0">
                  <a:latin typeface="Calibri" pitchFamily="34" charset="0"/>
                </a:rPr>
                <a:t>Port</a:t>
              </a:r>
            </a:p>
          </p:txBody>
        </p:sp>
        <p:sp>
          <p:nvSpPr>
            <p:cNvPr id="112662"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3" name="Rectangle 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MAC</a:t>
              </a:r>
            </a:p>
            <a:p>
              <a:pPr algn="ctr" defTabSz="457200"/>
              <a:r>
                <a:rPr lang="en-US" altLang="zh-CN" sz="1700" dirty="0" err="1">
                  <a:latin typeface="Calibri" pitchFamily="34" charset="0"/>
                </a:rPr>
                <a:t>src</a:t>
              </a:r>
              <a:endParaRPr lang="en-US" altLang="zh-CN" sz="1700" dirty="0">
                <a:latin typeface="Calibri" pitchFamily="34" charset="0"/>
              </a:endParaRPr>
            </a:p>
          </p:txBody>
        </p:sp>
        <p:sp>
          <p:nvSpPr>
            <p:cNvPr id="112664"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5" name="Rectangle 1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MAC</a:t>
              </a:r>
            </a:p>
            <a:p>
              <a:pPr algn="ctr" defTabSz="457200"/>
              <a:r>
                <a:rPr lang="en-US" altLang="zh-CN" sz="1700" dirty="0" err="1">
                  <a:latin typeface="Calibri" pitchFamily="34" charset="0"/>
                </a:rPr>
                <a:t>dst</a:t>
              </a:r>
              <a:endParaRPr lang="en-US" altLang="zh-CN" sz="1700" dirty="0">
                <a:latin typeface="Calibri" pitchFamily="34" charset="0"/>
              </a:endParaRPr>
            </a:p>
          </p:txBody>
        </p:sp>
        <p:sp>
          <p:nvSpPr>
            <p:cNvPr id="112666"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7" name="Rectangle 1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Eth</a:t>
              </a:r>
            </a:p>
            <a:p>
              <a:pPr algn="ctr" defTabSz="457200"/>
              <a:r>
                <a:rPr lang="en-US" altLang="zh-CN" sz="1700" dirty="0">
                  <a:latin typeface="Calibri" pitchFamily="34" charset="0"/>
                </a:rPr>
                <a:t>type</a:t>
              </a:r>
            </a:p>
          </p:txBody>
        </p:sp>
        <p:sp>
          <p:nvSpPr>
            <p:cNvPr id="112668"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9" name="Rectangle 1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VLAN</a:t>
              </a:r>
            </a:p>
            <a:p>
              <a:pPr algn="ctr" defTabSz="457200"/>
              <a:r>
                <a:rPr lang="en-US" altLang="zh-CN" sz="1700" dirty="0">
                  <a:latin typeface="Calibri" pitchFamily="34" charset="0"/>
                </a:rPr>
                <a:t>ID</a:t>
              </a:r>
            </a:p>
          </p:txBody>
        </p:sp>
        <p:sp>
          <p:nvSpPr>
            <p:cNvPr id="112670"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dirty="0">
                <a:latin typeface="Calibri" pitchFamily="34" charset="0"/>
              </a:endParaRPr>
            </a:p>
          </p:txBody>
        </p:sp>
        <p:sp>
          <p:nvSpPr>
            <p:cNvPr id="112671" name="Rectangle 1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IP</a:t>
              </a:r>
            </a:p>
            <a:p>
              <a:pPr algn="ctr" defTabSz="457200"/>
              <a:r>
                <a:rPr lang="en-US" altLang="zh-CN" sz="1700" dirty="0" err="1">
                  <a:latin typeface="Calibri" pitchFamily="34" charset="0"/>
                </a:rPr>
                <a:t>Src</a:t>
              </a:r>
              <a:endParaRPr lang="en-US" altLang="zh-CN" sz="1700" dirty="0">
                <a:latin typeface="Calibri" pitchFamily="34" charset="0"/>
              </a:endParaRPr>
            </a:p>
          </p:txBody>
        </p:sp>
        <p:sp>
          <p:nvSpPr>
            <p:cNvPr id="112672"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3" name="Rectangle 1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IP</a:t>
              </a:r>
            </a:p>
            <a:p>
              <a:pPr algn="ctr" defTabSz="457200"/>
              <a:r>
                <a:rPr lang="en-US" altLang="zh-CN" sz="1700" dirty="0" err="1">
                  <a:latin typeface="Calibri" pitchFamily="34" charset="0"/>
                </a:rPr>
                <a:t>Dst</a:t>
              </a:r>
              <a:endParaRPr lang="en-US" altLang="zh-CN" sz="1700" dirty="0">
                <a:latin typeface="Calibri" pitchFamily="34" charset="0"/>
              </a:endParaRPr>
            </a:p>
          </p:txBody>
        </p:sp>
        <p:sp>
          <p:nvSpPr>
            <p:cNvPr id="112674"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5" name="Rectangle 2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dirty="0" smtClean="0">
                  <a:latin typeface="Calibri" pitchFamily="34" charset="0"/>
                </a:rPr>
                <a:t>IP</a:t>
              </a:r>
            </a:p>
            <a:p>
              <a:pPr algn="ctr" defTabSz="457200"/>
              <a:r>
                <a:rPr lang="en-US" altLang="zh-CN" sz="1700" dirty="0" err="1" smtClean="0">
                  <a:latin typeface="Calibri" pitchFamily="34" charset="0"/>
                </a:rPr>
                <a:t>Prot</a:t>
              </a:r>
              <a:endParaRPr lang="en-US" altLang="zh-CN" sz="1700" dirty="0">
                <a:latin typeface="Calibri" pitchFamily="34" charset="0"/>
              </a:endParaRPr>
            </a:p>
          </p:txBody>
        </p:sp>
        <p:sp>
          <p:nvSpPr>
            <p:cNvPr id="112676"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7" name="Rectangle 2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TCP</a:t>
              </a:r>
            </a:p>
            <a:p>
              <a:pPr algn="ctr" defTabSz="457200"/>
              <a:r>
                <a:rPr lang="en-US" altLang="zh-CN" sz="1700" dirty="0">
                  <a:latin typeface="Calibri" pitchFamily="34" charset="0"/>
                </a:rPr>
                <a:t>sport</a:t>
              </a:r>
            </a:p>
          </p:txBody>
        </p:sp>
        <p:sp>
          <p:nvSpPr>
            <p:cNvPr id="112678"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9" name="Rectangle 2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TCP</a:t>
              </a:r>
            </a:p>
            <a:p>
              <a:pPr algn="ctr" defTabSz="457200"/>
              <a:r>
                <a:rPr lang="en-US" altLang="zh-CN" sz="1700" dirty="0" err="1">
                  <a:latin typeface="Calibri" pitchFamily="34" charset="0"/>
                </a:rPr>
                <a:t>dport</a:t>
              </a:r>
              <a:endParaRPr lang="en-US" altLang="zh-CN" sz="1700" dirty="0">
                <a:latin typeface="Calibri" pitchFamily="34" charset="0"/>
              </a:endParaRPr>
            </a:p>
          </p:txBody>
        </p:sp>
        <p:sp>
          <p:nvSpPr>
            <p:cNvPr id="112680"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defTabSz="457200"/>
              <a:endParaRPr lang="zh-CN" altLang="zh-CN">
                <a:latin typeface="Calibri" pitchFamily="34" charset="0"/>
              </a:endParaRPr>
            </a:p>
          </p:txBody>
        </p:sp>
        <p:sp>
          <p:nvSpPr>
            <p:cNvPr id="112681" name="Rectangle 2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Action</a:t>
              </a:r>
            </a:p>
          </p:txBody>
        </p:sp>
      </p:grpSp>
      <p:sp>
        <p:nvSpPr>
          <p:cNvPr id="112645" name="Rectangle 28"/>
          <p:cNvSpPr>
            <a:spLocks/>
          </p:cNvSpPr>
          <p:nvPr/>
        </p:nvSpPr>
        <p:spPr bwMode="auto">
          <a:xfrm>
            <a:off x="2008188" y="2312988"/>
            <a:ext cx="1133475"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2646" name="Rectangle 29"/>
          <p:cNvSpPr>
            <a:spLocks/>
          </p:cNvSpPr>
          <p:nvPr/>
        </p:nvSpPr>
        <p:spPr bwMode="auto">
          <a:xfrm>
            <a:off x="2667000" y="2312988"/>
            <a:ext cx="661988"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2647" name="Rectangle 30"/>
          <p:cNvSpPr>
            <a:spLocks/>
          </p:cNvSpPr>
          <p:nvPr/>
        </p:nvSpPr>
        <p:spPr bwMode="auto">
          <a:xfrm>
            <a:off x="3328988" y="2312988"/>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2648" name="Rectangle 31"/>
          <p:cNvSpPr>
            <a:spLocks/>
          </p:cNvSpPr>
          <p:nvPr/>
        </p:nvSpPr>
        <p:spPr bwMode="auto">
          <a:xfrm>
            <a:off x="3989388"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49" name="Rectangle 32"/>
          <p:cNvSpPr>
            <a:spLocks/>
          </p:cNvSpPr>
          <p:nvPr/>
        </p:nvSpPr>
        <p:spPr bwMode="auto">
          <a:xfrm>
            <a:off x="4649788" y="2312988"/>
            <a:ext cx="660400" cy="320675"/>
          </a:xfrm>
          <a:prstGeom prst="rect">
            <a:avLst/>
          </a:prstGeom>
          <a:noFill/>
          <a:ln w="12700">
            <a:noFill/>
            <a:miter lim="800000"/>
            <a:headEnd/>
            <a:tailEnd/>
          </a:ln>
        </p:spPr>
        <p:txBody>
          <a:bodyPr lIns="0" tIns="0" rIns="0" bIns="0" anchor="ctr"/>
          <a:lstStyle/>
          <a:p>
            <a:pPr algn="ctr" defTabSz="457200"/>
            <a:r>
              <a:rPr lang="en-US" altLang="zh-CN" sz="1700" dirty="0">
                <a:latin typeface="Calibri" pitchFamily="34" charset="0"/>
              </a:rPr>
              <a:t>*</a:t>
            </a:r>
          </a:p>
        </p:txBody>
      </p:sp>
      <p:sp>
        <p:nvSpPr>
          <p:cNvPr id="112650" name="Rectangle 33"/>
          <p:cNvSpPr>
            <a:spLocks/>
          </p:cNvSpPr>
          <p:nvPr/>
        </p:nvSpPr>
        <p:spPr bwMode="auto">
          <a:xfrm>
            <a:off x="5319713"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1" name="Rectangle 34"/>
          <p:cNvSpPr>
            <a:spLocks/>
          </p:cNvSpPr>
          <p:nvPr/>
        </p:nvSpPr>
        <p:spPr bwMode="auto">
          <a:xfrm>
            <a:off x="5980113" y="2312988"/>
            <a:ext cx="661987"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2" name="Rectangle 35"/>
          <p:cNvSpPr>
            <a:spLocks/>
          </p:cNvSpPr>
          <p:nvPr/>
        </p:nvSpPr>
        <p:spPr bwMode="auto">
          <a:xfrm>
            <a:off x="6642100"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3" name="Rectangle 36"/>
          <p:cNvSpPr>
            <a:spLocks/>
          </p:cNvSpPr>
          <p:nvPr/>
        </p:nvSpPr>
        <p:spPr bwMode="auto">
          <a:xfrm>
            <a:off x="7400925" y="2312988"/>
            <a:ext cx="660400" cy="320675"/>
          </a:xfrm>
          <a:prstGeom prst="rect">
            <a:avLst/>
          </a:prstGeom>
          <a:noFill/>
          <a:ln w="12700">
            <a:noFill/>
            <a:miter lim="800000"/>
            <a:headEnd/>
            <a:tailEnd/>
          </a:ln>
        </p:spPr>
        <p:txBody>
          <a:bodyPr lIns="0" tIns="0" rIns="0" bIns="0" anchor="ctr"/>
          <a:lstStyle/>
          <a:p>
            <a:pPr defTabSz="457200"/>
            <a:r>
              <a:rPr lang="en-US" altLang="zh-CN" sz="1700" dirty="0" smtClean="0">
                <a:latin typeface="Calibri" pitchFamily="34" charset="0"/>
              </a:rPr>
              <a:t>port 6</a:t>
            </a:r>
            <a:endParaRPr lang="en-US" altLang="zh-CN" sz="1700" dirty="0">
              <a:latin typeface="Calibri" pitchFamily="34" charset="0"/>
            </a:endParaRPr>
          </a:p>
        </p:txBody>
      </p:sp>
      <p:sp>
        <p:nvSpPr>
          <p:cNvPr id="112656" name="Rectangle 2"/>
          <p:cNvSpPr>
            <a:spLocks/>
          </p:cNvSpPr>
          <p:nvPr/>
        </p:nvSpPr>
        <p:spPr bwMode="auto">
          <a:xfrm>
            <a:off x="1818168" y="2723375"/>
            <a:ext cx="6352696" cy="553998"/>
          </a:xfrm>
          <a:prstGeom prst="rect">
            <a:avLst/>
          </a:prstGeom>
          <a:noFill/>
          <a:ln w="12700">
            <a:noFill/>
            <a:miter lim="800000"/>
            <a:headEnd/>
            <a:tailEnd/>
          </a:ln>
        </p:spPr>
        <p:txBody>
          <a:bodyPr wrap="square" lIns="0" tIns="0" rIns="0" bIns="0" anchor="ctr">
            <a:spAutoFit/>
          </a:bodyPr>
          <a:lstStyle/>
          <a:p>
            <a:pPr algn="ctr" defTabSz="457200"/>
            <a:r>
              <a:rPr lang="en-US" altLang="zh-CN" dirty="0">
                <a:latin typeface="+mn-lt"/>
              </a:rPr>
              <a:t>layer 2 frames from MAC address 22:A7:23:11:E1:02 should be forwarded to output port 6 </a:t>
            </a:r>
          </a:p>
        </p:txBody>
      </p:sp>
      <p:sp>
        <p:nvSpPr>
          <p:cNvPr id="112657" name="Rectangle 28"/>
          <p:cNvSpPr>
            <a:spLocks/>
          </p:cNvSpPr>
          <p:nvPr/>
        </p:nvSpPr>
        <p:spPr bwMode="auto">
          <a:xfrm>
            <a:off x="1320800" y="2298700"/>
            <a:ext cx="658813" cy="311150"/>
          </a:xfrm>
          <a:prstGeom prst="rect">
            <a:avLst/>
          </a:prstGeom>
          <a:noFill/>
          <a:ln w="12700">
            <a:noFill/>
            <a:miter lim="800000"/>
            <a:headEnd/>
            <a:tailEnd/>
          </a:ln>
        </p:spPr>
        <p:txBody>
          <a:bodyPr lIns="0" tIns="0" rIns="0" bIns="0" anchor="ctr"/>
          <a:lstStyle/>
          <a:p>
            <a:pPr defTabSz="457200"/>
            <a:r>
              <a:rPr lang="en-US" altLang="zh-CN" sz="1100">
                <a:latin typeface="Calibri" pitchFamily="34" charset="0"/>
              </a:rPr>
              <a:t>22:A7:23:</a:t>
            </a:r>
          </a:p>
          <a:p>
            <a:pPr defTabSz="457200"/>
            <a:r>
              <a:rPr lang="en-US" altLang="zh-CN" sz="1100">
                <a:latin typeface="Calibri" pitchFamily="34" charset="0"/>
              </a:rPr>
              <a:t>11:E1:02</a:t>
            </a:r>
          </a:p>
        </p:txBody>
      </p:sp>
      <p:sp>
        <p:nvSpPr>
          <p:cNvPr id="2" name="标题 1"/>
          <p:cNvSpPr>
            <a:spLocks noGrp="1"/>
          </p:cNvSpPr>
          <p:nvPr>
            <p:ph type="title"/>
          </p:nvPr>
        </p:nvSpPr>
        <p:spPr/>
        <p:txBody>
          <a:bodyPr/>
          <a:lstStyle/>
          <a:p>
            <a:r>
              <a:rPr lang="zh-CN" altLang="en-US" dirty="0"/>
              <a:t>例子</a:t>
            </a:r>
          </a:p>
        </p:txBody>
      </p:sp>
    </p:spTree>
    <p:extLst>
      <p:ext uri="{BB962C8B-B14F-4D97-AF65-F5344CB8AC3E}">
        <p14:creationId xmlns:p14="http://schemas.microsoft.com/office/powerpoint/2010/main" val="413626608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zh-CN" altLang="en-US" dirty="0" smtClean="0"/>
              <a:t>网络层概述</a:t>
            </a:r>
          </a:p>
        </p:txBody>
      </p:sp>
      <p:sp>
        <p:nvSpPr>
          <p:cNvPr id="16389" name="Rectangle 3"/>
          <p:cNvSpPr>
            <a:spLocks noGrp="1" noChangeArrowheads="1"/>
          </p:cNvSpPr>
          <p:nvPr>
            <p:ph type="body" idx="1"/>
          </p:nvPr>
        </p:nvSpPr>
        <p:spPr/>
        <p:txBody>
          <a:bodyPr/>
          <a:lstStyle/>
          <a:p>
            <a:pPr marL="0" indent="0" eaLnBrk="1" hangingPunct="1">
              <a:spcBef>
                <a:spcPts val="600"/>
              </a:spcBef>
              <a:buNone/>
            </a:pPr>
            <a:r>
              <a:rPr lang="zh-CN" altLang="en-US" b="1" dirty="0" smtClean="0">
                <a:ea typeface="楷体" panose="02010609060101010101" pitchFamily="49" charset="-122"/>
                <a:cs typeface="Arial" panose="020B0604020202020204" pitchFamily="34" charset="0"/>
              </a:rPr>
              <a:t>分组交换机的分类</a:t>
            </a:r>
          </a:p>
          <a:p>
            <a:pPr eaLnBrk="1" hangingPunct="1">
              <a:spcBef>
                <a:spcPts val="600"/>
              </a:spcBef>
            </a:pPr>
            <a:r>
              <a:rPr lang="zh-CN" altLang="en-US" dirty="0" smtClean="0">
                <a:ea typeface="楷体" panose="02010609060101010101" pitchFamily="49" charset="-122"/>
                <a:cs typeface="Arial" panose="020B0604020202020204" pitchFamily="34" charset="0"/>
              </a:rPr>
              <a:t>根据链路层首部信息进行转发的 </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链路层节点交换机</a:t>
            </a:r>
            <a:endParaRPr lang="en-US" altLang="zh-CN" dirty="0" smtClean="0">
              <a:ea typeface="楷体" panose="02010609060101010101" pitchFamily="49" charset="-122"/>
              <a:cs typeface="Arial" panose="020B0604020202020204" pitchFamily="34" charset="0"/>
            </a:endParaRP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根据网络层首部信息进行转发的 </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路由器</a:t>
            </a:r>
          </a:p>
        </p:txBody>
      </p:sp>
    </p:spTree>
    <p:extLst>
      <p:ext uri="{BB962C8B-B14F-4D97-AF65-F5344CB8AC3E}">
        <p14:creationId xmlns:p14="http://schemas.microsoft.com/office/powerpoint/2010/main" val="109351868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 xmlns:a16="http://schemas.microsoft.com/office/drawing/2014/main" id="{FFC3F701-A8E2-3F42-8EC6-A2038BD5AC57}"/>
              </a:ext>
            </a:extLst>
          </p:cNvPr>
          <p:cNvSpPr>
            <a:spLocks noGrp="1" noChangeArrowheads="1"/>
          </p:cNvSpPr>
          <p:nvPr>
            <p:ph type="title"/>
          </p:nvPr>
        </p:nvSpPr>
        <p:spPr/>
        <p:txBody>
          <a:bodyPr/>
          <a:lstStyle/>
          <a:p>
            <a:r>
              <a:rPr lang="en-US" altLang="zh-CN" kern="1200" dirty="0" smtClean="0">
                <a:latin typeface="+mn-lt"/>
                <a:ea typeface="MS PGothic" panose="020B0600070205080204" pitchFamily="34" charset="-128"/>
                <a:cs typeface="+mn-cs"/>
              </a:rPr>
              <a:t>OpenFlow</a:t>
            </a:r>
            <a:r>
              <a:rPr lang="zh-CN" altLang="en-US" kern="1200" dirty="0" smtClean="0">
                <a:latin typeface="+mn-lt"/>
                <a:ea typeface="MS PGothic" panose="020B0600070205080204" pitchFamily="34" charset="-128"/>
                <a:cs typeface="+mn-cs"/>
              </a:rPr>
              <a:t>抽象</a:t>
            </a:r>
            <a:endParaRPr lang="zh-CN" altLang="en-US" kern="1200" dirty="0">
              <a:latin typeface="+mn-lt"/>
              <a:ea typeface="MS PGothic" panose="020B0600070205080204" pitchFamily="34" charset="-128"/>
              <a:cs typeface="+mn-cs"/>
            </a:endParaRPr>
          </a:p>
        </p:txBody>
      </p:sp>
      <p:sp>
        <p:nvSpPr>
          <p:cNvPr id="7" name="Content Placeholder 2">
            <a:extLst>
              <a:ext uri="{FF2B5EF4-FFF2-40B4-BE49-F238E27FC236}">
                <a16:creationId xmlns="" xmlns:a16="http://schemas.microsoft.com/office/drawing/2014/main" id="{EFA3403C-FBE9-984D-9B77-95E937BC1BD1}"/>
              </a:ext>
            </a:extLst>
          </p:cNvPr>
          <p:cNvSpPr>
            <a:spLocks noGrp="1" noChangeArrowheads="1"/>
          </p:cNvSpPr>
          <p:nvPr>
            <p:ph sz="half" idx="4294967295"/>
          </p:nvPr>
        </p:nvSpPr>
        <p:spPr>
          <a:xfrm>
            <a:off x="338138" y="2036926"/>
            <a:ext cx="3957415" cy="3375046"/>
          </a:xfrm>
        </p:spPr>
        <p:txBody>
          <a:bodyPr/>
          <a:lstStyle/>
          <a:p>
            <a:pPr marL="0" indent="0">
              <a:spcBef>
                <a:spcPts val="600"/>
              </a:spcBef>
              <a:buClr>
                <a:srgbClr val="000090"/>
              </a:buClr>
              <a:buNone/>
            </a:pPr>
            <a:r>
              <a:rPr lang="en-US" altLang="zh-CN" sz="2200" dirty="0" err="1">
                <a:solidFill>
                  <a:srgbClr val="FF0000"/>
                </a:solidFill>
              </a:rPr>
              <a:t>路由器</a:t>
            </a:r>
            <a:endParaRPr lang="en-US" altLang="zh-CN" sz="2200" dirty="0">
              <a:solidFill>
                <a:srgbClr val="FF0000"/>
              </a:solidFill>
            </a:endParaRPr>
          </a:p>
          <a:p>
            <a:pPr marL="277785" indent="-215891">
              <a:spcBef>
                <a:spcPts val="600"/>
              </a:spcBef>
              <a:buClr>
                <a:srgbClr val="000090"/>
              </a:buClr>
              <a:buSzPct val="101000"/>
            </a:pPr>
            <a:r>
              <a:rPr lang="en-US" altLang="zh-CN" sz="2200" b="1" dirty="0" err="1" smtClean="0">
                <a:solidFill>
                  <a:srgbClr val="000090"/>
                </a:solidFill>
              </a:rPr>
              <a:t>匹配</a:t>
            </a:r>
            <a:r>
              <a:rPr lang="zh-CN" altLang="en-US" sz="2200" dirty="0">
                <a:solidFill>
                  <a:srgbClr val="000090"/>
                </a:solidFill>
              </a:rPr>
              <a:t>：</a:t>
            </a:r>
            <a:r>
              <a:rPr lang="en-US" altLang="zh-CN" sz="2200" dirty="0" err="1" smtClean="0"/>
              <a:t>最长</a:t>
            </a:r>
            <a:r>
              <a:rPr lang="zh-CN" altLang="en-US" sz="2200" dirty="0" smtClean="0"/>
              <a:t>目的</a:t>
            </a:r>
            <a:r>
              <a:rPr lang="en-US" altLang="zh-CN" sz="2200" dirty="0" smtClean="0"/>
              <a:t>IP</a:t>
            </a:r>
            <a:r>
              <a:rPr lang="zh-CN" altLang="en-US" sz="2200" dirty="0" smtClean="0"/>
              <a:t>地址</a:t>
            </a:r>
            <a:r>
              <a:rPr lang="en-US" altLang="zh-CN" sz="2200" dirty="0" err="1" smtClean="0"/>
              <a:t>前缀</a:t>
            </a:r>
            <a:endParaRPr lang="en-US" altLang="zh-CN" sz="2200" dirty="0"/>
          </a:p>
          <a:p>
            <a:pPr marL="277785" indent="-215891">
              <a:spcBef>
                <a:spcPts val="600"/>
              </a:spcBef>
              <a:buClr>
                <a:srgbClr val="000090"/>
              </a:buClr>
              <a:buSzPct val="101000"/>
            </a:pPr>
            <a:r>
              <a:rPr lang="zh-CN" altLang="en-US" sz="2200" b="1" dirty="0" smtClean="0">
                <a:solidFill>
                  <a:srgbClr val="000090"/>
                </a:solidFill>
              </a:rPr>
              <a:t>动作</a:t>
            </a:r>
            <a:r>
              <a:rPr lang="zh-CN" altLang="en-US" sz="2200" dirty="0">
                <a:solidFill>
                  <a:srgbClr val="000090"/>
                </a:solidFill>
              </a:rPr>
              <a:t>：</a:t>
            </a:r>
            <a:r>
              <a:rPr lang="en-US" altLang="zh-CN" sz="2200" dirty="0" err="1" smtClean="0"/>
              <a:t>通过</a:t>
            </a:r>
            <a:r>
              <a:rPr lang="zh-CN" altLang="en-US" sz="2200" dirty="0"/>
              <a:t>某</a:t>
            </a:r>
            <a:r>
              <a:rPr lang="en-US" altLang="zh-CN" sz="2200" dirty="0" err="1"/>
              <a:t>链路</a:t>
            </a:r>
            <a:r>
              <a:rPr lang="zh-CN" altLang="en-US" sz="2200" dirty="0"/>
              <a:t>端口</a:t>
            </a:r>
            <a:r>
              <a:rPr lang="en-US" altLang="zh-CN" sz="2200" dirty="0" err="1"/>
              <a:t>转发</a:t>
            </a:r>
            <a:endParaRPr lang="en-US" altLang="zh-CN" sz="2200" dirty="0"/>
          </a:p>
          <a:p>
            <a:pPr marL="461944" lvl="1" indent="0">
              <a:spcBef>
                <a:spcPts val="600"/>
              </a:spcBef>
              <a:buClr>
                <a:srgbClr val="000090"/>
              </a:buClr>
              <a:buSzPct val="101000"/>
              <a:buNone/>
            </a:pPr>
            <a:endParaRPr lang="en-US" altLang="zh-CN" sz="2200" dirty="0"/>
          </a:p>
          <a:p>
            <a:pPr marL="0" indent="0">
              <a:spcBef>
                <a:spcPts val="600"/>
              </a:spcBef>
              <a:buClr>
                <a:srgbClr val="000090"/>
              </a:buClr>
              <a:buNone/>
            </a:pPr>
            <a:r>
              <a:rPr lang="zh-CN" altLang="en-US" sz="2200" dirty="0"/>
              <a:t>交换机</a:t>
            </a:r>
            <a:endParaRPr lang="en-US" altLang="zh-CN" sz="2200" dirty="0"/>
          </a:p>
          <a:p>
            <a:pPr marL="277785" indent="-215891">
              <a:spcBef>
                <a:spcPts val="600"/>
              </a:spcBef>
              <a:buClr>
                <a:srgbClr val="000090"/>
              </a:buClr>
            </a:pPr>
            <a:r>
              <a:rPr lang="zh-CN" altLang="en-US" sz="2200" dirty="0">
                <a:solidFill>
                  <a:srgbClr val="000090"/>
                </a:solidFill>
              </a:rPr>
              <a:t>匹配</a:t>
            </a:r>
            <a:r>
              <a:rPr lang="en-US" altLang="zh-CN" sz="2200" dirty="0">
                <a:solidFill>
                  <a:srgbClr val="000090"/>
                </a:solidFill>
              </a:rPr>
              <a:t>: </a:t>
            </a:r>
            <a:r>
              <a:rPr lang="zh-CN" altLang="en-US" sz="2200" dirty="0"/>
              <a:t>目的</a:t>
            </a:r>
            <a:r>
              <a:rPr lang="en-US" altLang="zh-CN" sz="2200" dirty="0"/>
              <a:t>MAC</a:t>
            </a:r>
            <a:r>
              <a:rPr lang="zh-CN" altLang="en-US" sz="2200" dirty="0"/>
              <a:t>地址</a:t>
            </a:r>
            <a:endParaRPr lang="en-US" altLang="zh-CN" sz="2200" dirty="0"/>
          </a:p>
          <a:p>
            <a:pPr marL="277785" indent="-215891">
              <a:spcBef>
                <a:spcPts val="600"/>
              </a:spcBef>
              <a:buClr>
                <a:srgbClr val="000090"/>
              </a:buClr>
            </a:pPr>
            <a:r>
              <a:rPr lang="zh-CN" altLang="en-US" sz="2200" b="1" dirty="0">
                <a:solidFill>
                  <a:srgbClr val="000090"/>
                </a:solidFill>
              </a:rPr>
              <a:t>动作</a:t>
            </a:r>
            <a:r>
              <a:rPr lang="en-US" altLang="zh-CN" sz="2200" dirty="0">
                <a:solidFill>
                  <a:srgbClr val="000090"/>
                </a:solidFill>
              </a:rPr>
              <a:t>: </a:t>
            </a:r>
            <a:r>
              <a:rPr lang="zh-CN" altLang="en-US" sz="2200" dirty="0"/>
              <a:t>转发或者洪泛</a:t>
            </a:r>
          </a:p>
        </p:txBody>
      </p:sp>
      <p:sp>
        <p:nvSpPr>
          <p:cNvPr id="6" name="TextBox 1">
            <a:extLst>
              <a:ext uri="{FF2B5EF4-FFF2-40B4-BE49-F238E27FC236}">
                <a16:creationId xmlns="" xmlns:a16="http://schemas.microsoft.com/office/drawing/2014/main" id="{54CF51C0-56C1-9D44-BAC1-9D9431656B54}"/>
              </a:ext>
            </a:extLst>
          </p:cNvPr>
          <p:cNvSpPr txBox="1">
            <a:spLocks noChangeArrowheads="1"/>
          </p:cNvSpPr>
          <p:nvPr/>
        </p:nvSpPr>
        <p:spPr bwMode="auto">
          <a:xfrm>
            <a:off x="1897752" y="1237201"/>
            <a:ext cx="44101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indent="0">
              <a:buClr>
                <a:srgbClr val="000090"/>
              </a:buClr>
            </a:pPr>
            <a:r>
              <a:rPr lang="zh-CN" altLang="en-US" sz="2400" u="none" dirty="0" smtClean="0">
                <a:solidFill>
                  <a:srgbClr val="CC0000"/>
                </a:solidFill>
                <a:latin typeface="+mn-lt"/>
              </a:rPr>
              <a:t>匹配</a:t>
            </a:r>
            <a:r>
              <a:rPr lang="en-US" altLang="zh-CN" sz="2400" u="none" dirty="0" smtClean="0">
                <a:solidFill>
                  <a:srgbClr val="CC0000"/>
                </a:solidFill>
                <a:latin typeface="+mn-lt"/>
              </a:rPr>
              <a:t>+</a:t>
            </a:r>
            <a:r>
              <a:rPr lang="zh-CN" altLang="en-US" sz="2400" u="none" dirty="0" smtClean="0">
                <a:solidFill>
                  <a:srgbClr val="CC0000"/>
                </a:solidFill>
                <a:latin typeface="+mn-lt"/>
              </a:rPr>
              <a:t>动作：统一不同类型设备</a:t>
            </a:r>
            <a:endParaRPr lang="en-US" altLang="zh-CN" sz="2400" u="none" dirty="0">
              <a:latin typeface="+mn-lt"/>
            </a:endParaRPr>
          </a:p>
        </p:txBody>
      </p:sp>
      <p:sp>
        <p:nvSpPr>
          <p:cNvPr id="8" name="Content Placeholder 4">
            <a:extLst>
              <a:ext uri="{FF2B5EF4-FFF2-40B4-BE49-F238E27FC236}">
                <a16:creationId xmlns="" xmlns:a16="http://schemas.microsoft.com/office/drawing/2014/main" id="{5E545166-A7EC-7F48-96C0-6CCF533F3941}"/>
              </a:ext>
            </a:extLst>
          </p:cNvPr>
          <p:cNvSpPr txBox="1">
            <a:spLocks noChangeArrowheads="1"/>
          </p:cNvSpPr>
          <p:nvPr/>
        </p:nvSpPr>
        <p:spPr>
          <a:xfrm>
            <a:off x="4657098" y="1948811"/>
            <a:ext cx="4136065" cy="3697077"/>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spcBef>
                <a:spcPts val="600"/>
              </a:spcBef>
              <a:buClr>
                <a:srgbClr val="000090"/>
              </a:buClr>
              <a:buNone/>
            </a:pPr>
            <a:r>
              <a:rPr lang="zh-CN" altLang="en-US" sz="2200" u="none" kern="0" dirty="0"/>
              <a:t>防火墙</a:t>
            </a:r>
            <a:endParaRPr lang="en-US" altLang="zh-CN" sz="2200" u="none" kern="0" dirty="0"/>
          </a:p>
          <a:p>
            <a:pPr marL="180966" indent="-219067">
              <a:spcBef>
                <a:spcPts val="600"/>
              </a:spcBef>
              <a:buClr>
                <a:srgbClr val="000090"/>
              </a:buClr>
            </a:pPr>
            <a:r>
              <a:rPr lang="zh-CN" altLang="en-US" sz="2200" u="none" kern="0" dirty="0" smtClean="0">
                <a:solidFill>
                  <a:srgbClr val="000090"/>
                </a:solidFill>
              </a:rPr>
              <a:t>匹配</a:t>
            </a:r>
            <a:r>
              <a:rPr lang="zh-CN" altLang="en-US" sz="2200" kern="0" dirty="0"/>
              <a:t>：</a:t>
            </a:r>
            <a:r>
              <a:rPr lang="en-US" altLang="zh-CN" sz="2200" u="none" kern="0" dirty="0" smtClean="0"/>
              <a:t>IP</a:t>
            </a:r>
            <a:r>
              <a:rPr lang="zh-CN" altLang="en-US" sz="2200" u="none" kern="0" dirty="0"/>
              <a:t>地址和</a:t>
            </a:r>
            <a:r>
              <a:rPr lang="en-US" altLang="zh-CN" sz="2200" u="none" kern="0" dirty="0"/>
              <a:t>UDP/TCP</a:t>
            </a:r>
            <a:r>
              <a:rPr lang="zh-CN" altLang="en-US" sz="2200" u="none" kern="0" dirty="0" smtClean="0"/>
              <a:t>端口  </a:t>
            </a:r>
            <a:r>
              <a:rPr lang="en-US" altLang="zh-CN" sz="2200" kern="0" dirty="0"/>
              <a:t> </a:t>
            </a:r>
            <a:r>
              <a:rPr lang="en-US" altLang="zh-CN" sz="2200" kern="0" dirty="0" smtClean="0"/>
              <a:t>     </a:t>
            </a:r>
          </a:p>
          <a:p>
            <a:pPr marL="0" indent="0">
              <a:spcBef>
                <a:spcPts val="600"/>
              </a:spcBef>
              <a:buClr>
                <a:srgbClr val="000090"/>
              </a:buClr>
              <a:buNone/>
            </a:pPr>
            <a:r>
              <a:rPr lang="en-US" altLang="zh-CN" sz="2200" u="none" kern="0" dirty="0"/>
              <a:t> </a:t>
            </a:r>
            <a:r>
              <a:rPr lang="en-US" altLang="zh-CN" sz="2200" u="none" kern="0" dirty="0" smtClean="0"/>
              <a:t>           </a:t>
            </a:r>
            <a:r>
              <a:rPr lang="zh-CN" altLang="en-US" sz="2200" u="none" kern="0" dirty="0" smtClean="0"/>
              <a:t>号</a:t>
            </a:r>
            <a:endParaRPr lang="en-US" altLang="zh-CN" sz="2200" u="none" kern="0" dirty="0"/>
          </a:p>
          <a:p>
            <a:pPr marL="180966" indent="-219067">
              <a:spcBef>
                <a:spcPts val="600"/>
              </a:spcBef>
              <a:buClr>
                <a:srgbClr val="000090"/>
              </a:buClr>
            </a:pPr>
            <a:r>
              <a:rPr lang="zh-CN" altLang="en-US" sz="2200" b="1" u="none" kern="0" dirty="0" smtClean="0">
                <a:solidFill>
                  <a:srgbClr val="000090"/>
                </a:solidFill>
              </a:rPr>
              <a:t>动作</a:t>
            </a:r>
            <a:r>
              <a:rPr lang="zh-CN" altLang="en-US" sz="2200" b="1" kern="0" dirty="0">
                <a:solidFill>
                  <a:srgbClr val="000090"/>
                </a:solidFill>
              </a:rPr>
              <a:t>：</a:t>
            </a:r>
            <a:r>
              <a:rPr lang="zh-CN" altLang="en-US" sz="2200" u="none" kern="0" dirty="0" smtClean="0"/>
              <a:t>允许</a:t>
            </a:r>
            <a:r>
              <a:rPr lang="zh-CN" altLang="en-US" sz="2200" u="none" kern="0" dirty="0"/>
              <a:t>或者拒绝</a:t>
            </a:r>
            <a:r>
              <a:rPr lang="en-US" altLang="zh-CN" sz="2200" u="none" kern="0" dirty="0"/>
              <a:t> </a:t>
            </a:r>
          </a:p>
          <a:p>
            <a:pPr marL="288911" lvl="1" indent="0">
              <a:spcBef>
                <a:spcPts val="600"/>
              </a:spcBef>
              <a:buClr>
                <a:srgbClr val="000090"/>
              </a:buClr>
              <a:buNone/>
            </a:pPr>
            <a:endParaRPr lang="en-US" altLang="zh-CN" sz="2200" u="none" kern="0" dirty="0"/>
          </a:p>
          <a:p>
            <a:pPr marL="0" indent="0">
              <a:spcBef>
                <a:spcPts val="600"/>
              </a:spcBef>
              <a:buClr>
                <a:srgbClr val="000090"/>
              </a:buClr>
              <a:buNone/>
            </a:pPr>
            <a:r>
              <a:rPr lang="en-US" altLang="zh-CN" sz="2200" u="none" kern="0" dirty="0"/>
              <a:t>NAT</a:t>
            </a:r>
          </a:p>
          <a:p>
            <a:pPr marL="180966" indent="-219067">
              <a:spcBef>
                <a:spcPts val="600"/>
              </a:spcBef>
              <a:buClr>
                <a:srgbClr val="000090"/>
              </a:buClr>
            </a:pPr>
            <a:r>
              <a:rPr lang="zh-CN" altLang="en-US" sz="2200" u="none" kern="0" dirty="0" smtClean="0">
                <a:solidFill>
                  <a:srgbClr val="000090"/>
                </a:solidFill>
              </a:rPr>
              <a:t>匹配</a:t>
            </a:r>
            <a:r>
              <a:rPr lang="zh-CN" altLang="en-US" sz="2200" kern="0" dirty="0">
                <a:solidFill>
                  <a:srgbClr val="000090"/>
                </a:solidFill>
              </a:rPr>
              <a:t>：</a:t>
            </a:r>
            <a:r>
              <a:rPr lang="en-US" altLang="zh-CN" sz="2200" u="none" kern="0" dirty="0" smtClean="0"/>
              <a:t>IP</a:t>
            </a:r>
            <a:r>
              <a:rPr lang="zh-CN" altLang="en-US" sz="2200" u="none" kern="0" dirty="0"/>
              <a:t>地址和</a:t>
            </a:r>
            <a:r>
              <a:rPr lang="en-US" altLang="zh-CN" sz="2200" u="none" kern="0" dirty="0"/>
              <a:t>UDP/TCP</a:t>
            </a:r>
            <a:r>
              <a:rPr lang="zh-CN" altLang="en-US" sz="2200" u="none" kern="0" dirty="0"/>
              <a:t>端口号</a:t>
            </a:r>
            <a:endParaRPr lang="en-US" altLang="zh-CN" sz="2200" u="none" kern="0" dirty="0"/>
          </a:p>
          <a:p>
            <a:pPr marL="180966" indent="-219067">
              <a:spcBef>
                <a:spcPts val="600"/>
              </a:spcBef>
              <a:buClr>
                <a:srgbClr val="000090"/>
              </a:buClr>
            </a:pPr>
            <a:r>
              <a:rPr lang="zh-CN" altLang="en-US" sz="2200" b="1" u="none" kern="0" dirty="0" smtClean="0">
                <a:solidFill>
                  <a:srgbClr val="000090"/>
                </a:solidFill>
              </a:rPr>
              <a:t>动作</a:t>
            </a:r>
            <a:r>
              <a:rPr lang="zh-CN" altLang="en-US" sz="2200" kern="0" dirty="0">
                <a:solidFill>
                  <a:srgbClr val="000090"/>
                </a:solidFill>
              </a:rPr>
              <a:t>：</a:t>
            </a:r>
            <a:r>
              <a:rPr lang="zh-CN" altLang="en-US" sz="2200" u="none" kern="0" dirty="0" smtClean="0"/>
              <a:t>重写</a:t>
            </a:r>
            <a:r>
              <a:rPr lang="zh-CN" altLang="en-US" sz="2200" u="none" kern="0" dirty="0"/>
              <a:t>地址和端口</a:t>
            </a:r>
            <a:endParaRPr lang="en-US" altLang="zh-CN" sz="2200" u="none" kern="0" dirty="0"/>
          </a:p>
        </p:txBody>
      </p:sp>
    </p:spTree>
    <p:extLst>
      <p:ext uri="{BB962C8B-B14F-4D97-AF65-F5344CB8AC3E}">
        <p14:creationId xmlns:p14="http://schemas.microsoft.com/office/powerpoint/2010/main" val="120751997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1800" dirty="0" smtClean="0"/>
              <a:t>转发和路由选择</a:t>
            </a:r>
            <a:r>
              <a:rPr lang="en-US" altLang="zh-CN" sz="1800" dirty="0" smtClean="0"/>
              <a:t>: </a:t>
            </a:r>
            <a:r>
              <a:rPr lang="zh-CN" altLang="en-US" sz="1800" dirty="0" smtClean="0"/>
              <a:t>数据平面和控制平面</a:t>
            </a:r>
            <a:endParaRPr lang="en-US" altLang="zh-CN" sz="1800" dirty="0" smtClean="0"/>
          </a:p>
          <a:p>
            <a:pPr eaLnBrk="1" hangingPunct="1">
              <a:spcBef>
                <a:spcPts val="600"/>
              </a:spcBef>
            </a:pPr>
            <a:r>
              <a:rPr lang="zh-CN" altLang="en-US" sz="1800" dirty="0" smtClean="0"/>
              <a:t>网络服务模型</a:t>
            </a:r>
            <a:endParaRPr lang="en-US" altLang="zh-CN" sz="18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1800" dirty="0"/>
              <a:t>输入端口处理和基于目的地转发</a:t>
            </a:r>
            <a:endParaRPr lang="en-US" altLang="zh-CN" sz="1800" dirty="0"/>
          </a:p>
          <a:p>
            <a:pPr eaLnBrk="1" hangingPunct="1">
              <a:lnSpc>
                <a:spcPct val="90000"/>
              </a:lnSpc>
              <a:spcBef>
                <a:spcPts val="600"/>
              </a:spcBef>
            </a:pPr>
            <a:r>
              <a:rPr lang="zh-CN" altLang="en-US" sz="1800" dirty="0"/>
              <a:t>交换</a:t>
            </a:r>
            <a:endParaRPr lang="en-US" altLang="zh-CN" sz="1800" dirty="0"/>
          </a:p>
          <a:p>
            <a:pPr eaLnBrk="1" hangingPunct="1">
              <a:lnSpc>
                <a:spcPct val="90000"/>
              </a:lnSpc>
              <a:spcBef>
                <a:spcPts val="600"/>
              </a:spcBef>
            </a:pPr>
            <a:r>
              <a:rPr lang="zh-CN" altLang="en-US" sz="1800" dirty="0"/>
              <a:t>输出端口处理</a:t>
            </a:r>
            <a:endParaRPr lang="en-US" altLang="zh-CN" sz="1800" dirty="0"/>
          </a:p>
          <a:p>
            <a:pPr eaLnBrk="1" hangingPunct="1">
              <a:lnSpc>
                <a:spcPct val="90000"/>
              </a:lnSpc>
              <a:spcBef>
                <a:spcPts val="600"/>
              </a:spcBef>
            </a:pPr>
            <a:r>
              <a:rPr lang="zh-CN" altLang="en-US" sz="1800" dirty="0"/>
              <a:t>何处出现排队</a:t>
            </a:r>
            <a:endParaRPr lang="en-US" altLang="zh-CN" sz="1800" dirty="0"/>
          </a:p>
          <a:p>
            <a:pPr eaLnBrk="1" hangingPunct="1">
              <a:lnSpc>
                <a:spcPct val="90000"/>
              </a:lnSpc>
              <a:spcBef>
                <a:spcPts val="600"/>
              </a:spcBef>
            </a:pPr>
            <a:r>
              <a:rPr lang="zh-CN" altLang="en-US" sz="1800" dirty="0"/>
              <a:t>分组调度</a:t>
            </a:r>
            <a:endParaRPr lang="en-US" altLang="zh-CN" sz="18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1800" dirty="0"/>
              <a:t>IPv4 </a:t>
            </a:r>
            <a:r>
              <a:rPr lang="zh-CN" altLang="en-US" sz="1800" dirty="0"/>
              <a:t>数据报格式</a:t>
            </a:r>
            <a:endParaRPr lang="en-US" altLang="zh-CN" sz="1800" dirty="0"/>
          </a:p>
          <a:p>
            <a:pPr eaLnBrk="1" hangingPunct="1">
              <a:lnSpc>
                <a:spcPct val="90000"/>
              </a:lnSpc>
              <a:spcBef>
                <a:spcPts val="600"/>
              </a:spcBef>
            </a:pPr>
            <a:r>
              <a:rPr lang="en-US" altLang="zh-CN" sz="1800" dirty="0"/>
              <a:t>IPv4 </a:t>
            </a:r>
            <a:r>
              <a:rPr lang="zh-CN" altLang="en-US" sz="1800" dirty="0"/>
              <a:t>数据报分片</a:t>
            </a:r>
            <a:endParaRPr lang="en-US" altLang="zh-CN" sz="18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dirty="0"/>
              <a:t>IPv4 </a:t>
            </a:r>
            <a:r>
              <a:rPr lang="zh-CN" altLang="en-US" sz="1800" dirty="0"/>
              <a:t>编址</a:t>
            </a:r>
            <a:endParaRPr lang="en-US" altLang="zh-CN" sz="1800" dirty="0"/>
          </a:p>
          <a:p>
            <a:pPr eaLnBrk="1" hangingPunct="1">
              <a:lnSpc>
                <a:spcPct val="90000"/>
              </a:lnSpc>
              <a:spcBef>
                <a:spcPts val="600"/>
              </a:spcBef>
              <a:defRPr/>
            </a:pPr>
            <a:r>
              <a:rPr lang="zh-CN" altLang="en-US" sz="1800" dirty="0"/>
              <a:t>网络</a:t>
            </a:r>
            <a:r>
              <a:rPr lang="zh-CN" altLang="en-US" sz="1800" dirty="0" smtClean="0"/>
              <a:t>地址转换</a:t>
            </a:r>
            <a:endParaRPr lang="en-US" altLang="zh-CN" sz="1800" dirty="0" smtClean="0"/>
          </a:p>
          <a:p>
            <a:pPr eaLnBrk="1" hangingPunct="1">
              <a:lnSpc>
                <a:spcPct val="90000"/>
              </a:lnSpc>
              <a:spcBef>
                <a:spcPts val="600"/>
              </a:spcBef>
              <a:defRPr/>
            </a:pPr>
            <a:r>
              <a:rPr lang="en-US" altLang="zh-CN" sz="1800" dirty="0" smtClean="0"/>
              <a:t>IPv6</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1800" dirty="0"/>
              <a:t>匹配</a:t>
            </a:r>
            <a:endParaRPr lang="en-US" altLang="zh-CN" sz="1800" dirty="0"/>
          </a:p>
          <a:p>
            <a:pPr eaLnBrk="1" hangingPunct="1">
              <a:lnSpc>
                <a:spcPct val="90000"/>
              </a:lnSpc>
              <a:spcBef>
                <a:spcPts val="600"/>
              </a:spcBef>
              <a:defRPr/>
            </a:pPr>
            <a:r>
              <a:rPr lang="zh-CN" altLang="en-US" sz="1800" dirty="0"/>
              <a:t>动作</a:t>
            </a:r>
            <a:endParaRPr lang="en-US" altLang="zh-CN" sz="1800" dirty="0"/>
          </a:p>
          <a:p>
            <a:pPr eaLnBrk="1" hangingPunct="1">
              <a:lnSpc>
                <a:spcPct val="90000"/>
              </a:lnSpc>
              <a:spcBef>
                <a:spcPts val="600"/>
              </a:spcBef>
              <a:defRPr/>
            </a:pPr>
            <a:r>
              <a:rPr lang="zh-CN" altLang="en-US" sz="1800" dirty="0">
                <a:solidFill>
                  <a:srgbClr val="FF0000"/>
                </a:solidFill>
              </a:rPr>
              <a:t>匹配加动作操作中的</a:t>
            </a:r>
            <a:r>
              <a:rPr lang="en-US" altLang="zh-CN" sz="1800" dirty="0">
                <a:solidFill>
                  <a:srgbClr val="FF0000"/>
                </a:solidFill>
              </a:rPr>
              <a:t>OpenFlow</a:t>
            </a:r>
            <a:r>
              <a:rPr lang="zh-CN" altLang="en-US" sz="1800" dirty="0">
                <a:solidFill>
                  <a:srgbClr val="FF0000"/>
                </a:solidFill>
              </a:rPr>
              <a:t>例子</a:t>
            </a:r>
            <a:endParaRPr lang="en-US" altLang="zh-CN" sz="1800" dirty="0">
              <a:solidFill>
                <a:srgbClr val="FF0000"/>
              </a:solidFill>
            </a:endParaRPr>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376356573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397F74D4-1C9B-D04A-AC62-5762B8ADD4B4}"/>
              </a:ext>
            </a:extLst>
          </p:cNvPr>
          <p:cNvGrpSpPr>
            <a:grpSpLocks/>
          </p:cNvGrpSpPr>
          <p:nvPr/>
        </p:nvGrpSpPr>
        <p:grpSpPr bwMode="auto">
          <a:xfrm>
            <a:off x="638175" y="1004004"/>
            <a:ext cx="2997200" cy="1262063"/>
            <a:chOff x="637575" y="1263648"/>
            <a:chExt cx="2998252" cy="1261939"/>
          </a:xfrm>
        </p:grpSpPr>
        <p:sp>
          <p:nvSpPr>
            <p:cNvPr id="197" name="Freeform 196">
              <a:extLst>
                <a:ext uri="{FF2B5EF4-FFF2-40B4-BE49-F238E27FC236}">
                  <a16:creationId xmlns="" xmlns:a16="http://schemas.microsoft.com/office/drawing/2014/main" id="{2767DA1A-C3AD-424B-A612-7293D42BDFAC}"/>
                </a:ext>
              </a:extLst>
            </p:cNvPr>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3018 w 2975668"/>
                <a:gd name="connsiteY0-74" fmla="*/ 443744 h 443744"/>
                <a:gd name="connsiteX1-75" fmla="*/ 2225518 w 2975668"/>
                <a:gd name="connsiteY1-76" fmla="*/ 210910 h 443744"/>
                <a:gd name="connsiteX2-77" fmla="*/ 2957279 w 2975668"/>
                <a:gd name="connsiteY2-78" fmla="*/ 79158 h 443744"/>
                <a:gd name="connsiteX3-79" fmla="*/ 2754685 w 2975668"/>
                <a:gd name="connsiteY3-80" fmla="*/ 20410 h 443744"/>
                <a:gd name="connsiteX4-81" fmla="*/ 2747322 w 2975668"/>
                <a:gd name="connsiteY4-82" fmla="*/ 436381 h 443744"/>
                <a:gd name="connsiteX5-83" fmla="*/ 3018 w 2975668"/>
                <a:gd name="connsiteY5-84" fmla="*/ 443744 h 443744"/>
                <a:gd name="connsiteX0-85" fmla="*/ 3018 w 2957279"/>
                <a:gd name="connsiteY0-86" fmla="*/ 454405 h 454405"/>
                <a:gd name="connsiteX1-87" fmla="*/ 2225518 w 2957279"/>
                <a:gd name="connsiteY1-88" fmla="*/ 221571 h 454405"/>
                <a:gd name="connsiteX2-89" fmla="*/ 2957279 w 2957279"/>
                <a:gd name="connsiteY2-90" fmla="*/ 89819 h 454405"/>
                <a:gd name="connsiteX3-91" fmla="*/ 2754685 w 2957279"/>
                <a:gd name="connsiteY3-92" fmla="*/ 31071 h 454405"/>
                <a:gd name="connsiteX4-93" fmla="*/ 2747322 w 2957279"/>
                <a:gd name="connsiteY4-94" fmla="*/ 447042 h 454405"/>
                <a:gd name="connsiteX5-95" fmla="*/ 3018 w 2957279"/>
                <a:gd name="connsiteY5-96" fmla="*/ 454405 h 454405"/>
                <a:gd name="connsiteX0-97" fmla="*/ 3018 w 2957279"/>
                <a:gd name="connsiteY0-98" fmla="*/ 496161 h 496161"/>
                <a:gd name="connsiteX1-99" fmla="*/ 2225518 w 2957279"/>
                <a:gd name="connsiteY1-100" fmla="*/ 263327 h 496161"/>
                <a:gd name="connsiteX2-101" fmla="*/ 2957279 w 2957279"/>
                <a:gd name="connsiteY2-102" fmla="*/ 131575 h 496161"/>
                <a:gd name="connsiteX3-103" fmla="*/ 2754685 w 2957279"/>
                <a:gd name="connsiteY3-104" fmla="*/ 72827 h 496161"/>
                <a:gd name="connsiteX4-105" fmla="*/ 2747322 w 2957279"/>
                <a:gd name="connsiteY4-106" fmla="*/ 488798 h 496161"/>
                <a:gd name="connsiteX5-107" fmla="*/ 3018 w 2957279"/>
                <a:gd name="connsiteY5-108" fmla="*/ 496161 h 496161"/>
                <a:gd name="connsiteX0-109" fmla="*/ 3018 w 2957279"/>
                <a:gd name="connsiteY0-110" fmla="*/ 496161 h 496161"/>
                <a:gd name="connsiteX1-111" fmla="*/ 2225518 w 2957279"/>
                <a:gd name="connsiteY1-112" fmla="*/ 263327 h 496161"/>
                <a:gd name="connsiteX2-113" fmla="*/ 2957279 w 2957279"/>
                <a:gd name="connsiteY2-114" fmla="*/ 131575 h 496161"/>
                <a:gd name="connsiteX3-115" fmla="*/ 2780603 w 2957279"/>
                <a:gd name="connsiteY3-116" fmla="*/ 269807 h 496161"/>
                <a:gd name="connsiteX4-117" fmla="*/ 2747322 w 2957279"/>
                <a:gd name="connsiteY4-118" fmla="*/ 488798 h 496161"/>
                <a:gd name="connsiteX5-119" fmla="*/ 3018 w 2957279"/>
                <a:gd name="connsiteY5-120" fmla="*/ 496161 h 496161"/>
                <a:gd name="connsiteX0-121" fmla="*/ 3018 w 2957279"/>
                <a:gd name="connsiteY0-122" fmla="*/ 496161 h 496161"/>
                <a:gd name="connsiteX1-123" fmla="*/ 2225518 w 2957279"/>
                <a:gd name="connsiteY1-124" fmla="*/ 263327 h 496161"/>
                <a:gd name="connsiteX2-125" fmla="*/ 2957279 w 2957279"/>
                <a:gd name="connsiteY2-126" fmla="*/ 131575 h 496161"/>
                <a:gd name="connsiteX3-127" fmla="*/ 2780603 w 2957279"/>
                <a:gd name="connsiteY3-128" fmla="*/ 269807 h 496161"/>
                <a:gd name="connsiteX4-129" fmla="*/ 2747322 w 2957279"/>
                <a:gd name="connsiteY4-130" fmla="*/ 488798 h 496161"/>
                <a:gd name="connsiteX5-131" fmla="*/ 3018 w 2957279"/>
                <a:gd name="connsiteY5-132" fmla="*/ 496161 h 496161"/>
                <a:gd name="connsiteX0-133" fmla="*/ 3018 w 2957279"/>
                <a:gd name="connsiteY0-134" fmla="*/ 364586 h 364586"/>
                <a:gd name="connsiteX1-135" fmla="*/ 2225518 w 2957279"/>
                <a:gd name="connsiteY1-136" fmla="*/ 131752 h 364586"/>
                <a:gd name="connsiteX2-137" fmla="*/ 2957279 w 2957279"/>
                <a:gd name="connsiteY2-138" fmla="*/ 0 h 364586"/>
                <a:gd name="connsiteX3-139" fmla="*/ 2780603 w 2957279"/>
                <a:gd name="connsiteY3-140" fmla="*/ 138232 h 364586"/>
                <a:gd name="connsiteX4-141" fmla="*/ 2747322 w 2957279"/>
                <a:gd name="connsiteY4-142" fmla="*/ 357223 h 364586"/>
                <a:gd name="connsiteX5-143" fmla="*/ 3018 w 2957279"/>
                <a:gd name="connsiteY5-144" fmla="*/ 364586 h 364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ea typeface="MS PGothic" panose="020B0600070205080204" charset="-128"/>
                <a:cs typeface="MS PGothic" panose="020B0600070205080204" charset="-128"/>
              </a:endParaRPr>
            </a:p>
          </p:txBody>
        </p:sp>
        <p:grpSp>
          <p:nvGrpSpPr>
            <p:cNvPr id="63634" name="Group 188">
              <a:extLst>
                <a:ext uri="{FF2B5EF4-FFF2-40B4-BE49-F238E27FC236}">
                  <a16:creationId xmlns="" xmlns:a16="http://schemas.microsoft.com/office/drawing/2014/main" id="{1AA289DE-2128-614D-B9FD-0F88F07C2A1D}"/>
                </a:ext>
              </a:extLst>
            </p:cNvPr>
            <p:cNvGrpSpPr>
              <a:grpSpLocks/>
            </p:cNvGrpSpPr>
            <p:nvPr/>
          </p:nvGrpSpPr>
          <p:grpSpPr bwMode="auto">
            <a:xfrm>
              <a:off x="637575" y="1263648"/>
              <a:ext cx="2834809" cy="915898"/>
              <a:chOff x="-994833" y="4042832"/>
              <a:chExt cx="2834809" cy="915898"/>
            </a:xfrm>
          </p:grpSpPr>
          <p:sp>
            <p:nvSpPr>
              <p:cNvPr id="190" name="Rectangle 189">
                <a:extLst>
                  <a:ext uri="{FF2B5EF4-FFF2-40B4-BE49-F238E27FC236}">
                    <a16:creationId xmlns="" xmlns:a16="http://schemas.microsoft.com/office/drawing/2014/main" id="{C5B2BB0B-EF5A-AF43-AE51-C487187E9D6F}"/>
                  </a:ext>
                </a:extLst>
              </p:cNvPr>
              <p:cNvSpPr/>
              <p:nvPr/>
            </p:nvSpPr>
            <p:spPr bwMode="auto">
              <a:xfrm>
                <a:off x="-977364" y="4042832"/>
                <a:ext cx="2775924" cy="915898"/>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36" name="TextBox 190">
                <a:extLst>
                  <a:ext uri="{FF2B5EF4-FFF2-40B4-BE49-F238E27FC236}">
                    <a16:creationId xmlns="" xmlns:a16="http://schemas.microsoft.com/office/drawing/2014/main" id="{1612658A-E308-4348-B3C2-64B31C30BD84}"/>
                  </a:ext>
                </a:extLst>
              </p:cNvPr>
              <p:cNvSpPr txBox="1">
                <a:spLocks noChangeArrowheads="1"/>
              </p:cNvSpPr>
              <p:nvPr/>
            </p:nvSpPr>
            <p:spPr bwMode="auto">
              <a:xfrm>
                <a:off x="-931177" y="4360335"/>
                <a:ext cx="1651481"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IP Src = 10.3.*.*</a:t>
                </a:r>
              </a:p>
              <a:p>
                <a:r>
                  <a:rPr lang="en-US" altLang="zh-CN" sz="1600">
                    <a:ea typeface="MS PGothic" panose="020B0600070205080204" pitchFamily="34" charset="-128"/>
                  </a:rPr>
                  <a:t>IP Dst = 10.2.*.*</a:t>
                </a:r>
              </a:p>
            </p:txBody>
          </p:sp>
          <p:sp>
            <p:nvSpPr>
              <p:cNvPr id="63637" name="TextBox 191">
                <a:extLst>
                  <a:ext uri="{FF2B5EF4-FFF2-40B4-BE49-F238E27FC236}">
                    <a16:creationId xmlns="" xmlns:a16="http://schemas.microsoft.com/office/drawing/2014/main" id="{F1641AA8-42F6-8E47-A032-97DC7190F1B4}"/>
                  </a:ext>
                </a:extLst>
              </p:cNvPr>
              <p:cNvSpPr txBox="1">
                <a:spLocks noChangeArrowheads="1"/>
              </p:cNvSpPr>
              <p:nvPr/>
            </p:nvSpPr>
            <p:spPr bwMode="auto">
              <a:xfrm>
                <a:off x="718763" y="4491568"/>
                <a:ext cx="1121213"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forward(3)</a:t>
                </a:r>
              </a:p>
            </p:txBody>
          </p:sp>
          <p:cxnSp>
            <p:nvCxnSpPr>
              <p:cNvPr id="63638" name="Straight Connector 192">
                <a:extLst>
                  <a:ext uri="{FF2B5EF4-FFF2-40B4-BE49-F238E27FC236}">
                    <a16:creationId xmlns="" xmlns:a16="http://schemas.microsoft.com/office/drawing/2014/main" id="{5390F52A-DCF2-7544-A195-5030B1BD52E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9" name="TextBox 193">
                <a:extLst>
                  <a:ext uri="{FF2B5EF4-FFF2-40B4-BE49-F238E27FC236}">
                    <a16:creationId xmlns="" xmlns:a16="http://schemas.microsoft.com/office/drawing/2014/main" id="{9101EAA7-2B07-B642-9361-8D3620E33D18}"/>
                  </a:ext>
                </a:extLst>
              </p:cNvPr>
              <p:cNvSpPr txBox="1">
                <a:spLocks noChangeArrowheads="1"/>
              </p:cNvSpPr>
              <p:nvPr/>
            </p:nvSpPr>
            <p:spPr bwMode="auto">
              <a:xfrm>
                <a:off x="-674004" y="4051301"/>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40" name="TextBox 194">
                <a:extLst>
                  <a:ext uri="{FF2B5EF4-FFF2-40B4-BE49-F238E27FC236}">
                    <a16:creationId xmlns="" xmlns:a16="http://schemas.microsoft.com/office/drawing/2014/main" id="{5C27A9AF-1294-F749-A7A2-8827DF794844}"/>
                  </a:ext>
                </a:extLst>
              </p:cNvPr>
              <p:cNvSpPr txBox="1">
                <a:spLocks noChangeArrowheads="1"/>
              </p:cNvSpPr>
              <p:nvPr/>
            </p:nvSpPr>
            <p:spPr bwMode="auto">
              <a:xfrm>
                <a:off x="875396" y="4055535"/>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41" name="Straight Connector 195">
                <a:extLst>
                  <a:ext uri="{FF2B5EF4-FFF2-40B4-BE49-F238E27FC236}">
                    <a16:creationId xmlns="" xmlns:a16="http://schemas.microsoft.com/office/drawing/2014/main" id="{C8594C30-541E-C842-A108-1E6C47E55CED}"/>
                  </a:ext>
                </a:extLst>
              </p:cNvPr>
              <p:cNvCxnSpPr>
                <a:cxnSpLocks noChangeShapeType="1"/>
              </p:cNvCxnSpPr>
              <p:nvPr/>
            </p:nvCxnSpPr>
            <p:spPr bwMode="auto">
              <a:xfrm>
                <a:off x="738264" y="4049182"/>
                <a:ext cx="1" cy="904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77" name="Group 76">
            <a:extLst>
              <a:ext uri="{FF2B5EF4-FFF2-40B4-BE49-F238E27FC236}">
                <a16:creationId xmlns="" xmlns:a16="http://schemas.microsoft.com/office/drawing/2014/main" id="{5827047A-18E7-6549-868B-5B649A4B2324}"/>
              </a:ext>
            </a:extLst>
          </p:cNvPr>
          <p:cNvGrpSpPr>
            <a:grpSpLocks/>
          </p:cNvGrpSpPr>
          <p:nvPr/>
        </p:nvGrpSpPr>
        <p:grpSpPr bwMode="auto">
          <a:xfrm>
            <a:off x="5956303" y="4250445"/>
            <a:ext cx="2894014" cy="2022290"/>
            <a:chOff x="5956617" y="4509743"/>
            <a:chExt cx="2893901" cy="2021941"/>
          </a:xfrm>
        </p:grpSpPr>
        <p:sp>
          <p:nvSpPr>
            <p:cNvPr id="208" name="Freeform 207">
              <a:extLst>
                <a:ext uri="{FF2B5EF4-FFF2-40B4-BE49-F238E27FC236}">
                  <a16:creationId xmlns=""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23" name="Group 197">
              <a:extLst>
                <a:ext uri="{FF2B5EF4-FFF2-40B4-BE49-F238E27FC236}">
                  <a16:creationId xmlns="" xmlns:a16="http://schemas.microsoft.com/office/drawing/2014/main" id="{2CC1B6F7-7F79-0B4A-9733-E6F8BD4AF274}"/>
                </a:ext>
              </a:extLst>
            </p:cNvPr>
            <p:cNvGrpSpPr>
              <a:grpSpLocks/>
            </p:cNvGrpSpPr>
            <p:nvPr/>
          </p:nvGrpSpPr>
          <p:grpSpPr bwMode="auto">
            <a:xfrm>
              <a:off x="6031592" y="5136697"/>
              <a:ext cx="2818926" cy="1394987"/>
              <a:chOff x="-999973" y="4042381"/>
              <a:chExt cx="2818926" cy="1394987"/>
            </a:xfrm>
          </p:grpSpPr>
          <p:sp>
            <p:nvSpPr>
              <p:cNvPr id="199" name="Rectangle 198">
                <a:extLst>
                  <a:ext uri="{FF2B5EF4-FFF2-40B4-BE49-F238E27FC236}">
                    <a16:creationId xmlns=""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25" name="TextBox 199">
                <a:extLst>
                  <a:ext uri="{FF2B5EF4-FFF2-40B4-BE49-F238E27FC236}">
                    <a16:creationId xmlns="" xmlns:a16="http://schemas.microsoft.com/office/drawing/2014/main" id="{AC6E1CCD-FFA8-C04B-A55C-3500C7653CDD}"/>
                  </a:ext>
                </a:extLst>
              </p:cNvPr>
              <p:cNvSpPr txBox="1">
                <a:spLocks noChangeArrowheads="1"/>
              </p:cNvSpPr>
              <p:nvPr/>
            </p:nvSpPr>
            <p:spPr bwMode="auto">
              <a:xfrm>
                <a:off x="-999973" y="4360336"/>
                <a:ext cx="1718160"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dirty="0">
                    <a:ea typeface="MS PGothic" panose="020B0600070205080204" pitchFamily="34" charset="-128"/>
                  </a:rPr>
                  <a:t>ingress port = 2</a:t>
                </a:r>
              </a:p>
              <a:p>
                <a:r>
                  <a:rPr lang="en-US" altLang="zh-CN" sz="1600" u="none" dirty="0">
                    <a:ea typeface="MS PGothic" panose="020B0600070205080204" pitchFamily="34" charset="-128"/>
                  </a:rPr>
                  <a:t>IP </a:t>
                </a:r>
                <a:r>
                  <a:rPr lang="en-US" altLang="zh-CN" sz="1600" u="none" dirty="0" err="1">
                    <a:ea typeface="MS PGothic" panose="020B0600070205080204" pitchFamily="34" charset="-128"/>
                  </a:rPr>
                  <a:t>Dst</a:t>
                </a:r>
                <a:r>
                  <a:rPr lang="en-US" altLang="zh-CN" sz="1600" u="none" dirty="0">
                    <a:ea typeface="MS PGothic" panose="020B0600070205080204" pitchFamily="34" charset="-128"/>
                  </a:rPr>
                  <a:t> = 10.2.0.3</a:t>
                </a:r>
              </a:p>
              <a:p>
                <a:r>
                  <a:rPr lang="en-US" altLang="zh-CN" sz="1600" u="none" dirty="0">
                    <a:ea typeface="MS PGothic" panose="020B0600070205080204" pitchFamily="34" charset="-128"/>
                  </a:rPr>
                  <a:t>ingress port = 2</a:t>
                </a:r>
              </a:p>
              <a:p>
                <a:r>
                  <a:rPr lang="en-US" altLang="zh-CN" sz="1600" u="none" dirty="0">
                    <a:ea typeface="MS PGothic" panose="020B0600070205080204" pitchFamily="34" charset="-128"/>
                  </a:rPr>
                  <a:t>IP </a:t>
                </a:r>
                <a:r>
                  <a:rPr lang="en-US" altLang="zh-CN" sz="1600" u="none" dirty="0" err="1">
                    <a:ea typeface="MS PGothic" panose="020B0600070205080204" pitchFamily="34" charset="-128"/>
                  </a:rPr>
                  <a:t>Dst</a:t>
                </a:r>
                <a:r>
                  <a:rPr lang="en-US" altLang="zh-CN" sz="1600" u="none" dirty="0">
                    <a:ea typeface="MS PGothic" panose="020B0600070205080204" pitchFamily="34" charset="-128"/>
                  </a:rPr>
                  <a:t> = 10.2.0.4</a:t>
                </a:r>
              </a:p>
            </p:txBody>
          </p:sp>
          <p:sp>
            <p:nvSpPr>
              <p:cNvPr id="63626" name="TextBox 200">
                <a:extLst>
                  <a:ext uri="{FF2B5EF4-FFF2-40B4-BE49-F238E27FC236}">
                    <a16:creationId xmlns="" xmlns:a16="http://schemas.microsoft.com/office/drawing/2014/main" id="{F779050E-1433-0C4A-B539-B176D01D8F1C}"/>
                  </a:ext>
                </a:extLst>
              </p:cNvPr>
              <p:cNvSpPr txBox="1">
                <a:spLocks noChangeArrowheads="1"/>
              </p:cNvSpPr>
              <p:nvPr/>
            </p:nvSpPr>
            <p:spPr bwMode="auto">
              <a:xfrm>
                <a:off x="671327" y="4474229"/>
                <a:ext cx="112077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dirty="0">
                    <a:ea typeface="MS PGothic" panose="020B0600070205080204" pitchFamily="34" charset="-128"/>
                  </a:rPr>
                  <a:t>forward(3)</a:t>
                </a:r>
              </a:p>
            </p:txBody>
          </p:sp>
          <p:cxnSp>
            <p:nvCxnSpPr>
              <p:cNvPr id="63627" name="Straight Connector 201">
                <a:extLst>
                  <a:ext uri="{FF2B5EF4-FFF2-40B4-BE49-F238E27FC236}">
                    <a16:creationId xmlns=""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9" name="TextBox 203">
                <a:extLst>
                  <a:ext uri="{FF2B5EF4-FFF2-40B4-BE49-F238E27FC236}">
                    <a16:creationId xmlns=""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30" name="Straight Connector 204">
                <a:extLst>
                  <a:ext uri="{FF2B5EF4-FFF2-40B4-BE49-F238E27FC236}">
                    <a16:creationId xmlns=""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 xmlns:a16="http://schemas.microsoft.com/office/drawing/2014/main" id="{58D45CBD-0102-A14F-B85F-58AAA3D63351}"/>
                  </a:ext>
                </a:extLst>
              </p:cNvPr>
              <p:cNvSpPr txBox="1">
                <a:spLocks noChangeArrowheads="1"/>
              </p:cNvSpPr>
              <p:nvPr/>
            </p:nvSpPr>
            <p:spPr bwMode="auto">
              <a:xfrm>
                <a:off x="670712" y="4973449"/>
                <a:ext cx="112077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dirty="0">
                    <a:ea typeface="MS PGothic" panose="020B0600070205080204" pitchFamily="34" charset="-128"/>
                  </a:rPr>
                  <a:t>forward(4)</a:t>
                </a:r>
              </a:p>
            </p:txBody>
          </p:sp>
        </p:grpSp>
      </p:grpSp>
      <p:grpSp>
        <p:nvGrpSpPr>
          <p:cNvPr id="68" name="Group 67">
            <a:extLst>
              <a:ext uri="{FF2B5EF4-FFF2-40B4-BE49-F238E27FC236}">
                <a16:creationId xmlns="" xmlns:a16="http://schemas.microsoft.com/office/drawing/2014/main" id="{421DF2C5-2618-7540-93BB-A7C1BD8A327C}"/>
              </a:ext>
            </a:extLst>
          </p:cNvPr>
          <p:cNvGrpSpPr>
            <a:grpSpLocks/>
          </p:cNvGrpSpPr>
          <p:nvPr/>
        </p:nvGrpSpPr>
        <p:grpSpPr bwMode="auto">
          <a:xfrm>
            <a:off x="587378" y="4310764"/>
            <a:ext cx="3089275" cy="2001837"/>
            <a:chOff x="587526" y="4569769"/>
            <a:chExt cx="3089750" cy="2002482"/>
          </a:xfrm>
        </p:grpSpPr>
        <p:sp>
          <p:nvSpPr>
            <p:cNvPr id="52" name="Freeform 51">
              <a:extLst>
                <a:ext uri="{FF2B5EF4-FFF2-40B4-BE49-F238E27FC236}">
                  <a16:creationId xmlns="" xmlns:a16="http://schemas.microsoft.com/office/drawing/2014/main" id="{22F4EA39-D4FE-774C-AA89-6340778DA7BB}"/>
                </a:ext>
              </a:extLst>
            </p:cNvPr>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14" name="Group 50">
              <a:extLst>
                <a:ext uri="{FF2B5EF4-FFF2-40B4-BE49-F238E27FC236}">
                  <a16:creationId xmlns="" xmlns:a16="http://schemas.microsoft.com/office/drawing/2014/main" id="{4DDB4340-ED90-CE41-9C85-1B1D87D08B83}"/>
                </a:ext>
              </a:extLst>
            </p:cNvPr>
            <p:cNvGrpSpPr>
              <a:grpSpLocks/>
            </p:cNvGrpSpPr>
            <p:nvPr/>
          </p:nvGrpSpPr>
          <p:grpSpPr bwMode="auto">
            <a:xfrm>
              <a:off x="587526" y="5408084"/>
              <a:ext cx="2799193" cy="1164167"/>
              <a:chOff x="-999973" y="4042833"/>
              <a:chExt cx="2799193" cy="1164167"/>
            </a:xfrm>
          </p:grpSpPr>
          <p:sp>
            <p:nvSpPr>
              <p:cNvPr id="11" name="Rectangle 10">
                <a:extLst>
                  <a:ext uri="{FF2B5EF4-FFF2-40B4-BE49-F238E27FC236}">
                    <a16:creationId xmlns="" xmlns:a16="http://schemas.microsoft.com/office/drawing/2014/main" id="{52DD63F4-8551-1E4D-960C-9D4A804E9982}"/>
                  </a:ext>
                </a:extLst>
              </p:cNvPr>
              <p:cNvSpPr/>
              <p:nvPr/>
            </p:nvSpPr>
            <p:spPr bwMode="auto">
              <a:xfrm>
                <a:off x="-977745" y="4042988"/>
                <a:ext cx="2776965" cy="116401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16" name="TextBox 8">
                <a:extLst>
                  <a:ext uri="{FF2B5EF4-FFF2-40B4-BE49-F238E27FC236}">
                    <a16:creationId xmlns="" xmlns:a16="http://schemas.microsoft.com/office/drawing/2014/main" id="{6664F7A9-9FA3-4748-8300-C446E242371C}"/>
                  </a:ext>
                </a:extLst>
              </p:cNvPr>
              <p:cNvSpPr txBox="1">
                <a:spLocks noChangeArrowheads="1"/>
              </p:cNvSpPr>
              <p:nvPr/>
            </p:nvSpPr>
            <p:spPr bwMode="auto">
              <a:xfrm>
                <a:off x="-999973" y="4360337"/>
                <a:ext cx="1651155" cy="83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ingress port = 1</a:t>
                </a:r>
              </a:p>
              <a:p>
                <a:r>
                  <a:rPr lang="en-US" altLang="zh-CN" sz="1600">
                    <a:ea typeface="MS PGothic" panose="020B0600070205080204" pitchFamily="34" charset="-128"/>
                  </a:rPr>
                  <a:t>IP Src = 10.3.*.*</a:t>
                </a:r>
              </a:p>
              <a:p>
                <a:r>
                  <a:rPr lang="en-US" altLang="zh-CN" sz="1600">
                    <a:ea typeface="MS PGothic" panose="020B0600070205080204" pitchFamily="34" charset="-128"/>
                  </a:rPr>
                  <a:t>IP Dst = 10.2.*.*</a:t>
                </a:r>
              </a:p>
            </p:txBody>
          </p:sp>
          <p:sp>
            <p:nvSpPr>
              <p:cNvPr id="63617" name="TextBox 183">
                <a:extLst>
                  <a:ext uri="{FF2B5EF4-FFF2-40B4-BE49-F238E27FC236}">
                    <a16:creationId xmlns="" xmlns:a16="http://schemas.microsoft.com/office/drawing/2014/main" id="{8D3A2EC1-86F3-6047-BB67-A0B2086625A7}"/>
                  </a:ext>
                </a:extLst>
              </p:cNvPr>
              <p:cNvSpPr txBox="1">
                <a:spLocks noChangeArrowheads="1"/>
              </p:cNvSpPr>
              <p:nvPr/>
            </p:nvSpPr>
            <p:spPr bwMode="auto">
              <a:xfrm>
                <a:off x="676427" y="4576236"/>
                <a:ext cx="1120993"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forward(4)</a:t>
                </a:r>
              </a:p>
            </p:txBody>
          </p:sp>
          <p:cxnSp>
            <p:nvCxnSpPr>
              <p:cNvPr id="63618" name="Straight Connector 14">
                <a:extLst>
                  <a:ext uri="{FF2B5EF4-FFF2-40B4-BE49-F238E27FC236}">
                    <a16:creationId xmlns="" xmlns:a16="http://schemas.microsoft.com/office/drawing/2014/main" id="{3B5AA0F2-5BAB-144C-A528-975F677AF26F}"/>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19" name="TextBox 185">
                <a:extLst>
                  <a:ext uri="{FF2B5EF4-FFF2-40B4-BE49-F238E27FC236}">
                    <a16:creationId xmlns="" xmlns:a16="http://schemas.microsoft.com/office/drawing/2014/main" id="{C3D92D99-CA92-E148-96EF-65D9D72AAF7E}"/>
                  </a:ext>
                </a:extLst>
              </p:cNvPr>
              <p:cNvSpPr txBox="1">
                <a:spLocks noChangeArrowheads="1"/>
              </p:cNvSpPr>
              <p:nvPr/>
            </p:nvSpPr>
            <p:spPr bwMode="auto">
              <a:xfrm>
                <a:off x="-674004" y="4051301"/>
                <a:ext cx="595126"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0" name="TextBox 186">
                <a:extLst>
                  <a:ext uri="{FF2B5EF4-FFF2-40B4-BE49-F238E27FC236}">
                    <a16:creationId xmlns="" xmlns:a16="http://schemas.microsoft.com/office/drawing/2014/main" id="{449AB6F8-0547-4246-9D9F-8527AFE6B5AD}"/>
                  </a:ext>
                </a:extLst>
              </p:cNvPr>
              <p:cNvSpPr txBox="1">
                <a:spLocks noChangeArrowheads="1"/>
              </p:cNvSpPr>
              <p:nvPr/>
            </p:nvSpPr>
            <p:spPr bwMode="auto">
              <a:xfrm>
                <a:off x="875395" y="4055534"/>
                <a:ext cx="595126"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dirty="0" smtClean="0">
                    <a:ea typeface="MS PGothic" panose="020B0600070205080204" pitchFamily="34" charset="-128"/>
                  </a:rPr>
                  <a:t>动作</a:t>
                </a:r>
                <a:endParaRPr lang="en-US" altLang="zh-CN" sz="1600" dirty="0">
                  <a:ea typeface="MS PGothic" panose="020B0600070205080204" pitchFamily="34" charset="-128"/>
                </a:endParaRPr>
              </a:p>
            </p:txBody>
          </p:sp>
          <p:cxnSp>
            <p:nvCxnSpPr>
              <p:cNvPr id="63621" name="Straight Connector 187">
                <a:extLst>
                  <a:ext uri="{FF2B5EF4-FFF2-40B4-BE49-F238E27FC236}">
                    <a16:creationId xmlns="" xmlns:a16="http://schemas.microsoft.com/office/drawing/2014/main" id="{5823DCF6-176E-6E41-B554-EAC31C765A4F}"/>
                  </a:ext>
                </a:extLst>
              </p:cNvPr>
              <p:cNvCxnSpPr>
                <a:cxnSpLocks noChangeShapeType="1"/>
              </p:cNvCxnSpPr>
              <p:nvPr/>
            </p:nvCxnSpPr>
            <p:spPr bwMode="auto">
              <a:xfrm>
                <a:off x="634998" y="4042833"/>
                <a:ext cx="0" cy="11641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sp useBgFill="1">
        <p:nvSpPr>
          <p:cNvPr id="63492" name="Title 1">
            <a:extLst>
              <a:ext uri="{FF2B5EF4-FFF2-40B4-BE49-F238E27FC236}">
                <a16:creationId xmlns="" xmlns:a16="http://schemas.microsoft.com/office/drawing/2014/main" id="{F9DC8221-1AE5-7349-9207-F8273855EFA5}"/>
              </a:ext>
            </a:extLst>
          </p:cNvPr>
          <p:cNvSpPr>
            <a:spLocks noGrp="1" noChangeArrowheads="1"/>
          </p:cNvSpPr>
          <p:nvPr>
            <p:ph type="title"/>
          </p:nvPr>
        </p:nvSpPr>
        <p:spPr/>
        <p:txBody>
          <a:bodyPr/>
          <a:lstStyle/>
          <a:p>
            <a:r>
              <a:rPr lang="zh-CN" altLang="en-US" dirty="0" smtClean="0">
                <a:latin typeface="+mn-ea"/>
                <a:ea typeface="+mn-ea"/>
              </a:rPr>
              <a:t>第一个例子：简单转发</a:t>
            </a:r>
            <a:endParaRPr lang="en-US" altLang="zh-CN" dirty="0">
              <a:latin typeface="+mn-ea"/>
              <a:ea typeface="+mn-ea"/>
            </a:endParaRPr>
          </a:p>
        </p:txBody>
      </p:sp>
      <p:cxnSp>
        <p:nvCxnSpPr>
          <p:cNvPr id="63493" name="Straight Connector 13">
            <a:extLst>
              <a:ext uri="{FF2B5EF4-FFF2-40B4-BE49-F238E27FC236}">
                <a16:creationId xmlns="" xmlns:a16="http://schemas.microsoft.com/office/drawing/2014/main" id="{1264DF80-5A65-5C43-AC5A-5ACEA656492B}"/>
              </a:ext>
            </a:extLst>
          </p:cNvPr>
          <p:cNvCxnSpPr>
            <a:cxnSpLocks noChangeShapeType="1"/>
          </p:cNvCxnSpPr>
          <p:nvPr/>
        </p:nvCxnSpPr>
        <p:spPr bwMode="auto">
          <a:xfrm>
            <a:off x="3760789" y="2302580"/>
            <a:ext cx="2157412" cy="184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4" name="Straight Connector 11">
            <a:extLst>
              <a:ext uri="{FF2B5EF4-FFF2-40B4-BE49-F238E27FC236}">
                <a16:creationId xmlns="" xmlns:a16="http://schemas.microsoft.com/office/drawing/2014/main" id="{41F909A9-2D57-6349-9993-28524091A523}"/>
              </a:ext>
            </a:extLst>
          </p:cNvPr>
          <p:cNvCxnSpPr>
            <a:cxnSpLocks noChangeShapeType="1"/>
          </p:cNvCxnSpPr>
          <p:nvPr/>
        </p:nvCxnSpPr>
        <p:spPr bwMode="auto">
          <a:xfrm>
            <a:off x="4040190" y="4237741"/>
            <a:ext cx="2046287" cy="0"/>
          </a:xfrm>
          <a:prstGeom prst="line">
            <a:avLst/>
          </a:prstGeom>
          <a:ln>
            <a:solidFill>
              <a:srgbClr val="00B050"/>
            </a:solidFill>
          </a:ln>
          <a:effectLst/>
          <a:extLst/>
        </p:spPr>
        <p:style>
          <a:lnRef idx="2">
            <a:schemeClr val="accent1"/>
          </a:lnRef>
          <a:fillRef idx="0">
            <a:schemeClr val="accent1"/>
          </a:fillRef>
          <a:effectRef idx="1">
            <a:schemeClr val="accent1"/>
          </a:effectRef>
          <a:fontRef idx="minor">
            <a:schemeClr val="tx1"/>
          </a:fontRef>
        </p:style>
      </p:cxnSp>
      <p:cxnSp>
        <p:nvCxnSpPr>
          <p:cNvPr id="63495" name="Straight Connector 6">
            <a:extLst>
              <a:ext uri="{FF2B5EF4-FFF2-40B4-BE49-F238E27FC236}">
                <a16:creationId xmlns="" xmlns:a16="http://schemas.microsoft.com/office/drawing/2014/main" id="{C1FB5CB5-A07D-8C47-B1F6-31727B332708}"/>
              </a:ext>
            </a:extLst>
          </p:cNvPr>
          <p:cNvCxnSpPr>
            <a:cxnSpLocks noChangeShapeType="1"/>
          </p:cNvCxnSpPr>
          <p:nvPr/>
        </p:nvCxnSpPr>
        <p:spPr bwMode="auto">
          <a:xfrm>
            <a:off x="3841751" y="2431166"/>
            <a:ext cx="0" cy="1574800"/>
          </a:xfrm>
          <a:prstGeom prst="line">
            <a:avLst/>
          </a:prstGeom>
          <a:ln>
            <a:solidFill>
              <a:srgbClr val="00B050"/>
            </a:solidFill>
          </a:ln>
          <a:effectLst/>
          <a:extLst/>
        </p:spPr>
        <p:style>
          <a:lnRef idx="2">
            <a:schemeClr val="accent1"/>
          </a:lnRef>
          <a:fillRef idx="0">
            <a:schemeClr val="accent1"/>
          </a:fillRef>
          <a:effectRef idx="1">
            <a:schemeClr val="accent1"/>
          </a:effectRef>
          <a:fontRef idx="minor">
            <a:schemeClr val="tx1"/>
          </a:fontRef>
        </p:style>
      </p:cxnSp>
      <p:cxnSp>
        <p:nvCxnSpPr>
          <p:cNvPr id="63496" name="Straight Connector 64">
            <a:extLst>
              <a:ext uri="{FF2B5EF4-FFF2-40B4-BE49-F238E27FC236}">
                <a16:creationId xmlns="" xmlns:a16="http://schemas.microsoft.com/office/drawing/2014/main" id="{8C09D8E6-3405-064A-B000-3FF545CEC0D5}"/>
              </a:ext>
            </a:extLst>
          </p:cNvPr>
          <p:cNvCxnSpPr>
            <a:cxnSpLocks noChangeShapeType="1"/>
          </p:cNvCxnSpPr>
          <p:nvPr/>
        </p:nvCxnSpPr>
        <p:spPr bwMode="auto">
          <a:xfrm flipH="1">
            <a:off x="3962401" y="2894718"/>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 xmlns:a16="http://schemas.microsoft.com/office/drawing/2014/main" id="{B2685907-5657-D94F-9C20-1456418B9DA5}"/>
              </a:ext>
            </a:extLst>
          </p:cNvPr>
          <p:cNvCxnSpPr/>
          <p:nvPr/>
        </p:nvCxnSpPr>
        <p:spPr>
          <a:xfrm flipH="1" flipV="1">
            <a:off x="3910014" y="4307594"/>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 xmlns:a16="http://schemas.microsoft.com/office/drawing/2014/main" id="{D0BAEDBC-0AC9-E04D-A784-3551220CED7E}"/>
              </a:ext>
            </a:extLst>
          </p:cNvPr>
          <p:cNvCxnSpPr/>
          <p:nvPr/>
        </p:nvCxnSpPr>
        <p:spPr>
          <a:xfrm>
            <a:off x="2954339" y="4264728"/>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 xmlns:a16="http://schemas.microsoft.com/office/drawing/2014/main" id="{53DB9F02-B355-4847-B0A0-99E6544276D7}"/>
              </a:ext>
            </a:extLst>
          </p:cNvPr>
          <p:cNvGrpSpPr>
            <a:grpSpLocks/>
          </p:cNvGrpSpPr>
          <p:nvPr/>
        </p:nvGrpSpPr>
        <p:grpSpPr bwMode="auto">
          <a:xfrm>
            <a:off x="2355851" y="3783716"/>
            <a:ext cx="757239" cy="628651"/>
            <a:chOff x="-44" y="1473"/>
            <a:chExt cx="981" cy="1105"/>
          </a:xfrm>
        </p:grpSpPr>
        <p:pic>
          <p:nvPicPr>
            <p:cNvPr id="63611" name="Picture 45" descr="desktop_computer_stylized_medium">
              <a:extLst>
                <a:ext uri="{FF2B5EF4-FFF2-40B4-BE49-F238E27FC236}">
                  <a16:creationId xmlns=""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0" name="Group 44">
            <a:extLst>
              <a:ext uri="{FF2B5EF4-FFF2-40B4-BE49-F238E27FC236}">
                <a16:creationId xmlns="" xmlns:a16="http://schemas.microsoft.com/office/drawing/2014/main" id="{694489BA-76E9-D54F-827E-41F6E4AED7DD}"/>
              </a:ext>
            </a:extLst>
          </p:cNvPr>
          <p:cNvGrpSpPr>
            <a:grpSpLocks/>
          </p:cNvGrpSpPr>
          <p:nvPr/>
        </p:nvGrpSpPr>
        <p:grpSpPr bwMode="auto">
          <a:xfrm>
            <a:off x="3419477" y="4633028"/>
            <a:ext cx="757239" cy="628651"/>
            <a:chOff x="188" y="1473"/>
            <a:chExt cx="981" cy="1105"/>
          </a:xfrm>
        </p:grpSpPr>
        <p:pic>
          <p:nvPicPr>
            <p:cNvPr id="63609" name="Picture 45" descr="desktop_computer_stylized_medium">
              <a:extLst>
                <a:ext uri="{FF2B5EF4-FFF2-40B4-BE49-F238E27FC236}">
                  <a16:creationId xmlns=""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1" name="TextBox 9">
            <a:extLst>
              <a:ext uri="{FF2B5EF4-FFF2-40B4-BE49-F238E27FC236}">
                <a16:creationId xmlns="" xmlns:a16="http://schemas.microsoft.com/office/drawing/2014/main" id="{1FA8BF17-6834-AF4F-B89A-47A27B8B1D04}"/>
              </a:ext>
            </a:extLst>
          </p:cNvPr>
          <p:cNvSpPr txBox="1">
            <a:spLocks noChangeArrowheads="1"/>
          </p:cNvSpPr>
          <p:nvPr/>
        </p:nvSpPr>
        <p:spPr bwMode="auto">
          <a:xfrm>
            <a:off x="2501695" y="4288541"/>
            <a:ext cx="8306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h1</a:t>
            </a:r>
          </a:p>
          <a:p>
            <a:pPr algn="ctr"/>
            <a:r>
              <a:rPr lang="en-US" altLang="zh-CN" sz="1400">
                <a:ea typeface="MS PGothic" panose="020B0600070205080204" pitchFamily="34" charset="-128"/>
              </a:rPr>
              <a:t>10.1.0.1</a:t>
            </a:r>
          </a:p>
          <a:p>
            <a:pPr algn="ctr"/>
            <a:endParaRPr lang="en-US" altLang="zh-CN" sz="1400">
              <a:ea typeface="MS PGothic" panose="020B0600070205080204" pitchFamily="34" charset="-128"/>
              <a:cs typeface="Arial" panose="020B0604020202020204" pitchFamily="34" charset="0"/>
            </a:endParaRPr>
          </a:p>
        </p:txBody>
      </p:sp>
      <p:sp>
        <p:nvSpPr>
          <p:cNvPr id="63502" name="TextBox 58">
            <a:extLst>
              <a:ext uri="{FF2B5EF4-FFF2-40B4-BE49-F238E27FC236}">
                <a16:creationId xmlns="" xmlns:a16="http://schemas.microsoft.com/office/drawing/2014/main" id="{F42BB693-0B5B-E647-8B29-F8833430D00E}"/>
              </a:ext>
            </a:extLst>
          </p:cNvPr>
          <p:cNvSpPr txBox="1">
            <a:spLocks noChangeArrowheads="1"/>
          </p:cNvSpPr>
          <p:nvPr/>
        </p:nvSpPr>
        <p:spPr bwMode="auto">
          <a:xfrm>
            <a:off x="4102102" y="4690180"/>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h2</a:t>
            </a:r>
          </a:p>
          <a:p>
            <a:r>
              <a:rPr lang="en-US" altLang="zh-CN" sz="1400">
                <a:ea typeface="MS PGothic" panose="020B0600070205080204" pitchFamily="34" charset="-128"/>
              </a:rPr>
              <a:t>10.1.0.2</a:t>
            </a:r>
          </a:p>
          <a:p>
            <a:endParaRPr lang="en-US" altLang="zh-CN">
              <a:ea typeface="MS PGothic" panose="020B0600070205080204" pitchFamily="34" charset="-128"/>
              <a:cs typeface="Arial" panose="020B0604020202020204" pitchFamily="34" charset="0"/>
            </a:endParaRPr>
          </a:p>
        </p:txBody>
      </p:sp>
      <p:cxnSp>
        <p:nvCxnSpPr>
          <p:cNvPr id="66" name="Straight Connector 65">
            <a:extLst>
              <a:ext uri="{FF2B5EF4-FFF2-40B4-BE49-F238E27FC236}">
                <a16:creationId xmlns="" xmlns:a16="http://schemas.microsoft.com/office/drawing/2014/main" id="{CB452BFD-A39B-7B4F-92D9-9D2090EF32C8}"/>
              </a:ext>
            </a:extLst>
          </p:cNvPr>
          <p:cNvCxnSpPr/>
          <p:nvPr/>
        </p:nvCxnSpPr>
        <p:spPr>
          <a:xfrm flipV="1">
            <a:off x="5608639" y="4309178"/>
            <a:ext cx="306387" cy="49053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 xmlns:a16="http://schemas.microsoft.com/office/drawing/2014/main" id="{AFA1821F-22B6-0444-AE4F-CBBFA13B1838}"/>
              </a:ext>
            </a:extLst>
          </p:cNvPr>
          <p:cNvCxnSpPr/>
          <p:nvPr/>
        </p:nvCxnSpPr>
        <p:spPr>
          <a:xfrm>
            <a:off x="6310315" y="4198056"/>
            <a:ext cx="531813"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 xmlns:a16="http://schemas.microsoft.com/office/drawing/2014/main" id="{42C9D600-BF08-7347-9CCD-46B6D0DAABE4}"/>
              </a:ext>
            </a:extLst>
          </p:cNvPr>
          <p:cNvGrpSpPr>
            <a:grpSpLocks/>
          </p:cNvGrpSpPr>
          <p:nvPr/>
        </p:nvGrpSpPr>
        <p:grpSpPr bwMode="auto">
          <a:xfrm>
            <a:off x="6545262" y="3777365"/>
            <a:ext cx="757239" cy="628651"/>
            <a:chOff x="-44" y="1473"/>
            <a:chExt cx="981" cy="1105"/>
          </a:xfrm>
        </p:grpSpPr>
        <p:pic>
          <p:nvPicPr>
            <p:cNvPr id="63607" name="Picture 45" descr="desktop_computer_stylized_medium">
              <a:extLst>
                <a:ext uri="{FF2B5EF4-FFF2-40B4-BE49-F238E27FC236}">
                  <a16:creationId xmlns=""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6" name="Group 44">
            <a:extLst>
              <a:ext uri="{FF2B5EF4-FFF2-40B4-BE49-F238E27FC236}">
                <a16:creationId xmlns="" xmlns:a16="http://schemas.microsoft.com/office/drawing/2014/main" id="{AC13E062-6D1D-024C-BDBB-304B85CFE513}"/>
              </a:ext>
            </a:extLst>
          </p:cNvPr>
          <p:cNvGrpSpPr>
            <a:grpSpLocks/>
          </p:cNvGrpSpPr>
          <p:nvPr/>
        </p:nvGrpSpPr>
        <p:grpSpPr bwMode="auto">
          <a:xfrm>
            <a:off x="5079738" y="4595251"/>
            <a:ext cx="757237" cy="628651"/>
            <a:chOff x="-44" y="1473"/>
            <a:chExt cx="981" cy="1105"/>
          </a:xfrm>
        </p:grpSpPr>
        <p:pic>
          <p:nvPicPr>
            <p:cNvPr id="63605" name="Picture 45" descr="desktop_computer_stylized_medium">
              <a:extLst>
                <a:ext uri="{FF2B5EF4-FFF2-40B4-BE49-F238E27FC236}">
                  <a16:creationId xmlns=""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7" name="TextBox 70">
            <a:extLst>
              <a:ext uri="{FF2B5EF4-FFF2-40B4-BE49-F238E27FC236}">
                <a16:creationId xmlns="" xmlns:a16="http://schemas.microsoft.com/office/drawing/2014/main" id="{AFB9213E-F453-2345-B4CC-7BCBFE6982B6}"/>
              </a:ext>
            </a:extLst>
          </p:cNvPr>
          <p:cNvSpPr txBox="1">
            <a:spLocks noChangeArrowheads="1"/>
          </p:cNvSpPr>
          <p:nvPr/>
        </p:nvSpPr>
        <p:spPr bwMode="auto">
          <a:xfrm>
            <a:off x="7327902" y="3990094"/>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dirty="0">
                <a:solidFill>
                  <a:srgbClr val="FF0000"/>
                </a:solidFill>
                <a:ea typeface="MS PGothic" panose="020B0600070205080204" pitchFamily="34" charset="-128"/>
              </a:rPr>
              <a:t>Host h4</a:t>
            </a:r>
          </a:p>
          <a:p>
            <a:r>
              <a:rPr lang="en-US" altLang="zh-CN" sz="1400" dirty="0">
                <a:ea typeface="MS PGothic" panose="020B0600070205080204" pitchFamily="34" charset="-128"/>
              </a:rPr>
              <a:t>10.2.0.4</a:t>
            </a:r>
          </a:p>
          <a:p>
            <a:endParaRPr lang="en-US" altLang="zh-CN" dirty="0">
              <a:ea typeface="MS PGothic" panose="020B0600070205080204" pitchFamily="34" charset="-128"/>
              <a:cs typeface="Arial" panose="020B0604020202020204" pitchFamily="34" charset="0"/>
            </a:endParaRPr>
          </a:p>
        </p:txBody>
      </p:sp>
      <p:sp>
        <p:nvSpPr>
          <p:cNvPr id="63508" name="TextBox 71">
            <a:extLst>
              <a:ext uri="{FF2B5EF4-FFF2-40B4-BE49-F238E27FC236}">
                <a16:creationId xmlns="" xmlns:a16="http://schemas.microsoft.com/office/drawing/2014/main" id="{24B1E03F-73E8-4440-B8AB-F09929412540}"/>
              </a:ext>
            </a:extLst>
          </p:cNvPr>
          <p:cNvSpPr txBox="1">
            <a:spLocks noChangeArrowheads="1"/>
          </p:cNvSpPr>
          <p:nvPr/>
        </p:nvSpPr>
        <p:spPr bwMode="auto">
          <a:xfrm>
            <a:off x="4981578" y="5129918"/>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dirty="0">
                <a:solidFill>
                  <a:srgbClr val="FF0000"/>
                </a:solidFill>
                <a:ea typeface="MS PGothic" panose="020B0600070205080204" pitchFamily="34" charset="-128"/>
              </a:rPr>
              <a:t>Host h3</a:t>
            </a:r>
          </a:p>
          <a:p>
            <a:r>
              <a:rPr lang="en-US" altLang="zh-CN" sz="1400" dirty="0">
                <a:ea typeface="MS PGothic" panose="020B0600070205080204" pitchFamily="34" charset="-128"/>
              </a:rPr>
              <a:t>10.2.0.3</a:t>
            </a:r>
          </a:p>
          <a:p>
            <a:endParaRPr lang="en-US" altLang="zh-CN" dirty="0">
              <a:ea typeface="MS PGothic" panose="020B0600070205080204" pitchFamily="34" charset="-128"/>
              <a:cs typeface="Arial" panose="020B0604020202020204" pitchFamily="34" charset="0"/>
            </a:endParaRPr>
          </a:p>
        </p:txBody>
      </p:sp>
      <p:cxnSp>
        <p:nvCxnSpPr>
          <p:cNvPr id="78" name="Straight Connector 77">
            <a:extLst>
              <a:ext uri="{FF2B5EF4-FFF2-40B4-BE49-F238E27FC236}">
                <a16:creationId xmlns="" xmlns:a16="http://schemas.microsoft.com/office/drawing/2014/main" id="{1C134418-3A35-E746-9C80-FB0BC56AE8FD}"/>
              </a:ext>
            </a:extLst>
          </p:cNvPr>
          <p:cNvCxnSpPr/>
          <p:nvPr/>
        </p:nvCxnSpPr>
        <p:spPr>
          <a:xfrm>
            <a:off x="2965450" y="2421641"/>
            <a:ext cx="706439"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 xmlns:a16="http://schemas.microsoft.com/office/drawing/2014/main" id="{16B24D12-8642-7144-93DC-B0893B0392B1}"/>
              </a:ext>
            </a:extLst>
          </p:cNvPr>
          <p:cNvCxnSpPr/>
          <p:nvPr/>
        </p:nvCxnSpPr>
        <p:spPr>
          <a:xfrm flipV="1">
            <a:off x="3943351" y="1754891"/>
            <a:ext cx="0" cy="474663"/>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 xmlns:a16="http://schemas.microsoft.com/office/drawing/2014/main" id="{9FD2E5D1-B68B-C04E-A475-0DA81153C224}"/>
              </a:ext>
            </a:extLst>
          </p:cNvPr>
          <p:cNvGrpSpPr>
            <a:grpSpLocks/>
          </p:cNvGrpSpPr>
          <p:nvPr/>
        </p:nvGrpSpPr>
        <p:grpSpPr bwMode="auto">
          <a:xfrm>
            <a:off x="3462340" y="1362778"/>
            <a:ext cx="757237" cy="628651"/>
            <a:chOff x="-44" y="1473"/>
            <a:chExt cx="981" cy="1105"/>
          </a:xfrm>
        </p:grpSpPr>
        <p:pic>
          <p:nvPicPr>
            <p:cNvPr id="63603" name="Picture 45" descr="desktop_computer_stylized_medium">
              <a:extLst>
                <a:ext uri="{FF2B5EF4-FFF2-40B4-BE49-F238E27FC236}">
                  <a16:creationId xmlns=""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44">
            <a:extLst>
              <a:ext uri="{FF2B5EF4-FFF2-40B4-BE49-F238E27FC236}">
                <a16:creationId xmlns="" xmlns:a16="http://schemas.microsoft.com/office/drawing/2014/main" id="{C2FD948C-E4C1-BA4D-9627-5C7B72C14B5B}"/>
              </a:ext>
            </a:extLst>
          </p:cNvPr>
          <p:cNvGrpSpPr>
            <a:grpSpLocks/>
          </p:cNvGrpSpPr>
          <p:nvPr/>
        </p:nvGrpSpPr>
        <p:grpSpPr bwMode="auto">
          <a:xfrm>
            <a:off x="2408240" y="2196216"/>
            <a:ext cx="757237" cy="628651"/>
            <a:chOff x="-44" y="1473"/>
            <a:chExt cx="981" cy="1105"/>
          </a:xfrm>
        </p:grpSpPr>
        <p:pic>
          <p:nvPicPr>
            <p:cNvPr id="63601" name="Picture 45" descr="desktop_computer_stylized_medium">
              <a:extLst>
                <a:ext uri="{FF2B5EF4-FFF2-40B4-BE49-F238E27FC236}">
                  <a16:creationId xmlns=""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TextBox 83">
            <a:extLst>
              <a:ext uri="{FF2B5EF4-FFF2-40B4-BE49-F238E27FC236}">
                <a16:creationId xmlns="" xmlns:a16="http://schemas.microsoft.com/office/drawing/2014/main" id="{AB3513E5-5189-B644-82D5-89738C11D624}"/>
              </a:ext>
            </a:extLst>
          </p:cNvPr>
          <p:cNvSpPr txBox="1">
            <a:spLocks noChangeArrowheads="1"/>
          </p:cNvSpPr>
          <p:nvPr/>
        </p:nvSpPr>
        <p:spPr bwMode="auto">
          <a:xfrm>
            <a:off x="2498520" y="2699453"/>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dirty="0">
                <a:solidFill>
                  <a:srgbClr val="FF0000"/>
                </a:solidFill>
                <a:ea typeface="MS PGothic" panose="020B0600070205080204" pitchFamily="34" charset="-128"/>
              </a:rPr>
              <a:t>Host h5</a:t>
            </a:r>
          </a:p>
          <a:p>
            <a:pPr algn="ctr"/>
            <a:r>
              <a:rPr lang="en-US" altLang="zh-CN" sz="1400" dirty="0">
                <a:ea typeface="MS PGothic" panose="020B0600070205080204" pitchFamily="34" charset="-128"/>
              </a:rPr>
              <a:t>10.3.0.5</a:t>
            </a:r>
            <a:endParaRPr lang="en-US" altLang="zh-CN" sz="1400" dirty="0">
              <a:ea typeface="MS PGothic" panose="020B0600070205080204" pitchFamily="34" charset="-128"/>
              <a:cs typeface="Arial" panose="020B0604020202020204" pitchFamily="34" charset="0"/>
            </a:endParaRPr>
          </a:p>
        </p:txBody>
      </p:sp>
      <p:sp>
        <p:nvSpPr>
          <p:cNvPr id="63514" name="TextBox 92">
            <a:extLst>
              <a:ext uri="{FF2B5EF4-FFF2-40B4-BE49-F238E27FC236}">
                <a16:creationId xmlns="" xmlns:a16="http://schemas.microsoft.com/office/drawing/2014/main" id="{04993C1F-3A97-D84E-AAC7-505E11C30A5A}"/>
              </a:ext>
            </a:extLst>
          </p:cNvPr>
          <p:cNvSpPr txBox="1">
            <a:spLocks noChangeArrowheads="1"/>
          </p:cNvSpPr>
          <p:nvPr/>
        </p:nvSpPr>
        <p:spPr bwMode="auto">
          <a:xfrm>
            <a:off x="3905251" y="369005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solidFill>
                  <a:srgbClr val="FF0000"/>
                </a:solidFill>
                <a:ea typeface="MS PGothic" panose="020B0600070205080204" pitchFamily="34" charset="-128"/>
              </a:rPr>
              <a:t>s1</a:t>
            </a:r>
          </a:p>
        </p:txBody>
      </p:sp>
      <p:sp>
        <p:nvSpPr>
          <p:cNvPr id="63515" name="TextBox 93">
            <a:extLst>
              <a:ext uri="{FF2B5EF4-FFF2-40B4-BE49-F238E27FC236}">
                <a16:creationId xmlns="" xmlns:a16="http://schemas.microsoft.com/office/drawing/2014/main" id="{645098DE-A5A3-BA47-B519-E49A584E1D5D}"/>
              </a:ext>
            </a:extLst>
          </p:cNvPr>
          <p:cNvSpPr txBox="1">
            <a:spLocks noChangeArrowheads="1"/>
          </p:cNvSpPr>
          <p:nvPr/>
        </p:nvSpPr>
        <p:spPr bwMode="auto">
          <a:xfrm>
            <a:off x="6065839" y="3717042"/>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solidFill>
                  <a:srgbClr val="FF0000"/>
                </a:solidFill>
                <a:ea typeface="MS PGothic" panose="020B0600070205080204" pitchFamily="34" charset="-128"/>
              </a:rPr>
              <a:t>s2</a:t>
            </a:r>
          </a:p>
        </p:txBody>
      </p:sp>
      <p:sp>
        <p:nvSpPr>
          <p:cNvPr id="63516" name="TextBox 94">
            <a:extLst>
              <a:ext uri="{FF2B5EF4-FFF2-40B4-BE49-F238E27FC236}">
                <a16:creationId xmlns="" xmlns:a16="http://schemas.microsoft.com/office/drawing/2014/main" id="{79736973-6C81-DD4F-967A-6852B3E49E16}"/>
              </a:ext>
            </a:extLst>
          </p:cNvPr>
          <p:cNvSpPr txBox="1">
            <a:spLocks noChangeArrowheads="1"/>
          </p:cNvSpPr>
          <p:nvPr/>
        </p:nvSpPr>
        <p:spPr bwMode="auto">
          <a:xfrm>
            <a:off x="4122737" y="1908878"/>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solidFill>
                  <a:srgbClr val="FF0000"/>
                </a:solidFill>
                <a:ea typeface="MS PGothic" panose="020B0600070205080204" pitchFamily="34" charset="-128"/>
              </a:rPr>
              <a:t>s3</a:t>
            </a:r>
            <a:endParaRPr lang="en-US" altLang="zh-CN" b="1" u="none" dirty="0">
              <a:solidFill>
                <a:srgbClr val="FF0000"/>
              </a:solidFill>
              <a:ea typeface="MS PGothic" panose="020B0600070205080204" pitchFamily="34" charset="-128"/>
              <a:cs typeface="Arial" panose="020B0604020202020204" pitchFamily="34" charset="0"/>
            </a:endParaRPr>
          </a:p>
        </p:txBody>
      </p:sp>
      <p:cxnSp>
        <p:nvCxnSpPr>
          <p:cNvPr id="63517" name="Straight Connector 99">
            <a:extLst>
              <a:ext uri="{FF2B5EF4-FFF2-40B4-BE49-F238E27FC236}">
                <a16:creationId xmlns="" xmlns:a16="http://schemas.microsoft.com/office/drawing/2014/main" id="{825F56D8-FE65-D84B-8945-E7E7039FBB85}"/>
              </a:ext>
            </a:extLst>
          </p:cNvPr>
          <p:cNvCxnSpPr>
            <a:cxnSpLocks noChangeShapeType="1"/>
          </p:cNvCxnSpPr>
          <p:nvPr/>
        </p:nvCxnSpPr>
        <p:spPr bwMode="auto">
          <a:xfrm>
            <a:off x="3962401" y="2612142"/>
            <a:ext cx="1392239" cy="219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 xmlns:a16="http://schemas.microsoft.com/office/drawing/2014/main" id="{822DD935-A8B6-DB43-B290-1C306D3D4094}"/>
              </a:ext>
            </a:extLst>
          </p:cNvPr>
          <p:cNvCxnSpPr>
            <a:cxnSpLocks noChangeShapeType="1"/>
          </p:cNvCxnSpPr>
          <p:nvPr/>
        </p:nvCxnSpPr>
        <p:spPr bwMode="auto">
          <a:xfrm>
            <a:off x="5440363" y="2894716"/>
            <a:ext cx="533400" cy="976312"/>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 xmlns:a16="http://schemas.microsoft.com/office/drawing/2014/main" id="{C38AD089-9CFF-BF47-8B20-A7823BED7BC9}"/>
              </a:ext>
            </a:extLst>
          </p:cNvPr>
          <p:cNvSpPr txBox="1">
            <a:spLocks noChangeArrowheads="1"/>
          </p:cNvSpPr>
          <p:nvPr/>
        </p:nvSpPr>
        <p:spPr bwMode="auto">
          <a:xfrm>
            <a:off x="3711505" y="190394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dirty="0">
                <a:ea typeface="MS PGothic" panose="020B0600070205080204" pitchFamily="34" charset="-128"/>
              </a:rPr>
              <a:t>1</a:t>
            </a:r>
            <a:endParaRPr lang="en-US" altLang="zh-CN" sz="1200" dirty="0">
              <a:ea typeface="MS PGothic" panose="020B0600070205080204" pitchFamily="34" charset="-128"/>
              <a:cs typeface="Arial" panose="020B0604020202020204" pitchFamily="34" charset="0"/>
            </a:endParaRPr>
          </a:p>
        </p:txBody>
      </p:sp>
      <p:sp>
        <p:nvSpPr>
          <p:cNvPr id="63520" name="TextBox 109">
            <a:extLst>
              <a:ext uri="{FF2B5EF4-FFF2-40B4-BE49-F238E27FC236}">
                <a16:creationId xmlns="" xmlns:a16="http://schemas.microsoft.com/office/drawing/2014/main" id="{C0094387-F6CB-674B-9DA7-5C356AA70D92}"/>
              </a:ext>
            </a:extLst>
          </p:cNvPr>
          <p:cNvSpPr txBox="1">
            <a:spLocks noChangeArrowheads="1"/>
          </p:cNvSpPr>
          <p:nvPr/>
        </p:nvSpPr>
        <p:spPr bwMode="auto">
          <a:xfrm>
            <a:off x="3265488" y="215970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1" name="TextBox 110">
            <a:extLst>
              <a:ext uri="{FF2B5EF4-FFF2-40B4-BE49-F238E27FC236}">
                <a16:creationId xmlns="" xmlns:a16="http://schemas.microsoft.com/office/drawing/2014/main" id="{DBEE7EEF-3AA4-C648-B765-74706E846505}"/>
              </a:ext>
            </a:extLst>
          </p:cNvPr>
          <p:cNvSpPr txBox="1">
            <a:spLocks noChangeArrowheads="1"/>
          </p:cNvSpPr>
          <p:nvPr/>
        </p:nvSpPr>
        <p:spPr bwMode="auto">
          <a:xfrm>
            <a:off x="3633788" y="249149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2" name="TextBox 111">
            <a:extLst>
              <a:ext uri="{FF2B5EF4-FFF2-40B4-BE49-F238E27FC236}">
                <a16:creationId xmlns="" xmlns:a16="http://schemas.microsoft.com/office/drawing/2014/main" id="{8AB349D6-DC3B-1B48-9A4B-64313B111C8E}"/>
              </a:ext>
            </a:extLst>
          </p:cNvPr>
          <p:cNvSpPr txBox="1">
            <a:spLocks noChangeArrowheads="1"/>
          </p:cNvSpPr>
          <p:nvPr/>
        </p:nvSpPr>
        <p:spPr bwMode="auto">
          <a:xfrm>
            <a:off x="4111626" y="242799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3" name="TextBox 112">
            <a:extLst>
              <a:ext uri="{FF2B5EF4-FFF2-40B4-BE49-F238E27FC236}">
                <a16:creationId xmlns="" xmlns:a16="http://schemas.microsoft.com/office/drawing/2014/main" id="{BDD9E4A0-AC5C-0949-AB97-33CF61EE8312}"/>
              </a:ext>
            </a:extLst>
          </p:cNvPr>
          <p:cNvSpPr txBox="1">
            <a:spLocks noChangeArrowheads="1"/>
          </p:cNvSpPr>
          <p:nvPr/>
        </p:nvSpPr>
        <p:spPr bwMode="auto">
          <a:xfrm>
            <a:off x="3636963" y="374720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4" name="TextBox 113">
            <a:extLst>
              <a:ext uri="{FF2B5EF4-FFF2-40B4-BE49-F238E27FC236}">
                <a16:creationId xmlns="" xmlns:a16="http://schemas.microsoft.com/office/drawing/2014/main" id="{22F0737D-F3D3-E14B-8666-E6BF40E0CBF6}"/>
              </a:ext>
            </a:extLst>
          </p:cNvPr>
          <p:cNvSpPr txBox="1">
            <a:spLocks noChangeArrowheads="1"/>
          </p:cNvSpPr>
          <p:nvPr/>
        </p:nvSpPr>
        <p:spPr bwMode="auto">
          <a:xfrm>
            <a:off x="3279775" y="401708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5" name="TextBox 114">
            <a:extLst>
              <a:ext uri="{FF2B5EF4-FFF2-40B4-BE49-F238E27FC236}">
                <a16:creationId xmlns="" xmlns:a16="http://schemas.microsoft.com/office/drawing/2014/main" id="{02F395B8-E6B3-EC49-908E-E177DA1D0844}"/>
              </a:ext>
            </a:extLst>
          </p:cNvPr>
          <p:cNvSpPr txBox="1">
            <a:spLocks noChangeArrowheads="1"/>
          </p:cNvSpPr>
          <p:nvPr/>
        </p:nvSpPr>
        <p:spPr bwMode="auto">
          <a:xfrm>
            <a:off x="3662363" y="4364743"/>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6" name="TextBox 115">
            <a:extLst>
              <a:ext uri="{FF2B5EF4-FFF2-40B4-BE49-F238E27FC236}">
                <a16:creationId xmlns="" xmlns:a16="http://schemas.microsoft.com/office/drawing/2014/main" id="{757EA62A-BC7B-0E4A-9F40-077D4A3C843F}"/>
              </a:ext>
            </a:extLst>
          </p:cNvPr>
          <p:cNvSpPr txBox="1">
            <a:spLocks noChangeArrowheads="1"/>
          </p:cNvSpPr>
          <p:nvPr/>
        </p:nvSpPr>
        <p:spPr bwMode="auto">
          <a:xfrm>
            <a:off x="4170363" y="417741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7" name="TextBox 117">
            <a:extLst>
              <a:ext uri="{FF2B5EF4-FFF2-40B4-BE49-F238E27FC236}">
                <a16:creationId xmlns="" xmlns:a16="http://schemas.microsoft.com/office/drawing/2014/main" id="{861A2A3A-F167-BB41-871E-AD9753C09367}"/>
              </a:ext>
            </a:extLst>
          </p:cNvPr>
          <p:cNvSpPr txBox="1">
            <a:spLocks noChangeArrowheads="1"/>
          </p:cNvSpPr>
          <p:nvPr/>
        </p:nvSpPr>
        <p:spPr bwMode="auto">
          <a:xfrm>
            <a:off x="5427663" y="382975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8" name="TextBox 118">
            <a:extLst>
              <a:ext uri="{FF2B5EF4-FFF2-40B4-BE49-F238E27FC236}">
                <a16:creationId xmlns="" xmlns:a16="http://schemas.microsoft.com/office/drawing/2014/main" id="{D137F768-C1BB-7D42-8A25-C379E37312BA}"/>
              </a:ext>
            </a:extLst>
          </p:cNvPr>
          <p:cNvSpPr txBox="1">
            <a:spLocks noChangeArrowheads="1"/>
          </p:cNvSpPr>
          <p:nvPr/>
        </p:nvSpPr>
        <p:spPr bwMode="auto">
          <a:xfrm>
            <a:off x="5399088" y="417741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9" name="TextBox 119">
            <a:extLst>
              <a:ext uri="{FF2B5EF4-FFF2-40B4-BE49-F238E27FC236}">
                <a16:creationId xmlns="" xmlns:a16="http://schemas.microsoft.com/office/drawing/2014/main" id="{338C0558-1001-2545-9286-30044DFCB758}"/>
              </a:ext>
            </a:extLst>
          </p:cNvPr>
          <p:cNvSpPr txBox="1">
            <a:spLocks noChangeArrowheads="1"/>
          </p:cNvSpPr>
          <p:nvPr/>
        </p:nvSpPr>
        <p:spPr bwMode="auto">
          <a:xfrm>
            <a:off x="5765800" y="438220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30" name="TextBox 120">
            <a:extLst>
              <a:ext uri="{FF2B5EF4-FFF2-40B4-BE49-F238E27FC236}">
                <a16:creationId xmlns="" xmlns:a16="http://schemas.microsoft.com/office/drawing/2014/main" id="{DD3297BA-E50C-5F40-A2A0-0B7A51D98475}"/>
              </a:ext>
            </a:extLst>
          </p:cNvPr>
          <p:cNvSpPr txBox="1">
            <a:spLocks noChangeArrowheads="1"/>
          </p:cNvSpPr>
          <p:nvPr/>
        </p:nvSpPr>
        <p:spPr bwMode="auto">
          <a:xfrm>
            <a:off x="6324600" y="413455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dirty="0">
                <a:ea typeface="MS PGothic" panose="020B0600070205080204" pitchFamily="34" charset="-128"/>
              </a:rPr>
              <a:t>4</a:t>
            </a:r>
            <a:endParaRPr lang="en-US" altLang="zh-CN" sz="1200" dirty="0">
              <a:ea typeface="MS PGothic" panose="020B0600070205080204" pitchFamily="34" charset="-128"/>
              <a:cs typeface="Arial" panose="020B0604020202020204" pitchFamily="34" charset="0"/>
            </a:endParaRPr>
          </a:p>
        </p:txBody>
      </p:sp>
      <p:sp>
        <p:nvSpPr>
          <p:cNvPr id="63531" name="TextBox 150">
            <a:extLst>
              <a:ext uri="{FF2B5EF4-FFF2-40B4-BE49-F238E27FC236}">
                <a16:creationId xmlns="" xmlns:a16="http://schemas.microsoft.com/office/drawing/2014/main" id="{C3CBA939-F502-F845-B5F3-8A9AFC8E675C}"/>
              </a:ext>
            </a:extLst>
          </p:cNvPr>
          <p:cNvSpPr txBox="1">
            <a:spLocks noChangeArrowheads="1"/>
          </p:cNvSpPr>
          <p:nvPr/>
        </p:nvSpPr>
        <p:spPr bwMode="auto">
          <a:xfrm>
            <a:off x="4193176" y="1380241"/>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dirty="0">
                <a:solidFill>
                  <a:srgbClr val="FF0000"/>
                </a:solidFill>
                <a:ea typeface="MS PGothic" panose="020B0600070205080204" pitchFamily="34" charset="-128"/>
              </a:rPr>
              <a:t>Host h6</a:t>
            </a:r>
          </a:p>
          <a:p>
            <a:pPr algn="ctr"/>
            <a:r>
              <a:rPr lang="en-US" altLang="zh-CN" sz="1400" dirty="0">
                <a:ea typeface="MS PGothic" panose="020B0600070205080204" pitchFamily="34" charset="-128"/>
              </a:rPr>
              <a:t>10.3.0.6</a:t>
            </a:r>
            <a:endParaRPr lang="en-US" altLang="zh-CN" sz="1400" dirty="0">
              <a:ea typeface="MS PGothic" panose="020B0600070205080204" pitchFamily="34" charset="-128"/>
              <a:cs typeface="Arial" panose="020B0604020202020204" pitchFamily="34" charset="0"/>
            </a:endParaRPr>
          </a:p>
        </p:txBody>
      </p:sp>
      <p:grpSp>
        <p:nvGrpSpPr>
          <p:cNvPr id="63532" name="Group 7">
            <a:extLst>
              <a:ext uri="{FF2B5EF4-FFF2-40B4-BE49-F238E27FC236}">
                <a16:creationId xmlns="" xmlns:a16="http://schemas.microsoft.com/office/drawing/2014/main" id="{D3EC263C-0AEA-554F-897D-D774B4528D9D}"/>
              </a:ext>
            </a:extLst>
          </p:cNvPr>
          <p:cNvGrpSpPr>
            <a:grpSpLocks/>
          </p:cNvGrpSpPr>
          <p:nvPr/>
        </p:nvGrpSpPr>
        <p:grpSpPr bwMode="auto">
          <a:xfrm>
            <a:off x="3511551" y="3998031"/>
            <a:ext cx="700088" cy="398463"/>
            <a:chOff x="1871277" y="1576300"/>
            <a:chExt cx="1128371" cy="437861"/>
          </a:xfrm>
        </p:grpSpPr>
        <p:sp>
          <p:nvSpPr>
            <p:cNvPr id="63592" name="Oval 154">
              <a:extLst>
                <a:ext uri="{FF2B5EF4-FFF2-40B4-BE49-F238E27FC236}">
                  <a16:creationId xmlns=""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56" name="Rectangle 155">
              <a:extLst>
                <a:ext uri="{FF2B5EF4-FFF2-40B4-BE49-F238E27FC236}">
                  <a16:creationId xmlns=""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94" name="Oval 156">
              <a:extLst>
                <a:ext uri="{FF2B5EF4-FFF2-40B4-BE49-F238E27FC236}">
                  <a16:creationId xmlns=""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58" name="Freeform 157">
              <a:extLst>
                <a:ext uri="{FF2B5EF4-FFF2-40B4-BE49-F238E27FC236}">
                  <a16:creationId xmlns=""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96" name="Freeform 158">
              <a:extLst>
                <a:ext uri="{FF2B5EF4-FFF2-40B4-BE49-F238E27FC236}">
                  <a16:creationId xmlns=""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7" name="Freeform 159">
              <a:extLst>
                <a:ext uri="{FF2B5EF4-FFF2-40B4-BE49-F238E27FC236}">
                  <a16:creationId xmlns=""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8" name="Freeform 160">
              <a:extLst>
                <a:ext uri="{FF2B5EF4-FFF2-40B4-BE49-F238E27FC236}">
                  <a16:creationId xmlns=""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9" name="Straight Connector 161">
              <a:extLst>
                <a:ext uri="{FF2B5EF4-FFF2-40B4-BE49-F238E27FC236}">
                  <a16:creationId xmlns=""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 xmlns:a16="http://schemas.microsoft.com/office/drawing/2014/main" id="{8BEDF638-2C9C-FC4E-8F21-54530DB19AC2}"/>
              </a:ext>
            </a:extLst>
          </p:cNvPr>
          <p:cNvGrpSpPr>
            <a:grpSpLocks/>
          </p:cNvGrpSpPr>
          <p:nvPr/>
        </p:nvGrpSpPr>
        <p:grpSpPr bwMode="auto">
          <a:xfrm>
            <a:off x="5611815" y="4002791"/>
            <a:ext cx="700087" cy="398463"/>
            <a:chOff x="1871277" y="1576300"/>
            <a:chExt cx="1128371" cy="437861"/>
          </a:xfrm>
        </p:grpSpPr>
        <p:sp>
          <p:nvSpPr>
            <p:cNvPr id="63583" name="Oval 164">
              <a:extLst>
                <a:ext uri="{FF2B5EF4-FFF2-40B4-BE49-F238E27FC236}">
                  <a16:creationId xmlns=""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66" name="Rectangle 165">
              <a:extLst>
                <a:ext uri="{FF2B5EF4-FFF2-40B4-BE49-F238E27FC236}">
                  <a16:creationId xmlns=""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85" name="Oval 166">
              <a:extLst>
                <a:ext uri="{FF2B5EF4-FFF2-40B4-BE49-F238E27FC236}">
                  <a16:creationId xmlns=""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68" name="Freeform 167">
              <a:extLst>
                <a:ext uri="{FF2B5EF4-FFF2-40B4-BE49-F238E27FC236}">
                  <a16:creationId xmlns=""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87" name="Freeform 168">
              <a:extLst>
                <a:ext uri="{FF2B5EF4-FFF2-40B4-BE49-F238E27FC236}">
                  <a16:creationId xmlns=""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8" name="Freeform 169">
              <a:extLst>
                <a:ext uri="{FF2B5EF4-FFF2-40B4-BE49-F238E27FC236}">
                  <a16:creationId xmlns=""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9" name="Freeform 170">
              <a:extLst>
                <a:ext uri="{FF2B5EF4-FFF2-40B4-BE49-F238E27FC236}">
                  <a16:creationId xmlns=""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0" name="Straight Connector 171">
              <a:extLst>
                <a:ext uri="{FF2B5EF4-FFF2-40B4-BE49-F238E27FC236}">
                  <a16:creationId xmlns=""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 xmlns:a16="http://schemas.microsoft.com/office/drawing/2014/main" id="{FD4727F3-4ECC-E941-9707-C0BE0D5A0043}"/>
              </a:ext>
            </a:extLst>
          </p:cNvPr>
          <p:cNvGrpSpPr>
            <a:grpSpLocks/>
          </p:cNvGrpSpPr>
          <p:nvPr/>
        </p:nvGrpSpPr>
        <p:grpSpPr bwMode="auto">
          <a:xfrm>
            <a:off x="3562351" y="2143831"/>
            <a:ext cx="700088" cy="398463"/>
            <a:chOff x="1871277" y="1576300"/>
            <a:chExt cx="1128371" cy="437861"/>
          </a:xfrm>
        </p:grpSpPr>
        <p:sp>
          <p:nvSpPr>
            <p:cNvPr id="63574" name="Oval 174">
              <a:extLst>
                <a:ext uri="{FF2B5EF4-FFF2-40B4-BE49-F238E27FC236}">
                  <a16:creationId xmlns=""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76" name="Rectangle 175">
              <a:extLst>
                <a:ext uri="{FF2B5EF4-FFF2-40B4-BE49-F238E27FC236}">
                  <a16:creationId xmlns=""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76" name="Oval 176">
              <a:extLst>
                <a:ext uri="{FF2B5EF4-FFF2-40B4-BE49-F238E27FC236}">
                  <a16:creationId xmlns=""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78" name="Freeform 177">
              <a:extLst>
                <a:ext uri="{FF2B5EF4-FFF2-40B4-BE49-F238E27FC236}">
                  <a16:creationId xmlns=""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78" name="Freeform 178">
              <a:extLst>
                <a:ext uri="{FF2B5EF4-FFF2-40B4-BE49-F238E27FC236}">
                  <a16:creationId xmlns=""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79" name="Freeform 179">
              <a:extLst>
                <a:ext uri="{FF2B5EF4-FFF2-40B4-BE49-F238E27FC236}">
                  <a16:creationId xmlns=""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0" name="Freeform 180">
              <a:extLst>
                <a:ext uri="{FF2B5EF4-FFF2-40B4-BE49-F238E27FC236}">
                  <a16:creationId xmlns=""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81" name="Straight Connector 181">
              <a:extLst>
                <a:ext uri="{FF2B5EF4-FFF2-40B4-BE49-F238E27FC236}">
                  <a16:creationId xmlns=""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 xmlns:a16="http://schemas.microsoft.com/office/drawing/2014/main" id="{DDD63C1B-BCD7-1742-8C9E-303A7AE5313D}"/>
              </a:ext>
            </a:extLst>
          </p:cNvPr>
          <p:cNvGrpSpPr>
            <a:grpSpLocks/>
          </p:cNvGrpSpPr>
          <p:nvPr/>
        </p:nvGrpSpPr>
        <p:grpSpPr bwMode="auto">
          <a:xfrm>
            <a:off x="5016501" y="1602493"/>
            <a:ext cx="1270000" cy="1482725"/>
            <a:chOff x="5418667" y="1587500"/>
            <a:chExt cx="1270000" cy="1481667"/>
          </a:xfrm>
        </p:grpSpPr>
        <p:grpSp>
          <p:nvGrpSpPr>
            <p:cNvPr id="63537" name="Group 79">
              <a:extLst>
                <a:ext uri="{FF2B5EF4-FFF2-40B4-BE49-F238E27FC236}">
                  <a16:creationId xmlns="" xmlns:a16="http://schemas.microsoft.com/office/drawing/2014/main" id="{E7A9C0A7-D388-964E-8D96-B7FB8667A92D}"/>
                </a:ext>
              </a:extLst>
            </p:cNvPr>
            <p:cNvGrpSpPr>
              <a:grpSpLocks/>
            </p:cNvGrpSpPr>
            <p:nvPr/>
          </p:nvGrpSpPr>
          <p:grpSpPr bwMode="auto">
            <a:xfrm>
              <a:off x="5440087" y="1742411"/>
              <a:ext cx="1039824" cy="1163369"/>
              <a:chOff x="5440087" y="1742411"/>
              <a:chExt cx="1039824" cy="1163369"/>
            </a:xfrm>
          </p:grpSpPr>
          <p:grpSp>
            <p:nvGrpSpPr>
              <p:cNvPr id="63539" name="Group 950">
                <a:extLst>
                  <a:ext uri="{FF2B5EF4-FFF2-40B4-BE49-F238E27FC236}">
                    <a16:creationId xmlns=""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3" name="Rectangle 952">
                  <a:extLst>
                    <a:ext uri="{FF2B5EF4-FFF2-40B4-BE49-F238E27FC236}">
                      <a16:creationId xmlns=""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44" name="Freeform 953">
                  <a:extLst>
                    <a:ext uri="{FF2B5EF4-FFF2-40B4-BE49-F238E27FC236}">
                      <a16:creationId xmlns=""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5" name="Freeform 954">
                  <a:extLst>
                    <a:ext uri="{FF2B5EF4-FFF2-40B4-BE49-F238E27FC236}">
                      <a16:creationId xmlns=""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6" name="Rectangle 955">
                  <a:extLst>
                    <a:ext uri="{FF2B5EF4-FFF2-40B4-BE49-F238E27FC236}">
                      <a16:creationId xmlns=""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7" name="Group 956">
                  <a:extLst>
                    <a:ext uri="{FF2B5EF4-FFF2-40B4-BE49-F238E27FC236}">
                      <a16:creationId xmlns=""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3" name="AutoShape 958">
                    <a:extLst>
                      <a:ext uri="{FF2B5EF4-FFF2-40B4-BE49-F238E27FC236}">
                        <a16:creationId xmlns=""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48" name="Rectangle 959">
                  <a:extLst>
                    <a:ext uri="{FF2B5EF4-FFF2-40B4-BE49-F238E27FC236}">
                      <a16:creationId xmlns=""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9" name="Group 960">
                  <a:extLst>
                    <a:ext uri="{FF2B5EF4-FFF2-40B4-BE49-F238E27FC236}">
                      <a16:creationId xmlns=""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1" name="AutoShape 962">
                    <a:extLst>
                      <a:ext uri="{FF2B5EF4-FFF2-40B4-BE49-F238E27FC236}">
                        <a16:creationId xmlns=""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0" name="Rectangle 963">
                  <a:extLst>
                    <a:ext uri="{FF2B5EF4-FFF2-40B4-BE49-F238E27FC236}">
                      <a16:creationId xmlns=""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1" name="Rectangle 964">
                  <a:extLst>
                    <a:ext uri="{FF2B5EF4-FFF2-40B4-BE49-F238E27FC236}">
                      <a16:creationId xmlns=""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52" name="Group 965">
                  <a:extLst>
                    <a:ext uri="{FF2B5EF4-FFF2-40B4-BE49-F238E27FC236}">
                      <a16:creationId xmlns=""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9" name="AutoShape 967">
                    <a:extLst>
                      <a:ext uri="{FF2B5EF4-FFF2-40B4-BE49-F238E27FC236}">
                        <a16:creationId xmlns=""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3" name="Freeform 968">
                  <a:extLst>
                    <a:ext uri="{FF2B5EF4-FFF2-40B4-BE49-F238E27FC236}">
                      <a16:creationId xmlns=""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554" name="Group 969">
                  <a:extLst>
                    <a:ext uri="{FF2B5EF4-FFF2-40B4-BE49-F238E27FC236}">
                      <a16:creationId xmlns=""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7" name="AutoShape 971">
                    <a:extLst>
                      <a:ext uri="{FF2B5EF4-FFF2-40B4-BE49-F238E27FC236}">
                        <a16:creationId xmlns=""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5" name="Rectangle 972">
                  <a:extLst>
                    <a:ext uri="{FF2B5EF4-FFF2-40B4-BE49-F238E27FC236}">
                      <a16:creationId xmlns=""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6" name="Freeform 973">
                  <a:extLst>
                    <a:ext uri="{FF2B5EF4-FFF2-40B4-BE49-F238E27FC236}">
                      <a16:creationId xmlns=""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7" name="Freeform 974">
                  <a:extLst>
                    <a:ext uri="{FF2B5EF4-FFF2-40B4-BE49-F238E27FC236}">
                      <a16:creationId xmlns=""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8" name="Oval 975">
                  <a:extLst>
                    <a:ext uri="{FF2B5EF4-FFF2-40B4-BE49-F238E27FC236}">
                      <a16:creationId xmlns=""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9" name="Freeform 976">
                  <a:extLst>
                    <a:ext uri="{FF2B5EF4-FFF2-40B4-BE49-F238E27FC236}">
                      <a16:creationId xmlns=""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60" name="AutoShape 977">
                  <a:extLst>
                    <a:ext uri="{FF2B5EF4-FFF2-40B4-BE49-F238E27FC236}">
                      <a16:creationId xmlns=""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1" name="AutoShape 978">
                  <a:extLst>
                    <a:ext uri="{FF2B5EF4-FFF2-40B4-BE49-F238E27FC236}">
                      <a16:creationId xmlns=""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2" name="Oval 979">
                  <a:extLst>
                    <a:ext uri="{FF2B5EF4-FFF2-40B4-BE49-F238E27FC236}">
                      <a16:creationId xmlns=""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3" name="Oval 980">
                  <a:extLst>
                    <a:ext uri="{FF2B5EF4-FFF2-40B4-BE49-F238E27FC236}">
                      <a16:creationId xmlns=""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0000"/>
                    </a:solidFill>
                    <a:ea typeface="MS PGothic" panose="020B0600070205080204" pitchFamily="34" charset="-128"/>
                    <a:cs typeface="Arial" panose="020B0604020202020204" pitchFamily="34" charset="0"/>
                  </a:endParaRPr>
                </a:p>
              </p:txBody>
            </p:sp>
            <p:sp>
              <p:nvSpPr>
                <p:cNvPr id="63564" name="Oval 981">
                  <a:extLst>
                    <a:ext uri="{FF2B5EF4-FFF2-40B4-BE49-F238E27FC236}">
                      <a16:creationId xmlns=""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5" name="Rectangle 982">
                  <a:extLst>
                    <a:ext uri="{FF2B5EF4-FFF2-40B4-BE49-F238E27FC236}">
                      <a16:creationId xmlns=""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pic>
            <p:nvPicPr>
              <p:cNvPr id="63540" name="Picture 4">
                <a:extLst>
                  <a:ext uri="{FF2B5EF4-FFF2-40B4-BE49-F238E27FC236}">
                    <a16:creationId xmlns=""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 xmlns:a16="http://schemas.microsoft.com/office/drawing/2014/main" id="{8AEAA6E1-B5A8-6C45-BF61-75E03B97C906}"/>
                  </a:ext>
                </a:extLst>
              </p:cNvPr>
              <p:cNvSpPr txBox="1">
                <a:spLocks noChangeArrowheads="1"/>
              </p:cNvSpPr>
              <p:nvPr/>
            </p:nvSpPr>
            <p:spPr bwMode="auto">
              <a:xfrm>
                <a:off x="5558972" y="1947149"/>
                <a:ext cx="920445"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controller</a:t>
                </a:r>
              </a:p>
              <a:p>
                <a:endParaRPr lang="en-US" altLang="zh-CN">
                  <a:ea typeface="MS PGothic" panose="020B0600070205080204" pitchFamily="34" charset="-128"/>
                  <a:cs typeface="Arial" panose="020B0604020202020204" pitchFamily="34" charset="0"/>
                </a:endParaRPr>
              </a:p>
            </p:txBody>
          </p:sp>
        </p:grpSp>
        <p:sp>
          <p:nvSpPr>
            <p:cNvPr id="63538" name="Rectangle 82">
              <a:extLst>
                <a:ext uri="{FF2B5EF4-FFF2-40B4-BE49-F238E27FC236}">
                  <a16:creationId xmlns=""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63536" name="TextBox 211">
            <a:extLst>
              <a:ext uri="{FF2B5EF4-FFF2-40B4-BE49-F238E27FC236}">
                <a16:creationId xmlns="" xmlns:a16="http://schemas.microsoft.com/office/drawing/2014/main" id="{1EA84FA7-0D03-F84D-82D8-98E473920D23}"/>
              </a:ext>
            </a:extLst>
          </p:cNvPr>
          <p:cNvSpPr txBox="1">
            <a:spLocks noChangeArrowheads="1"/>
          </p:cNvSpPr>
          <p:nvPr/>
        </p:nvSpPr>
        <p:spPr bwMode="auto">
          <a:xfrm>
            <a:off x="5948367" y="1256443"/>
            <a:ext cx="3133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dirty="0" smtClean="0">
                <a:solidFill>
                  <a:srgbClr val="CC0000"/>
                </a:solidFill>
                <a:latin typeface="+mn-lt"/>
                <a:ea typeface="MS PGothic" panose="020B0600070205080204" pitchFamily="34" charset="-128"/>
              </a:rPr>
              <a:t>简单转发</a:t>
            </a:r>
            <a:r>
              <a:rPr lang="en-US" altLang="zh-CN" sz="2000" dirty="0" smtClean="0">
                <a:solidFill>
                  <a:srgbClr val="CC0000"/>
                </a:solidFill>
                <a:latin typeface="+mn-lt"/>
                <a:ea typeface="MS PGothic" panose="020B0600070205080204" pitchFamily="34" charset="-128"/>
              </a:rPr>
              <a:t>: </a:t>
            </a:r>
            <a:r>
              <a:rPr lang="en-US" altLang="zh-CN" sz="2000" dirty="0">
                <a:latin typeface="+mn-lt"/>
              </a:rPr>
              <a:t>来自主机h5和h6的数据报应该通过s1发送到h3或h4，</a:t>
            </a:r>
            <a:r>
              <a:rPr lang="en-US" altLang="zh-CN" sz="2000" dirty="0" smtClean="0">
                <a:latin typeface="+mn-lt"/>
              </a:rPr>
              <a:t>然后从s1那里发送到</a:t>
            </a:r>
            <a:r>
              <a:rPr lang="en-US" altLang="zh-CN" sz="2000" dirty="0">
                <a:latin typeface="+mn-lt"/>
              </a:rPr>
              <a:t>s2</a:t>
            </a:r>
          </a:p>
        </p:txBody>
      </p:sp>
    </p:spTree>
    <p:extLst>
      <p:ext uri="{BB962C8B-B14F-4D97-AF65-F5344CB8AC3E}">
        <p14:creationId xmlns:p14="http://schemas.microsoft.com/office/powerpoint/2010/main" val="55632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 xmlns:a16="http://schemas.microsoft.com/office/drawing/2014/main" id="{5827047A-18E7-6549-868B-5B649A4B2324}"/>
              </a:ext>
            </a:extLst>
          </p:cNvPr>
          <p:cNvGrpSpPr>
            <a:grpSpLocks/>
          </p:cNvGrpSpPr>
          <p:nvPr/>
        </p:nvGrpSpPr>
        <p:grpSpPr bwMode="auto">
          <a:xfrm>
            <a:off x="4686294" y="4114977"/>
            <a:ext cx="2924870" cy="2022291"/>
            <a:chOff x="5956617" y="4509743"/>
            <a:chExt cx="2924756" cy="2021942"/>
          </a:xfrm>
        </p:grpSpPr>
        <p:sp>
          <p:nvSpPr>
            <p:cNvPr id="208" name="Freeform 207">
              <a:extLst>
                <a:ext uri="{FF2B5EF4-FFF2-40B4-BE49-F238E27FC236}">
                  <a16:creationId xmlns=""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23" name="Group 197">
              <a:extLst>
                <a:ext uri="{FF2B5EF4-FFF2-40B4-BE49-F238E27FC236}">
                  <a16:creationId xmlns="" xmlns:a16="http://schemas.microsoft.com/office/drawing/2014/main" id="{2CC1B6F7-7F79-0B4A-9733-E6F8BD4AF274}"/>
                </a:ext>
              </a:extLst>
            </p:cNvPr>
            <p:cNvGrpSpPr>
              <a:grpSpLocks/>
            </p:cNvGrpSpPr>
            <p:nvPr/>
          </p:nvGrpSpPr>
          <p:grpSpPr bwMode="auto">
            <a:xfrm>
              <a:off x="6031592" y="5136697"/>
              <a:ext cx="2849781" cy="1394988"/>
              <a:chOff x="-999973" y="4042381"/>
              <a:chExt cx="2849781" cy="1394988"/>
            </a:xfrm>
          </p:grpSpPr>
          <p:sp>
            <p:nvSpPr>
              <p:cNvPr id="199" name="Rectangle 198">
                <a:extLst>
                  <a:ext uri="{FF2B5EF4-FFF2-40B4-BE49-F238E27FC236}">
                    <a16:creationId xmlns=""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25" name="TextBox 199">
                <a:extLst>
                  <a:ext uri="{FF2B5EF4-FFF2-40B4-BE49-F238E27FC236}">
                    <a16:creationId xmlns="" xmlns:a16="http://schemas.microsoft.com/office/drawing/2014/main" id="{AC6E1CCD-FFA8-C04B-A55C-3500C7653CDD}"/>
                  </a:ext>
                </a:extLst>
              </p:cNvPr>
              <p:cNvSpPr txBox="1">
                <a:spLocks noChangeArrowheads="1"/>
              </p:cNvSpPr>
              <p:nvPr/>
            </p:nvSpPr>
            <p:spPr bwMode="auto">
              <a:xfrm>
                <a:off x="-999973" y="4360337"/>
                <a:ext cx="1684498"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dirty="0">
                    <a:ea typeface="MS PGothic" panose="020B0600070205080204" pitchFamily="34" charset="-128"/>
                  </a:rPr>
                  <a:t>ingress port = </a:t>
                </a:r>
                <a:r>
                  <a:rPr lang="en-US" altLang="zh-CN" sz="1600" u="none" dirty="0" smtClean="0">
                    <a:ea typeface="MS PGothic" panose="020B0600070205080204" pitchFamily="34" charset="-128"/>
                  </a:rPr>
                  <a:t>3</a:t>
                </a:r>
                <a:endParaRPr lang="en-US" altLang="zh-CN" sz="1600" u="none" dirty="0">
                  <a:ea typeface="MS PGothic" panose="020B0600070205080204" pitchFamily="34" charset="-128"/>
                </a:endParaRPr>
              </a:p>
              <a:p>
                <a:r>
                  <a:rPr lang="en-US" altLang="zh-CN" sz="1600" u="none" dirty="0">
                    <a:ea typeface="MS PGothic" panose="020B0600070205080204" pitchFamily="34" charset="-128"/>
                  </a:rPr>
                  <a:t>IP </a:t>
                </a:r>
                <a:r>
                  <a:rPr lang="en-US" altLang="zh-CN" sz="1600" u="none" dirty="0" err="1">
                    <a:ea typeface="MS PGothic" panose="020B0600070205080204" pitchFamily="34" charset="-128"/>
                  </a:rPr>
                  <a:t>Dst</a:t>
                </a:r>
                <a:r>
                  <a:rPr lang="en-US" altLang="zh-CN" sz="1600" u="none" dirty="0">
                    <a:ea typeface="MS PGothic" panose="020B0600070205080204" pitchFamily="34" charset="-128"/>
                  </a:rPr>
                  <a:t> = </a:t>
                </a:r>
                <a:r>
                  <a:rPr lang="en-US" altLang="zh-CN" sz="1600" u="none" dirty="0" smtClean="0">
                    <a:ea typeface="MS PGothic" panose="020B0600070205080204" pitchFamily="34" charset="-128"/>
                  </a:rPr>
                  <a:t>10.1.</a:t>
                </a:r>
                <a:r>
                  <a:rPr lang="zh-CN" altLang="en-US" sz="1600" u="none" dirty="0" smtClean="0">
                    <a:ea typeface="MS PGothic" panose="020B0600070205080204" pitchFamily="34" charset="-128"/>
                  </a:rPr>
                  <a:t>*</a:t>
                </a:r>
                <a:r>
                  <a:rPr lang="en-US" altLang="zh-CN" sz="1600" u="none" dirty="0" smtClean="0">
                    <a:ea typeface="MS PGothic" panose="020B0600070205080204" pitchFamily="34" charset="-128"/>
                  </a:rPr>
                  <a:t>.</a:t>
                </a:r>
                <a:r>
                  <a:rPr lang="zh-CN" altLang="en-US" sz="1600" u="none" dirty="0" smtClean="0">
                    <a:ea typeface="MS PGothic" panose="020B0600070205080204" pitchFamily="34" charset="-128"/>
                  </a:rPr>
                  <a:t>*</a:t>
                </a:r>
                <a:endParaRPr lang="en-US" altLang="zh-CN" sz="1600" u="none" dirty="0">
                  <a:ea typeface="MS PGothic" panose="020B0600070205080204" pitchFamily="34" charset="-128"/>
                </a:endParaRPr>
              </a:p>
              <a:p>
                <a:r>
                  <a:rPr lang="en-US" altLang="zh-CN" sz="1600" u="none" dirty="0" smtClean="0">
                    <a:ea typeface="MS PGothic" panose="020B0600070205080204" pitchFamily="34" charset="-128"/>
                  </a:rPr>
                  <a:t>ingress port = 4</a:t>
                </a:r>
              </a:p>
              <a:p>
                <a:r>
                  <a:rPr lang="en-US" altLang="zh-CN" sz="1600" u="none" dirty="0" smtClean="0">
                    <a:ea typeface="MS PGothic" panose="020B0600070205080204" pitchFamily="34" charset="-128"/>
                  </a:rPr>
                  <a:t>IP </a:t>
                </a:r>
                <a:r>
                  <a:rPr lang="en-US" altLang="zh-CN" sz="1600" u="none" dirty="0" err="1" smtClean="0">
                    <a:ea typeface="MS PGothic" panose="020B0600070205080204" pitchFamily="34" charset="-128"/>
                  </a:rPr>
                  <a:t>Dst</a:t>
                </a:r>
                <a:r>
                  <a:rPr lang="en-US" altLang="zh-CN" sz="1600" u="none" dirty="0" smtClean="0">
                    <a:ea typeface="MS PGothic" panose="020B0600070205080204" pitchFamily="34" charset="-128"/>
                  </a:rPr>
                  <a:t> = 10.1.</a:t>
                </a:r>
                <a:r>
                  <a:rPr lang="zh-CN" altLang="en-US" sz="1600" u="none" dirty="0" smtClean="0">
                    <a:ea typeface="MS PGothic" panose="020B0600070205080204" pitchFamily="34" charset="-128"/>
                  </a:rPr>
                  <a:t>*</a:t>
                </a:r>
                <a:r>
                  <a:rPr lang="en-US" altLang="zh-CN" sz="1600" u="none" dirty="0" smtClean="0">
                    <a:ea typeface="MS PGothic" panose="020B0600070205080204" pitchFamily="34" charset="-128"/>
                  </a:rPr>
                  <a:t>.</a:t>
                </a:r>
                <a:r>
                  <a:rPr lang="zh-CN" altLang="en-US" sz="1600" u="none" dirty="0" smtClean="0">
                    <a:ea typeface="MS PGothic" panose="020B0600070205080204" pitchFamily="34" charset="-128"/>
                  </a:rPr>
                  <a:t>*</a:t>
                </a:r>
                <a:endParaRPr lang="en-US" altLang="zh-CN" sz="1600" u="none" dirty="0">
                  <a:ea typeface="MS PGothic" panose="020B0600070205080204" pitchFamily="34" charset="-128"/>
                </a:endParaRPr>
              </a:p>
            </p:txBody>
          </p:sp>
          <p:sp>
            <p:nvSpPr>
              <p:cNvPr id="63626" name="TextBox 200">
                <a:extLst>
                  <a:ext uri="{FF2B5EF4-FFF2-40B4-BE49-F238E27FC236}">
                    <a16:creationId xmlns="" xmlns:a16="http://schemas.microsoft.com/office/drawing/2014/main" id="{F779050E-1433-0C4A-B539-B176D01D8F1C}"/>
                  </a:ext>
                </a:extLst>
              </p:cNvPr>
              <p:cNvSpPr txBox="1">
                <a:spLocks noChangeArrowheads="1"/>
              </p:cNvSpPr>
              <p:nvPr/>
            </p:nvSpPr>
            <p:spPr bwMode="auto">
              <a:xfrm>
                <a:off x="671326" y="4474229"/>
                <a:ext cx="117848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dirty="0" smtClean="0">
                    <a:ea typeface="MS PGothic" panose="020B0600070205080204" pitchFamily="34" charset="-128"/>
                  </a:rPr>
                  <a:t>forward (2)</a:t>
                </a:r>
                <a:endParaRPr lang="en-US" altLang="zh-CN" sz="1600" u="none" dirty="0">
                  <a:ea typeface="MS PGothic" panose="020B0600070205080204" pitchFamily="34" charset="-128"/>
                </a:endParaRPr>
              </a:p>
            </p:txBody>
          </p:sp>
          <p:cxnSp>
            <p:nvCxnSpPr>
              <p:cNvPr id="63627" name="Straight Connector 201">
                <a:extLst>
                  <a:ext uri="{FF2B5EF4-FFF2-40B4-BE49-F238E27FC236}">
                    <a16:creationId xmlns=""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9" name="TextBox 203">
                <a:extLst>
                  <a:ext uri="{FF2B5EF4-FFF2-40B4-BE49-F238E27FC236}">
                    <a16:creationId xmlns=""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30" name="Straight Connector 204">
                <a:extLst>
                  <a:ext uri="{FF2B5EF4-FFF2-40B4-BE49-F238E27FC236}">
                    <a16:creationId xmlns=""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 xmlns:a16="http://schemas.microsoft.com/office/drawing/2014/main" id="{58D45CBD-0102-A14F-B85F-58AAA3D63351}"/>
                  </a:ext>
                </a:extLst>
              </p:cNvPr>
              <p:cNvSpPr txBox="1">
                <a:spLocks noChangeArrowheads="1"/>
              </p:cNvSpPr>
              <p:nvPr/>
            </p:nvSpPr>
            <p:spPr bwMode="auto">
              <a:xfrm>
                <a:off x="670711" y="4973449"/>
                <a:ext cx="117848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dirty="0" smtClean="0">
                    <a:ea typeface="MS PGothic" panose="020B0600070205080204" pitchFamily="34" charset="-128"/>
                  </a:rPr>
                  <a:t>forward (1)</a:t>
                </a:r>
                <a:endParaRPr lang="en-US" altLang="zh-CN" sz="1600" u="none" dirty="0">
                  <a:ea typeface="MS PGothic" panose="020B0600070205080204" pitchFamily="34" charset="-128"/>
                </a:endParaRPr>
              </a:p>
            </p:txBody>
          </p:sp>
        </p:grpSp>
      </p:grpSp>
      <p:sp useBgFill="1">
        <p:nvSpPr>
          <p:cNvPr id="63492" name="Title 1">
            <a:extLst>
              <a:ext uri="{FF2B5EF4-FFF2-40B4-BE49-F238E27FC236}">
                <a16:creationId xmlns="" xmlns:a16="http://schemas.microsoft.com/office/drawing/2014/main" id="{F9DC8221-1AE5-7349-9207-F8273855EFA5}"/>
              </a:ext>
            </a:extLst>
          </p:cNvPr>
          <p:cNvSpPr>
            <a:spLocks noGrp="1" noChangeArrowheads="1"/>
          </p:cNvSpPr>
          <p:nvPr>
            <p:ph type="title"/>
          </p:nvPr>
        </p:nvSpPr>
        <p:spPr>
          <a:xfrm>
            <a:off x="314733" y="253378"/>
            <a:ext cx="8455025" cy="639763"/>
          </a:xfrm>
        </p:spPr>
        <p:txBody>
          <a:bodyPr/>
          <a:lstStyle/>
          <a:p>
            <a:r>
              <a:rPr lang="zh-CN" altLang="en-US" dirty="0">
                <a:latin typeface="+mn-ea"/>
                <a:ea typeface="+mn-ea"/>
              </a:rPr>
              <a:t>第二个例子：负载均衡</a:t>
            </a:r>
            <a:endParaRPr lang="en-US" altLang="zh-CN" dirty="0">
              <a:latin typeface="+mn-ea"/>
              <a:ea typeface="+mn-ea"/>
            </a:endParaRPr>
          </a:p>
        </p:txBody>
      </p:sp>
      <p:cxnSp>
        <p:nvCxnSpPr>
          <p:cNvPr id="63493" name="Straight Connector 13">
            <a:extLst>
              <a:ext uri="{FF2B5EF4-FFF2-40B4-BE49-F238E27FC236}">
                <a16:creationId xmlns="" xmlns:a16="http://schemas.microsoft.com/office/drawing/2014/main" id="{1264DF80-5A65-5C43-AC5A-5ACEA656492B}"/>
              </a:ext>
            </a:extLst>
          </p:cNvPr>
          <p:cNvCxnSpPr>
            <a:cxnSpLocks noChangeShapeType="1"/>
          </p:cNvCxnSpPr>
          <p:nvPr/>
        </p:nvCxnSpPr>
        <p:spPr bwMode="auto">
          <a:xfrm>
            <a:off x="2490780" y="2167112"/>
            <a:ext cx="2157412" cy="1846263"/>
          </a:xfrm>
          <a:prstGeom prst="line">
            <a:avLst/>
          </a:prstGeom>
          <a:ln>
            <a:solidFill>
              <a:srgbClr val="00B050"/>
            </a:solidFill>
          </a:ln>
          <a:effectLst/>
          <a:extLst/>
        </p:spPr>
        <p:style>
          <a:lnRef idx="2">
            <a:schemeClr val="accent1"/>
          </a:lnRef>
          <a:fillRef idx="0">
            <a:schemeClr val="accent1"/>
          </a:fillRef>
          <a:effectRef idx="1">
            <a:schemeClr val="accent1"/>
          </a:effectRef>
          <a:fontRef idx="minor">
            <a:schemeClr val="tx1"/>
          </a:fontRef>
        </p:style>
      </p:cxnSp>
      <p:cxnSp>
        <p:nvCxnSpPr>
          <p:cNvPr id="63494" name="Straight Connector 11">
            <a:extLst>
              <a:ext uri="{FF2B5EF4-FFF2-40B4-BE49-F238E27FC236}">
                <a16:creationId xmlns="" xmlns:a16="http://schemas.microsoft.com/office/drawing/2014/main" id="{41F909A9-2D57-6349-9993-28524091A523}"/>
              </a:ext>
            </a:extLst>
          </p:cNvPr>
          <p:cNvCxnSpPr>
            <a:cxnSpLocks noChangeShapeType="1"/>
          </p:cNvCxnSpPr>
          <p:nvPr/>
        </p:nvCxnSpPr>
        <p:spPr bwMode="auto">
          <a:xfrm>
            <a:off x="2770181" y="4102273"/>
            <a:ext cx="204628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3495" name="Straight Connector 6">
            <a:extLst>
              <a:ext uri="{FF2B5EF4-FFF2-40B4-BE49-F238E27FC236}">
                <a16:creationId xmlns="" xmlns:a16="http://schemas.microsoft.com/office/drawing/2014/main" id="{C1FB5CB5-A07D-8C47-B1F6-31727B332708}"/>
              </a:ext>
            </a:extLst>
          </p:cNvPr>
          <p:cNvCxnSpPr>
            <a:cxnSpLocks noChangeShapeType="1"/>
          </p:cNvCxnSpPr>
          <p:nvPr/>
        </p:nvCxnSpPr>
        <p:spPr bwMode="auto">
          <a:xfrm>
            <a:off x="2571742" y="2295698"/>
            <a:ext cx="0" cy="1574800"/>
          </a:xfrm>
          <a:prstGeom prst="line">
            <a:avLst/>
          </a:prstGeom>
          <a:ln>
            <a:solidFill>
              <a:srgbClr val="00B050"/>
            </a:solidFill>
          </a:ln>
          <a:effectLst/>
          <a:extLst/>
        </p:spPr>
        <p:style>
          <a:lnRef idx="2">
            <a:schemeClr val="accent1"/>
          </a:lnRef>
          <a:fillRef idx="0">
            <a:schemeClr val="accent1"/>
          </a:fillRef>
          <a:effectRef idx="1">
            <a:schemeClr val="accent1"/>
          </a:effectRef>
          <a:fontRef idx="minor">
            <a:schemeClr val="tx1"/>
          </a:fontRef>
        </p:style>
      </p:cxnSp>
      <p:cxnSp>
        <p:nvCxnSpPr>
          <p:cNvPr id="63496" name="Straight Connector 64">
            <a:extLst>
              <a:ext uri="{FF2B5EF4-FFF2-40B4-BE49-F238E27FC236}">
                <a16:creationId xmlns="" xmlns:a16="http://schemas.microsoft.com/office/drawing/2014/main" id="{8C09D8E6-3405-064A-B000-3FF545CEC0D5}"/>
              </a:ext>
            </a:extLst>
          </p:cNvPr>
          <p:cNvCxnSpPr>
            <a:cxnSpLocks noChangeShapeType="1"/>
          </p:cNvCxnSpPr>
          <p:nvPr/>
        </p:nvCxnSpPr>
        <p:spPr bwMode="auto">
          <a:xfrm flipH="1">
            <a:off x="2692392" y="2759250"/>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 xmlns:a16="http://schemas.microsoft.com/office/drawing/2014/main" id="{B2685907-5657-D94F-9C20-1456418B9DA5}"/>
              </a:ext>
            </a:extLst>
          </p:cNvPr>
          <p:cNvCxnSpPr/>
          <p:nvPr/>
        </p:nvCxnSpPr>
        <p:spPr>
          <a:xfrm flipH="1" flipV="1">
            <a:off x="2640005" y="4172126"/>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 xmlns:a16="http://schemas.microsoft.com/office/drawing/2014/main" id="{D0BAEDBC-0AC9-E04D-A784-3551220CED7E}"/>
              </a:ext>
            </a:extLst>
          </p:cNvPr>
          <p:cNvCxnSpPr/>
          <p:nvPr/>
        </p:nvCxnSpPr>
        <p:spPr>
          <a:xfrm>
            <a:off x="1684330" y="4129260"/>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 xmlns:a16="http://schemas.microsoft.com/office/drawing/2014/main" id="{53DB9F02-B355-4847-B0A0-99E6544276D7}"/>
              </a:ext>
            </a:extLst>
          </p:cNvPr>
          <p:cNvGrpSpPr>
            <a:grpSpLocks/>
          </p:cNvGrpSpPr>
          <p:nvPr/>
        </p:nvGrpSpPr>
        <p:grpSpPr bwMode="auto">
          <a:xfrm>
            <a:off x="1085842" y="3648248"/>
            <a:ext cx="757239" cy="628651"/>
            <a:chOff x="-44" y="1473"/>
            <a:chExt cx="981" cy="1105"/>
          </a:xfrm>
        </p:grpSpPr>
        <p:pic>
          <p:nvPicPr>
            <p:cNvPr id="63611" name="Picture 45" descr="desktop_computer_stylized_medium">
              <a:extLst>
                <a:ext uri="{FF2B5EF4-FFF2-40B4-BE49-F238E27FC236}">
                  <a16:creationId xmlns=""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0" name="Group 44">
            <a:extLst>
              <a:ext uri="{FF2B5EF4-FFF2-40B4-BE49-F238E27FC236}">
                <a16:creationId xmlns="" xmlns:a16="http://schemas.microsoft.com/office/drawing/2014/main" id="{694489BA-76E9-D54F-827E-41F6E4AED7DD}"/>
              </a:ext>
            </a:extLst>
          </p:cNvPr>
          <p:cNvGrpSpPr>
            <a:grpSpLocks/>
          </p:cNvGrpSpPr>
          <p:nvPr/>
        </p:nvGrpSpPr>
        <p:grpSpPr bwMode="auto">
          <a:xfrm>
            <a:off x="2149468" y="4497560"/>
            <a:ext cx="757239" cy="628651"/>
            <a:chOff x="188" y="1473"/>
            <a:chExt cx="981" cy="1105"/>
          </a:xfrm>
        </p:grpSpPr>
        <p:pic>
          <p:nvPicPr>
            <p:cNvPr id="63609" name="Picture 45" descr="desktop_computer_stylized_medium">
              <a:extLst>
                <a:ext uri="{FF2B5EF4-FFF2-40B4-BE49-F238E27FC236}">
                  <a16:creationId xmlns=""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1" name="TextBox 9">
            <a:extLst>
              <a:ext uri="{FF2B5EF4-FFF2-40B4-BE49-F238E27FC236}">
                <a16:creationId xmlns="" xmlns:a16="http://schemas.microsoft.com/office/drawing/2014/main" id="{1FA8BF17-6834-AF4F-B89A-47A27B8B1D04}"/>
              </a:ext>
            </a:extLst>
          </p:cNvPr>
          <p:cNvSpPr txBox="1">
            <a:spLocks noChangeArrowheads="1"/>
          </p:cNvSpPr>
          <p:nvPr/>
        </p:nvSpPr>
        <p:spPr bwMode="auto">
          <a:xfrm>
            <a:off x="1231686" y="4153073"/>
            <a:ext cx="8306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h1</a:t>
            </a:r>
          </a:p>
          <a:p>
            <a:pPr algn="ctr"/>
            <a:r>
              <a:rPr lang="en-US" altLang="zh-CN" sz="1400">
                <a:ea typeface="MS PGothic" panose="020B0600070205080204" pitchFamily="34" charset="-128"/>
              </a:rPr>
              <a:t>10.1.0.1</a:t>
            </a:r>
          </a:p>
          <a:p>
            <a:pPr algn="ctr"/>
            <a:endParaRPr lang="en-US" altLang="zh-CN" sz="1400">
              <a:ea typeface="MS PGothic" panose="020B0600070205080204" pitchFamily="34" charset="-128"/>
              <a:cs typeface="Arial" panose="020B0604020202020204" pitchFamily="34" charset="0"/>
            </a:endParaRPr>
          </a:p>
        </p:txBody>
      </p:sp>
      <p:sp>
        <p:nvSpPr>
          <p:cNvPr id="63502" name="TextBox 58">
            <a:extLst>
              <a:ext uri="{FF2B5EF4-FFF2-40B4-BE49-F238E27FC236}">
                <a16:creationId xmlns="" xmlns:a16="http://schemas.microsoft.com/office/drawing/2014/main" id="{F42BB693-0B5B-E647-8B29-F8833430D00E}"/>
              </a:ext>
            </a:extLst>
          </p:cNvPr>
          <p:cNvSpPr txBox="1">
            <a:spLocks noChangeArrowheads="1"/>
          </p:cNvSpPr>
          <p:nvPr/>
        </p:nvSpPr>
        <p:spPr bwMode="auto">
          <a:xfrm>
            <a:off x="2832093" y="4554712"/>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h2</a:t>
            </a:r>
          </a:p>
          <a:p>
            <a:r>
              <a:rPr lang="en-US" altLang="zh-CN" sz="1400">
                <a:ea typeface="MS PGothic" panose="020B0600070205080204" pitchFamily="34" charset="-128"/>
              </a:rPr>
              <a:t>10.1.0.2</a:t>
            </a:r>
          </a:p>
          <a:p>
            <a:endParaRPr lang="en-US" altLang="zh-CN">
              <a:ea typeface="MS PGothic" panose="020B0600070205080204" pitchFamily="34" charset="-128"/>
              <a:cs typeface="Arial" panose="020B0604020202020204" pitchFamily="34" charset="0"/>
            </a:endParaRPr>
          </a:p>
        </p:txBody>
      </p:sp>
      <p:cxnSp>
        <p:nvCxnSpPr>
          <p:cNvPr id="66" name="Straight Connector 65">
            <a:extLst>
              <a:ext uri="{FF2B5EF4-FFF2-40B4-BE49-F238E27FC236}">
                <a16:creationId xmlns="" xmlns:a16="http://schemas.microsoft.com/office/drawing/2014/main" id="{CB452BFD-A39B-7B4F-92D9-9D2090EF32C8}"/>
              </a:ext>
            </a:extLst>
          </p:cNvPr>
          <p:cNvCxnSpPr/>
          <p:nvPr/>
        </p:nvCxnSpPr>
        <p:spPr>
          <a:xfrm flipV="1">
            <a:off x="4338630" y="4173710"/>
            <a:ext cx="306387" cy="49053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 xmlns:a16="http://schemas.microsoft.com/office/drawing/2014/main" id="{AFA1821F-22B6-0444-AE4F-CBBFA13B1838}"/>
              </a:ext>
            </a:extLst>
          </p:cNvPr>
          <p:cNvCxnSpPr/>
          <p:nvPr/>
        </p:nvCxnSpPr>
        <p:spPr>
          <a:xfrm>
            <a:off x="5092693" y="4053060"/>
            <a:ext cx="531813"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 xmlns:a16="http://schemas.microsoft.com/office/drawing/2014/main" id="{42C9D600-BF08-7347-9CCD-46B6D0DAABE4}"/>
              </a:ext>
            </a:extLst>
          </p:cNvPr>
          <p:cNvGrpSpPr>
            <a:grpSpLocks/>
          </p:cNvGrpSpPr>
          <p:nvPr/>
        </p:nvGrpSpPr>
        <p:grpSpPr bwMode="auto">
          <a:xfrm>
            <a:off x="5386379" y="3777952"/>
            <a:ext cx="742774" cy="628651"/>
            <a:chOff x="-44" y="1473"/>
            <a:chExt cx="981" cy="1105"/>
          </a:xfrm>
        </p:grpSpPr>
        <p:pic>
          <p:nvPicPr>
            <p:cNvPr id="63607" name="Picture 45" descr="desktop_computer_stylized_medium">
              <a:extLst>
                <a:ext uri="{FF2B5EF4-FFF2-40B4-BE49-F238E27FC236}">
                  <a16:creationId xmlns=""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6" name="Group 44">
            <a:extLst>
              <a:ext uri="{FF2B5EF4-FFF2-40B4-BE49-F238E27FC236}">
                <a16:creationId xmlns="" xmlns:a16="http://schemas.microsoft.com/office/drawing/2014/main" id="{AC13E062-6D1D-024C-BDBB-304B85CFE513}"/>
              </a:ext>
            </a:extLst>
          </p:cNvPr>
          <p:cNvGrpSpPr>
            <a:grpSpLocks/>
          </p:cNvGrpSpPr>
          <p:nvPr/>
        </p:nvGrpSpPr>
        <p:grpSpPr bwMode="auto">
          <a:xfrm>
            <a:off x="3821106" y="4440410"/>
            <a:ext cx="757237" cy="628651"/>
            <a:chOff x="-44" y="1473"/>
            <a:chExt cx="981" cy="1105"/>
          </a:xfrm>
        </p:grpSpPr>
        <p:pic>
          <p:nvPicPr>
            <p:cNvPr id="63605" name="Picture 45" descr="desktop_computer_stylized_medium">
              <a:extLst>
                <a:ext uri="{FF2B5EF4-FFF2-40B4-BE49-F238E27FC236}">
                  <a16:creationId xmlns=""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7" name="TextBox 70">
            <a:extLst>
              <a:ext uri="{FF2B5EF4-FFF2-40B4-BE49-F238E27FC236}">
                <a16:creationId xmlns="" xmlns:a16="http://schemas.microsoft.com/office/drawing/2014/main" id="{AFB9213E-F453-2345-B4CC-7BCBFE6982B6}"/>
              </a:ext>
            </a:extLst>
          </p:cNvPr>
          <p:cNvSpPr txBox="1">
            <a:spLocks noChangeArrowheads="1"/>
          </p:cNvSpPr>
          <p:nvPr/>
        </p:nvSpPr>
        <p:spPr bwMode="auto">
          <a:xfrm>
            <a:off x="6057893" y="3854626"/>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dirty="0">
                <a:solidFill>
                  <a:srgbClr val="FF0000"/>
                </a:solidFill>
                <a:ea typeface="MS PGothic" panose="020B0600070205080204" pitchFamily="34" charset="-128"/>
              </a:rPr>
              <a:t>Host h4</a:t>
            </a:r>
          </a:p>
          <a:p>
            <a:r>
              <a:rPr lang="en-US" altLang="zh-CN" sz="1400" dirty="0">
                <a:ea typeface="MS PGothic" panose="020B0600070205080204" pitchFamily="34" charset="-128"/>
              </a:rPr>
              <a:t>10.2.0.4</a:t>
            </a:r>
          </a:p>
          <a:p>
            <a:endParaRPr lang="en-US" altLang="zh-CN" dirty="0">
              <a:ea typeface="MS PGothic" panose="020B0600070205080204" pitchFamily="34" charset="-128"/>
              <a:cs typeface="Arial" panose="020B0604020202020204" pitchFamily="34" charset="0"/>
            </a:endParaRPr>
          </a:p>
        </p:txBody>
      </p:sp>
      <p:sp>
        <p:nvSpPr>
          <p:cNvPr id="63508" name="TextBox 71">
            <a:extLst>
              <a:ext uri="{FF2B5EF4-FFF2-40B4-BE49-F238E27FC236}">
                <a16:creationId xmlns="" xmlns:a16="http://schemas.microsoft.com/office/drawing/2014/main" id="{24B1E03F-73E8-4440-B8AB-F09929412540}"/>
              </a:ext>
            </a:extLst>
          </p:cNvPr>
          <p:cNvSpPr txBox="1">
            <a:spLocks noChangeArrowheads="1"/>
          </p:cNvSpPr>
          <p:nvPr/>
        </p:nvSpPr>
        <p:spPr bwMode="auto">
          <a:xfrm>
            <a:off x="3711569" y="4994450"/>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dirty="0">
                <a:solidFill>
                  <a:srgbClr val="FF0000"/>
                </a:solidFill>
                <a:ea typeface="MS PGothic" panose="020B0600070205080204" pitchFamily="34" charset="-128"/>
              </a:rPr>
              <a:t>Host </a:t>
            </a:r>
            <a:r>
              <a:rPr lang="en-US" altLang="zh-CN" sz="1400" b="1" dirty="0">
                <a:solidFill>
                  <a:srgbClr val="FF0000"/>
                </a:solidFill>
                <a:ea typeface="MS PGothic" panose="020B0600070205080204" pitchFamily="34" charset="-128"/>
              </a:rPr>
              <a:t>h3</a:t>
            </a:r>
          </a:p>
          <a:p>
            <a:r>
              <a:rPr lang="en-US" altLang="zh-CN" sz="1400" dirty="0">
                <a:ea typeface="MS PGothic" panose="020B0600070205080204" pitchFamily="34" charset="-128"/>
              </a:rPr>
              <a:t>10.2.0.3</a:t>
            </a:r>
          </a:p>
          <a:p>
            <a:endParaRPr lang="en-US" altLang="zh-CN" dirty="0">
              <a:ea typeface="MS PGothic" panose="020B0600070205080204" pitchFamily="34" charset="-128"/>
              <a:cs typeface="Arial" panose="020B0604020202020204" pitchFamily="34" charset="0"/>
            </a:endParaRPr>
          </a:p>
        </p:txBody>
      </p:sp>
      <p:cxnSp>
        <p:nvCxnSpPr>
          <p:cNvPr id="78" name="Straight Connector 77">
            <a:extLst>
              <a:ext uri="{FF2B5EF4-FFF2-40B4-BE49-F238E27FC236}">
                <a16:creationId xmlns="" xmlns:a16="http://schemas.microsoft.com/office/drawing/2014/main" id="{1C134418-3A35-E746-9C80-FB0BC56AE8FD}"/>
              </a:ext>
            </a:extLst>
          </p:cNvPr>
          <p:cNvCxnSpPr/>
          <p:nvPr/>
        </p:nvCxnSpPr>
        <p:spPr>
          <a:xfrm>
            <a:off x="1695441" y="2286173"/>
            <a:ext cx="7064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 xmlns:a16="http://schemas.microsoft.com/office/drawing/2014/main" id="{16B24D12-8642-7144-93DC-B0893B0392B1}"/>
              </a:ext>
            </a:extLst>
          </p:cNvPr>
          <p:cNvCxnSpPr/>
          <p:nvPr/>
        </p:nvCxnSpPr>
        <p:spPr>
          <a:xfrm flipV="1">
            <a:off x="2673342" y="1619423"/>
            <a:ext cx="0" cy="4746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 xmlns:a16="http://schemas.microsoft.com/office/drawing/2014/main" id="{9FD2E5D1-B68B-C04E-A475-0DA81153C224}"/>
              </a:ext>
            </a:extLst>
          </p:cNvPr>
          <p:cNvGrpSpPr>
            <a:grpSpLocks/>
          </p:cNvGrpSpPr>
          <p:nvPr/>
        </p:nvGrpSpPr>
        <p:grpSpPr bwMode="auto">
          <a:xfrm>
            <a:off x="2192331" y="1227310"/>
            <a:ext cx="757237" cy="628651"/>
            <a:chOff x="-44" y="1473"/>
            <a:chExt cx="981" cy="1105"/>
          </a:xfrm>
        </p:grpSpPr>
        <p:pic>
          <p:nvPicPr>
            <p:cNvPr id="63603" name="Picture 45" descr="desktop_computer_stylized_medium">
              <a:extLst>
                <a:ext uri="{FF2B5EF4-FFF2-40B4-BE49-F238E27FC236}">
                  <a16:creationId xmlns=""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44">
            <a:extLst>
              <a:ext uri="{FF2B5EF4-FFF2-40B4-BE49-F238E27FC236}">
                <a16:creationId xmlns="" xmlns:a16="http://schemas.microsoft.com/office/drawing/2014/main" id="{C2FD948C-E4C1-BA4D-9627-5C7B72C14B5B}"/>
              </a:ext>
            </a:extLst>
          </p:cNvPr>
          <p:cNvGrpSpPr>
            <a:grpSpLocks/>
          </p:cNvGrpSpPr>
          <p:nvPr/>
        </p:nvGrpSpPr>
        <p:grpSpPr bwMode="auto">
          <a:xfrm>
            <a:off x="1138231" y="2060748"/>
            <a:ext cx="757237" cy="628651"/>
            <a:chOff x="-44" y="1473"/>
            <a:chExt cx="981" cy="1105"/>
          </a:xfrm>
        </p:grpSpPr>
        <p:pic>
          <p:nvPicPr>
            <p:cNvPr id="63601" name="Picture 45" descr="desktop_computer_stylized_medium">
              <a:extLst>
                <a:ext uri="{FF2B5EF4-FFF2-40B4-BE49-F238E27FC236}">
                  <a16:creationId xmlns=""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TextBox 83">
            <a:extLst>
              <a:ext uri="{FF2B5EF4-FFF2-40B4-BE49-F238E27FC236}">
                <a16:creationId xmlns="" xmlns:a16="http://schemas.microsoft.com/office/drawing/2014/main" id="{AB3513E5-5189-B644-82D5-89738C11D624}"/>
              </a:ext>
            </a:extLst>
          </p:cNvPr>
          <p:cNvSpPr txBox="1">
            <a:spLocks noChangeArrowheads="1"/>
          </p:cNvSpPr>
          <p:nvPr/>
        </p:nvSpPr>
        <p:spPr bwMode="auto">
          <a:xfrm>
            <a:off x="1228511" y="2563985"/>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dirty="0">
                <a:ea typeface="MS PGothic" panose="020B0600070205080204" pitchFamily="34" charset="-128"/>
              </a:rPr>
              <a:t>Host h5</a:t>
            </a:r>
          </a:p>
          <a:p>
            <a:pPr algn="ctr"/>
            <a:r>
              <a:rPr lang="en-US" altLang="zh-CN" sz="1400" dirty="0">
                <a:ea typeface="MS PGothic" panose="020B0600070205080204" pitchFamily="34" charset="-128"/>
              </a:rPr>
              <a:t>10.3.0.5</a:t>
            </a:r>
            <a:endParaRPr lang="en-US" altLang="zh-CN" sz="1400" dirty="0">
              <a:ea typeface="MS PGothic" panose="020B0600070205080204" pitchFamily="34" charset="-128"/>
              <a:cs typeface="Arial" panose="020B0604020202020204" pitchFamily="34" charset="0"/>
            </a:endParaRPr>
          </a:p>
        </p:txBody>
      </p:sp>
      <p:sp>
        <p:nvSpPr>
          <p:cNvPr id="63514" name="TextBox 92">
            <a:extLst>
              <a:ext uri="{FF2B5EF4-FFF2-40B4-BE49-F238E27FC236}">
                <a16:creationId xmlns="" xmlns:a16="http://schemas.microsoft.com/office/drawing/2014/main" id="{04993C1F-3A97-D84E-AAC7-505E11C30A5A}"/>
              </a:ext>
            </a:extLst>
          </p:cNvPr>
          <p:cNvSpPr txBox="1">
            <a:spLocks noChangeArrowheads="1"/>
          </p:cNvSpPr>
          <p:nvPr/>
        </p:nvSpPr>
        <p:spPr bwMode="auto">
          <a:xfrm>
            <a:off x="2635242" y="3554585"/>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ea typeface="MS PGothic" panose="020B0600070205080204" pitchFamily="34" charset="-128"/>
              </a:rPr>
              <a:t>s1</a:t>
            </a:r>
          </a:p>
        </p:txBody>
      </p:sp>
      <p:sp>
        <p:nvSpPr>
          <p:cNvPr id="63515" name="TextBox 93">
            <a:extLst>
              <a:ext uri="{FF2B5EF4-FFF2-40B4-BE49-F238E27FC236}">
                <a16:creationId xmlns="" xmlns:a16="http://schemas.microsoft.com/office/drawing/2014/main" id="{645098DE-A5A3-BA47-B519-E49A584E1D5D}"/>
              </a:ext>
            </a:extLst>
          </p:cNvPr>
          <p:cNvSpPr txBox="1">
            <a:spLocks noChangeArrowheads="1"/>
          </p:cNvSpPr>
          <p:nvPr/>
        </p:nvSpPr>
        <p:spPr bwMode="auto">
          <a:xfrm>
            <a:off x="4795830" y="3581574"/>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ea typeface="MS PGothic" panose="020B0600070205080204" pitchFamily="34" charset="-128"/>
              </a:rPr>
              <a:t>s2</a:t>
            </a:r>
          </a:p>
        </p:txBody>
      </p:sp>
      <p:sp>
        <p:nvSpPr>
          <p:cNvPr id="63516" name="TextBox 94">
            <a:extLst>
              <a:ext uri="{FF2B5EF4-FFF2-40B4-BE49-F238E27FC236}">
                <a16:creationId xmlns="" xmlns:a16="http://schemas.microsoft.com/office/drawing/2014/main" id="{79736973-6C81-DD4F-967A-6852B3E49E16}"/>
              </a:ext>
            </a:extLst>
          </p:cNvPr>
          <p:cNvSpPr txBox="1">
            <a:spLocks noChangeArrowheads="1"/>
          </p:cNvSpPr>
          <p:nvPr/>
        </p:nvSpPr>
        <p:spPr bwMode="auto">
          <a:xfrm>
            <a:off x="2852728" y="1773410"/>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ea typeface="MS PGothic" panose="020B0600070205080204" pitchFamily="34" charset="-128"/>
              </a:rPr>
              <a:t>s3</a:t>
            </a:r>
            <a:endParaRPr lang="en-US" altLang="zh-CN" b="1" u="none" dirty="0">
              <a:ea typeface="MS PGothic" panose="020B0600070205080204" pitchFamily="34" charset="-128"/>
              <a:cs typeface="Arial" panose="020B0604020202020204" pitchFamily="34" charset="0"/>
            </a:endParaRPr>
          </a:p>
        </p:txBody>
      </p:sp>
      <p:cxnSp>
        <p:nvCxnSpPr>
          <p:cNvPr id="63517" name="Straight Connector 99">
            <a:extLst>
              <a:ext uri="{FF2B5EF4-FFF2-40B4-BE49-F238E27FC236}">
                <a16:creationId xmlns="" xmlns:a16="http://schemas.microsoft.com/office/drawing/2014/main" id="{825F56D8-FE65-D84B-8945-E7E7039FBB85}"/>
              </a:ext>
            </a:extLst>
          </p:cNvPr>
          <p:cNvCxnSpPr>
            <a:cxnSpLocks noChangeShapeType="1"/>
          </p:cNvCxnSpPr>
          <p:nvPr/>
        </p:nvCxnSpPr>
        <p:spPr bwMode="auto">
          <a:xfrm>
            <a:off x="2692392" y="2476674"/>
            <a:ext cx="1392239" cy="219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 xmlns:a16="http://schemas.microsoft.com/office/drawing/2014/main" id="{822DD935-A8B6-DB43-B290-1C306D3D4094}"/>
              </a:ext>
            </a:extLst>
          </p:cNvPr>
          <p:cNvCxnSpPr>
            <a:cxnSpLocks noChangeShapeType="1"/>
          </p:cNvCxnSpPr>
          <p:nvPr/>
        </p:nvCxnSpPr>
        <p:spPr bwMode="auto">
          <a:xfrm>
            <a:off x="4170354" y="2759248"/>
            <a:ext cx="533400" cy="976312"/>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 xmlns:a16="http://schemas.microsoft.com/office/drawing/2014/main" id="{C38AD089-9CFF-BF47-8B20-A7823BED7BC9}"/>
              </a:ext>
            </a:extLst>
          </p:cNvPr>
          <p:cNvSpPr txBox="1">
            <a:spLocks noChangeArrowheads="1"/>
          </p:cNvSpPr>
          <p:nvPr/>
        </p:nvSpPr>
        <p:spPr bwMode="auto">
          <a:xfrm>
            <a:off x="2463791" y="177817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0" name="TextBox 109">
            <a:extLst>
              <a:ext uri="{FF2B5EF4-FFF2-40B4-BE49-F238E27FC236}">
                <a16:creationId xmlns="" xmlns:a16="http://schemas.microsoft.com/office/drawing/2014/main" id="{C0094387-F6CB-674B-9DA7-5C356AA70D92}"/>
              </a:ext>
            </a:extLst>
          </p:cNvPr>
          <p:cNvSpPr txBox="1">
            <a:spLocks noChangeArrowheads="1"/>
          </p:cNvSpPr>
          <p:nvPr/>
        </p:nvSpPr>
        <p:spPr bwMode="auto">
          <a:xfrm>
            <a:off x="1995479" y="20242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1" name="TextBox 110">
            <a:extLst>
              <a:ext uri="{FF2B5EF4-FFF2-40B4-BE49-F238E27FC236}">
                <a16:creationId xmlns="" xmlns:a16="http://schemas.microsoft.com/office/drawing/2014/main" id="{DBEE7EEF-3AA4-C648-B765-74706E846505}"/>
              </a:ext>
            </a:extLst>
          </p:cNvPr>
          <p:cNvSpPr txBox="1">
            <a:spLocks noChangeArrowheads="1"/>
          </p:cNvSpPr>
          <p:nvPr/>
        </p:nvSpPr>
        <p:spPr bwMode="auto">
          <a:xfrm>
            <a:off x="2363779" y="23560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2" name="TextBox 111">
            <a:extLst>
              <a:ext uri="{FF2B5EF4-FFF2-40B4-BE49-F238E27FC236}">
                <a16:creationId xmlns="" xmlns:a16="http://schemas.microsoft.com/office/drawing/2014/main" id="{8AB349D6-DC3B-1B48-9A4B-64313B111C8E}"/>
              </a:ext>
            </a:extLst>
          </p:cNvPr>
          <p:cNvSpPr txBox="1">
            <a:spLocks noChangeArrowheads="1"/>
          </p:cNvSpPr>
          <p:nvPr/>
        </p:nvSpPr>
        <p:spPr bwMode="auto">
          <a:xfrm>
            <a:off x="2841617" y="22925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3" name="TextBox 112">
            <a:extLst>
              <a:ext uri="{FF2B5EF4-FFF2-40B4-BE49-F238E27FC236}">
                <a16:creationId xmlns="" xmlns:a16="http://schemas.microsoft.com/office/drawing/2014/main" id="{BDD9E4A0-AC5C-0949-AB97-33CF61EE8312}"/>
              </a:ext>
            </a:extLst>
          </p:cNvPr>
          <p:cNvSpPr txBox="1">
            <a:spLocks noChangeArrowheads="1"/>
          </p:cNvSpPr>
          <p:nvPr/>
        </p:nvSpPr>
        <p:spPr bwMode="auto">
          <a:xfrm>
            <a:off x="2366954" y="36117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4" name="TextBox 113">
            <a:extLst>
              <a:ext uri="{FF2B5EF4-FFF2-40B4-BE49-F238E27FC236}">
                <a16:creationId xmlns="" xmlns:a16="http://schemas.microsoft.com/office/drawing/2014/main" id="{22F0737D-F3D3-E14B-8666-E6BF40E0CBF6}"/>
              </a:ext>
            </a:extLst>
          </p:cNvPr>
          <p:cNvSpPr txBox="1">
            <a:spLocks noChangeArrowheads="1"/>
          </p:cNvSpPr>
          <p:nvPr/>
        </p:nvSpPr>
        <p:spPr bwMode="auto">
          <a:xfrm>
            <a:off x="2009766" y="388161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5" name="TextBox 114">
            <a:extLst>
              <a:ext uri="{FF2B5EF4-FFF2-40B4-BE49-F238E27FC236}">
                <a16:creationId xmlns="" xmlns:a16="http://schemas.microsoft.com/office/drawing/2014/main" id="{02F395B8-E6B3-EC49-908E-E177DA1D0844}"/>
              </a:ext>
            </a:extLst>
          </p:cNvPr>
          <p:cNvSpPr txBox="1">
            <a:spLocks noChangeArrowheads="1"/>
          </p:cNvSpPr>
          <p:nvPr/>
        </p:nvSpPr>
        <p:spPr bwMode="auto">
          <a:xfrm>
            <a:off x="2392354" y="422927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6" name="TextBox 115">
            <a:extLst>
              <a:ext uri="{FF2B5EF4-FFF2-40B4-BE49-F238E27FC236}">
                <a16:creationId xmlns="" xmlns:a16="http://schemas.microsoft.com/office/drawing/2014/main" id="{757EA62A-BC7B-0E4A-9F40-077D4A3C843F}"/>
              </a:ext>
            </a:extLst>
          </p:cNvPr>
          <p:cNvSpPr txBox="1">
            <a:spLocks noChangeArrowheads="1"/>
          </p:cNvSpPr>
          <p:nvPr/>
        </p:nvSpPr>
        <p:spPr bwMode="auto">
          <a:xfrm>
            <a:off x="2900354" y="40419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7" name="TextBox 117">
            <a:extLst>
              <a:ext uri="{FF2B5EF4-FFF2-40B4-BE49-F238E27FC236}">
                <a16:creationId xmlns="" xmlns:a16="http://schemas.microsoft.com/office/drawing/2014/main" id="{861A2A3A-F167-BB41-871E-AD9753C09367}"/>
              </a:ext>
            </a:extLst>
          </p:cNvPr>
          <p:cNvSpPr txBox="1">
            <a:spLocks noChangeArrowheads="1"/>
          </p:cNvSpPr>
          <p:nvPr/>
        </p:nvSpPr>
        <p:spPr bwMode="auto">
          <a:xfrm>
            <a:off x="4157654" y="369428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8" name="TextBox 118">
            <a:extLst>
              <a:ext uri="{FF2B5EF4-FFF2-40B4-BE49-F238E27FC236}">
                <a16:creationId xmlns="" xmlns:a16="http://schemas.microsoft.com/office/drawing/2014/main" id="{D137F768-C1BB-7D42-8A25-C379E37312BA}"/>
              </a:ext>
            </a:extLst>
          </p:cNvPr>
          <p:cNvSpPr txBox="1">
            <a:spLocks noChangeArrowheads="1"/>
          </p:cNvSpPr>
          <p:nvPr/>
        </p:nvSpPr>
        <p:spPr bwMode="auto">
          <a:xfrm>
            <a:off x="4129079" y="40419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9" name="TextBox 119">
            <a:extLst>
              <a:ext uri="{FF2B5EF4-FFF2-40B4-BE49-F238E27FC236}">
                <a16:creationId xmlns="" xmlns:a16="http://schemas.microsoft.com/office/drawing/2014/main" id="{338C0558-1001-2545-9286-30044DFCB758}"/>
              </a:ext>
            </a:extLst>
          </p:cNvPr>
          <p:cNvSpPr txBox="1">
            <a:spLocks noChangeArrowheads="1"/>
          </p:cNvSpPr>
          <p:nvPr/>
        </p:nvSpPr>
        <p:spPr bwMode="auto">
          <a:xfrm>
            <a:off x="4495791" y="42467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30" name="TextBox 120">
            <a:extLst>
              <a:ext uri="{FF2B5EF4-FFF2-40B4-BE49-F238E27FC236}">
                <a16:creationId xmlns="" xmlns:a16="http://schemas.microsoft.com/office/drawing/2014/main" id="{DD3297BA-E50C-5F40-A2A0-0B7A51D98475}"/>
              </a:ext>
            </a:extLst>
          </p:cNvPr>
          <p:cNvSpPr txBox="1">
            <a:spLocks noChangeArrowheads="1"/>
          </p:cNvSpPr>
          <p:nvPr/>
        </p:nvSpPr>
        <p:spPr bwMode="auto">
          <a:xfrm>
            <a:off x="5026391" y="404340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dirty="0">
                <a:ea typeface="MS PGothic" panose="020B0600070205080204" pitchFamily="34" charset="-128"/>
              </a:rPr>
              <a:t>4</a:t>
            </a:r>
            <a:endParaRPr lang="en-US" altLang="zh-CN" sz="1200" dirty="0">
              <a:ea typeface="MS PGothic" panose="020B0600070205080204" pitchFamily="34" charset="-128"/>
              <a:cs typeface="Arial" panose="020B0604020202020204" pitchFamily="34" charset="0"/>
            </a:endParaRPr>
          </a:p>
        </p:txBody>
      </p:sp>
      <p:sp>
        <p:nvSpPr>
          <p:cNvPr id="63531" name="TextBox 150">
            <a:extLst>
              <a:ext uri="{FF2B5EF4-FFF2-40B4-BE49-F238E27FC236}">
                <a16:creationId xmlns="" xmlns:a16="http://schemas.microsoft.com/office/drawing/2014/main" id="{C3CBA939-F502-F845-B5F3-8A9AFC8E675C}"/>
              </a:ext>
            </a:extLst>
          </p:cNvPr>
          <p:cNvSpPr txBox="1">
            <a:spLocks noChangeArrowheads="1"/>
          </p:cNvSpPr>
          <p:nvPr/>
        </p:nvSpPr>
        <p:spPr bwMode="auto">
          <a:xfrm>
            <a:off x="2923167" y="1244773"/>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dirty="0">
                <a:ea typeface="MS PGothic" panose="020B0600070205080204" pitchFamily="34" charset="-128"/>
              </a:rPr>
              <a:t>Host h6</a:t>
            </a:r>
          </a:p>
          <a:p>
            <a:pPr algn="ctr"/>
            <a:r>
              <a:rPr lang="en-US" altLang="zh-CN" sz="1400" dirty="0">
                <a:ea typeface="MS PGothic" panose="020B0600070205080204" pitchFamily="34" charset="-128"/>
              </a:rPr>
              <a:t>10.3.0.6</a:t>
            </a:r>
            <a:endParaRPr lang="en-US" altLang="zh-CN" sz="1400" dirty="0">
              <a:ea typeface="MS PGothic" panose="020B0600070205080204" pitchFamily="34" charset="-128"/>
              <a:cs typeface="Arial" panose="020B0604020202020204" pitchFamily="34" charset="0"/>
            </a:endParaRPr>
          </a:p>
        </p:txBody>
      </p:sp>
      <p:grpSp>
        <p:nvGrpSpPr>
          <p:cNvPr id="63532" name="Group 7">
            <a:extLst>
              <a:ext uri="{FF2B5EF4-FFF2-40B4-BE49-F238E27FC236}">
                <a16:creationId xmlns="" xmlns:a16="http://schemas.microsoft.com/office/drawing/2014/main" id="{D3EC263C-0AEA-554F-897D-D774B4528D9D}"/>
              </a:ext>
            </a:extLst>
          </p:cNvPr>
          <p:cNvGrpSpPr>
            <a:grpSpLocks/>
          </p:cNvGrpSpPr>
          <p:nvPr/>
        </p:nvGrpSpPr>
        <p:grpSpPr bwMode="auto">
          <a:xfrm>
            <a:off x="2241542" y="3862563"/>
            <a:ext cx="700088" cy="398463"/>
            <a:chOff x="1871277" y="1576300"/>
            <a:chExt cx="1128371" cy="437861"/>
          </a:xfrm>
        </p:grpSpPr>
        <p:sp>
          <p:nvSpPr>
            <p:cNvPr id="63592" name="Oval 154">
              <a:extLst>
                <a:ext uri="{FF2B5EF4-FFF2-40B4-BE49-F238E27FC236}">
                  <a16:creationId xmlns=""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6" name="Rectangle 155">
              <a:extLst>
                <a:ext uri="{FF2B5EF4-FFF2-40B4-BE49-F238E27FC236}">
                  <a16:creationId xmlns=""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4" name="Oval 156">
              <a:extLst>
                <a:ext uri="{FF2B5EF4-FFF2-40B4-BE49-F238E27FC236}">
                  <a16:creationId xmlns=""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8" name="Freeform 157">
              <a:extLst>
                <a:ext uri="{FF2B5EF4-FFF2-40B4-BE49-F238E27FC236}">
                  <a16:creationId xmlns=""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6" name="Freeform 158">
              <a:extLst>
                <a:ext uri="{FF2B5EF4-FFF2-40B4-BE49-F238E27FC236}">
                  <a16:creationId xmlns=""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7" name="Freeform 159">
              <a:extLst>
                <a:ext uri="{FF2B5EF4-FFF2-40B4-BE49-F238E27FC236}">
                  <a16:creationId xmlns=""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8" name="Freeform 160">
              <a:extLst>
                <a:ext uri="{FF2B5EF4-FFF2-40B4-BE49-F238E27FC236}">
                  <a16:creationId xmlns=""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9" name="Straight Connector 161">
              <a:extLst>
                <a:ext uri="{FF2B5EF4-FFF2-40B4-BE49-F238E27FC236}">
                  <a16:creationId xmlns=""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 xmlns:a16="http://schemas.microsoft.com/office/drawing/2014/main" id="{8BEDF638-2C9C-FC4E-8F21-54530DB19AC2}"/>
              </a:ext>
            </a:extLst>
          </p:cNvPr>
          <p:cNvGrpSpPr>
            <a:grpSpLocks/>
          </p:cNvGrpSpPr>
          <p:nvPr/>
        </p:nvGrpSpPr>
        <p:grpSpPr bwMode="auto">
          <a:xfrm>
            <a:off x="4341806" y="3867323"/>
            <a:ext cx="700087" cy="398463"/>
            <a:chOff x="1871277" y="1576300"/>
            <a:chExt cx="1128371" cy="437861"/>
          </a:xfrm>
        </p:grpSpPr>
        <p:sp>
          <p:nvSpPr>
            <p:cNvPr id="63583" name="Oval 164">
              <a:extLst>
                <a:ext uri="{FF2B5EF4-FFF2-40B4-BE49-F238E27FC236}">
                  <a16:creationId xmlns=""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6" name="Rectangle 165">
              <a:extLst>
                <a:ext uri="{FF2B5EF4-FFF2-40B4-BE49-F238E27FC236}">
                  <a16:creationId xmlns=""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5" name="Oval 166">
              <a:extLst>
                <a:ext uri="{FF2B5EF4-FFF2-40B4-BE49-F238E27FC236}">
                  <a16:creationId xmlns=""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8" name="Freeform 167">
              <a:extLst>
                <a:ext uri="{FF2B5EF4-FFF2-40B4-BE49-F238E27FC236}">
                  <a16:creationId xmlns=""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7" name="Freeform 168">
              <a:extLst>
                <a:ext uri="{FF2B5EF4-FFF2-40B4-BE49-F238E27FC236}">
                  <a16:creationId xmlns=""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8" name="Freeform 169">
              <a:extLst>
                <a:ext uri="{FF2B5EF4-FFF2-40B4-BE49-F238E27FC236}">
                  <a16:creationId xmlns=""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9" name="Freeform 170">
              <a:extLst>
                <a:ext uri="{FF2B5EF4-FFF2-40B4-BE49-F238E27FC236}">
                  <a16:creationId xmlns=""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0" name="Straight Connector 171">
              <a:extLst>
                <a:ext uri="{FF2B5EF4-FFF2-40B4-BE49-F238E27FC236}">
                  <a16:creationId xmlns=""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 xmlns:a16="http://schemas.microsoft.com/office/drawing/2014/main" id="{FD4727F3-4ECC-E941-9707-C0BE0D5A0043}"/>
              </a:ext>
            </a:extLst>
          </p:cNvPr>
          <p:cNvGrpSpPr>
            <a:grpSpLocks/>
          </p:cNvGrpSpPr>
          <p:nvPr/>
        </p:nvGrpSpPr>
        <p:grpSpPr bwMode="auto">
          <a:xfrm>
            <a:off x="2292342" y="2008363"/>
            <a:ext cx="700088" cy="398463"/>
            <a:chOff x="1871277" y="1576300"/>
            <a:chExt cx="1128371" cy="437861"/>
          </a:xfrm>
        </p:grpSpPr>
        <p:sp>
          <p:nvSpPr>
            <p:cNvPr id="63574" name="Oval 174">
              <a:extLst>
                <a:ext uri="{FF2B5EF4-FFF2-40B4-BE49-F238E27FC236}">
                  <a16:creationId xmlns=""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6" name="Rectangle 175">
              <a:extLst>
                <a:ext uri="{FF2B5EF4-FFF2-40B4-BE49-F238E27FC236}">
                  <a16:creationId xmlns=""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6" name="Oval 176">
              <a:extLst>
                <a:ext uri="{FF2B5EF4-FFF2-40B4-BE49-F238E27FC236}">
                  <a16:creationId xmlns=""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8" name="Freeform 177">
              <a:extLst>
                <a:ext uri="{FF2B5EF4-FFF2-40B4-BE49-F238E27FC236}">
                  <a16:creationId xmlns=""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8" name="Freeform 178">
              <a:extLst>
                <a:ext uri="{FF2B5EF4-FFF2-40B4-BE49-F238E27FC236}">
                  <a16:creationId xmlns=""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79" name="Freeform 179">
              <a:extLst>
                <a:ext uri="{FF2B5EF4-FFF2-40B4-BE49-F238E27FC236}">
                  <a16:creationId xmlns=""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0" name="Freeform 180">
              <a:extLst>
                <a:ext uri="{FF2B5EF4-FFF2-40B4-BE49-F238E27FC236}">
                  <a16:creationId xmlns=""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81" name="Straight Connector 181">
              <a:extLst>
                <a:ext uri="{FF2B5EF4-FFF2-40B4-BE49-F238E27FC236}">
                  <a16:creationId xmlns=""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 xmlns:a16="http://schemas.microsoft.com/office/drawing/2014/main" id="{DDD63C1B-BCD7-1742-8C9E-303A7AE5313D}"/>
              </a:ext>
            </a:extLst>
          </p:cNvPr>
          <p:cNvGrpSpPr>
            <a:grpSpLocks/>
          </p:cNvGrpSpPr>
          <p:nvPr/>
        </p:nvGrpSpPr>
        <p:grpSpPr bwMode="auto">
          <a:xfrm>
            <a:off x="3746492" y="1467025"/>
            <a:ext cx="1270000" cy="1482725"/>
            <a:chOff x="5418667" y="1587500"/>
            <a:chExt cx="1270000" cy="1481667"/>
          </a:xfrm>
        </p:grpSpPr>
        <p:grpSp>
          <p:nvGrpSpPr>
            <p:cNvPr id="63537" name="Group 79">
              <a:extLst>
                <a:ext uri="{FF2B5EF4-FFF2-40B4-BE49-F238E27FC236}">
                  <a16:creationId xmlns="" xmlns:a16="http://schemas.microsoft.com/office/drawing/2014/main" id="{E7A9C0A7-D388-964E-8D96-B7FB8667A92D}"/>
                </a:ext>
              </a:extLst>
            </p:cNvPr>
            <p:cNvGrpSpPr>
              <a:grpSpLocks/>
            </p:cNvGrpSpPr>
            <p:nvPr/>
          </p:nvGrpSpPr>
          <p:grpSpPr bwMode="auto">
            <a:xfrm>
              <a:off x="5440087" y="1742411"/>
              <a:ext cx="1039824" cy="1163369"/>
              <a:chOff x="5440087" y="1742411"/>
              <a:chExt cx="1039824" cy="1163369"/>
            </a:xfrm>
          </p:grpSpPr>
          <p:grpSp>
            <p:nvGrpSpPr>
              <p:cNvPr id="63539" name="Group 950">
                <a:extLst>
                  <a:ext uri="{FF2B5EF4-FFF2-40B4-BE49-F238E27FC236}">
                    <a16:creationId xmlns=""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3" name="Rectangle 952">
                  <a:extLst>
                    <a:ext uri="{FF2B5EF4-FFF2-40B4-BE49-F238E27FC236}">
                      <a16:creationId xmlns=""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44" name="Freeform 953">
                  <a:extLst>
                    <a:ext uri="{FF2B5EF4-FFF2-40B4-BE49-F238E27FC236}">
                      <a16:creationId xmlns=""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5" name="Freeform 954">
                  <a:extLst>
                    <a:ext uri="{FF2B5EF4-FFF2-40B4-BE49-F238E27FC236}">
                      <a16:creationId xmlns=""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6" name="Rectangle 955">
                  <a:extLst>
                    <a:ext uri="{FF2B5EF4-FFF2-40B4-BE49-F238E27FC236}">
                      <a16:creationId xmlns=""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7" name="Group 956">
                  <a:extLst>
                    <a:ext uri="{FF2B5EF4-FFF2-40B4-BE49-F238E27FC236}">
                      <a16:creationId xmlns=""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3" name="AutoShape 958">
                    <a:extLst>
                      <a:ext uri="{FF2B5EF4-FFF2-40B4-BE49-F238E27FC236}">
                        <a16:creationId xmlns=""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48" name="Rectangle 959">
                  <a:extLst>
                    <a:ext uri="{FF2B5EF4-FFF2-40B4-BE49-F238E27FC236}">
                      <a16:creationId xmlns=""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9" name="Group 960">
                  <a:extLst>
                    <a:ext uri="{FF2B5EF4-FFF2-40B4-BE49-F238E27FC236}">
                      <a16:creationId xmlns=""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1" name="AutoShape 962">
                    <a:extLst>
                      <a:ext uri="{FF2B5EF4-FFF2-40B4-BE49-F238E27FC236}">
                        <a16:creationId xmlns=""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0" name="Rectangle 963">
                  <a:extLst>
                    <a:ext uri="{FF2B5EF4-FFF2-40B4-BE49-F238E27FC236}">
                      <a16:creationId xmlns=""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1" name="Rectangle 964">
                  <a:extLst>
                    <a:ext uri="{FF2B5EF4-FFF2-40B4-BE49-F238E27FC236}">
                      <a16:creationId xmlns=""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52" name="Group 965">
                  <a:extLst>
                    <a:ext uri="{FF2B5EF4-FFF2-40B4-BE49-F238E27FC236}">
                      <a16:creationId xmlns=""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9" name="AutoShape 967">
                    <a:extLst>
                      <a:ext uri="{FF2B5EF4-FFF2-40B4-BE49-F238E27FC236}">
                        <a16:creationId xmlns=""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3" name="Freeform 968">
                  <a:extLst>
                    <a:ext uri="{FF2B5EF4-FFF2-40B4-BE49-F238E27FC236}">
                      <a16:creationId xmlns=""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554" name="Group 969">
                  <a:extLst>
                    <a:ext uri="{FF2B5EF4-FFF2-40B4-BE49-F238E27FC236}">
                      <a16:creationId xmlns=""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7" name="AutoShape 971">
                    <a:extLst>
                      <a:ext uri="{FF2B5EF4-FFF2-40B4-BE49-F238E27FC236}">
                        <a16:creationId xmlns=""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5" name="Rectangle 972">
                  <a:extLst>
                    <a:ext uri="{FF2B5EF4-FFF2-40B4-BE49-F238E27FC236}">
                      <a16:creationId xmlns=""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6" name="Freeform 973">
                  <a:extLst>
                    <a:ext uri="{FF2B5EF4-FFF2-40B4-BE49-F238E27FC236}">
                      <a16:creationId xmlns=""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7" name="Freeform 974">
                  <a:extLst>
                    <a:ext uri="{FF2B5EF4-FFF2-40B4-BE49-F238E27FC236}">
                      <a16:creationId xmlns=""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8" name="Oval 975">
                  <a:extLst>
                    <a:ext uri="{FF2B5EF4-FFF2-40B4-BE49-F238E27FC236}">
                      <a16:creationId xmlns=""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9" name="Freeform 976">
                  <a:extLst>
                    <a:ext uri="{FF2B5EF4-FFF2-40B4-BE49-F238E27FC236}">
                      <a16:creationId xmlns=""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60" name="AutoShape 977">
                  <a:extLst>
                    <a:ext uri="{FF2B5EF4-FFF2-40B4-BE49-F238E27FC236}">
                      <a16:creationId xmlns=""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1" name="AutoShape 978">
                  <a:extLst>
                    <a:ext uri="{FF2B5EF4-FFF2-40B4-BE49-F238E27FC236}">
                      <a16:creationId xmlns=""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2" name="Oval 979">
                  <a:extLst>
                    <a:ext uri="{FF2B5EF4-FFF2-40B4-BE49-F238E27FC236}">
                      <a16:creationId xmlns=""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3" name="Oval 980">
                  <a:extLst>
                    <a:ext uri="{FF2B5EF4-FFF2-40B4-BE49-F238E27FC236}">
                      <a16:creationId xmlns=""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ea typeface="MS PGothic" panose="020B0600070205080204" pitchFamily="34" charset="-128"/>
                    <a:cs typeface="Arial" panose="020B0604020202020204" pitchFamily="34" charset="0"/>
                  </a:endParaRPr>
                </a:p>
              </p:txBody>
            </p:sp>
            <p:sp>
              <p:nvSpPr>
                <p:cNvPr id="63564" name="Oval 981">
                  <a:extLst>
                    <a:ext uri="{FF2B5EF4-FFF2-40B4-BE49-F238E27FC236}">
                      <a16:creationId xmlns=""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5" name="Rectangle 982">
                  <a:extLst>
                    <a:ext uri="{FF2B5EF4-FFF2-40B4-BE49-F238E27FC236}">
                      <a16:creationId xmlns=""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pic>
            <p:nvPicPr>
              <p:cNvPr id="63540" name="Picture 4">
                <a:extLst>
                  <a:ext uri="{FF2B5EF4-FFF2-40B4-BE49-F238E27FC236}">
                    <a16:creationId xmlns=""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 xmlns:a16="http://schemas.microsoft.com/office/drawing/2014/main" id="{8AEAA6E1-B5A8-6C45-BF61-75E03B97C906}"/>
                  </a:ext>
                </a:extLst>
              </p:cNvPr>
              <p:cNvSpPr txBox="1">
                <a:spLocks noChangeArrowheads="1"/>
              </p:cNvSpPr>
              <p:nvPr/>
            </p:nvSpPr>
            <p:spPr bwMode="auto">
              <a:xfrm>
                <a:off x="5558972" y="1947149"/>
                <a:ext cx="920445"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controller</a:t>
                </a:r>
              </a:p>
              <a:p>
                <a:endParaRPr lang="en-US" altLang="zh-CN">
                  <a:ea typeface="MS PGothic" panose="020B0600070205080204" pitchFamily="34" charset="-128"/>
                  <a:cs typeface="Arial" panose="020B0604020202020204" pitchFamily="34" charset="0"/>
                </a:endParaRPr>
              </a:p>
            </p:txBody>
          </p:sp>
        </p:grpSp>
        <p:sp>
          <p:nvSpPr>
            <p:cNvPr id="63538" name="Rectangle 82">
              <a:extLst>
                <a:ext uri="{FF2B5EF4-FFF2-40B4-BE49-F238E27FC236}">
                  <a16:creationId xmlns=""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63536" name="TextBox 211">
            <a:extLst>
              <a:ext uri="{FF2B5EF4-FFF2-40B4-BE49-F238E27FC236}">
                <a16:creationId xmlns="" xmlns:a16="http://schemas.microsoft.com/office/drawing/2014/main" id="{1EA84FA7-0D03-F84D-82D8-98E473920D23}"/>
              </a:ext>
            </a:extLst>
          </p:cNvPr>
          <p:cNvSpPr txBox="1">
            <a:spLocks noChangeArrowheads="1"/>
          </p:cNvSpPr>
          <p:nvPr/>
        </p:nvSpPr>
        <p:spPr bwMode="auto">
          <a:xfrm>
            <a:off x="5121713" y="1133705"/>
            <a:ext cx="383531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dirty="0" smtClean="0">
                <a:solidFill>
                  <a:srgbClr val="FF0000"/>
                </a:solidFill>
                <a:latin typeface="+mn-lt"/>
                <a:ea typeface="+mn-ea"/>
              </a:rPr>
              <a:t>负载均衡：</a:t>
            </a:r>
            <a:r>
              <a:rPr lang="zh-CN" altLang="en-US" sz="2000" u="none" dirty="0" smtClean="0">
                <a:solidFill>
                  <a:srgbClr val="FF0000"/>
                </a:solidFill>
                <a:latin typeface="+mn-lt"/>
                <a:ea typeface="MS PGothic" panose="020B0600070205080204" pitchFamily="34" charset="-128"/>
              </a:rPr>
              <a:t> </a:t>
            </a:r>
            <a:r>
              <a:rPr lang="zh-CN" altLang="en-US" sz="2000" u="none" dirty="0" smtClean="0">
                <a:latin typeface="+mn-lt"/>
              </a:rPr>
              <a:t>作为</a:t>
            </a:r>
            <a:r>
              <a:rPr lang="zh-CN" altLang="en-US" sz="2000" u="none" dirty="0">
                <a:latin typeface="+mn-lt"/>
              </a:rPr>
              <a:t>第二个示例</a:t>
            </a:r>
            <a:r>
              <a:rPr lang="zh-CN" altLang="en-US" sz="2000" u="none" dirty="0" smtClean="0">
                <a:latin typeface="+mn-lt"/>
              </a:rPr>
              <a:t>，我们</a:t>
            </a:r>
            <a:r>
              <a:rPr lang="zh-CN" altLang="en-US" sz="2000" u="none" dirty="0">
                <a:latin typeface="+mn-lt"/>
              </a:rPr>
              <a:t>考虑一个</a:t>
            </a:r>
            <a:r>
              <a:rPr lang="zh-CN" altLang="en-US" sz="2000" u="none" dirty="0" smtClean="0">
                <a:latin typeface="+mn-lt"/>
              </a:rPr>
              <a:t>负载均衡</a:t>
            </a:r>
            <a:r>
              <a:rPr lang="zh-CN" altLang="en-US" sz="2000" u="none" dirty="0">
                <a:latin typeface="+mn-lt"/>
              </a:rPr>
              <a:t>场景，</a:t>
            </a:r>
            <a:r>
              <a:rPr lang="zh-CN" altLang="en-US" sz="2000" u="none" dirty="0" smtClean="0">
                <a:latin typeface="+mn-lt"/>
              </a:rPr>
              <a:t>其中</a:t>
            </a:r>
            <a:r>
              <a:rPr lang="zh-CN" altLang="en-US" sz="2000" u="none" dirty="0">
                <a:latin typeface="+mn-lt"/>
              </a:rPr>
              <a:t>来自</a:t>
            </a:r>
            <a:r>
              <a:rPr lang="en-US" altLang="zh-CN" sz="2000" b="1" u="none" dirty="0" smtClean="0">
                <a:solidFill>
                  <a:srgbClr val="FF0000"/>
                </a:solidFill>
                <a:latin typeface="+mn-lt"/>
              </a:rPr>
              <a:t>h3</a:t>
            </a:r>
            <a:r>
              <a:rPr lang="zh-CN" altLang="en-US" sz="2000" u="none" dirty="0" smtClean="0">
                <a:latin typeface="+mn-lt"/>
              </a:rPr>
              <a:t>发往到</a:t>
            </a:r>
            <a:r>
              <a:rPr lang="en-US" altLang="zh-CN" sz="2000" u="none" dirty="0">
                <a:latin typeface="+mn-lt"/>
              </a:rPr>
              <a:t>10.1</a:t>
            </a:r>
            <a:r>
              <a:rPr lang="en-US" altLang="zh-CN" sz="2000" u="none" dirty="0" smtClean="0">
                <a:latin typeface="+mn-lt"/>
              </a:rPr>
              <a:t>.*</a:t>
            </a:r>
            <a:r>
              <a:rPr lang="en-US" altLang="zh-CN" sz="2000" u="none" dirty="0">
                <a:latin typeface="+mn-lt"/>
              </a:rPr>
              <a:t>.</a:t>
            </a:r>
            <a:r>
              <a:rPr lang="zh-CN" altLang="en-US" sz="2000" u="none" dirty="0" smtClean="0">
                <a:latin typeface="+mn-lt"/>
              </a:rPr>
              <a:t>*的数据报经过</a:t>
            </a:r>
            <a:r>
              <a:rPr lang="en-US" altLang="zh-CN" sz="2000" u="none" dirty="0" smtClean="0">
                <a:latin typeface="+mn-lt"/>
              </a:rPr>
              <a:t>s2</a:t>
            </a:r>
            <a:r>
              <a:rPr lang="zh-CN" altLang="en-US" sz="2000" u="none" dirty="0">
                <a:latin typeface="+mn-lt"/>
              </a:rPr>
              <a:t>和</a:t>
            </a:r>
            <a:r>
              <a:rPr lang="en-US" altLang="zh-CN" sz="2000" u="none" dirty="0">
                <a:latin typeface="+mn-lt"/>
              </a:rPr>
              <a:t>s1</a:t>
            </a:r>
            <a:r>
              <a:rPr lang="zh-CN" altLang="en-US" sz="2000" u="none" dirty="0">
                <a:latin typeface="+mn-lt"/>
              </a:rPr>
              <a:t>之间的直接链路转发，</a:t>
            </a:r>
            <a:r>
              <a:rPr lang="zh-CN" altLang="en-US" sz="2000" u="none" dirty="0" smtClean="0">
                <a:latin typeface="+mn-lt"/>
              </a:rPr>
              <a:t>而与此同时来自</a:t>
            </a:r>
            <a:r>
              <a:rPr lang="en-US" altLang="zh-CN" sz="2000" b="1" u="none" dirty="0" smtClean="0">
                <a:solidFill>
                  <a:srgbClr val="FF0000"/>
                </a:solidFill>
                <a:latin typeface="+mn-lt"/>
              </a:rPr>
              <a:t>h4</a:t>
            </a:r>
            <a:r>
              <a:rPr lang="zh-CN" altLang="en-US" sz="2000" u="none" dirty="0" smtClean="0">
                <a:latin typeface="+mn-lt"/>
              </a:rPr>
              <a:t>发往</a:t>
            </a:r>
            <a:r>
              <a:rPr lang="en-US" altLang="zh-CN" sz="2000" u="none" dirty="0" smtClean="0">
                <a:latin typeface="+mn-lt"/>
              </a:rPr>
              <a:t>10.1.*.*</a:t>
            </a:r>
            <a:r>
              <a:rPr lang="zh-CN" altLang="en-US" sz="2000" u="none" dirty="0" smtClean="0">
                <a:latin typeface="+mn-lt"/>
              </a:rPr>
              <a:t>的数据报经过</a:t>
            </a:r>
            <a:r>
              <a:rPr lang="en-US" altLang="zh-CN" sz="2000" u="none" dirty="0">
                <a:latin typeface="+mn-lt"/>
              </a:rPr>
              <a:t>s2</a:t>
            </a:r>
            <a:r>
              <a:rPr lang="zh-CN" altLang="en-US" sz="2000" u="none" dirty="0">
                <a:latin typeface="+mn-lt"/>
              </a:rPr>
              <a:t>和</a:t>
            </a:r>
            <a:r>
              <a:rPr lang="en-US" altLang="zh-CN" sz="2000" u="none" dirty="0" smtClean="0">
                <a:latin typeface="+mn-lt"/>
              </a:rPr>
              <a:t>s3 (</a:t>
            </a:r>
            <a:r>
              <a:rPr lang="zh-CN" altLang="en-US" sz="2000" u="none" dirty="0" smtClean="0">
                <a:latin typeface="+mn-lt"/>
              </a:rPr>
              <a:t>然后从</a:t>
            </a:r>
            <a:r>
              <a:rPr lang="en-US" altLang="zh-CN" sz="2000" u="none" dirty="0" smtClean="0">
                <a:latin typeface="+mn-lt"/>
              </a:rPr>
              <a:t>s3</a:t>
            </a:r>
            <a:r>
              <a:rPr lang="zh-CN" altLang="en-US" sz="2000" u="none" dirty="0">
                <a:latin typeface="+mn-lt"/>
              </a:rPr>
              <a:t>到</a:t>
            </a:r>
            <a:r>
              <a:rPr lang="en-US" altLang="zh-CN" sz="2000" u="none" dirty="0">
                <a:latin typeface="+mn-lt"/>
              </a:rPr>
              <a:t>s1)</a:t>
            </a:r>
            <a:r>
              <a:rPr lang="zh-CN" altLang="en-US" sz="2000" u="none" dirty="0" smtClean="0">
                <a:latin typeface="+mn-lt"/>
              </a:rPr>
              <a:t>之间的链路转发。</a:t>
            </a:r>
            <a:endParaRPr lang="en-US" altLang="zh-CN" sz="2000" u="none" dirty="0">
              <a:latin typeface="+mn-lt"/>
            </a:endParaRPr>
          </a:p>
        </p:txBody>
      </p:sp>
    </p:spTree>
    <p:extLst>
      <p:ext uri="{BB962C8B-B14F-4D97-AF65-F5344CB8AC3E}">
        <p14:creationId xmlns:p14="http://schemas.microsoft.com/office/powerpoint/2010/main" val="274576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 xmlns:a16="http://schemas.microsoft.com/office/drawing/2014/main" id="{5827047A-18E7-6549-868B-5B649A4B2324}"/>
              </a:ext>
            </a:extLst>
          </p:cNvPr>
          <p:cNvGrpSpPr>
            <a:grpSpLocks/>
          </p:cNvGrpSpPr>
          <p:nvPr/>
        </p:nvGrpSpPr>
        <p:grpSpPr bwMode="auto">
          <a:xfrm>
            <a:off x="4686294" y="4051477"/>
            <a:ext cx="3606806" cy="2022291"/>
            <a:chOff x="5956617" y="4509743"/>
            <a:chExt cx="2893901" cy="2021942"/>
          </a:xfrm>
        </p:grpSpPr>
        <p:sp>
          <p:nvSpPr>
            <p:cNvPr id="208" name="Freeform 207">
              <a:extLst>
                <a:ext uri="{FF2B5EF4-FFF2-40B4-BE49-F238E27FC236}">
                  <a16:creationId xmlns=""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23" name="Group 197">
              <a:extLst>
                <a:ext uri="{FF2B5EF4-FFF2-40B4-BE49-F238E27FC236}">
                  <a16:creationId xmlns="" xmlns:a16="http://schemas.microsoft.com/office/drawing/2014/main" id="{2CC1B6F7-7F79-0B4A-9733-E6F8BD4AF274}"/>
                </a:ext>
              </a:extLst>
            </p:cNvPr>
            <p:cNvGrpSpPr>
              <a:grpSpLocks/>
            </p:cNvGrpSpPr>
            <p:nvPr/>
          </p:nvGrpSpPr>
          <p:grpSpPr bwMode="auto">
            <a:xfrm>
              <a:off x="6031592" y="5136697"/>
              <a:ext cx="2818926" cy="1394988"/>
              <a:chOff x="-999973" y="4042381"/>
              <a:chExt cx="2818926" cy="1394988"/>
            </a:xfrm>
          </p:grpSpPr>
          <p:sp>
            <p:nvSpPr>
              <p:cNvPr id="199" name="Rectangle 198">
                <a:extLst>
                  <a:ext uri="{FF2B5EF4-FFF2-40B4-BE49-F238E27FC236}">
                    <a16:creationId xmlns=""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25" name="TextBox 199">
                <a:extLst>
                  <a:ext uri="{FF2B5EF4-FFF2-40B4-BE49-F238E27FC236}">
                    <a16:creationId xmlns="" xmlns:a16="http://schemas.microsoft.com/office/drawing/2014/main" id="{AC6E1CCD-FFA8-C04B-A55C-3500C7653CDD}"/>
                  </a:ext>
                </a:extLst>
              </p:cNvPr>
              <p:cNvSpPr txBox="1">
                <a:spLocks noChangeArrowheads="1"/>
              </p:cNvSpPr>
              <p:nvPr/>
            </p:nvSpPr>
            <p:spPr bwMode="auto">
              <a:xfrm>
                <a:off x="-999973" y="4360337"/>
                <a:ext cx="1416320"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dirty="0">
                    <a:latin typeface="+mn-lt"/>
                  </a:rPr>
                  <a:t>IP </a:t>
                </a:r>
                <a:r>
                  <a:rPr lang="en-US" altLang="zh-CN" sz="1600" dirty="0" err="1">
                    <a:latin typeface="+mn-lt"/>
                  </a:rPr>
                  <a:t>Src</a:t>
                </a:r>
                <a:r>
                  <a:rPr lang="en-US" altLang="zh-CN" sz="1600" dirty="0">
                    <a:latin typeface="+mn-lt"/>
                  </a:rPr>
                  <a:t> = 10.3</a:t>
                </a:r>
                <a:r>
                  <a:rPr lang="en-US" altLang="zh-CN" sz="1600" dirty="0" smtClean="0">
                    <a:latin typeface="+mn-lt"/>
                  </a:rPr>
                  <a:t>.*.*</a:t>
                </a:r>
                <a:endParaRPr lang="en-US" altLang="zh-CN" sz="1600" dirty="0" smtClean="0">
                  <a:latin typeface="+mn-lt"/>
                  <a:ea typeface="MS PGothic" panose="020B0600070205080204" pitchFamily="34" charset="-128"/>
                </a:endParaRPr>
              </a:p>
              <a:p>
                <a:r>
                  <a:rPr lang="en-US" altLang="zh-CN" sz="1600" dirty="0" smtClean="0">
                    <a:latin typeface="+mn-lt"/>
                    <a:ea typeface="MS PGothic" panose="020B0600070205080204" pitchFamily="34" charset="-128"/>
                  </a:rPr>
                  <a:t>IP </a:t>
                </a:r>
                <a:r>
                  <a:rPr lang="en-US" altLang="zh-CN" sz="1600" dirty="0" err="1" smtClean="0">
                    <a:latin typeface="+mn-lt"/>
                    <a:ea typeface="MS PGothic" panose="020B0600070205080204" pitchFamily="34" charset="-128"/>
                  </a:rPr>
                  <a:t>Dst</a:t>
                </a:r>
                <a:r>
                  <a:rPr lang="en-US" altLang="zh-CN" sz="1600" dirty="0" smtClean="0">
                    <a:latin typeface="+mn-lt"/>
                    <a:ea typeface="MS PGothic" panose="020B0600070205080204" pitchFamily="34" charset="-128"/>
                  </a:rPr>
                  <a:t> = 10.2.0.3</a:t>
                </a:r>
              </a:p>
              <a:p>
                <a:r>
                  <a:rPr lang="en-US" altLang="zh-CN" sz="1600" dirty="0"/>
                  <a:t>IP </a:t>
                </a:r>
                <a:r>
                  <a:rPr lang="en-US" altLang="zh-CN" sz="1600" dirty="0" err="1"/>
                  <a:t>Src</a:t>
                </a:r>
                <a:r>
                  <a:rPr lang="en-US" altLang="zh-CN" sz="1600" dirty="0"/>
                  <a:t> = 10.3.*.*</a:t>
                </a:r>
                <a:endParaRPr lang="en-US" altLang="zh-CN" sz="1600" dirty="0">
                  <a:ea typeface="MS PGothic" panose="020B0600070205080204" pitchFamily="34" charset="-128"/>
                </a:endParaRPr>
              </a:p>
              <a:p>
                <a:r>
                  <a:rPr lang="en-US" altLang="zh-CN" sz="1600" dirty="0">
                    <a:ea typeface="MS PGothic" panose="020B0600070205080204" pitchFamily="34" charset="-128"/>
                  </a:rPr>
                  <a:t>IP </a:t>
                </a:r>
                <a:r>
                  <a:rPr lang="en-US" altLang="zh-CN" sz="1600" dirty="0" err="1">
                    <a:ea typeface="MS PGothic" panose="020B0600070205080204" pitchFamily="34" charset="-128"/>
                  </a:rPr>
                  <a:t>Dst</a:t>
                </a:r>
                <a:r>
                  <a:rPr lang="en-US" altLang="zh-CN" sz="1600" dirty="0">
                    <a:ea typeface="MS PGothic" panose="020B0600070205080204" pitchFamily="34" charset="-128"/>
                  </a:rPr>
                  <a:t> = </a:t>
                </a:r>
                <a:r>
                  <a:rPr lang="en-US" altLang="zh-CN" sz="1600" dirty="0" smtClean="0">
                    <a:ea typeface="MS PGothic" panose="020B0600070205080204" pitchFamily="34" charset="-128"/>
                  </a:rPr>
                  <a:t>10.2.0.4</a:t>
                </a:r>
                <a:endParaRPr lang="en-US" altLang="zh-CN" sz="1600" dirty="0">
                  <a:ea typeface="MS PGothic" panose="020B0600070205080204" pitchFamily="34" charset="-128"/>
                </a:endParaRPr>
              </a:p>
            </p:txBody>
          </p:sp>
          <p:sp>
            <p:nvSpPr>
              <p:cNvPr id="63626" name="TextBox 200">
                <a:extLst>
                  <a:ext uri="{FF2B5EF4-FFF2-40B4-BE49-F238E27FC236}">
                    <a16:creationId xmlns="" xmlns:a16="http://schemas.microsoft.com/office/drawing/2014/main" id="{F779050E-1433-0C4A-B539-B176D01D8F1C}"/>
                  </a:ext>
                </a:extLst>
              </p:cNvPr>
              <p:cNvSpPr txBox="1">
                <a:spLocks noChangeArrowheads="1"/>
              </p:cNvSpPr>
              <p:nvPr/>
            </p:nvSpPr>
            <p:spPr bwMode="auto">
              <a:xfrm>
                <a:off x="671327" y="4474229"/>
                <a:ext cx="94558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dirty="0" smtClean="0">
                    <a:ea typeface="MS PGothic" panose="020B0600070205080204" pitchFamily="34" charset="-128"/>
                  </a:rPr>
                  <a:t>forward (3)</a:t>
                </a:r>
                <a:endParaRPr lang="en-US" altLang="zh-CN" sz="1600" dirty="0">
                  <a:ea typeface="MS PGothic" panose="020B0600070205080204" pitchFamily="34" charset="-128"/>
                </a:endParaRPr>
              </a:p>
            </p:txBody>
          </p:sp>
          <p:cxnSp>
            <p:nvCxnSpPr>
              <p:cNvPr id="63627" name="Straight Connector 201">
                <a:extLst>
                  <a:ext uri="{FF2B5EF4-FFF2-40B4-BE49-F238E27FC236}">
                    <a16:creationId xmlns=""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9" name="TextBox 203">
                <a:extLst>
                  <a:ext uri="{FF2B5EF4-FFF2-40B4-BE49-F238E27FC236}">
                    <a16:creationId xmlns=""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30" name="Straight Connector 204">
                <a:extLst>
                  <a:ext uri="{FF2B5EF4-FFF2-40B4-BE49-F238E27FC236}">
                    <a16:creationId xmlns=""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 xmlns:a16="http://schemas.microsoft.com/office/drawing/2014/main" id="{58D45CBD-0102-A14F-B85F-58AAA3D63351}"/>
                  </a:ext>
                </a:extLst>
              </p:cNvPr>
              <p:cNvSpPr txBox="1">
                <a:spLocks noChangeArrowheads="1"/>
              </p:cNvSpPr>
              <p:nvPr/>
            </p:nvSpPr>
            <p:spPr bwMode="auto">
              <a:xfrm>
                <a:off x="670712" y="4973449"/>
                <a:ext cx="94558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dirty="0" smtClean="0">
                    <a:ea typeface="MS PGothic" panose="020B0600070205080204" pitchFamily="34" charset="-128"/>
                  </a:rPr>
                  <a:t>forward (4)</a:t>
                </a:r>
                <a:endParaRPr lang="en-US" altLang="zh-CN" sz="1600" dirty="0">
                  <a:ea typeface="MS PGothic" panose="020B0600070205080204" pitchFamily="34" charset="-128"/>
                </a:endParaRPr>
              </a:p>
            </p:txBody>
          </p:sp>
        </p:grpSp>
      </p:grpSp>
      <p:sp useBgFill="1">
        <p:nvSpPr>
          <p:cNvPr id="63492" name="Title 1">
            <a:extLst>
              <a:ext uri="{FF2B5EF4-FFF2-40B4-BE49-F238E27FC236}">
                <a16:creationId xmlns="" xmlns:a16="http://schemas.microsoft.com/office/drawing/2014/main" id="{F9DC8221-1AE5-7349-9207-F8273855EFA5}"/>
              </a:ext>
            </a:extLst>
          </p:cNvPr>
          <p:cNvSpPr>
            <a:spLocks noGrp="1" noChangeArrowheads="1"/>
          </p:cNvSpPr>
          <p:nvPr>
            <p:ph type="title"/>
          </p:nvPr>
        </p:nvSpPr>
        <p:spPr/>
        <p:txBody>
          <a:bodyPr/>
          <a:lstStyle/>
          <a:p>
            <a:r>
              <a:rPr lang="zh-CN" altLang="en-US" dirty="0" smtClean="0">
                <a:latin typeface="+mn-ea"/>
                <a:ea typeface="+mn-ea"/>
              </a:rPr>
              <a:t>第三个</a:t>
            </a:r>
            <a:r>
              <a:rPr lang="zh-CN" altLang="en-US" dirty="0">
                <a:latin typeface="+mn-ea"/>
                <a:ea typeface="+mn-ea"/>
              </a:rPr>
              <a:t>例子</a:t>
            </a:r>
            <a:r>
              <a:rPr lang="zh-CN" altLang="en-US" dirty="0" smtClean="0">
                <a:latin typeface="+mn-ea"/>
                <a:ea typeface="+mn-ea"/>
              </a:rPr>
              <a:t>：充当防火墙</a:t>
            </a:r>
            <a:endParaRPr lang="en-US" altLang="zh-CN" dirty="0">
              <a:latin typeface="+mn-ea"/>
              <a:ea typeface="+mn-ea"/>
            </a:endParaRPr>
          </a:p>
        </p:txBody>
      </p:sp>
      <p:cxnSp>
        <p:nvCxnSpPr>
          <p:cNvPr id="63493" name="Straight Connector 13">
            <a:extLst>
              <a:ext uri="{FF2B5EF4-FFF2-40B4-BE49-F238E27FC236}">
                <a16:creationId xmlns="" xmlns:a16="http://schemas.microsoft.com/office/drawing/2014/main" id="{1264DF80-5A65-5C43-AC5A-5ACEA656492B}"/>
              </a:ext>
            </a:extLst>
          </p:cNvPr>
          <p:cNvCxnSpPr>
            <a:cxnSpLocks noChangeShapeType="1"/>
          </p:cNvCxnSpPr>
          <p:nvPr/>
        </p:nvCxnSpPr>
        <p:spPr bwMode="auto">
          <a:xfrm>
            <a:off x="2490780" y="2103612"/>
            <a:ext cx="2157412" cy="1846263"/>
          </a:xfrm>
          <a:prstGeom prst="line">
            <a:avLst/>
          </a:prstGeom>
          <a:ln>
            <a:solidFill>
              <a:srgbClr val="00B050"/>
            </a:solidFill>
          </a:ln>
          <a:effectLst/>
          <a:extLst/>
        </p:spPr>
        <p:style>
          <a:lnRef idx="2">
            <a:schemeClr val="accent1"/>
          </a:lnRef>
          <a:fillRef idx="0">
            <a:schemeClr val="accent1"/>
          </a:fillRef>
          <a:effectRef idx="1">
            <a:schemeClr val="accent1"/>
          </a:effectRef>
          <a:fontRef idx="minor">
            <a:schemeClr val="tx1"/>
          </a:fontRef>
        </p:style>
      </p:cxnSp>
      <p:cxnSp>
        <p:nvCxnSpPr>
          <p:cNvPr id="63494" name="Straight Connector 11">
            <a:extLst>
              <a:ext uri="{FF2B5EF4-FFF2-40B4-BE49-F238E27FC236}">
                <a16:creationId xmlns="" xmlns:a16="http://schemas.microsoft.com/office/drawing/2014/main" id="{41F909A9-2D57-6349-9993-28524091A523}"/>
              </a:ext>
            </a:extLst>
          </p:cNvPr>
          <p:cNvCxnSpPr>
            <a:cxnSpLocks noChangeShapeType="1"/>
          </p:cNvCxnSpPr>
          <p:nvPr/>
        </p:nvCxnSpPr>
        <p:spPr bwMode="auto">
          <a:xfrm>
            <a:off x="2770181" y="4038773"/>
            <a:ext cx="2046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63495" name="Straight Connector 6">
            <a:extLst>
              <a:ext uri="{FF2B5EF4-FFF2-40B4-BE49-F238E27FC236}">
                <a16:creationId xmlns="" xmlns:a16="http://schemas.microsoft.com/office/drawing/2014/main" id="{C1FB5CB5-A07D-8C47-B1F6-31727B332708}"/>
              </a:ext>
            </a:extLst>
          </p:cNvPr>
          <p:cNvCxnSpPr>
            <a:cxnSpLocks noChangeShapeType="1"/>
          </p:cNvCxnSpPr>
          <p:nvPr/>
        </p:nvCxnSpPr>
        <p:spPr bwMode="auto">
          <a:xfrm>
            <a:off x="2571742" y="2232198"/>
            <a:ext cx="0" cy="1574800"/>
          </a:xfrm>
          <a:prstGeom prst="line">
            <a:avLst/>
          </a:prstGeom>
          <a:ln>
            <a:solidFill>
              <a:schemeClr val="tx1"/>
            </a:solidFill>
          </a:ln>
          <a:effectLst/>
          <a:extLst/>
        </p:spPr>
        <p:style>
          <a:lnRef idx="2">
            <a:schemeClr val="accent1"/>
          </a:lnRef>
          <a:fillRef idx="0">
            <a:schemeClr val="accent1"/>
          </a:fillRef>
          <a:effectRef idx="1">
            <a:schemeClr val="accent1"/>
          </a:effectRef>
          <a:fontRef idx="minor">
            <a:schemeClr val="tx1"/>
          </a:fontRef>
        </p:style>
      </p:cxnSp>
      <p:cxnSp>
        <p:nvCxnSpPr>
          <p:cNvPr id="63496" name="Straight Connector 64">
            <a:extLst>
              <a:ext uri="{FF2B5EF4-FFF2-40B4-BE49-F238E27FC236}">
                <a16:creationId xmlns="" xmlns:a16="http://schemas.microsoft.com/office/drawing/2014/main" id="{8C09D8E6-3405-064A-B000-3FF545CEC0D5}"/>
              </a:ext>
            </a:extLst>
          </p:cNvPr>
          <p:cNvCxnSpPr>
            <a:cxnSpLocks noChangeShapeType="1"/>
          </p:cNvCxnSpPr>
          <p:nvPr/>
        </p:nvCxnSpPr>
        <p:spPr bwMode="auto">
          <a:xfrm flipH="1">
            <a:off x="2692392" y="2695750"/>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 xmlns:a16="http://schemas.microsoft.com/office/drawing/2014/main" id="{B2685907-5657-D94F-9C20-1456418B9DA5}"/>
              </a:ext>
            </a:extLst>
          </p:cNvPr>
          <p:cNvCxnSpPr/>
          <p:nvPr/>
        </p:nvCxnSpPr>
        <p:spPr>
          <a:xfrm flipH="1" flipV="1">
            <a:off x="2640005" y="4108626"/>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 xmlns:a16="http://schemas.microsoft.com/office/drawing/2014/main" id="{D0BAEDBC-0AC9-E04D-A784-3551220CED7E}"/>
              </a:ext>
            </a:extLst>
          </p:cNvPr>
          <p:cNvCxnSpPr/>
          <p:nvPr/>
        </p:nvCxnSpPr>
        <p:spPr>
          <a:xfrm>
            <a:off x="1684330" y="4065760"/>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 xmlns:a16="http://schemas.microsoft.com/office/drawing/2014/main" id="{53DB9F02-B355-4847-B0A0-99E6544276D7}"/>
              </a:ext>
            </a:extLst>
          </p:cNvPr>
          <p:cNvGrpSpPr>
            <a:grpSpLocks/>
          </p:cNvGrpSpPr>
          <p:nvPr/>
        </p:nvGrpSpPr>
        <p:grpSpPr bwMode="auto">
          <a:xfrm>
            <a:off x="1085842" y="3584748"/>
            <a:ext cx="757239" cy="628651"/>
            <a:chOff x="-44" y="1473"/>
            <a:chExt cx="981" cy="1105"/>
          </a:xfrm>
        </p:grpSpPr>
        <p:pic>
          <p:nvPicPr>
            <p:cNvPr id="63611" name="Picture 45" descr="desktop_computer_stylized_medium">
              <a:extLst>
                <a:ext uri="{FF2B5EF4-FFF2-40B4-BE49-F238E27FC236}">
                  <a16:creationId xmlns=""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0" name="Group 44">
            <a:extLst>
              <a:ext uri="{FF2B5EF4-FFF2-40B4-BE49-F238E27FC236}">
                <a16:creationId xmlns="" xmlns:a16="http://schemas.microsoft.com/office/drawing/2014/main" id="{694489BA-76E9-D54F-827E-41F6E4AED7DD}"/>
              </a:ext>
            </a:extLst>
          </p:cNvPr>
          <p:cNvGrpSpPr>
            <a:grpSpLocks/>
          </p:cNvGrpSpPr>
          <p:nvPr/>
        </p:nvGrpSpPr>
        <p:grpSpPr bwMode="auto">
          <a:xfrm>
            <a:off x="2149468" y="4434060"/>
            <a:ext cx="757239" cy="628651"/>
            <a:chOff x="188" y="1473"/>
            <a:chExt cx="981" cy="1105"/>
          </a:xfrm>
        </p:grpSpPr>
        <p:pic>
          <p:nvPicPr>
            <p:cNvPr id="63609" name="Picture 45" descr="desktop_computer_stylized_medium">
              <a:extLst>
                <a:ext uri="{FF2B5EF4-FFF2-40B4-BE49-F238E27FC236}">
                  <a16:creationId xmlns=""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1" name="TextBox 9">
            <a:extLst>
              <a:ext uri="{FF2B5EF4-FFF2-40B4-BE49-F238E27FC236}">
                <a16:creationId xmlns="" xmlns:a16="http://schemas.microsoft.com/office/drawing/2014/main" id="{1FA8BF17-6834-AF4F-B89A-47A27B8B1D04}"/>
              </a:ext>
            </a:extLst>
          </p:cNvPr>
          <p:cNvSpPr txBox="1">
            <a:spLocks noChangeArrowheads="1"/>
          </p:cNvSpPr>
          <p:nvPr/>
        </p:nvSpPr>
        <p:spPr bwMode="auto">
          <a:xfrm>
            <a:off x="1231686" y="4089573"/>
            <a:ext cx="8306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h1</a:t>
            </a:r>
          </a:p>
          <a:p>
            <a:pPr algn="ctr"/>
            <a:r>
              <a:rPr lang="en-US" altLang="zh-CN" sz="1400">
                <a:ea typeface="MS PGothic" panose="020B0600070205080204" pitchFamily="34" charset="-128"/>
              </a:rPr>
              <a:t>10.1.0.1</a:t>
            </a:r>
          </a:p>
          <a:p>
            <a:pPr algn="ctr"/>
            <a:endParaRPr lang="en-US" altLang="zh-CN" sz="1400">
              <a:ea typeface="MS PGothic" panose="020B0600070205080204" pitchFamily="34" charset="-128"/>
              <a:cs typeface="Arial" panose="020B0604020202020204" pitchFamily="34" charset="0"/>
            </a:endParaRPr>
          </a:p>
        </p:txBody>
      </p:sp>
      <p:sp>
        <p:nvSpPr>
          <p:cNvPr id="63502" name="TextBox 58">
            <a:extLst>
              <a:ext uri="{FF2B5EF4-FFF2-40B4-BE49-F238E27FC236}">
                <a16:creationId xmlns="" xmlns:a16="http://schemas.microsoft.com/office/drawing/2014/main" id="{F42BB693-0B5B-E647-8B29-F8833430D00E}"/>
              </a:ext>
            </a:extLst>
          </p:cNvPr>
          <p:cNvSpPr txBox="1">
            <a:spLocks noChangeArrowheads="1"/>
          </p:cNvSpPr>
          <p:nvPr/>
        </p:nvSpPr>
        <p:spPr bwMode="auto">
          <a:xfrm>
            <a:off x="2832093" y="4491212"/>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h2</a:t>
            </a:r>
          </a:p>
          <a:p>
            <a:r>
              <a:rPr lang="en-US" altLang="zh-CN" sz="1400">
                <a:ea typeface="MS PGothic" panose="020B0600070205080204" pitchFamily="34" charset="-128"/>
              </a:rPr>
              <a:t>10.1.0.2</a:t>
            </a:r>
          </a:p>
          <a:p>
            <a:endParaRPr lang="en-US" altLang="zh-CN">
              <a:ea typeface="MS PGothic" panose="020B0600070205080204" pitchFamily="34" charset="-128"/>
              <a:cs typeface="Arial" panose="020B0604020202020204" pitchFamily="34" charset="0"/>
            </a:endParaRPr>
          </a:p>
        </p:txBody>
      </p:sp>
      <p:cxnSp>
        <p:nvCxnSpPr>
          <p:cNvPr id="66" name="Straight Connector 65">
            <a:extLst>
              <a:ext uri="{FF2B5EF4-FFF2-40B4-BE49-F238E27FC236}">
                <a16:creationId xmlns="" xmlns:a16="http://schemas.microsoft.com/office/drawing/2014/main" id="{CB452BFD-A39B-7B4F-92D9-9D2090EF32C8}"/>
              </a:ext>
            </a:extLst>
          </p:cNvPr>
          <p:cNvCxnSpPr/>
          <p:nvPr/>
        </p:nvCxnSpPr>
        <p:spPr>
          <a:xfrm flipV="1">
            <a:off x="4338630" y="4110210"/>
            <a:ext cx="306387" cy="4905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 xmlns:a16="http://schemas.microsoft.com/office/drawing/2014/main" id="{AFA1821F-22B6-0444-AE4F-CBBFA13B1838}"/>
              </a:ext>
            </a:extLst>
          </p:cNvPr>
          <p:cNvCxnSpPr/>
          <p:nvPr/>
        </p:nvCxnSpPr>
        <p:spPr>
          <a:xfrm>
            <a:off x="5054593" y="3989560"/>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 xmlns:a16="http://schemas.microsoft.com/office/drawing/2014/main" id="{42C9D600-BF08-7347-9CCD-46B6D0DAABE4}"/>
              </a:ext>
            </a:extLst>
          </p:cNvPr>
          <p:cNvGrpSpPr>
            <a:grpSpLocks/>
          </p:cNvGrpSpPr>
          <p:nvPr/>
        </p:nvGrpSpPr>
        <p:grpSpPr bwMode="auto">
          <a:xfrm>
            <a:off x="5414641" y="3562584"/>
            <a:ext cx="742774" cy="628651"/>
            <a:chOff x="-44" y="1473"/>
            <a:chExt cx="981" cy="1105"/>
          </a:xfrm>
        </p:grpSpPr>
        <p:pic>
          <p:nvPicPr>
            <p:cNvPr id="63607" name="Picture 45" descr="desktop_computer_stylized_medium">
              <a:extLst>
                <a:ext uri="{FF2B5EF4-FFF2-40B4-BE49-F238E27FC236}">
                  <a16:creationId xmlns=""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6" name="Group 44">
            <a:extLst>
              <a:ext uri="{FF2B5EF4-FFF2-40B4-BE49-F238E27FC236}">
                <a16:creationId xmlns="" xmlns:a16="http://schemas.microsoft.com/office/drawing/2014/main" id="{AC13E062-6D1D-024C-BDBB-304B85CFE513}"/>
              </a:ext>
            </a:extLst>
          </p:cNvPr>
          <p:cNvGrpSpPr>
            <a:grpSpLocks/>
          </p:cNvGrpSpPr>
          <p:nvPr/>
        </p:nvGrpSpPr>
        <p:grpSpPr bwMode="auto">
          <a:xfrm>
            <a:off x="3821106" y="4376910"/>
            <a:ext cx="757237" cy="628651"/>
            <a:chOff x="-44" y="1473"/>
            <a:chExt cx="981" cy="1105"/>
          </a:xfrm>
        </p:grpSpPr>
        <p:pic>
          <p:nvPicPr>
            <p:cNvPr id="63605" name="Picture 45" descr="desktop_computer_stylized_medium">
              <a:extLst>
                <a:ext uri="{FF2B5EF4-FFF2-40B4-BE49-F238E27FC236}">
                  <a16:creationId xmlns=""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7" name="TextBox 70">
            <a:extLst>
              <a:ext uri="{FF2B5EF4-FFF2-40B4-BE49-F238E27FC236}">
                <a16:creationId xmlns="" xmlns:a16="http://schemas.microsoft.com/office/drawing/2014/main" id="{AFB9213E-F453-2345-B4CC-7BCBFE6982B6}"/>
              </a:ext>
            </a:extLst>
          </p:cNvPr>
          <p:cNvSpPr txBox="1">
            <a:spLocks noChangeArrowheads="1"/>
          </p:cNvSpPr>
          <p:nvPr/>
        </p:nvSpPr>
        <p:spPr bwMode="auto">
          <a:xfrm>
            <a:off x="6057893" y="3791126"/>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dirty="0">
                <a:ea typeface="MS PGothic" panose="020B0600070205080204" pitchFamily="34" charset="-128"/>
              </a:rPr>
              <a:t>Host h4</a:t>
            </a:r>
          </a:p>
          <a:p>
            <a:r>
              <a:rPr lang="en-US" altLang="zh-CN" sz="1400" dirty="0">
                <a:ea typeface="MS PGothic" panose="020B0600070205080204" pitchFamily="34" charset="-128"/>
              </a:rPr>
              <a:t>10.2.0.4</a:t>
            </a:r>
          </a:p>
          <a:p>
            <a:endParaRPr lang="en-US" altLang="zh-CN" dirty="0">
              <a:ea typeface="MS PGothic" panose="020B0600070205080204" pitchFamily="34" charset="-128"/>
              <a:cs typeface="Arial" panose="020B0604020202020204" pitchFamily="34" charset="0"/>
            </a:endParaRPr>
          </a:p>
        </p:txBody>
      </p:sp>
      <p:sp>
        <p:nvSpPr>
          <p:cNvPr id="63508" name="TextBox 71">
            <a:extLst>
              <a:ext uri="{FF2B5EF4-FFF2-40B4-BE49-F238E27FC236}">
                <a16:creationId xmlns="" xmlns:a16="http://schemas.microsoft.com/office/drawing/2014/main" id="{24B1E03F-73E8-4440-B8AB-F09929412540}"/>
              </a:ext>
            </a:extLst>
          </p:cNvPr>
          <p:cNvSpPr txBox="1">
            <a:spLocks noChangeArrowheads="1"/>
          </p:cNvSpPr>
          <p:nvPr/>
        </p:nvSpPr>
        <p:spPr bwMode="auto">
          <a:xfrm>
            <a:off x="3711569" y="4930950"/>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dirty="0">
                <a:ea typeface="MS PGothic" panose="020B0600070205080204" pitchFamily="34" charset="-128"/>
              </a:rPr>
              <a:t>Host </a:t>
            </a:r>
            <a:r>
              <a:rPr lang="en-US" altLang="zh-CN" sz="1400" b="1" dirty="0">
                <a:ea typeface="MS PGothic" panose="020B0600070205080204" pitchFamily="34" charset="-128"/>
              </a:rPr>
              <a:t>h3</a:t>
            </a:r>
          </a:p>
          <a:p>
            <a:r>
              <a:rPr lang="en-US" altLang="zh-CN" sz="1400" dirty="0">
                <a:ea typeface="MS PGothic" panose="020B0600070205080204" pitchFamily="34" charset="-128"/>
              </a:rPr>
              <a:t>10.2.0.3</a:t>
            </a:r>
          </a:p>
          <a:p>
            <a:endParaRPr lang="en-US" altLang="zh-CN" dirty="0">
              <a:ea typeface="MS PGothic" panose="020B0600070205080204" pitchFamily="34" charset="-128"/>
              <a:cs typeface="Arial" panose="020B0604020202020204" pitchFamily="34" charset="0"/>
            </a:endParaRPr>
          </a:p>
        </p:txBody>
      </p:sp>
      <p:cxnSp>
        <p:nvCxnSpPr>
          <p:cNvPr id="78" name="Straight Connector 77">
            <a:extLst>
              <a:ext uri="{FF2B5EF4-FFF2-40B4-BE49-F238E27FC236}">
                <a16:creationId xmlns="" xmlns:a16="http://schemas.microsoft.com/office/drawing/2014/main" id="{1C134418-3A35-E746-9C80-FB0BC56AE8FD}"/>
              </a:ext>
            </a:extLst>
          </p:cNvPr>
          <p:cNvCxnSpPr/>
          <p:nvPr/>
        </p:nvCxnSpPr>
        <p:spPr>
          <a:xfrm>
            <a:off x="1695441" y="2222673"/>
            <a:ext cx="7064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 xmlns:a16="http://schemas.microsoft.com/office/drawing/2014/main" id="{16B24D12-8642-7144-93DC-B0893B0392B1}"/>
              </a:ext>
            </a:extLst>
          </p:cNvPr>
          <p:cNvCxnSpPr/>
          <p:nvPr/>
        </p:nvCxnSpPr>
        <p:spPr>
          <a:xfrm flipV="1">
            <a:off x="2673342" y="1555923"/>
            <a:ext cx="0" cy="4746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 xmlns:a16="http://schemas.microsoft.com/office/drawing/2014/main" id="{9FD2E5D1-B68B-C04E-A475-0DA81153C224}"/>
              </a:ext>
            </a:extLst>
          </p:cNvPr>
          <p:cNvGrpSpPr>
            <a:grpSpLocks/>
          </p:cNvGrpSpPr>
          <p:nvPr/>
        </p:nvGrpSpPr>
        <p:grpSpPr bwMode="auto">
          <a:xfrm>
            <a:off x="2192331" y="1163810"/>
            <a:ext cx="757237" cy="628651"/>
            <a:chOff x="-44" y="1473"/>
            <a:chExt cx="981" cy="1105"/>
          </a:xfrm>
        </p:grpSpPr>
        <p:pic>
          <p:nvPicPr>
            <p:cNvPr id="63603" name="Picture 45" descr="desktop_computer_stylized_medium">
              <a:extLst>
                <a:ext uri="{FF2B5EF4-FFF2-40B4-BE49-F238E27FC236}">
                  <a16:creationId xmlns=""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44">
            <a:extLst>
              <a:ext uri="{FF2B5EF4-FFF2-40B4-BE49-F238E27FC236}">
                <a16:creationId xmlns="" xmlns:a16="http://schemas.microsoft.com/office/drawing/2014/main" id="{C2FD948C-E4C1-BA4D-9627-5C7B72C14B5B}"/>
              </a:ext>
            </a:extLst>
          </p:cNvPr>
          <p:cNvGrpSpPr>
            <a:grpSpLocks/>
          </p:cNvGrpSpPr>
          <p:nvPr/>
        </p:nvGrpSpPr>
        <p:grpSpPr bwMode="auto">
          <a:xfrm>
            <a:off x="1138231" y="1997248"/>
            <a:ext cx="757237" cy="628651"/>
            <a:chOff x="-44" y="1473"/>
            <a:chExt cx="981" cy="1105"/>
          </a:xfrm>
        </p:grpSpPr>
        <p:pic>
          <p:nvPicPr>
            <p:cNvPr id="63601" name="Picture 45" descr="desktop_computer_stylized_medium">
              <a:extLst>
                <a:ext uri="{FF2B5EF4-FFF2-40B4-BE49-F238E27FC236}">
                  <a16:creationId xmlns=""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TextBox 83">
            <a:extLst>
              <a:ext uri="{FF2B5EF4-FFF2-40B4-BE49-F238E27FC236}">
                <a16:creationId xmlns="" xmlns:a16="http://schemas.microsoft.com/office/drawing/2014/main" id="{AB3513E5-5189-B644-82D5-89738C11D624}"/>
              </a:ext>
            </a:extLst>
          </p:cNvPr>
          <p:cNvSpPr txBox="1">
            <a:spLocks noChangeArrowheads="1"/>
          </p:cNvSpPr>
          <p:nvPr/>
        </p:nvSpPr>
        <p:spPr bwMode="auto">
          <a:xfrm>
            <a:off x="1228511" y="2500485"/>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dirty="0">
                <a:ea typeface="MS PGothic" panose="020B0600070205080204" pitchFamily="34" charset="-128"/>
              </a:rPr>
              <a:t>Host h5</a:t>
            </a:r>
          </a:p>
          <a:p>
            <a:pPr algn="ctr"/>
            <a:r>
              <a:rPr lang="en-US" altLang="zh-CN" sz="1400" dirty="0">
                <a:ea typeface="MS PGothic" panose="020B0600070205080204" pitchFamily="34" charset="-128"/>
              </a:rPr>
              <a:t>10.3.0.5</a:t>
            </a:r>
            <a:endParaRPr lang="en-US" altLang="zh-CN" sz="1400" dirty="0">
              <a:ea typeface="MS PGothic" panose="020B0600070205080204" pitchFamily="34" charset="-128"/>
              <a:cs typeface="Arial" panose="020B0604020202020204" pitchFamily="34" charset="0"/>
            </a:endParaRPr>
          </a:p>
        </p:txBody>
      </p:sp>
      <p:sp>
        <p:nvSpPr>
          <p:cNvPr id="63514" name="TextBox 92">
            <a:extLst>
              <a:ext uri="{FF2B5EF4-FFF2-40B4-BE49-F238E27FC236}">
                <a16:creationId xmlns="" xmlns:a16="http://schemas.microsoft.com/office/drawing/2014/main" id="{04993C1F-3A97-D84E-AAC7-505E11C30A5A}"/>
              </a:ext>
            </a:extLst>
          </p:cNvPr>
          <p:cNvSpPr txBox="1">
            <a:spLocks noChangeArrowheads="1"/>
          </p:cNvSpPr>
          <p:nvPr/>
        </p:nvSpPr>
        <p:spPr bwMode="auto">
          <a:xfrm>
            <a:off x="2635242" y="3491085"/>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ea typeface="MS PGothic" panose="020B0600070205080204" pitchFamily="34" charset="-128"/>
              </a:rPr>
              <a:t>s1</a:t>
            </a:r>
          </a:p>
        </p:txBody>
      </p:sp>
      <p:sp>
        <p:nvSpPr>
          <p:cNvPr id="63515" name="TextBox 93">
            <a:extLst>
              <a:ext uri="{FF2B5EF4-FFF2-40B4-BE49-F238E27FC236}">
                <a16:creationId xmlns="" xmlns:a16="http://schemas.microsoft.com/office/drawing/2014/main" id="{645098DE-A5A3-BA47-B519-E49A584E1D5D}"/>
              </a:ext>
            </a:extLst>
          </p:cNvPr>
          <p:cNvSpPr txBox="1">
            <a:spLocks noChangeArrowheads="1"/>
          </p:cNvSpPr>
          <p:nvPr/>
        </p:nvSpPr>
        <p:spPr bwMode="auto">
          <a:xfrm>
            <a:off x="4795830" y="3518074"/>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solidFill>
                  <a:srgbClr val="FF0000"/>
                </a:solidFill>
                <a:ea typeface="MS PGothic" panose="020B0600070205080204" pitchFamily="34" charset="-128"/>
              </a:rPr>
              <a:t>s2</a:t>
            </a:r>
          </a:p>
        </p:txBody>
      </p:sp>
      <p:sp>
        <p:nvSpPr>
          <p:cNvPr id="63516" name="TextBox 94">
            <a:extLst>
              <a:ext uri="{FF2B5EF4-FFF2-40B4-BE49-F238E27FC236}">
                <a16:creationId xmlns="" xmlns:a16="http://schemas.microsoft.com/office/drawing/2014/main" id="{79736973-6C81-DD4F-967A-6852B3E49E16}"/>
              </a:ext>
            </a:extLst>
          </p:cNvPr>
          <p:cNvSpPr txBox="1">
            <a:spLocks noChangeArrowheads="1"/>
          </p:cNvSpPr>
          <p:nvPr/>
        </p:nvSpPr>
        <p:spPr bwMode="auto">
          <a:xfrm>
            <a:off x="2852728" y="1709910"/>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ea typeface="MS PGothic" panose="020B0600070205080204" pitchFamily="34" charset="-128"/>
              </a:rPr>
              <a:t>s3</a:t>
            </a:r>
            <a:endParaRPr lang="en-US" altLang="zh-CN" b="1" u="none" dirty="0">
              <a:ea typeface="MS PGothic" panose="020B0600070205080204" pitchFamily="34" charset="-128"/>
              <a:cs typeface="Arial" panose="020B0604020202020204" pitchFamily="34" charset="0"/>
            </a:endParaRPr>
          </a:p>
        </p:txBody>
      </p:sp>
      <p:cxnSp>
        <p:nvCxnSpPr>
          <p:cNvPr id="63517" name="Straight Connector 99">
            <a:extLst>
              <a:ext uri="{FF2B5EF4-FFF2-40B4-BE49-F238E27FC236}">
                <a16:creationId xmlns="" xmlns:a16="http://schemas.microsoft.com/office/drawing/2014/main" id="{825F56D8-FE65-D84B-8945-E7E7039FBB85}"/>
              </a:ext>
            </a:extLst>
          </p:cNvPr>
          <p:cNvCxnSpPr>
            <a:cxnSpLocks noChangeShapeType="1"/>
          </p:cNvCxnSpPr>
          <p:nvPr/>
        </p:nvCxnSpPr>
        <p:spPr bwMode="auto">
          <a:xfrm>
            <a:off x="2692392" y="2413174"/>
            <a:ext cx="1392239" cy="219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 xmlns:a16="http://schemas.microsoft.com/office/drawing/2014/main" id="{822DD935-A8B6-DB43-B290-1C306D3D4094}"/>
              </a:ext>
            </a:extLst>
          </p:cNvPr>
          <p:cNvCxnSpPr>
            <a:cxnSpLocks noChangeShapeType="1"/>
          </p:cNvCxnSpPr>
          <p:nvPr/>
        </p:nvCxnSpPr>
        <p:spPr bwMode="auto">
          <a:xfrm>
            <a:off x="4170354" y="2695748"/>
            <a:ext cx="533400" cy="976312"/>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 xmlns:a16="http://schemas.microsoft.com/office/drawing/2014/main" id="{C38AD089-9CFF-BF47-8B20-A7823BED7BC9}"/>
              </a:ext>
            </a:extLst>
          </p:cNvPr>
          <p:cNvSpPr txBox="1">
            <a:spLocks noChangeArrowheads="1"/>
          </p:cNvSpPr>
          <p:nvPr/>
        </p:nvSpPr>
        <p:spPr bwMode="auto">
          <a:xfrm>
            <a:off x="2463791" y="171467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0" name="TextBox 109">
            <a:extLst>
              <a:ext uri="{FF2B5EF4-FFF2-40B4-BE49-F238E27FC236}">
                <a16:creationId xmlns="" xmlns:a16="http://schemas.microsoft.com/office/drawing/2014/main" id="{C0094387-F6CB-674B-9DA7-5C356AA70D92}"/>
              </a:ext>
            </a:extLst>
          </p:cNvPr>
          <p:cNvSpPr txBox="1">
            <a:spLocks noChangeArrowheads="1"/>
          </p:cNvSpPr>
          <p:nvPr/>
        </p:nvSpPr>
        <p:spPr bwMode="auto">
          <a:xfrm>
            <a:off x="1995479" y="19607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1" name="TextBox 110">
            <a:extLst>
              <a:ext uri="{FF2B5EF4-FFF2-40B4-BE49-F238E27FC236}">
                <a16:creationId xmlns="" xmlns:a16="http://schemas.microsoft.com/office/drawing/2014/main" id="{DBEE7EEF-3AA4-C648-B765-74706E846505}"/>
              </a:ext>
            </a:extLst>
          </p:cNvPr>
          <p:cNvSpPr txBox="1">
            <a:spLocks noChangeArrowheads="1"/>
          </p:cNvSpPr>
          <p:nvPr/>
        </p:nvSpPr>
        <p:spPr bwMode="auto">
          <a:xfrm>
            <a:off x="2363779" y="22925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2" name="TextBox 111">
            <a:extLst>
              <a:ext uri="{FF2B5EF4-FFF2-40B4-BE49-F238E27FC236}">
                <a16:creationId xmlns="" xmlns:a16="http://schemas.microsoft.com/office/drawing/2014/main" id="{8AB349D6-DC3B-1B48-9A4B-64313B111C8E}"/>
              </a:ext>
            </a:extLst>
          </p:cNvPr>
          <p:cNvSpPr txBox="1">
            <a:spLocks noChangeArrowheads="1"/>
          </p:cNvSpPr>
          <p:nvPr/>
        </p:nvSpPr>
        <p:spPr bwMode="auto">
          <a:xfrm>
            <a:off x="2841617" y="22290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3" name="TextBox 112">
            <a:extLst>
              <a:ext uri="{FF2B5EF4-FFF2-40B4-BE49-F238E27FC236}">
                <a16:creationId xmlns="" xmlns:a16="http://schemas.microsoft.com/office/drawing/2014/main" id="{BDD9E4A0-AC5C-0949-AB97-33CF61EE8312}"/>
              </a:ext>
            </a:extLst>
          </p:cNvPr>
          <p:cNvSpPr txBox="1">
            <a:spLocks noChangeArrowheads="1"/>
          </p:cNvSpPr>
          <p:nvPr/>
        </p:nvSpPr>
        <p:spPr bwMode="auto">
          <a:xfrm>
            <a:off x="2366954" y="35482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4" name="TextBox 113">
            <a:extLst>
              <a:ext uri="{FF2B5EF4-FFF2-40B4-BE49-F238E27FC236}">
                <a16:creationId xmlns="" xmlns:a16="http://schemas.microsoft.com/office/drawing/2014/main" id="{22F0737D-F3D3-E14B-8666-E6BF40E0CBF6}"/>
              </a:ext>
            </a:extLst>
          </p:cNvPr>
          <p:cNvSpPr txBox="1">
            <a:spLocks noChangeArrowheads="1"/>
          </p:cNvSpPr>
          <p:nvPr/>
        </p:nvSpPr>
        <p:spPr bwMode="auto">
          <a:xfrm>
            <a:off x="2009766" y="381811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5" name="TextBox 114">
            <a:extLst>
              <a:ext uri="{FF2B5EF4-FFF2-40B4-BE49-F238E27FC236}">
                <a16:creationId xmlns="" xmlns:a16="http://schemas.microsoft.com/office/drawing/2014/main" id="{02F395B8-E6B3-EC49-908E-E177DA1D0844}"/>
              </a:ext>
            </a:extLst>
          </p:cNvPr>
          <p:cNvSpPr txBox="1">
            <a:spLocks noChangeArrowheads="1"/>
          </p:cNvSpPr>
          <p:nvPr/>
        </p:nvSpPr>
        <p:spPr bwMode="auto">
          <a:xfrm>
            <a:off x="2392354" y="416577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6" name="TextBox 115">
            <a:extLst>
              <a:ext uri="{FF2B5EF4-FFF2-40B4-BE49-F238E27FC236}">
                <a16:creationId xmlns="" xmlns:a16="http://schemas.microsoft.com/office/drawing/2014/main" id="{757EA62A-BC7B-0E4A-9F40-077D4A3C843F}"/>
              </a:ext>
            </a:extLst>
          </p:cNvPr>
          <p:cNvSpPr txBox="1">
            <a:spLocks noChangeArrowheads="1"/>
          </p:cNvSpPr>
          <p:nvPr/>
        </p:nvSpPr>
        <p:spPr bwMode="auto">
          <a:xfrm>
            <a:off x="2900354" y="39784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7" name="TextBox 117">
            <a:extLst>
              <a:ext uri="{FF2B5EF4-FFF2-40B4-BE49-F238E27FC236}">
                <a16:creationId xmlns="" xmlns:a16="http://schemas.microsoft.com/office/drawing/2014/main" id="{861A2A3A-F167-BB41-871E-AD9753C09367}"/>
              </a:ext>
            </a:extLst>
          </p:cNvPr>
          <p:cNvSpPr txBox="1">
            <a:spLocks noChangeArrowheads="1"/>
          </p:cNvSpPr>
          <p:nvPr/>
        </p:nvSpPr>
        <p:spPr bwMode="auto">
          <a:xfrm>
            <a:off x="4157654" y="363078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8" name="TextBox 118">
            <a:extLst>
              <a:ext uri="{FF2B5EF4-FFF2-40B4-BE49-F238E27FC236}">
                <a16:creationId xmlns="" xmlns:a16="http://schemas.microsoft.com/office/drawing/2014/main" id="{D137F768-C1BB-7D42-8A25-C379E37312BA}"/>
              </a:ext>
            </a:extLst>
          </p:cNvPr>
          <p:cNvSpPr txBox="1">
            <a:spLocks noChangeArrowheads="1"/>
          </p:cNvSpPr>
          <p:nvPr/>
        </p:nvSpPr>
        <p:spPr bwMode="auto">
          <a:xfrm>
            <a:off x="4129079" y="39784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9" name="TextBox 119">
            <a:extLst>
              <a:ext uri="{FF2B5EF4-FFF2-40B4-BE49-F238E27FC236}">
                <a16:creationId xmlns="" xmlns:a16="http://schemas.microsoft.com/office/drawing/2014/main" id="{338C0558-1001-2545-9286-30044DFCB758}"/>
              </a:ext>
            </a:extLst>
          </p:cNvPr>
          <p:cNvSpPr txBox="1">
            <a:spLocks noChangeArrowheads="1"/>
          </p:cNvSpPr>
          <p:nvPr/>
        </p:nvSpPr>
        <p:spPr bwMode="auto">
          <a:xfrm>
            <a:off x="4495791" y="41832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30" name="TextBox 120">
            <a:extLst>
              <a:ext uri="{FF2B5EF4-FFF2-40B4-BE49-F238E27FC236}">
                <a16:creationId xmlns="" xmlns:a16="http://schemas.microsoft.com/office/drawing/2014/main" id="{DD3297BA-E50C-5F40-A2A0-0B7A51D98475}"/>
              </a:ext>
            </a:extLst>
          </p:cNvPr>
          <p:cNvSpPr txBox="1">
            <a:spLocks noChangeArrowheads="1"/>
          </p:cNvSpPr>
          <p:nvPr/>
        </p:nvSpPr>
        <p:spPr bwMode="auto">
          <a:xfrm>
            <a:off x="5026391" y="397990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dirty="0">
                <a:ea typeface="MS PGothic" panose="020B0600070205080204" pitchFamily="34" charset="-128"/>
              </a:rPr>
              <a:t>4</a:t>
            </a:r>
            <a:endParaRPr lang="en-US" altLang="zh-CN" sz="1200" dirty="0">
              <a:ea typeface="MS PGothic" panose="020B0600070205080204" pitchFamily="34" charset="-128"/>
              <a:cs typeface="Arial" panose="020B0604020202020204" pitchFamily="34" charset="0"/>
            </a:endParaRPr>
          </a:p>
        </p:txBody>
      </p:sp>
      <p:sp>
        <p:nvSpPr>
          <p:cNvPr id="63531" name="TextBox 150">
            <a:extLst>
              <a:ext uri="{FF2B5EF4-FFF2-40B4-BE49-F238E27FC236}">
                <a16:creationId xmlns="" xmlns:a16="http://schemas.microsoft.com/office/drawing/2014/main" id="{C3CBA939-F502-F845-B5F3-8A9AFC8E675C}"/>
              </a:ext>
            </a:extLst>
          </p:cNvPr>
          <p:cNvSpPr txBox="1">
            <a:spLocks noChangeArrowheads="1"/>
          </p:cNvSpPr>
          <p:nvPr/>
        </p:nvSpPr>
        <p:spPr bwMode="auto">
          <a:xfrm>
            <a:off x="2923167" y="1181273"/>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dirty="0">
                <a:ea typeface="MS PGothic" panose="020B0600070205080204" pitchFamily="34" charset="-128"/>
              </a:rPr>
              <a:t>Host h6</a:t>
            </a:r>
          </a:p>
          <a:p>
            <a:pPr algn="ctr"/>
            <a:r>
              <a:rPr lang="en-US" altLang="zh-CN" sz="1400" dirty="0">
                <a:ea typeface="MS PGothic" panose="020B0600070205080204" pitchFamily="34" charset="-128"/>
              </a:rPr>
              <a:t>10.3.0.6</a:t>
            </a:r>
            <a:endParaRPr lang="en-US" altLang="zh-CN" sz="1400" dirty="0">
              <a:ea typeface="MS PGothic" panose="020B0600070205080204" pitchFamily="34" charset="-128"/>
              <a:cs typeface="Arial" panose="020B0604020202020204" pitchFamily="34" charset="0"/>
            </a:endParaRPr>
          </a:p>
        </p:txBody>
      </p:sp>
      <p:grpSp>
        <p:nvGrpSpPr>
          <p:cNvPr id="63532" name="Group 7">
            <a:extLst>
              <a:ext uri="{FF2B5EF4-FFF2-40B4-BE49-F238E27FC236}">
                <a16:creationId xmlns="" xmlns:a16="http://schemas.microsoft.com/office/drawing/2014/main" id="{D3EC263C-0AEA-554F-897D-D774B4528D9D}"/>
              </a:ext>
            </a:extLst>
          </p:cNvPr>
          <p:cNvGrpSpPr>
            <a:grpSpLocks/>
          </p:cNvGrpSpPr>
          <p:nvPr/>
        </p:nvGrpSpPr>
        <p:grpSpPr bwMode="auto">
          <a:xfrm>
            <a:off x="2241542" y="3799063"/>
            <a:ext cx="700088" cy="398463"/>
            <a:chOff x="1871277" y="1576300"/>
            <a:chExt cx="1128371" cy="437861"/>
          </a:xfrm>
        </p:grpSpPr>
        <p:sp>
          <p:nvSpPr>
            <p:cNvPr id="63592" name="Oval 154">
              <a:extLst>
                <a:ext uri="{FF2B5EF4-FFF2-40B4-BE49-F238E27FC236}">
                  <a16:creationId xmlns=""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6" name="Rectangle 155">
              <a:extLst>
                <a:ext uri="{FF2B5EF4-FFF2-40B4-BE49-F238E27FC236}">
                  <a16:creationId xmlns=""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4" name="Oval 156">
              <a:extLst>
                <a:ext uri="{FF2B5EF4-FFF2-40B4-BE49-F238E27FC236}">
                  <a16:creationId xmlns=""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8" name="Freeform 157">
              <a:extLst>
                <a:ext uri="{FF2B5EF4-FFF2-40B4-BE49-F238E27FC236}">
                  <a16:creationId xmlns=""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6" name="Freeform 158">
              <a:extLst>
                <a:ext uri="{FF2B5EF4-FFF2-40B4-BE49-F238E27FC236}">
                  <a16:creationId xmlns=""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7" name="Freeform 159">
              <a:extLst>
                <a:ext uri="{FF2B5EF4-FFF2-40B4-BE49-F238E27FC236}">
                  <a16:creationId xmlns=""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8" name="Freeform 160">
              <a:extLst>
                <a:ext uri="{FF2B5EF4-FFF2-40B4-BE49-F238E27FC236}">
                  <a16:creationId xmlns=""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9" name="Straight Connector 161">
              <a:extLst>
                <a:ext uri="{FF2B5EF4-FFF2-40B4-BE49-F238E27FC236}">
                  <a16:creationId xmlns=""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 xmlns:a16="http://schemas.microsoft.com/office/drawing/2014/main" id="{8BEDF638-2C9C-FC4E-8F21-54530DB19AC2}"/>
              </a:ext>
            </a:extLst>
          </p:cNvPr>
          <p:cNvGrpSpPr>
            <a:grpSpLocks/>
          </p:cNvGrpSpPr>
          <p:nvPr/>
        </p:nvGrpSpPr>
        <p:grpSpPr bwMode="auto">
          <a:xfrm>
            <a:off x="4341806" y="3803823"/>
            <a:ext cx="700087" cy="398463"/>
            <a:chOff x="1871277" y="1576300"/>
            <a:chExt cx="1128371" cy="437861"/>
          </a:xfrm>
        </p:grpSpPr>
        <p:sp>
          <p:nvSpPr>
            <p:cNvPr id="63583" name="Oval 164">
              <a:extLst>
                <a:ext uri="{FF2B5EF4-FFF2-40B4-BE49-F238E27FC236}">
                  <a16:creationId xmlns=""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6" name="Rectangle 165">
              <a:extLst>
                <a:ext uri="{FF2B5EF4-FFF2-40B4-BE49-F238E27FC236}">
                  <a16:creationId xmlns=""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5" name="Oval 166">
              <a:extLst>
                <a:ext uri="{FF2B5EF4-FFF2-40B4-BE49-F238E27FC236}">
                  <a16:creationId xmlns=""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8" name="Freeform 167">
              <a:extLst>
                <a:ext uri="{FF2B5EF4-FFF2-40B4-BE49-F238E27FC236}">
                  <a16:creationId xmlns=""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7" name="Freeform 168">
              <a:extLst>
                <a:ext uri="{FF2B5EF4-FFF2-40B4-BE49-F238E27FC236}">
                  <a16:creationId xmlns=""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8" name="Freeform 169">
              <a:extLst>
                <a:ext uri="{FF2B5EF4-FFF2-40B4-BE49-F238E27FC236}">
                  <a16:creationId xmlns=""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9" name="Freeform 170">
              <a:extLst>
                <a:ext uri="{FF2B5EF4-FFF2-40B4-BE49-F238E27FC236}">
                  <a16:creationId xmlns=""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0" name="Straight Connector 171">
              <a:extLst>
                <a:ext uri="{FF2B5EF4-FFF2-40B4-BE49-F238E27FC236}">
                  <a16:creationId xmlns=""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 xmlns:a16="http://schemas.microsoft.com/office/drawing/2014/main" id="{FD4727F3-4ECC-E941-9707-C0BE0D5A0043}"/>
              </a:ext>
            </a:extLst>
          </p:cNvPr>
          <p:cNvGrpSpPr>
            <a:grpSpLocks/>
          </p:cNvGrpSpPr>
          <p:nvPr/>
        </p:nvGrpSpPr>
        <p:grpSpPr bwMode="auto">
          <a:xfrm>
            <a:off x="2292342" y="1944863"/>
            <a:ext cx="700088" cy="398463"/>
            <a:chOff x="1871277" y="1576300"/>
            <a:chExt cx="1128371" cy="437861"/>
          </a:xfrm>
        </p:grpSpPr>
        <p:sp>
          <p:nvSpPr>
            <p:cNvPr id="63574" name="Oval 174">
              <a:extLst>
                <a:ext uri="{FF2B5EF4-FFF2-40B4-BE49-F238E27FC236}">
                  <a16:creationId xmlns=""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6" name="Rectangle 175">
              <a:extLst>
                <a:ext uri="{FF2B5EF4-FFF2-40B4-BE49-F238E27FC236}">
                  <a16:creationId xmlns=""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6" name="Oval 176">
              <a:extLst>
                <a:ext uri="{FF2B5EF4-FFF2-40B4-BE49-F238E27FC236}">
                  <a16:creationId xmlns=""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8" name="Freeform 177">
              <a:extLst>
                <a:ext uri="{FF2B5EF4-FFF2-40B4-BE49-F238E27FC236}">
                  <a16:creationId xmlns=""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8" name="Freeform 178">
              <a:extLst>
                <a:ext uri="{FF2B5EF4-FFF2-40B4-BE49-F238E27FC236}">
                  <a16:creationId xmlns=""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79" name="Freeform 179">
              <a:extLst>
                <a:ext uri="{FF2B5EF4-FFF2-40B4-BE49-F238E27FC236}">
                  <a16:creationId xmlns=""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0" name="Freeform 180">
              <a:extLst>
                <a:ext uri="{FF2B5EF4-FFF2-40B4-BE49-F238E27FC236}">
                  <a16:creationId xmlns=""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81" name="Straight Connector 181">
              <a:extLst>
                <a:ext uri="{FF2B5EF4-FFF2-40B4-BE49-F238E27FC236}">
                  <a16:creationId xmlns=""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 xmlns:a16="http://schemas.microsoft.com/office/drawing/2014/main" id="{DDD63C1B-BCD7-1742-8C9E-303A7AE5313D}"/>
              </a:ext>
            </a:extLst>
          </p:cNvPr>
          <p:cNvGrpSpPr>
            <a:grpSpLocks/>
          </p:cNvGrpSpPr>
          <p:nvPr/>
        </p:nvGrpSpPr>
        <p:grpSpPr bwMode="auto">
          <a:xfrm>
            <a:off x="3746492" y="1403525"/>
            <a:ext cx="1270000" cy="1482725"/>
            <a:chOff x="5418667" y="1587500"/>
            <a:chExt cx="1270000" cy="1481667"/>
          </a:xfrm>
        </p:grpSpPr>
        <p:grpSp>
          <p:nvGrpSpPr>
            <p:cNvPr id="63537" name="Group 79">
              <a:extLst>
                <a:ext uri="{FF2B5EF4-FFF2-40B4-BE49-F238E27FC236}">
                  <a16:creationId xmlns="" xmlns:a16="http://schemas.microsoft.com/office/drawing/2014/main" id="{E7A9C0A7-D388-964E-8D96-B7FB8667A92D}"/>
                </a:ext>
              </a:extLst>
            </p:cNvPr>
            <p:cNvGrpSpPr>
              <a:grpSpLocks/>
            </p:cNvGrpSpPr>
            <p:nvPr/>
          </p:nvGrpSpPr>
          <p:grpSpPr bwMode="auto">
            <a:xfrm>
              <a:off x="5440087" y="1742411"/>
              <a:ext cx="1039824" cy="1163369"/>
              <a:chOff x="5440087" y="1742411"/>
              <a:chExt cx="1039824" cy="1163369"/>
            </a:xfrm>
          </p:grpSpPr>
          <p:grpSp>
            <p:nvGrpSpPr>
              <p:cNvPr id="63539" name="Group 950">
                <a:extLst>
                  <a:ext uri="{FF2B5EF4-FFF2-40B4-BE49-F238E27FC236}">
                    <a16:creationId xmlns=""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3" name="Rectangle 952">
                  <a:extLst>
                    <a:ext uri="{FF2B5EF4-FFF2-40B4-BE49-F238E27FC236}">
                      <a16:creationId xmlns=""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44" name="Freeform 953">
                  <a:extLst>
                    <a:ext uri="{FF2B5EF4-FFF2-40B4-BE49-F238E27FC236}">
                      <a16:creationId xmlns=""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5" name="Freeform 954">
                  <a:extLst>
                    <a:ext uri="{FF2B5EF4-FFF2-40B4-BE49-F238E27FC236}">
                      <a16:creationId xmlns=""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6" name="Rectangle 955">
                  <a:extLst>
                    <a:ext uri="{FF2B5EF4-FFF2-40B4-BE49-F238E27FC236}">
                      <a16:creationId xmlns=""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7" name="Group 956">
                  <a:extLst>
                    <a:ext uri="{FF2B5EF4-FFF2-40B4-BE49-F238E27FC236}">
                      <a16:creationId xmlns=""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3" name="AutoShape 958">
                    <a:extLst>
                      <a:ext uri="{FF2B5EF4-FFF2-40B4-BE49-F238E27FC236}">
                        <a16:creationId xmlns=""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48" name="Rectangle 959">
                  <a:extLst>
                    <a:ext uri="{FF2B5EF4-FFF2-40B4-BE49-F238E27FC236}">
                      <a16:creationId xmlns=""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9" name="Group 960">
                  <a:extLst>
                    <a:ext uri="{FF2B5EF4-FFF2-40B4-BE49-F238E27FC236}">
                      <a16:creationId xmlns=""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1" name="AutoShape 962">
                    <a:extLst>
                      <a:ext uri="{FF2B5EF4-FFF2-40B4-BE49-F238E27FC236}">
                        <a16:creationId xmlns=""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0" name="Rectangle 963">
                  <a:extLst>
                    <a:ext uri="{FF2B5EF4-FFF2-40B4-BE49-F238E27FC236}">
                      <a16:creationId xmlns=""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1" name="Rectangle 964">
                  <a:extLst>
                    <a:ext uri="{FF2B5EF4-FFF2-40B4-BE49-F238E27FC236}">
                      <a16:creationId xmlns=""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52" name="Group 965">
                  <a:extLst>
                    <a:ext uri="{FF2B5EF4-FFF2-40B4-BE49-F238E27FC236}">
                      <a16:creationId xmlns=""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9" name="AutoShape 967">
                    <a:extLst>
                      <a:ext uri="{FF2B5EF4-FFF2-40B4-BE49-F238E27FC236}">
                        <a16:creationId xmlns=""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3" name="Freeform 968">
                  <a:extLst>
                    <a:ext uri="{FF2B5EF4-FFF2-40B4-BE49-F238E27FC236}">
                      <a16:creationId xmlns=""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554" name="Group 969">
                  <a:extLst>
                    <a:ext uri="{FF2B5EF4-FFF2-40B4-BE49-F238E27FC236}">
                      <a16:creationId xmlns=""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7" name="AutoShape 971">
                    <a:extLst>
                      <a:ext uri="{FF2B5EF4-FFF2-40B4-BE49-F238E27FC236}">
                        <a16:creationId xmlns=""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5" name="Rectangle 972">
                  <a:extLst>
                    <a:ext uri="{FF2B5EF4-FFF2-40B4-BE49-F238E27FC236}">
                      <a16:creationId xmlns=""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6" name="Freeform 973">
                  <a:extLst>
                    <a:ext uri="{FF2B5EF4-FFF2-40B4-BE49-F238E27FC236}">
                      <a16:creationId xmlns=""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7" name="Freeform 974">
                  <a:extLst>
                    <a:ext uri="{FF2B5EF4-FFF2-40B4-BE49-F238E27FC236}">
                      <a16:creationId xmlns=""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8" name="Oval 975">
                  <a:extLst>
                    <a:ext uri="{FF2B5EF4-FFF2-40B4-BE49-F238E27FC236}">
                      <a16:creationId xmlns=""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9" name="Freeform 976">
                  <a:extLst>
                    <a:ext uri="{FF2B5EF4-FFF2-40B4-BE49-F238E27FC236}">
                      <a16:creationId xmlns=""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60" name="AutoShape 977">
                  <a:extLst>
                    <a:ext uri="{FF2B5EF4-FFF2-40B4-BE49-F238E27FC236}">
                      <a16:creationId xmlns=""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1" name="AutoShape 978">
                  <a:extLst>
                    <a:ext uri="{FF2B5EF4-FFF2-40B4-BE49-F238E27FC236}">
                      <a16:creationId xmlns=""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2" name="Oval 979">
                  <a:extLst>
                    <a:ext uri="{FF2B5EF4-FFF2-40B4-BE49-F238E27FC236}">
                      <a16:creationId xmlns=""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3" name="Oval 980">
                  <a:extLst>
                    <a:ext uri="{FF2B5EF4-FFF2-40B4-BE49-F238E27FC236}">
                      <a16:creationId xmlns=""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ea typeface="MS PGothic" panose="020B0600070205080204" pitchFamily="34" charset="-128"/>
                    <a:cs typeface="Arial" panose="020B0604020202020204" pitchFamily="34" charset="0"/>
                  </a:endParaRPr>
                </a:p>
              </p:txBody>
            </p:sp>
            <p:sp>
              <p:nvSpPr>
                <p:cNvPr id="63564" name="Oval 981">
                  <a:extLst>
                    <a:ext uri="{FF2B5EF4-FFF2-40B4-BE49-F238E27FC236}">
                      <a16:creationId xmlns=""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5" name="Rectangle 982">
                  <a:extLst>
                    <a:ext uri="{FF2B5EF4-FFF2-40B4-BE49-F238E27FC236}">
                      <a16:creationId xmlns=""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pic>
            <p:nvPicPr>
              <p:cNvPr id="63540" name="Picture 4">
                <a:extLst>
                  <a:ext uri="{FF2B5EF4-FFF2-40B4-BE49-F238E27FC236}">
                    <a16:creationId xmlns=""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 xmlns:a16="http://schemas.microsoft.com/office/drawing/2014/main" id="{8AEAA6E1-B5A8-6C45-BF61-75E03B97C906}"/>
                  </a:ext>
                </a:extLst>
              </p:cNvPr>
              <p:cNvSpPr txBox="1">
                <a:spLocks noChangeArrowheads="1"/>
              </p:cNvSpPr>
              <p:nvPr/>
            </p:nvSpPr>
            <p:spPr bwMode="auto">
              <a:xfrm>
                <a:off x="5558972" y="1947149"/>
                <a:ext cx="920445"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controller</a:t>
                </a:r>
              </a:p>
              <a:p>
                <a:endParaRPr lang="en-US" altLang="zh-CN">
                  <a:ea typeface="MS PGothic" panose="020B0600070205080204" pitchFamily="34" charset="-128"/>
                  <a:cs typeface="Arial" panose="020B0604020202020204" pitchFamily="34" charset="0"/>
                </a:endParaRPr>
              </a:p>
            </p:txBody>
          </p:sp>
        </p:grpSp>
        <p:sp>
          <p:nvSpPr>
            <p:cNvPr id="63538" name="Rectangle 82">
              <a:extLst>
                <a:ext uri="{FF2B5EF4-FFF2-40B4-BE49-F238E27FC236}">
                  <a16:creationId xmlns=""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63536" name="TextBox 211">
            <a:extLst>
              <a:ext uri="{FF2B5EF4-FFF2-40B4-BE49-F238E27FC236}">
                <a16:creationId xmlns="" xmlns:a16="http://schemas.microsoft.com/office/drawing/2014/main" id="{1EA84FA7-0D03-F84D-82D8-98E473920D23}"/>
              </a:ext>
            </a:extLst>
          </p:cNvPr>
          <p:cNvSpPr txBox="1">
            <a:spLocks noChangeArrowheads="1"/>
          </p:cNvSpPr>
          <p:nvPr/>
        </p:nvSpPr>
        <p:spPr bwMode="auto">
          <a:xfrm>
            <a:off x="4918066" y="1283143"/>
            <a:ext cx="402273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dirty="0" smtClean="0">
                <a:solidFill>
                  <a:srgbClr val="FF0000"/>
                </a:solidFill>
                <a:latin typeface="+mn-lt"/>
                <a:ea typeface="MS PGothic" panose="020B0600070205080204" pitchFamily="34" charset="-128"/>
              </a:rPr>
              <a:t>充当防火墙</a:t>
            </a:r>
            <a:r>
              <a:rPr lang="en-US" altLang="zh-CN" sz="2000" u="none" dirty="0" smtClean="0">
                <a:solidFill>
                  <a:srgbClr val="FF0000"/>
                </a:solidFill>
                <a:latin typeface="+mn-lt"/>
                <a:ea typeface="MS PGothic" panose="020B0600070205080204" pitchFamily="34" charset="-128"/>
              </a:rPr>
              <a:t>:</a:t>
            </a:r>
            <a:r>
              <a:rPr lang="zh-CN" altLang="en-US" sz="2000" u="none" dirty="0" smtClean="0">
                <a:solidFill>
                  <a:srgbClr val="FF0000"/>
                </a:solidFill>
                <a:latin typeface="+mn-lt"/>
                <a:ea typeface="MS PGothic" panose="020B0600070205080204" pitchFamily="34" charset="-128"/>
              </a:rPr>
              <a:t> </a:t>
            </a:r>
            <a:r>
              <a:rPr lang="zh-CN" altLang="en-US" sz="2000" u="none" dirty="0" smtClean="0"/>
              <a:t>作为</a:t>
            </a:r>
            <a:r>
              <a:rPr lang="zh-CN" altLang="en-US" sz="2000" u="none" dirty="0"/>
              <a:t>第三个示例</a:t>
            </a:r>
            <a:r>
              <a:rPr lang="zh-CN" altLang="en-US" sz="2000" u="none" dirty="0" smtClean="0"/>
              <a:t>，我们</a:t>
            </a:r>
            <a:r>
              <a:rPr lang="zh-CN" altLang="en-US" sz="2000" u="none" dirty="0"/>
              <a:t>考虑一个防火墙场景，其中</a:t>
            </a:r>
            <a:r>
              <a:rPr lang="en-US" altLang="zh-CN" sz="2000" u="none" dirty="0" smtClean="0"/>
              <a:t>s2</a:t>
            </a:r>
            <a:r>
              <a:rPr lang="zh-CN" altLang="en-US" sz="2000" u="none" dirty="0" smtClean="0">
                <a:solidFill>
                  <a:srgbClr val="FF0000"/>
                </a:solidFill>
              </a:rPr>
              <a:t>仅希望</a:t>
            </a:r>
            <a:r>
              <a:rPr lang="en-US" altLang="zh-CN" sz="2000" u="none" dirty="0"/>
              <a:t>(</a:t>
            </a:r>
            <a:r>
              <a:rPr lang="zh-CN" altLang="en-US" sz="2000" u="none" dirty="0"/>
              <a:t>在它的任何接口上</a:t>
            </a:r>
            <a:r>
              <a:rPr lang="en-US" altLang="zh-CN" sz="2000" u="none" dirty="0"/>
              <a:t>)</a:t>
            </a:r>
            <a:r>
              <a:rPr lang="zh-CN" altLang="en-US" sz="2000" u="none" dirty="0" smtClean="0"/>
              <a:t>接收来自与</a:t>
            </a:r>
            <a:r>
              <a:rPr lang="en-US" altLang="zh-CN" sz="2000" u="none" dirty="0" smtClean="0"/>
              <a:t>s3</a:t>
            </a:r>
            <a:r>
              <a:rPr lang="zh-CN" altLang="en-US" sz="2000" u="none" dirty="0" smtClean="0"/>
              <a:t>相连的主机所发送</a:t>
            </a:r>
            <a:r>
              <a:rPr lang="zh-CN" altLang="en-US" sz="2000" u="none" dirty="0"/>
              <a:t>的</a:t>
            </a:r>
            <a:r>
              <a:rPr lang="zh-CN" altLang="en-US" sz="2000" u="none" dirty="0" smtClean="0"/>
              <a:t>流量</a:t>
            </a:r>
            <a:r>
              <a:rPr lang="zh-CN" altLang="en-US" sz="2000" u="none" dirty="0"/>
              <a:t>。</a:t>
            </a:r>
            <a:endParaRPr lang="en-US" altLang="zh-CN" sz="2000" u="none" dirty="0">
              <a:latin typeface="+mn-lt"/>
            </a:endParaRPr>
          </a:p>
        </p:txBody>
      </p:sp>
    </p:spTree>
    <p:extLst>
      <p:ext uri="{BB962C8B-B14F-4D97-AF65-F5344CB8AC3E}">
        <p14:creationId xmlns:p14="http://schemas.microsoft.com/office/powerpoint/2010/main" val="141255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1800" dirty="0" smtClean="0"/>
              <a:t>转发和路由选择</a:t>
            </a:r>
            <a:r>
              <a:rPr lang="en-US" altLang="zh-CN" sz="1800" dirty="0" smtClean="0"/>
              <a:t>: </a:t>
            </a:r>
            <a:r>
              <a:rPr lang="zh-CN" altLang="en-US" sz="1800" dirty="0" smtClean="0"/>
              <a:t>数据平面和控制平面</a:t>
            </a:r>
            <a:endParaRPr lang="en-US" altLang="zh-CN" sz="1800" dirty="0" smtClean="0"/>
          </a:p>
          <a:p>
            <a:pPr eaLnBrk="1" hangingPunct="1">
              <a:spcBef>
                <a:spcPts val="600"/>
              </a:spcBef>
            </a:pPr>
            <a:r>
              <a:rPr lang="zh-CN" altLang="en-US" sz="1800" dirty="0" smtClean="0"/>
              <a:t>网络服务模型</a:t>
            </a:r>
            <a:endParaRPr lang="en-US" altLang="zh-CN" sz="18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1800" dirty="0"/>
              <a:t>输入端口处理和基于目的地转发</a:t>
            </a:r>
            <a:endParaRPr lang="en-US" altLang="zh-CN" sz="1800" dirty="0"/>
          </a:p>
          <a:p>
            <a:pPr eaLnBrk="1" hangingPunct="1">
              <a:lnSpc>
                <a:spcPct val="90000"/>
              </a:lnSpc>
              <a:spcBef>
                <a:spcPts val="600"/>
              </a:spcBef>
            </a:pPr>
            <a:r>
              <a:rPr lang="zh-CN" altLang="en-US" sz="1800" dirty="0"/>
              <a:t>交换</a:t>
            </a:r>
            <a:endParaRPr lang="en-US" altLang="zh-CN" sz="1800" dirty="0"/>
          </a:p>
          <a:p>
            <a:pPr eaLnBrk="1" hangingPunct="1">
              <a:lnSpc>
                <a:spcPct val="90000"/>
              </a:lnSpc>
              <a:spcBef>
                <a:spcPts val="600"/>
              </a:spcBef>
            </a:pPr>
            <a:r>
              <a:rPr lang="zh-CN" altLang="en-US" sz="1800" dirty="0"/>
              <a:t>输出端口处理</a:t>
            </a:r>
            <a:endParaRPr lang="en-US" altLang="zh-CN" sz="1800" dirty="0"/>
          </a:p>
          <a:p>
            <a:pPr eaLnBrk="1" hangingPunct="1">
              <a:lnSpc>
                <a:spcPct val="90000"/>
              </a:lnSpc>
              <a:spcBef>
                <a:spcPts val="600"/>
              </a:spcBef>
            </a:pPr>
            <a:r>
              <a:rPr lang="zh-CN" altLang="en-US" sz="1800" dirty="0"/>
              <a:t>何处出现排队</a:t>
            </a:r>
            <a:endParaRPr lang="en-US" altLang="zh-CN" sz="1800" dirty="0"/>
          </a:p>
          <a:p>
            <a:pPr eaLnBrk="1" hangingPunct="1">
              <a:lnSpc>
                <a:spcPct val="90000"/>
              </a:lnSpc>
              <a:spcBef>
                <a:spcPts val="600"/>
              </a:spcBef>
            </a:pPr>
            <a:r>
              <a:rPr lang="zh-CN" altLang="en-US" sz="1800" dirty="0"/>
              <a:t>分组调度</a:t>
            </a:r>
            <a:endParaRPr lang="en-US" altLang="zh-CN" sz="18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1800" dirty="0"/>
              <a:t>IPv4 </a:t>
            </a:r>
            <a:r>
              <a:rPr lang="zh-CN" altLang="en-US" sz="1800" dirty="0"/>
              <a:t>数据报格式</a:t>
            </a:r>
            <a:endParaRPr lang="en-US" altLang="zh-CN" sz="1800" dirty="0"/>
          </a:p>
          <a:p>
            <a:pPr eaLnBrk="1" hangingPunct="1">
              <a:lnSpc>
                <a:spcPct val="90000"/>
              </a:lnSpc>
              <a:spcBef>
                <a:spcPts val="600"/>
              </a:spcBef>
            </a:pPr>
            <a:r>
              <a:rPr lang="en-US" altLang="zh-CN" sz="1800" dirty="0"/>
              <a:t>IPv4 </a:t>
            </a:r>
            <a:r>
              <a:rPr lang="zh-CN" altLang="en-US" sz="1800" dirty="0"/>
              <a:t>数据报分片</a:t>
            </a:r>
            <a:endParaRPr lang="en-US" altLang="zh-CN" sz="18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dirty="0"/>
              <a:t>IPv4 </a:t>
            </a:r>
            <a:r>
              <a:rPr lang="zh-CN" altLang="en-US" sz="1800" dirty="0"/>
              <a:t>编址</a:t>
            </a:r>
            <a:endParaRPr lang="en-US" altLang="zh-CN" sz="1800" dirty="0"/>
          </a:p>
          <a:p>
            <a:pPr eaLnBrk="1" hangingPunct="1">
              <a:lnSpc>
                <a:spcPct val="90000"/>
              </a:lnSpc>
              <a:spcBef>
                <a:spcPts val="600"/>
              </a:spcBef>
              <a:defRPr/>
            </a:pPr>
            <a:r>
              <a:rPr lang="zh-CN" altLang="en-US" sz="1800" dirty="0"/>
              <a:t>网络</a:t>
            </a:r>
            <a:r>
              <a:rPr lang="zh-CN" altLang="en-US" sz="1800" dirty="0" smtClean="0"/>
              <a:t>地址转换</a:t>
            </a:r>
            <a:endParaRPr lang="en-US" altLang="zh-CN" sz="1800" dirty="0" smtClean="0"/>
          </a:p>
          <a:p>
            <a:pPr eaLnBrk="1" hangingPunct="1">
              <a:lnSpc>
                <a:spcPct val="90000"/>
              </a:lnSpc>
              <a:spcBef>
                <a:spcPts val="600"/>
              </a:spcBef>
              <a:defRPr/>
            </a:pPr>
            <a:r>
              <a:rPr lang="en-US" altLang="zh-CN" sz="1800" dirty="0" smtClean="0"/>
              <a:t>IPv6</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1800" dirty="0"/>
              <a:t>匹配</a:t>
            </a:r>
            <a:endParaRPr lang="en-US" altLang="zh-CN" sz="1800" dirty="0"/>
          </a:p>
          <a:p>
            <a:pPr eaLnBrk="1" hangingPunct="1">
              <a:lnSpc>
                <a:spcPct val="90000"/>
              </a:lnSpc>
              <a:spcBef>
                <a:spcPts val="600"/>
              </a:spcBef>
              <a:defRPr/>
            </a:pPr>
            <a:r>
              <a:rPr lang="zh-CN" altLang="en-US" sz="1800" dirty="0"/>
              <a:t>动作</a:t>
            </a:r>
            <a:endParaRPr lang="en-US" altLang="zh-CN" sz="1800" dirty="0"/>
          </a:p>
          <a:p>
            <a:pPr eaLnBrk="1" hangingPunct="1">
              <a:lnSpc>
                <a:spcPct val="90000"/>
              </a:lnSpc>
              <a:spcBef>
                <a:spcPts val="600"/>
              </a:spcBef>
              <a:defRPr/>
            </a:pPr>
            <a:r>
              <a:rPr lang="zh-CN" altLang="en-US" sz="1800" dirty="0">
                <a:solidFill>
                  <a:srgbClr val="FF0000"/>
                </a:solidFill>
              </a:rPr>
              <a:t>匹配加动作操作中的</a:t>
            </a:r>
            <a:r>
              <a:rPr lang="en-US" altLang="zh-CN" sz="1800" dirty="0">
                <a:solidFill>
                  <a:srgbClr val="FF0000"/>
                </a:solidFill>
              </a:rPr>
              <a:t>OpenFlow</a:t>
            </a:r>
            <a:r>
              <a:rPr lang="zh-CN" altLang="en-US" sz="1800" dirty="0">
                <a:solidFill>
                  <a:srgbClr val="FF0000"/>
                </a:solidFill>
              </a:rPr>
              <a:t>例子</a:t>
            </a:r>
            <a:endParaRPr lang="en-US" altLang="zh-CN" sz="1800" dirty="0">
              <a:solidFill>
                <a:srgbClr val="FF0000"/>
              </a:solidFill>
            </a:endParaRPr>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17813288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4.8 </a:t>
            </a:r>
            <a:r>
              <a:rPr lang="zh-CN" altLang="en-US" dirty="0" smtClean="0"/>
              <a:t>小结</a:t>
            </a:r>
            <a:endParaRPr lang="zh-CN" altLang="en-US" dirty="0"/>
          </a:p>
        </p:txBody>
      </p:sp>
      <p:sp>
        <p:nvSpPr>
          <p:cNvPr id="6" name="内容占位符 5"/>
          <p:cNvSpPr>
            <a:spLocks noGrp="1"/>
          </p:cNvSpPr>
          <p:nvPr>
            <p:ph idx="1"/>
          </p:nvPr>
        </p:nvSpPr>
        <p:spPr/>
        <p:txBody>
          <a:bodyPr/>
          <a:lstStyle/>
          <a:p>
            <a:pPr marL="0" indent="0">
              <a:buNone/>
            </a:pPr>
            <a:r>
              <a:rPr lang="en-US" altLang="zh-CN" dirty="0">
                <a:solidFill>
                  <a:srgbClr val="CC0000"/>
                </a:solidFill>
                <a:ea typeface="ＭＳ Ｐゴシック" pitchFamily="34" charset="-128"/>
                <a:cs typeface="ＭＳ Ｐゴシック" pitchFamily="34" charset="-128"/>
              </a:rPr>
              <a:t>Question</a:t>
            </a:r>
            <a:r>
              <a:rPr lang="en-US" altLang="zh-CN" dirty="0" smtClean="0">
                <a:solidFill>
                  <a:srgbClr val="CC0000"/>
                </a:solidFill>
                <a:ea typeface="ＭＳ Ｐゴシック" pitchFamily="34" charset="-128"/>
                <a:cs typeface="ＭＳ Ｐゴシック" pitchFamily="34" charset="-128"/>
              </a:rPr>
              <a:t>: </a:t>
            </a:r>
            <a:r>
              <a:rPr lang="zh-CN" altLang="en-US" dirty="0" smtClean="0"/>
              <a:t>如何</a:t>
            </a:r>
            <a:r>
              <a:rPr lang="zh-CN" altLang="en-US" dirty="0"/>
              <a:t>计算转发表</a:t>
            </a:r>
            <a:r>
              <a:rPr lang="en-US" altLang="zh-CN" dirty="0"/>
              <a:t>(</a:t>
            </a:r>
            <a:r>
              <a:rPr lang="zh-CN" altLang="en-US" dirty="0"/>
              <a:t>基于</a:t>
            </a:r>
            <a:r>
              <a:rPr lang="zh-CN" altLang="en-US" dirty="0" smtClean="0"/>
              <a:t>目的地的转发</a:t>
            </a:r>
            <a:r>
              <a:rPr lang="en-US" altLang="zh-CN" dirty="0" smtClean="0"/>
              <a:t>) </a:t>
            </a:r>
            <a:r>
              <a:rPr lang="zh-CN" altLang="en-US" dirty="0" smtClean="0"/>
              <a:t>或</a:t>
            </a:r>
            <a:r>
              <a:rPr lang="zh-CN" altLang="en-US" dirty="0"/>
              <a:t>流表</a:t>
            </a:r>
            <a:r>
              <a:rPr lang="en-US" altLang="zh-CN" dirty="0" smtClean="0"/>
              <a:t>(</a:t>
            </a:r>
            <a:r>
              <a:rPr lang="zh-CN" altLang="en-US" dirty="0"/>
              <a:t>通用</a:t>
            </a:r>
            <a:r>
              <a:rPr lang="zh-CN" altLang="en-US" dirty="0" smtClean="0"/>
              <a:t>转 </a:t>
            </a:r>
            <a:endParaRPr lang="en-US" altLang="zh-CN" dirty="0" smtClean="0"/>
          </a:p>
          <a:p>
            <a:pPr marL="0" indent="0">
              <a:buNone/>
            </a:pPr>
            <a:r>
              <a:rPr lang="en-US" altLang="zh-CN" dirty="0"/>
              <a:t> </a:t>
            </a:r>
            <a:r>
              <a:rPr lang="en-US" altLang="zh-CN" dirty="0" smtClean="0"/>
              <a:t>              </a:t>
            </a:r>
            <a:r>
              <a:rPr lang="zh-CN" altLang="en-US" dirty="0" smtClean="0"/>
              <a:t>发</a:t>
            </a:r>
            <a:r>
              <a:rPr lang="en-US" altLang="zh-CN" dirty="0" smtClean="0"/>
              <a:t>)?</a:t>
            </a:r>
          </a:p>
          <a:p>
            <a:pPr marL="0" indent="0">
              <a:buNone/>
            </a:pPr>
            <a:endParaRPr lang="en-US" altLang="zh-CN" dirty="0" smtClean="0">
              <a:solidFill>
                <a:srgbClr val="CC0000"/>
              </a:solidFill>
              <a:ea typeface="ＭＳ Ｐゴシック" pitchFamily="34" charset="-128"/>
              <a:cs typeface="ＭＳ Ｐゴシック" pitchFamily="34" charset="-128"/>
            </a:endParaRPr>
          </a:p>
          <a:p>
            <a:pPr marL="0" indent="0">
              <a:buFont typeface="Wingdings" pitchFamily="2" charset="2"/>
              <a:buNone/>
            </a:pPr>
            <a:r>
              <a:rPr lang="en-US" altLang="zh-CN" dirty="0" smtClean="0">
                <a:solidFill>
                  <a:srgbClr val="CC0000"/>
                </a:solidFill>
                <a:ea typeface="ＭＳ Ｐゴシック" pitchFamily="34" charset="-128"/>
                <a:cs typeface="ＭＳ Ｐゴシック" pitchFamily="34" charset="-128"/>
              </a:rPr>
              <a:t>Answer</a:t>
            </a:r>
            <a:r>
              <a:rPr lang="en-US" altLang="zh-CN" dirty="0">
                <a:solidFill>
                  <a:srgbClr val="CC0000"/>
                </a:solidFill>
                <a:ea typeface="ＭＳ Ｐゴシック" pitchFamily="34" charset="-128"/>
                <a:cs typeface="ＭＳ Ｐゴシック" pitchFamily="34" charset="-128"/>
              </a:rPr>
              <a:t>: </a:t>
            </a:r>
            <a:r>
              <a:rPr lang="zh-CN" altLang="en-US" dirty="0"/>
              <a:t>通过控制</a:t>
            </a:r>
            <a:r>
              <a:rPr lang="zh-CN" altLang="en-US" dirty="0" smtClean="0"/>
              <a:t>平面</a:t>
            </a:r>
            <a:r>
              <a:rPr lang="en-US" altLang="zh-CN" dirty="0" smtClean="0"/>
              <a:t>(</a:t>
            </a:r>
            <a:r>
              <a:rPr lang="zh-CN" altLang="en-US" dirty="0" smtClean="0"/>
              <a:t>下</a:t>
            </a:r>
            <a:r>
              <a:rPr lang="zh-CN" altLang="en-US" dirty="0"/>
              <a:t>一</a:t>
            </a:r>
            <a:r>
              <a:rPr lang="zh-CN" altLang="en-US" dirty="0" smtClean="0"/>
              <a:t>章</a:t>
            </a:r>
            <a:r>
              <a:rPr lang="en-US" altLang="zh-CN" dirty="0" smtClean="0"/>
              <a:t>)</a:t>
            </a:r>
            <a:endParaRPr lang="zh-CN" altLang="en-US" dirty="0"/>
          </a:p>
        </p:txBody>
      </p:sp>
    </p:spTree>
    <p:extLst>
      <p:ext uri="{BB962C8B-B14F-4D97-AF65-F5344CB8AC3E}">
        <p14:creationId xmlns:p14="http://schemas.microsoft.com/office/powerpoint/2010/main" val="257790004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1800" dirty="0" smtClean="0"/>
              <a:t>转发和路由选择</a:t>
            </a:r>
            <a:r>
              <a:rPr lang="en-US" altLang="zh-CN" sz="1800" dirty="0" smtClean="0"/>
              <a:t>: </a:t>
            </a:r>
            <a:r>
              <a:rPr lang="zh-CN" altLang="en-US" sz="1800" dirty="0" smtClean="0"/>
              <a:t>数据平面和控制平面</a:t>
            </a:r>
            <a:endParaRPr lang="en-US" altLang="zh-CN" sz="1800" dirty="0" smtClean="0"/>
          </a:p>
          <a:p>
            <a:pPr eaLnBrk="1" hangingPunct="1">
              <a:spcBef>
                <a:spcPts val="600"/>
              </a:spcBef>
            </a:pPr>
            <a:r>
              <a:rPr lang="zh-CN" altLang="en-US" sz="1800" dirty="0" smtClean="0"/>
              <a:t>网络服务模型</a:t>
            </a:r>
            <a:endParaRPr lang="en-US" altLang="zh-CN" sz="18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1800" dirty="0"/>
              <a:t>输入端口处理和基于目的地转发</a:t>
            </a:r>
            <a:endParaRPr lang="en-US" altLang="zh-CN" sz="1800" dirty="0"/>
          </a:p>
          <a:p>
            <a:pPr eaLnBrk="1" hangingPunct="1">
              <a:lnSpc>
                <a:spcPct val="90000"/>
              </a:lnSpc>
              <a:spcBef>
                <a:spcPts val="600"/>
              </a:spcBef>
            </a:pPr>
            <a:r>
              <a:rPr lang="zh-CN" altLang="en-US" sz="1800" dirty="0"/>
              <a:t>交换</a:t>
            </a:r>
            <a:endParaRPr lang="en-US" altLang="zh-CN" sz="1800" dirty="0"/>
          </a:p>
          <a:p>
            <a:pPr eaLnBrk="1" hangingPunct="1">
              <a:lnSpc>
                <a:spcPct val="90000"/>
              </a:lnSpc>
              <a:spcBef>
                <a:spcPts val="600"/>
              </a:spcBef>
            </a:pPr>
            <a:r>
              <a:rPr lang="zh-CN" altLang="en-US" sz="1800" dirty="0"/>
              <a:t>输出端口处理</a:t>
            </a:r>
            <a:endParaRPr lang="en-US" altLang="zh-CN" sz="1800" dirty="0"/>
          </a:p>
          <a:p>
            <a:pPr eaLnBrk="1" hangingPunct="1">
              <a:lnSpc>
                <a:spcPct val="90000"/>
              </a:lnSpc>
              <a:spcBef>
                <a:spcPts val="600"/>
              </a:spcBef>
            </a:pPr>
            <a:r>
              <a:rPr lang="zh-CN" altLang="en-US" sz="1800" dirty="0"/>
              <a:t>何处出现排队</a:t>
            </a:r>
            <a:endParaRPr lang="en-US" altLang="zh-CN" sz="1800" dirty="0"/>
          </a:p>
          <a:p>
            <a:pPr eaLnBrk="1" hangingPunct="1">
              <a:lnSpc>
                <a:spcPct val="90000"/>
              </a:lnSpc>
              <a:spcBef>
                <a:spcPts val="600"/>
              </a:spcBef>
            </a:pPr>
            <a:r>
              <a:rPr lang="zh-CN" altLang="en-US" sz="1800" dirty="0"/>
              <a:t>分组调度</a:t>
            </a:r>
            <a:endParaRPr lang="en-US" altLang="zh-CN" sz="18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1800" dirty="0"/>
              <a:t>IPv4 </a:t>
            </a:r>
            <a:r>
              <a:rPr lang="zh-CN" altLang="en-US" sz="1800" dirty="0"/>
              <a:t>数据报格式</a:t>
            </a:r>
            <a:endParaRPr lang="en-US" altLang="zh-CN" sz="1800" dirty="0"/>
          </a:p>
          <a:p>
            <a:pPr eaLnBrk="1" hangingPunct="1">
              <a:lnSpc>
                <a:spcPct val="90000"/>
              </a:lnSpc>
              <a:spcBef>
                <a:spcPts val="600"/>
              </a:spcBef>
            </a:pPr>
            <a:r>
              <a:rPr lang="en-US" altLang="zh-CN" sz="1800" dirty="0"/>
              <a:t>IPv4 </a:t>
            </a:r>
            <a:r>
              <a:rPr lang="zh-CN" altLang="en-US" sz="1800" dirty="0"/>
              <a:t>数据报分片</a:t>
            </a:r>
            <a:endParaRPr lang="en-US" altLang="zh-CN" sz="1800" dirty="0"/>
          </a:p>
        </p:txBody>
      </p:sp>
      <p:sp>
        <p:nvSpPr>
          <p:cNvPr id="1320964" name="Rectangle 4"/>
          <p:cNvSpPr>
            <a:spLocks noGrp="1" noChangeArrowheads="1"/>
          </p:cNvSpPr>
          <p:nvPr>
            <p:ph type="body" sz="half" idx="2"/>
          </p:nvPr>
        </p:nvSpPr>
        <p:spPr>
          <a:xfrm>
            <a:off x="4785064" y="1002889"/>
            <a:ext cx="4008099" cy="3264311"/>
          </a:xfrm>
        </p:spPr>
        <p:txBody>
          <a:bodyPr/>
          <a:lstStyle/>
          <a:p>
            <a:pPr eaLnBrk="1" hangingPunct="1">
              <a:lnSpc>
                <a:spcPct val="90000"/>
              </a:lnSpc>
              <a:spcBef>
                <a:spcPts val="600"/>
              </a:spcBef>
              <a:defRPr/>
            </a:pPr>
            <a:r>
              <a:rPr lang="en-US" altLang="zh-CN" sz="1800" dirty="0"/>
              <a:t>IPv4 </a:t>
            </a:r>
            <a:r>
              <a:rPr lang="zh-CN" altLang="en-US" sz="1800" dirty="0"/>
              <a:t>编址</a:t>
            </a:r>
            <a:endParaRPr lang="en-US" altLang="zh-CN" sz="1800" dirty="0"/>
          </a:p>
          <a:p>
            <a:pPr eaLnBrk="1" hangingPunct="1">
              <a:lnSpc>
                <a:spcPct val="90000"/>
              </a:lnSpc>
              <a:spcBef>
                <a:spcPts val="600"/>
              </a:spcBef>
              <a:defRPr/>
            </a:pPr>
            <a:r>
              <a:rPr lang="zh-CN" altLang="en-US" sz="1800" dirty="0"/>
              <a:t>网络</a:t>
            </a:r>
            <a:r>
              <a:rPr lang="zh-CN" altLang="en-US" sz="1800" dirty="0" smtClean="0"/>
              <a:t>地址转换</a:t>
            </a:r>
            <a:endParaRPr lang="en-US" altLang="zh-CN" sz="1800" dirty="0" smtClean="0"/>
          </a:p>
          <a:p>
            <a:pPr eaLnBrk="1" hangingPunct="1">
              <a:lnSpc>
                <a:spcPct val="90000"/>
              </a:lnSpc>
              <a:spcBef>
                <a:spcPts val="600"/>
              </a:spcBef>
              <a:defRPr/>
            </a:pPr>
            <a:r>
              <a:rPr lang="en-US" altLang="zh-CN" sz="1800" dirty="0" smtClean="0"/>
              <a:t>IPv6</a:t>
            </a:r>
            <a:endParaRPr lang="en-US" altLang="zh-CN" sz="18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solidFill>
                  <a:srgbClr val="FF0000"/>
                </a:solidFill>
              </a:rPr>
              <a:t>通用转发和</a:t>
            </a:r>
            <a:r>
              <a:rPr lang="en-US" altLang="zh-CN" sz="2000" dirty="0" smtClean="0">
                <a:solidFill>
                  <a:srgbClr val="FF0000"/>
                </a:solidFill>
              </a:rPr>
              <a:t>SDN</a:t>
            </a:r>
          </a:p>
          <a:p>
            <a:pPr eaLnBrk="1" hangingPunct="1">
              <a:lnSpc>
                <a:spcPct val="90000"/>
              </a:lnSpc>
              <a:spcBef>
                <a:spcPts val="600"/>
              </a:spcBef>
              <a:defRPr/>
            </a:pPr>
            <a:r>
              <a:rPr lang="zh-CN" altLang="en-US" sz="1800" dirty="0"/>
              <a:t>匹配</a:t>
            </a:r>
            <a:endParaRPr lang="en-US" altLang="zh-CN" sz="1800" dirty="0"/>
          </a:p>
          <a:p>
            <a:pPr eaLnBrk="1" hangingPunct="1">
              <a:lnSpc>
                <a:spcPct val="90000"/>
              </a:lnSpc>
              <a:spcBef>
                <a:spcPts val="600"/>
              </a:spcBef>
              <a:defRPr/>
            </a:pPr>
            <a:r>
              <a:rPr lang="zh-CN" altLang="en-US" sz="1800" dirty="0"/>
              <a:t>动作</a:t>
            </a:r>
            <a:endParaRPr lang="en-US" altLang="zh-CN" sz="1800" dirty="0"/>
          </a:p>
          <a:p>
            <a:pPr eaLnBrk="1" hangingPunct="1">
              <a:lnSpc>
                <a:spcPct val="90000"/>
              </a:lnSpc>
              <a:spcBef>
                <a:spcPts val="600"/>
              </a:spcBef>
              <a:defRPr/>
            </a:pPr>
            <a:r>
              <a:rPr lang="zh-CN" altLang="en-US" sz="1800" dirty="0"/>
              <a:t>匹配加动作操作中的</a:t>
            </a:r>
            <a:r>
              <a:rPr lang="en-US" altLang="zh-CN" sz="1800" dirty="0"/>
              <a:t>OpenFlow</a:t>
            </a:r>
            <a:r>
              <a:rPr lang="zh-CN" altLang="en-US" sz="1800" dirty="0"/>
              <a:t>例子</a:t>
            </a:r>
            <a:endParaRPr lang="en-US" altLang="zh-CN" sz="1800" dirty="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16322287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zh-CN" altLang="en-US" dirty="0" smtClean="0"/>
              <a:t>虚电路和数据报网络</a:t>
            </a:r>
          </a:p>
        </p:txBody>
      </p:sp>
      <p:sp>
        <p:nvSpPr>
          <p:cNvPr id="153603" name="Rectangle 3"/>
          <p:cNvSpPr>
            <a:spLocks noGrp="1" noChangeArrowheads="1"/>
          </p:cNvSpPr>
          <p:nvPr>
            <p:ph idx="1"/>
          </p:nvPr>
        </p:nvSpPr>
        <p:spPr/>
        <p:txBody>
          <a:bodyPr/>
          <a:lstStyle/>
          <a:p>
            <a:pPr eaLnBrk="1" hangingPunct="1">
              <a:spcBef>
                <a:spcPts val="0"/>
              </a:spcBef>
            </a:pPr>
            <a:r>
              <a:rPr lang="zh-CN" altLang="en-US" b="1" dirty="0" smtClean="0">
                <a:ea typeface="楷体" panose="02010609060101010101" pitchFamily="49" charset="-122"/>
                <a:cs typeface="Arial" panose="020B0604020202020204" pitchFamily="34" charset="0"/>
              </a:rPr>
              <a:t>网络层提供的服务</a:t>
            </a:r>
          </a:p>
          <a:p>
            <a:pPr lvl="1" eaLnBrk="1" hangingPunct="1">
              <a:spcBef>
                <a:spcPts val="0"/>
              </a:spcBef>
            </a:pPr>
            <a:r>
              <a:rPr lang="zh-CN" altLang="en-US" dirty="0" smtClean="0">
                <a:ea typeface="楷体" panose="02010609060101010101" pitchFamily="49" charset="-122"/>
                <a:cs typeface="Arial" panose="020B0604020202020204" pitchFamily="34" charset="0"/>
              </a:rPr>
              <a:t>面向连接的服务 </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虚电路，需事先握手</a:t>
            </a:r>
          </a:p>
          <a:p>
            <a:pPr lvl="1" eaLnBrk="1" hangingPunct="1">
              <a:spcBef>
                <a:spcPts val="0"/>
              </a:spcBef>
            </a:pPr>
            <a:r>
              <a:rPr lang="zh-CN" altLang="en-US" dirty="0" smtClean="0">
                <a:ea typeface="楷体" panose="02010609060101010101" pitchFamily="49" charset="-122"/>
                <a:cs typeface="Arial" panose="020B0604020202020204" pitchFamily="34" charset="0"/>
              </a:rPr>
              <a:t>面向无连接的服务 </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数据报，无需握手</a:t>
            </a:r>
          </a:p>
          <a:p>
            <a:pPr eaLnBrk="1" hangingPunct="1">
              <a:spcBef>
                <a:spcPts val="0"/>
              </a:spcBef>
            </a:pPr>
            <a:endParaRPr lang="en-US" altLang="zh-CN" b="1" dirty="0" smtClean="0">
              <a:ea typeface="楷体" panose="02010609060101010101" pitchFamily="49" charset="-122"/>
              <a:cs typeface="Arial" panose="020B0604020202020204" pitchFamily="34" charset="0"/>
            </a:endParaRPr>
          </a:p>
          <a:p>
            <a:pPr eaLnBrk="1" hangingPunct="1">
              <a:spcBef>
                <a:spcPts val="0"/>
              </a:spcBef>
            </a:pPr>
            <a:r>
              <a:rPr lang="zh-CN" altLang="en-US" b="1" dirty="0" smtClean="0">
                <a:ea typeface="楷体" panose="02010609060101010101" pitchFamily="49" charset="-122"/>
                <a:cs typeface="Arial" panose="020B0604020202020204" pitchFamily="34" charset="0"/>
              </a:rPr>
              <a:t>网络层与运输层相应服务的区别</a:t>
            </a:r>
          </a:p>
          <a:p>
            <a:pPr lvl="1" eaLnBrk="1" hangingPunct="1">
              <a:spcBef>
                <a:spcPts val="0"/>
              </a:spcBef>
            </a:pPr>
            <a:r>
              <a:rPr lang="zh-CN" altLang="en-US" dirty="0" smtClean="0">
                <a:ea typeface="楷体" panose="02010609060101010101" pitchFamily="49" charset="-122"/>
                <a:cs typeface="Arial" panose="020B0604020202020204" pitchFamily="34" charset="0"/>
              </a:rPr>
              <a:t>网络层是向运输层提供主机到主机的服务，而运输层是向应用层提供进程到进程的服务。 </a:t>
            </a:r>
          </a:p>
          <a:p>
            <a:pPr lvl="1" eaLnBrk="1" hangingPunct="1">
              <a:spcBef>
                <a:spcPts val="0"/>
              </a:spcBef>
            </a:pPr>
            <a:endParaRPr lang="en-US" altLang="zh-CN" dirty="0" smtClean="0">
              <a:ea typeface="楷体" panose="02010609060101010101" pitchFamily="49" charset="-122"/>
              <a:cs typeface="Arial" panose="020B0604020202020204" pitchFamily="34" charset="0"/>
            </a:endParaRPr>
          </a:p>
          <a:p>
            <a:pPr lvl="1" eaLnBrk="1" hangingPunct="1">
              <a:spcBef>
                <a:spcPts val="0"/>
              </a:spcBef>
            </a:pPr>
            <a:r>
              <a:rPr lang="zh-CN" altLang="en-US" dirty="0" smtClean="0">
                <a:ea typeface="楷体" panose="02010609060101010101" pitchFamily="49" charset="-122"/>
                <a:cs typeface="Arial" panose="020B0604020202020204" pitchFamily="34" charset="0"/>
              </a:rPr>
              <a:t>网络层仅提供上述两种服务中的一种，不同时提供两种，而运输层则同时提供两种。</a:t>
            </a:r>
          </a:p>
          <a:p>
            <a:pPr lvl="1" eaLnBrk="1" hangingPunct="1">
              <a:spcBef>
                <a:spcPts val="0"/>
              </a:spcBef>
            </a:pPr>
            <a:endParaRPr lang="en-US" altLang="zh-CN" dirty="0" smtClean="0">
              <a:ea typeface="楷体" panose="02010609060101010101" pitchFamily="49" charset="-122"/>
              <a:cs typeface="Arial" panose="020B0604020202020204" pitchFamily="34" charset="0"/>
            </a:endParaRPr>
          </a:p>
          <a:p>
            <a:pPr lvl="1" eaLnBrk="1" hangingPunct="1">
              <a:spcBef>
                <a:spcPts val="0"/>
              </a:spcBef>
            </a:pPr>
            <a:r>
              <a:rPr lang="zh-CN" altLang="en-US" dirty="0" smtClean="0">
                <a:ea typeface="楷体" panose="02010609060101010101" pitchFamily="49" charset="-122"/>
                <a:cs typeface="Arial" panose="020B0604020202020204" pitchFamily="34" charset="0"/>
              </a:rPr>
              <a:t>运输层的服务在网络边缘的端系统中实现，而网络层的服务则在整个网络中实现，含路由器。 </a:t>
            </a:r>
          </a:p>
        </p:txBody>
      </p:sp>
    </p:spTree>
    <p:extLst>
      <p:ext uri="{BB962C8B-B14F-4D97-AF65-F5344CB8AC3E}">
        <p14:creationId xmlns:p14="http://schemas.microsoft.com/office/powerpoint/2010/main" val="2384525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3603">
                                            <p:txEl>
                                              <p:pRg st="4" end="4"/>
                                            </p:txEl>
                                          </p:spTgt>
                                        </p:tgtEl>
                                        <p:attrNameLst>
                                          <p:attrName>style.visibility</p:attrName>
                                        </p:attrNameLst>
                                      </p:cBhvr>
                                      <p:to>
                                        <p:strVal val="visible"/>
                                      </p:to>
                                    </p:set>
                                    <p:animEffect transition="in" filter="fade">
                                      <p:cBhvr>
                                        <p:cTn id="7" dur="500"/>
                                        <p:tgtEl>
                                          <p:spTgt spid="15360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03">
                                            <p:txEl>
                                              <p:pRg st="5" end="5"/>
                                            </p:txEl>
                                          </p:spTgt>
                                        </p:tgtEl>
                                        <p:attrNameLst>
                                          <p:attrName>style.visibility</p:attrName>
                                        </p:attrNameLst>
                                      </p:cBhvr>
                                      <p:to>
                                        <p:strVal val="visible"/>
                                      </p:to>
                                    </p:set>
                                    <p:animEffect transition="in" filter="fade">
                                      <p:cBhvr>
                                        <p:cTn id="12" dur="500"/>
                                        <p:tgtEl>
                                          <p:spTgt spid="15360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3603">
                                            <p:txEl>
                                              <p:pRg st="7" end="7"/>
                                            </p:txEl>
                                          </p:spTgt>
                                        </p:tgtEl>
                                        <p:attrNameLst>
                                          <p:attrName>style.visibility</p:attrName>
                                        </p:attrNameLst>
                                      </p:cBhvr>
                                      <p:to>
                                        <p:strVal val="visible"/>
                                      </p:to>
                                    </p:set>
                                    <p:animEffect transition="in" filter="fade">
                                      <p:cBhvr>
                                        <p:cTn id="17" dur="500"/>
                                        <p:tgtEl>
                                          <p:spTgt spid="153603">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3603">
                                            <p:txEl>
                                              <p:pRg st="9" end="9"/>
                                            </p:txEl>
                                          </p:spTgt>
                                        </p:tgtEl>
                                        <p:attrNameLst>
                                          <p:attrName>style.visibility</p:attrName>
                                        </p:attrNameLst>
                                      </p:cBhvr>
                                      <p:to>
                                        <p:strVal val="visible"/>
                                      </p:to>
                                    </p:set>
                                    <p:animEffect transition="in" filter="fade">
                                      <p:cBhvr>
                                        <p:cTn id="22" dur="500"/>
                                        <p:tgtEl>
                                          <p:spTgt spid="153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50825" y="1557338"/>
            <a:ext cx="1449388" cy="2538412"/>
          </a:xfrm>
          <a:prstGeom prst="rect">
            <a:avLst/>
          </a:prstGeom>
          <a:solidFill>
            <a:srgbClr val="FFFF99"/>
          </a:solidFill>
          <a:ln w="12700">
            <a:solidFill>
              <a:srgbClr val="333399"/>
            </a:solidFill>
            <a:miter lim="800000"/>
          </a:ln>
          <a:effectLst/>
        </p:spPr>
        <p:txBody>
          <a:bodyPr wrap="none" anchor="ctr"/>
          <a:lstStyle/>
          <a:p>
            <a:endParaRPr lang="zh-CN" altLang="en-US"/>
          </a:p>
        </p:txBody>
      </p:sp>
      <p:sp>
        <p:nvSpPr>
          <p:cNvPr id="206851" name="Rectangle 3"/>
          <p:cNvSpPr>
            <a:spLocks noChangeArrowheads="1"/>
          </p:cNvSpPr>
          <p:nvPr/>
        </p:nvSpPr>
        <p:spPr bwMode="auto">
          <a:xfrm>
            <a:off x="7493000" y="1573213"/>
            <a:ext cx="1452563" cy="2538412"/>
          </a:xfrm>
          <a:prstGeom prst="rect">
            <a:avLst/>
          </a:prstGeom>
          <a:solidFill>
            <a:srgbClr val="FFFF99"/>
          </a:solidFill>
          <a:ln w="12700">
            <a:solidFill>
              <a:srgbClr val="333399"/>
            </a:solidFill>
            <a:miter lim="800000"/>
          </a:ln>
          <a:effectLst/>
        </p:spPr>
        <p:txBody>
          <a:bodyPr wrap="none" anchor="ctr"/>
          <a:lstStyle/>
          <a:p>
            <a:endParaRPr lang="zh-CN" altLang="en-US"/>
          </a:p>
        </p:txBody>
      </p:sp>
      <p:sp>
        <p:nvSpPr>
          <p:cNvPr id="206852" name="Rectangle 4"/>
          <p:cNvSpPr>
            <a:spLocks noChangeArrowheads="1"/>
          </p:cNvSpPr>
          <p:nvPr/>
        </p:nvSpPr>
        <p:spPr bwMode="auto">
          <a:xfrm>
            <a:off x="215900" y="2281238"/>
            <a:ext cx="8688388" cy="304800"/>
          </a:xfrm>
          <a:prstGeom prst="rect">
            <a:avLst/>
          </a:prstGeom>
          <a:solidFill>
            <a:srgbClr val="CCECFF">
              <a:alpha val="67999"/>
            </a:srgbClr>
          </a:solidFill>
          <a:ln w="12700">
            <a:noFill/>
            <a:miter lim="800000"/>
          </a:ln>
          <a:effectLst/>
        </p:spPr>
        <p:txBody>
          <a:bodyPr wrap="none" anchor="ctr"/>
          <a:lstStyle/>
          <a:p>
            <a:endParaRPr lang="zh-CN" altLang="en-US"/>
          </a:p>
        </p:txBody>
      </p:sp>
      <p:sp>
        <p:nvSpPr>
          <p:cNvPr id="206853" name="Line 5"/>
          <p:cNvSpPr>
            <a:spLocks noChangeShapeType="1"/>
          </p:cNvSpPr>
          <p:nvPr/>
        </p:nvSpPr>
        <p:spPr bwMode="auto">
          <a:xfrm>
            <a:off x="1684338" y="5683250"/>
            <a:ext cx="5789612" cy="0"/>
          </a:xfrm>
          <a:prstGeom prst="line">
            <a:avLst/>
          </a:prstGeom>
          <a:noFill/>
          <a:ln w="57150">
            <a:solidFill>
              <a:srgbClr val="333399"/>
            </a:solidFill>
            <a:round/>
          </a:ln>
          <a:effectLst/>
        </p:spPr>
        <p:txBody>
          <a:bodyPr wrap="none" anchor="ctr"/>
          <a:lstStyle/>
          <a:p>
            <a:endParaRPr lang="zh-CN" altLang="en-US" sz="1800"/>
          </a:p>
        </p:txBody>
      </p:sp>
      <p:sp>
        <p:nvSpPr>
          <p:cNvPr id="206854" name="Line 6"/>
          <p:cNvSpPr>
            <a:spLocks noChangeShapeType="1"/>
          </p:cNvSpPr>
          <p:nvPr/>
        </p:nvSpPr>
        <p:spPr bwMode="auto">
          <a:xfrm>
            <a:off x="244475" y="3159125"/>
            <a:ext cx="1447800" cy="0"/>
          </a:xfrm>
          <a:prstGeom prst="line">
            <a:avLst/>
          </a:prstGeom>
          <a:noFill/>
          <a:ln w="12700">
            <a:solidFill>
              <a:schemeClr val="tx1"/>
            </a:solidFill>
            <a:round/>
          </a:ln>
          <a:effectLst/>
        </p:spPr>
        <p:txBody>
          <a:bodyPr wrap="none" anchor="ctr"/>
          <a:lstStyle/>
          <a:p>
            <a:endParaRPr lang="zh-CN" altLang="en-US"/>
          </a:p>
        </p:txBody>
      </p:sp>
      <p:sp>
        <p:nvSpPr>
          <p:cNvPr id="206855" name="Line 7"/>
          <p:cNvSpPr>
            <a:spLocks noChangeShapeType="1"/>
          </p:cNvSpPr>
          <p:nvPr/>
        </p:nvSpPr>
        <p:spPr bwMode="auto">
          <a:xfrm>
            <a:off x="244475" y="3638550"/>
            <a:ext cx="1447800" cy="0"/>
          </a:xfrm>
          <a:prstGeom prst="line">
            <a:avLst/>
          </a:prstGeom>
          <a:noFill/>
          <a:ln w="12700">
            <a:solidFill>
              <a:schemeClr val="tx1"/>
            </a:solidFill>
            <a:round/>
          </a:ln>
          <a:effectLst/>
        </p:spPr>
        <p:txBody>
          <a:bodyPr wrap="none" anchor="ctr"/>
          <a:lstStyle/>
          <a:p>
            <a:endParaRPr lang="zh-CN" altLang="en-US"/>
          </a:p>
        </p:txBody>
      </p:sp>
      <p:sp>
        <p:nvSpPr>
          <p:cNvPr id="206856" name="Rectangle 8"/>
          <p:cNvSpPr>
            <a:spLocks noChangeArrowheads="1"/>
          </p:cNvSpPr>
          <p:nvPr/>
        </p:nvSpPr>
        <p:spPr bwMode="auto">
          <a:xfrm>
            <a:off x="250825" y="2235200"/>
            <a:ext cx="1439863" cy="447675"/>
          </a:xfrm>
          <a:prstGeom prst="rect">
            <a:avLst/>
          </a:prstGeom>
          <a:solidFill>
            <a:srgbClr val="99FF66"/>
          </a:solidFill>
          <a:ln w="19050">
            <a:solidFill>
              <a:schemeClr val="tx1"/>
            </a:solidFill>
            <a:miter lim="800000"/>
          </a:ln>
          <a:effectLst/>
        </p:spPr>
        <p:txBody>
          <a:bodyPr wrap="none" anchor="ctr"/>
          <a:lstStyle/>
          <a:p>
            <a:endParaRPr lang="zh-CN" altLang="en-US"/>
          </a:p>
        </p:txBody>
      </p:sp>
      <p:sp>
        <p:nvSpPr>
          <p:cNvPr id="206857" name="Rectangle 9"/>
          <p:cNvSpPr>
            <a:spLocks noChangeArrowheads="1"/>
          </p:cNvSpPr>
          <p:nvPr/>
        </p:nvSpPr>
        <p:spPr bwMode="auto">
          <a:xfrm>
            <a:off x="209550" y="1693863"/>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1</a:t>
            </a:r>
          </a:p>
        </p:txBody>
      </p:sp>
      <p:grpSp>
        <p:nvGrpSpPr>
          <p:cNvPr id="2" name="Group 10"/>
          <p:cNvGrpSpPr/>
          <p:nvPr/>
        </p:nvGrpSpPr>
        <p:grpSpPr bwMode="auto">
          <a:xfrm>
            <a:off x="2957513" y="2692400"/>
            <a:ext cx="1062037" cy="1419225"/>
            <a:chOff x="2017" y="1543"/>
            <a:chExt cx="619" cy="922"/>
          </a:xfrm>
        </p:grpSpPr>
        <p:sp>
          <p:nvSpPr>
            <p:cNvPr id="206859" name="Rectangle 11"/>
            <p:cNvSpPr>
              <a:spLocks noChangeArrowheads="1"/>
            </p:cNvSpPr>
            <p:nvPr/>
          </p:nvSpPr>
          <p:spPr bwMode="auto">
            <a:xfrm>
              <a:off x="2017" y="1543"/>
              <a:ext cx="619" cy="922"/>
            </a:xfrm>
            <a:prstGeom prst="rect">
              <a:avLst/>
            </a:prstGeom>
            <a:solidFill>
              <a:srgbClr val="CCCCFF"/>
            </a:solidFill>
            <a:ln w="12700">
              <a:solidFill>
                <a:schemeClr val="tx1"/>
              </a:solidFill>
              <a:miter lim="800000"/>
            </a:ln>
            <a:effectLst/>
          </p:spPr>
          <p:txBody>
            <a:bodyPr wrap="none" anchor="ctr"/>
            <a:lstStyle/>
            <a:p>
              <a:endParaRPr lang="zh-CN" altLang="en-US"/>
            </a:p>
          </p:txBody>
        </p:sp>
        <p:sp>
          <p:nvSpPr>
            <p:cNvPr id="206860" name="Line 12"/>
            <p:cNvSpPr>
              <a:spLocks noChangeShapeType="1"/>
            </p:cNvSpPr>
            <p:nvPr/>
          </p:nvSpPr>
          <p:spPr bwMode="auto">
            <a:xfrm>
              <a:off x="2017" y="1845"/>
              <a:ext cx="619" cy="0"/>
            </a:xfrm>
            <a:prstGeom prst="line">
              <a:avLst/>
            </a:prstGeom>
            <a:noFill/>
            <a:ln w="12700">
              <a:solidFill>
                <a:schemeClr val="tx1"/>
              </a:solidFill>
              <a:round/>
            </a:ln>
            <a:effectLst/>
          </p:spPr>
          <p:txBody>
            <a:bodyPr wrap="none" anchor="ctr"/>
            <a:lstStyle/>
            <a:p>
              <a:endParaRPr lang="zh-CN" altLang="en-US"/>
            </a:p>
          </p:txBody>
        </p:sp>
        <p:sp>
          <p:nvSpPr>
            <p:cNvPr id="206861" name="Line 13"/>
            <p:cNvSpPr>
              <a:spLocks noChangeShapeType="1"/>
            </p:cNvSpPr>
            <p:nvPr/>
          </p:nvSpPr>
          <p:spPr bwMode="auto">
            <a:xfrm>
              <a:off x="2017" y="2157"/>
              <a:ext cx="619" cy="0"/>
            </a:xfrm>
            <a:prstGeom prst="line">
              <a:avLst/>
            </a:prstGeom>
            <a:noFill/>
            <a:ln w="12700">
              <a:solidFill>
                <a:schemeClr val="tx1"/>
              </a:solidFill>
              <a:round/>
            </a:ln>
            <a:effectLst/>
          </p:spPr>
          <p:txBody>
            <a:bodyPr wrap="none" anchor="ctr"/>
            <a:lstStyle/>
            <a:p>
              <a:endParaRPr lang="zh-CN" altLang="en-US"/>
            </a:p>
          </p:txBody>
        </p:sp>
      </p:grpSp>
      <p:sp>
        <p:nvSpPr>
          <p:cNvPr id="206862" name="Line 14"/>
          <p:cNvSpPr>
            <a:spLocks noChangeShapeType="1"/>
          </p:cNvSpPr>
          <p:nvPr/>
        </p:nvSpPr>
        <p:spPr bwMode="auto">
          <a:xfrm>
            <a:off x="7493000" y="3159125"/>
            <a:ext cx="1450975" cy="0"/>
          </a:xfrm>
          <a:prstGeom prst="line">
            <a:avLst/>
          </a:prstGeom>
          <a:noFill/>
          <a:ln w="12700">
            <a:solidFill>
              <a:schemeClr val="tx1"/>
            </a:solidFill>
            <a:round/>
          </a:ln>
          <a:effectLst/>
        </p:spPr>
        <p:txBody>
          <a:bodyPr wrap="none" anchor="ctr"/>
          <a:lstStyle/>
          <a:p>
            <a:endParaRPr lang="zh-CN" altLang="en-US"/>
          </a:p>
        </p:txBody>
      </p:sp>
      <p:sp>
        <p:nvSpPr>
          <p:cNvPr id="206863" name="Line 15"/>
          <p:cNvSpPr>
            <a:spLocks noChangeShapeType="1"/>
          </p:cNvSpPr>
          <p:nvPr/>
        </p:nvSpPr>
        <p:spPr bwMode="auto">
          <a:xfrm>
            <a:off x="7493000" y="3638550"/>
            <a:ext cx="1450975" cy="0"/>
          </a:xfrm>
          <a:prstGeom prst="line">
            <a:avLst/>
          </a:prstGeom>
          <a:noFill/>
          <a:ln w="12700">
            <a:solidFill>
              <a:schemeClr val="tx1"/>
            </a:solidFill>
            <a:round/>
          </a:ln>
          <a:effectLst/>
        </p:spPr>
        <p:txBody>
          <a:bodyPr wrap="none" anchor="ctr"/>
          <a:lstStyle/>
          <a:p>
            <a:endParaRPr lang="zh-CN" altLang="en-US"/>
          </a:p>
        </p:txBody>
      </p:sp>
      <p:sp>
        <p:nvSpPr>
          <p:cNvPr id="206864" name="Rectangle 16"/>
          <p:cNvSpPr>
            <a:spLocks noChangeArrowheads="1"/>
          </p:cNvSpPr>
          <p:nvPr/>
        </p:nvSpPr>
        <p:spPr bwMode="auto">
          <a:xfrm>
            <a:off x="7497763" y="2235200"/>
            <a:ext cx="1447800" cy="447675"/>
          </a:xfrm>
          <a:prstGeom prst="rect">
            <a:avLst/>
          </a:prstGeom>
          <a:solidFill>
            <a:srgbClr val="99FF66"/>
          </a:solidFill>
          <a:ln w="19050">
            <a:solidFill>
              <a:schemeClr val="tx1"/>
            </a:solidFill>
            <a:miter lim="800000"/>
          </a:ln>
          <a:effectLst/>
        </p:spPr>
        <p:txBody>
          <a:bodyPr wrap="none" anchor="ctr"/>
          <a:lstStyle/>
          <a:p>
            <a:endParaRPr lang="zh-CN" altLang="en-US"/>
          </a:p>
        </p:txBody>
      </p:sp>
      <p:grpSp>
        <p:nvGrpSpPr>
          <p:cNvPr id="3" name="Group 17"/>
          <p:cNvGrpSpPr/>
          <p:nvPr/>
        </p:nvGrpSpPr>
        <p:grpSpPr bwMode="auto">
          <a:xfrm>
            <a:off x="5151438" y="2692400"/>
            <a:ext cx="1062037" cy="1419225"/>
            <a:chOff x="3295" y="1543"/>
            <a:chExt cx="619" cy="922"/>
          </a:xfrm>
        </p:grpSpPr>
        <p:sp>
          <p:nvSpPr>
            <p:cNvPr id="206866" name="Rectangle 18"/>
            <p:cNvSpPr>
              <a:spLocks noChangeArrowheads="1"/>
            </p:cNvSpPr>
            <p:nvPr/>
          </p:nvSpPr>
          <p:spPr bwMode="auto">
            <a:xfrm>
              <a:off x="3295" y="1543"/>
              <a:ext cx="619" cy="922"/>
            </a:xfrm>
            <a:prstGeom prst="rect">
              <a:avLst/>
            </a:prstGeom>
            <a:solidFill>
              <a:srgbClr val="CCCCFF"/>
            </a:solidFill>
            <a:ln w="12700">
              <a:solidFill>
                <a:schemeClr val="tx1"/>
              </a:solidFill>
              <a:miter lim="800000"/>
            </a:ln>
            <a:effectLst/>
          </p:spPr>
          <p:txBody>
            <a:bodyPr wrap="none" anchor="ctr"/>
            <a:lstStyle/>
            <a:p>
              <a:endParaRPr lang="zh-CN" altLang="en-US"/>
            </a:p>
          </p:txBody>
        </p:sp>
        <p:sp>
          <p:nvSpPr>
            <p:cNvPr id="206867" name="Line 19"/>
            <p:cNvSpPr>
              <a:spLocks noChangeShapeType="1"/>
            </p:cNvSpPr>
            <p:nvPr/>
          </p:nvSpPr>
          <p:spPr bwMode="auto">
            <a:xfrm>
              <a:off x="3295" y="1845"/>
              <a:ext cx="619" cy="0"/>
            </a:xfrm>
            <a:prstGeom prst="line">
              <a:avLst/>
            </a:prstGeom>
            <a:noFill/>
            <a:ln w="12700">
              <a:solidFill>
                <a:schemeClr val="tx1"/>
              </a:solidFill>
              <a:round/>
            </a:ln>
            <a:effectLst/>
          </p:spPr>
          <p:txBody>
            <a:bodyPr wrap="none" anchor="ctr"/>
            <a:lstStyle/>
            <a:p>
              <a:endParaRPr lang="zh-CN" altLang="en-US"/>
            </a:p>
          </p:txBody>
        </p:sp>
        <p:sp>
          <p:nvSpPr>
            <p:cNvPr id="206868" name="Line 20"/>
            <p:cNvSpPr>
              <a:spLocks noChangeShapeType="1"/>
            </p:cNvSpPr>
            <p:nvPr/>
          </p:nvSpPr>
          <p:spPr bwMode="auto">
            <a:xfrm>
              <a:off x="3295" y="2157"/>
              <a:ext cx="619" cy="0"/>
            </a:xfrm>
            <a:prstGeom prst="line">
              <a:avLst/>
            </a:prstGeom>
            <a:noFill/>
            <a:ln w="12700">
              <a:solidFill>
                <a:schemeClr val="tx1"/>
              </a:solidFill>
              <a:round/>
            </a:ln>
            <a:effectLst/>
          </p:spPr>
          <p:txBody>
            <a:bodyPr wrap="none" anchor="ctr"/>
            <a:lstStyle/>
            <a:p>
              <a:endParaRPr lang="zh-CN" altLang="en-US"/>
            </a:p>
          </p:txBody>
        </p:sp>
      </p:grpSp>
      <p:sp>
        <p:nvSpPr>
          <p:cNvPr id="206869" name="Rectangle 21"/>
          <p:cNvSpPr>
            <a:spLocks noChangeArrowheads="1"/>
          </p:cNvSpPr>
          <p:nvPr/>
        </p:nvSpPr>
        <p:spPr bwMode="auto">
          <a:xfrm>
            <a:off x="244475"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a:p>
        </p:txBody>
      </p:sp>
      <p:sp>
        <p:nvSpPr>
          <p:cNvPr id="206870" name="Freeform 22"/>
          <p:cNvSpPr/>
          <p:nvPr/>
        </p:nvSpPr>
        <p:spPr bwMode="auto">
          <a:xfrm>
            <a:off x="1039813"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71" name="Freeform 23"/>
          <p:cNvSpPr/>
          <p:nvPr/>
        </p:nvSpPr>
        <p:spPr bwMode="auto">
          <a:xfrm>
            <a:off x="977900" y="5695950"/>
            <a:ext cx="712788"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72" name="Rectangle 24"/>
          <p:cNvSpPr>
            <a:spLocks noChangeArrowheads="1"/>
          </p:cNvSpPr>
          <p:nvPr/>
        </p:nvSpPr>
        <p:spPr bwMode="auto">
          <a:xfrm>
            <a:off x="474663" y="4848225"/>
            <a:ext cx="86248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Host A</a:t>
            </a:r>
          </a:p>
        </p:txBody>
      </p:sp>
      <p:sp>
        <p:nvSpPr>
          <p:cNvPr id="206873" name="Rectangle 25"/>
          <p:cNvSpPr>
            <a:spLocks noChangeArrowheads="1"/>
          </p:cNvSpPr>
          <p:nvPr/>
        </p:nvSpPr>
        <p:spPr bwMode="auto">
          <a:xfrm>
            <a:off x="7718425" y="4848225"/>
            <a:ext cx="87524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Host B</a:t>
            </a:r>
          </a:p>
        </p:txBody>
      </p:sp>
      <p:sp>
        <p:nvSpPr>
          <p:cNvPr id="206874" name="Freeform 26"/>
          <p:cNvSpPr/>
          <p:nvPr/>
        </p:nvSpPr>
        <p:spPr bwMode="auto">
          <a:xfrm>
            <a:off x="936625" y="2682875"/>
            <a:ext cx="7332663" cy="1751013"/>
          </a:xfrm>
          <a:custGeom>
            <a:avLst/>
            <a:gdLst/>
            <a:ahLst/>
            <a:cxnLst>
              <a:cxn ang="0">
                <a:pos x="0" y="0"/>
              </a:cxn>
              <a:cxn ang="0">
                <a:pos x="0" y="996"/>
              </a:cxn>
              <a:cxn ang="0">
                <a:pos x="9" y="1056"/>
              </a:cxn>
              <a:cxn ang="0">
                <a:pos x="36" y="1094"/>
              </a:cxn>
              <a:cxn ang="0">
                <a:pos x="75" y="1110"/>
              </a:cxn>
              <a:cxn ang="0">
                <a:pos x="127" y="1116"/>
              </a:cxn>
              <a:cxn ang="0">
                <a:pos x="1211" y="1116"/>
              </a:cxn>
              <a:cxn ang="0">
                <a:pos x="1250" y="1116"/>
              </a:cxn>
              <a:cxn ang="0">
                <a:pos x="1287" y="1100"/>
              </a:cxn>
              <a:cxn ang="0">
                <a:pos x="1305" y="1056"/>
              </a:cxn>
              <a:cxn ang="0">
                <a:pos x="1308" y="1022"/>
              </a:cxn>
              <a:cxn ang="0">
                <a:pos x="1308" y="307"/>
              </a:cxn>
              <a:cxn ang="0">
                <a:pos x="1311" y="261"/>
              </a:cxn>
              <a:cxn ang="0">
                <a:pos x="1376" y="191"/>
              </a:cxn>
              <a:cxn ang="0">
                <a:pos x="1620" y="191"/>
              </a:cxn>
              <a:cxn ang="0">
                <a:pos x="1676" y="252"/>
              </a:cxn>
              <a:cxn ang="0">
                <a:pos x="1680" y="280"/>
              </a:cxn>
              <a:cxn ang="0">
                <a:pos x="1680" y="1014"/>
              </a:cxn>
              <a:cxn ang="0">
                <a:pos x="1683" y="1047"/>
              </a:cxn>
              <a:cxn ang="0">
                <a:pos x="1701" y="1100"/>
              </a:cxn>
              <a:cxn ang="0">
                <a:pos x="1755" y="1116"/>
              </a:cxn>
              <a:cxn ang="0">
                <a:pos x="1808" y="1116"/>
              </a:cxn>
              <a:cxn ang="0">
                <a:pos x="2486" y="1116"/>
              </a:cxn>
              <a:cxn ang="0">
                <a:pos x="2564" y="1116"/>
              </a:cxn>
              <a:cxn ang="0">
                <a:pos x="2600" y="1091"/>
              </a:cxn>
              <a:cxn ang="0">
                <a:pos x="2608" y="999"/>
              </a:cxn>
              <a:cxn ang="0">
                <a:pos x="2608" y="264"/>
              </a:cxn>
              <a:cxn ang="0">
                <a:pos x="2616" y="227"/>
              </a:cxn>
              <a:cxn ang="0">
                <a:pos x="2676" y="191"/>
              </a:cxn>
              <a:cxn ang="0">
                <a:pos x="2868" y="195"/>
              </a:cxn>
              <a:cxn ang="0">
                <a:pos x="2928" y="251"/>
              </a:cxn>
              <a:cxn ang="0">
                <a:pos x="2928" y="280"/>
              </a:cxn>
              <a:cxn ang="0">
                <a:pos x="2928" y="1002"/>
              </a:cxn>
              <a:cxn ang="0">
                <a:pos x="2944" y="1087"/>
              </a:cxn>
              <a:cxn ang="0">
                <a:pos x="3014" y="1116"/>
              </a:cxn>
              <a:cxn ang="0">
                <a:pos x="3071" y="1116"/>
              </a:cxn>
              <a:cxn ang="0">
                <a:pos x="4117" y="1116"/>
              </a:cxn>
              <a:cxn ang="0">
                <a:pos x="4190" y="1116"/>
              </a:cxn>
              <a:cxn ang="0">
                <a:pos x="4251" y="1097"/>
              </a:cxn>
              <a:cxn ang="0">
                <a:pos x="4269" y="1044"/>
              </a:cxn>
              <a:cxn ang="0">
                <a:pos x="4271" y="994"/>
              </a:cxn>
              <a:cxn ang="0">
                <a:pos x="4272" y="0"/>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76200" cap="flat" cmpd="sng">
            <a:solidFill>
              <a:srgbClr val="FF0000"/>
            </a:solidFill>
            <a:prstDash val="sysDot"/>
            <a:round/>
            <a:headEnd type="none" w="med" len="lg"/>
            <a:tailEnd type="none" w="med" len="lg"/>
          </a:ln>
          <a:effectLst/>
        </p:spPr>
        <p:txBody>
          <a:bodyPr/>
          <a:lstStyle/>
          <a:p>
            <a:endParaRPr lang="zh-CN" altLang="en-US"/>
          </a:p>
        </p:txBody>
      </p:sp>
      <p:sp>
        <p:nvSpPr>
          <p:cNvPr id="206875" name="Rectangle 27"/>
          <p:cNvSpPr>
            <a:spLocks noChangeArrowheads="1"/>
          </p:cNvSpPr>
          <p:nvPr/>
        </p:nvSpPr>
        <p:spPr bwMode="auto">
          <a:xfrm>
            <a:off x="1763713" y="476250"/>
            <a:ext cx="2114550" cy="363538"/>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solidFill>
                  <a:srgbClr val="FF0000"/>
                </a:solidFill>
                <a:latin typeface="Tahoma" panose="020B0604030504040204" pitchFamily="34" charset="0"/>
                <a:ea typeface="黑体" panose="02010609060101010101" pitchFamily="49" charset="-122"/>
              </a:rPr>
              <a:t>application </a:t>
            </a:r>
            <a:r>
              <a:rPr kumimoji="0" lang="en-US" altLang="zh-CN" sz="1800" dirty="0">
                <a:solidFill>
                  <a:srgbClr val="FF0000"/>
                </a:solidFill>
                <a:latin typeface="Tahoma" panose="020B0604030504040204" pitchFamily="34" charset="0"/>
              </a:rPr>
              <a:t>process</a:t>
            </a:r>
          </a:p>
        </p:txBody>
      </p:sp>
      <p:sp>
        <p:nvSpPr>
          <p:cNvPr id="206876" name="Rectangle 28"/>
          <p:cNvSpPr>
            <a:spLocks noChangeArrowheads="1"/>
          </p:cNvSpPr>
          <p:nvPr/>
        </p:nvSpPr>
        <p:spPr bwMode="auto">
          <a:xfrm>
            <a:off x="5076825" y="549275"/>
            <a:ext cx="2365375" cy="363538"/>
          </a:xfrm>
          <a:prstGeom prst="rect">
            <a:avLst/>
          </a:prstGeom>
          <a:noFill/>
          <a:ln w="12700">
            <a:noFill/>
            <a:miter lim="800000"/>
          </a:ln>
          <a:effectLst/>
        </p:spPr>
        <p:txBody>
          <a:bodyPr lIns="90488" tIns="44450" rIns="90488" bIns="44450">
            <a:spAutoFit/>
          </a:bodyPr>
          <a:lstStyle/>
          <a:p>
            <a:pPr algn="r" defTabSz="762000" eaLnBrk="0" hangingPunct="0"/>
            <a:r>
              <a:rPr lang="en-US" altLang="zh-CN" sz="1800" dirty="0">
                <a:solidFill>
                  <a:srgbClr val="FF0000"/>
                </a:solidFill>
                <a:latin typeface="Tahoma" panose="020B0604030504040204" pitchFamily="34" charset="0"/>
                <a:ea typeface="黑体" panose="02010609060101010101" pitchFamily="49" charset="-122"/>
              </a:rPr>
              <a:t>application </a:t>
            </a:r>
            <a:r>
              <a:rPr kumimoji="0" lang="en-US" altLang="zh-CN" sz="1800" dirty="0">
                <a:solidFill>
                  <a:srgbClr val="FF0000"/>
                </a:solidFill>
                <a:latin typeface="Tahoma" panose="020B0604030504040204" pitchFamily="34" charset="0"/>
              </a:rPr>
              <a:t>process</a:t>
            </a:r>
          </a:p>
        </p:txBody>
      </p:sp>
      <p:sp>
        <p:nvSpPr>
          <p:cNvPr id="206877" name="Rectangle 29"/>
          <p:cNvSpPr>
            <a:spLocks noChangeArrowheads="1"/>
          </p:cNvSpPr>
          <p:nvPr/>
        </p:nvSpPr>
        <p:spPr bwMode="auto">
          <a:xfrm>
            <a:off x="3011488"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Router 1</a:t>
            </a:r>
          </a:p>
        </p:txBody>
      </p:sp>
      <p:pic>
        <p:nvPicPr>
          <p:cNvPr id="206878" name="Picture 30"/>
          <p:cNvPicPr>
            <a:picLocks noChangeArrowheads="1"/>
          </p:cNvPicPr>
          <p:nvPr/>
        </p:nvPicPr>
        <p:blipFill>
          <a:blip r:embed="rId3" cstate="print"/>
          <a:srcRect/>
          <a:stretch>
            <a:fillRect/>
          </a:stretch>
        </p:blipFill>
        <p:spPr bwMode="auto">
          <a:xfrm>
            <a:off x="3089275" y="5475288"/>
            <a:ext cx="723900" cy="430212"/>
          </a:xfrm>
          <a:prstGeom prst="rect">
            <a:avLst/>
          </a:prstGeom>
          <a:noFill/>
          <a:ln w="12699">
            <a:noFill/>
            <a:miter lim="800000"/>
            <a:headEnd/>
            <a:tailEnd/>
          </a:ln>
          <a:effectLst/>
        </p:spPr>
      </p:pic>
      <p:sp>
        <p:nvSpPr>
          <p:cNvPr id="206879" name="Rectangle 31"/>
          <p:cNvSpPr>
            <a:spLocks noChangeArrowheads="1"/>
          </p:cNvSpPr>
          <p:nvPr/>
        </p:nvSpPr>
        <p:spPr bwMode="auto">
          <a:xfrm>
            <a:off x="5218113"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Router 2</a:t>
            </a:r>
          </a:p>
        </p:txBody>
      </p:sp>
      <p:sp>
        <p:nvSpPr>
          <p:cNvPr id="206880" name="Oval 32"/>
          <p:cNvSpPr>
            <a:spLocks noChangeArrowheads="1"/>
          </p:cNvSpPr>
          <p:nvPr/>
        </p:nvSpPr>
        <p:spPr bwMode="auto">
          <a:xfrm>
            <a:off x="498475"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81" name="Rectangle 33"/>
          <p:cNvSpPr>
            <a:spLocks noChangeArrowheads="1"/>
          </p:cNvSpPr>
          <p:nvPr/>
        </p:nvSpPr>
        <p:spPr bwMode="auto">
          <a:xfrm>
            <a:off x="542925"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a:t>
            </a:r>
            <a:r>
              <a:rPr lang="en-US" altLang="zh-CN" sz="1800" baseline="-25000" dirty="0">
                <a:latin typeface="Arial" panose="020B0604020202020204" pitchFamily="34" charset="0"/>
                <a:ea typeface="黑体" panose="02010609060101010101" pitchFamily="49" charset="-122"/>
              </a:rPr>
              <a:t>1</a:t>
            </a:r>
            <a:endParaRPr lang="en-US" altLang="zh-CN" sz="1800" dirty="0">
              <a:latin typeface="Arial" panose="020B0604020202020204" pitchFamily="34" charset="0"/>
              <a:ea typeface="黑体" panose="02010609060101010101" pitchFamily="49" charset="-122"/>
            </a:endParaRPr>
          </a:p>
        </p:txBody>
      </p:sp>
      <p:sp>
        <p:nvSpPr>
          <p:cNvPr id="206882" name="Oval 34"/>
          <p:cNvSpPr>
            <a:spLocks noChangeArrowheads="1"/>
          </p:cNvSpPr>
          <p:nvPr/>
        </p:nvSpPr>
        <p:spPr bwMode="auto">
          <a:xfrm>
            <a:off x="8140700" y="609600"/>
            <a:ext cx="631825" cy="355600"/>
          </a:xfrm>
          <a:prstGeom prst="ellipse">
            <a:avLst/>
          </a:prstGeom>
          <a:solidFill>
            <a:srgbClr val="FFCCFF"/>
          </a:solidFill>
          <a:ln w="12700">
            <a:solidFill>
              <a:schemeClr val="tx1"/>
            </a:solidFill>
            <a:round/>
          </a:ln>
          <a:effectLst/>
        </p:spPr>
        <p:txBody>
          <a:bodyPr wrap="none" anchor="ctr"/>
          <a:lstStyle/>
          <a:p>
            <a:endParaRPr lang="zh-CN" altLang="en-US"/>
          </a:p>
        </p:txBody>
      </p:sp>
      <p:sp>
        <p:nvSpPr>
          <p:cNvPr id="206883" name="Line 35"/>
          <p:cNvSpPr>
            <a:spLocks noChangeShapeType="1"/>
          </p:cNvSpPr>
          <p:nvPr/>
        </p:nvSpPr>
        <p:spPr bwMode="auto">
          <a:xfrm rot="5400000">
            <a:off x="3005138" y="3633788"/>
            <a:ext cx="946150" cy="0"/>
          </a:xfrm>
          <a:prstGeom prst="line">
            <a:avLst/>
          </a:prstGeom>
          <a:noFill/>
          <a:ln w="12700">
            <a:solidFill>
              <a:schemeClr val="tx1"/>
            </a:solidFill>
            <a:round/>
          </a:ln>
          <a:effectLst/>
        </p:spPr>
        <p:txBody>
          <a:bodyPr wrap="none" anchor="ctr"/>
          <a:lstStyle/>
          <a:p>
            <a:endParaRPr lang="zh-CN" altLang="en-US"/>
          </a:p>
        </p:txBody>
      </p:sp>
      <p:sp>
        <p:nvSpPr>
          <p:cNvPr id="206884" name="Line 36"/>
          <p:cNvSpPr>
            <a:spLocks noChangeShapeType="1"/>
          </p:cNvSpPr>
          <p:nvPr/>
        </p:nvSpPr>
        <p:spPr bwMode="auto">
          <a:xfrm rot="5400000">
            <a:off x="5195093" y="3631407"/>
            <a:ext cx="957263" cy="0"/>
          </a:xfrm>
          <a:prstGeom prst="line">
            <a:avLst/>
          </a:prstGeom>
          <a:noFill/>
          <a:ln w="12700">
            <a:solidFill>
              <a:schemeClr val="tx1"/>
            </a:solidFill>
            <a:round/>
          </a:ln>
          <a:effectLst/>
        </p:spPr>
        <p:txBody>
          <a:bodyPr wrap="none" anchor="ctr"/>
          <a:lstStyle/>
          <a:p>
            <a:endParaRPr lang="zh-CN" altLang="en-US"/>
          </a:p>
        </p:txBody>
      </p:sp>
      <p:pic>
        <p:nvPicPr>
          <p:cNvPr id="206885" name="Picture 37"/>
          <p:cNvPicPr>
            <a:picLocks noChangeArrowheads="1"/>
          </p:cNvPicPr>
          <p:nvPr/>
        </p:nvPicPr>
        <p:blipFill>
          <a:blip r:embed="rId4" cstate="print"/>
          <a:srcRect/>
          <a:stretch>
            <a:fillRect/>
          </a:stretch>
        </p:blipFill>
        <p:spPr bwMode="auto">
          <a:xfrm>
            <a:off x="6334125" y="5387975"/>
            <a:ext cx="904875" cy="542925"/>
          </a:xfrm>
          <a:prstGeom prst="rect">
            <a:avLst/>
          </a:prstGeom>
          <a:noFill/>
          <a:ln w="9525">
            <a:noFill/>
            <a:miter lim="800000"/>
            <a:headEnd/>
            <a:tailEnd/>
          </a:ln>
          <a:effectLst/>
        </p:spPr>
      </p:pic>
      <p:sp>
        <p:nvSpPr>
          <p:cNvPr id="206886" name="Rectangle 38"/>
          <p:cNvSpPr>
            <a:spLocks noChangeArrowheads="1"/>
          </p:cNvSpPr>
          <p:nvPr/>
        </p:nvSpPr>
        <p:spPr bwMode="auto">
          <a:xfrm>
            <a:off x="6403975" y="5468938"/>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LAN</a:t>
            </a:r>
            <a:r>
              <a:rPr lang="en-US" altLang="zh-CN" sz="1800" baseline="-25000" dirty="0">
                <a:latin typeface="Arial" panose="020B0604020202020204" pitchFamily="34" charset="0"/>
                <a:ea typeface="黑体" panose="02010609060101010101" pitchFamily="49" charset="-122"/>
              </a:rPr>
              <a:t>2</a:t>
            </a:r>
            <a:endParaRPr lang="en-US" altLang="zh-CN" sz="1800" dirty="0">
              <a:latin typeface="Arial" panose="020B0604020202020204" pitchFamily="34" charset="0"/>
              <a:ea typeface="黑体" panose="02010609060101010101" pitchFamily="49" charset="-122"/>
            </a:endParaRPr>
          </a:p>
        </p:txBody>
      </p:sp>
      <p:pic>
        <p:nvPicPr>
          <p:cNvPr id="206887" name="Picture 39"/>
          <p:cNvPicPr>
            <a:picLocks noChangeArrowheads="1"/>
          </p:cNvPicPr>
          <p:nvPr/>
        </p:nvPicPr>
        <p:blipFill>
          <a:blip r:embed="rId4" cstate="print"/>
          <a:srcRect/>
          <a:stretch>
            <a:fillRect/>
          </a:stretch>
        </p:blipFill>
        <p:spPr bwMode="auto">
          <a:xfrm>
            <a:off x="4108450" y="5387975"/>
            <a:ext cx="989013" cy="542925"/>
          </a:xfrm>
          <a:prstGeom prst="rect">
            <a:avLst/>
          </a:prstGeom>
          <a:noFill/>
          <a:ln w="9525">
            <a:noFill/>
            <a:miter lim="800000"/>
            <a:headEnd/>
            <a:tailEnd/>
          </a:ln>
          <a:effectLst/>
        </p:spPr>
      </p:pic>
      <p:sp>
        <p:nvSpPr>
          <p:cNvPr id="206888" name="Rectangle 40"/>
          <p:cNvSpPr>
            <a:spLocks noChangeArrowheads="1"/>
          </p:cNvSpPr>
          <p:nvPr/>
        </p:nvSpPr>
        <p:spPr bwMode="auto">
          <a:xfrm>
            <a:off x="4222750" y="5480050"/>
            <a:ext cx="712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WAN</a:t>
            </a:r>
          </a:p>
        </p:txBody>
      </p:sp>
      <p:sp>
        <p:nvSpPr>
          <p:cNvPr id="206889" name="Oval 41"/>
          <p:cNvSpPr>
            <a:spLocks noChangeArrowheads="1"/>
          </p:cNvSpPr>
          <p:nvPr/>
        </p:nvSpPr>
        <p:spPr bwMode="auto">
          <a:xfrm>
            <a:off x="1616075" y="5608638"/>
            <a:ext cx="153988" cy="138112"/>
          </a:xfrm>
          <a:prstGeom prst="ellipse">
            <a:avLst/>
          </a:prstGeom>
          <a:solidFill>
            <a:schemeClr val="bg1"/>
          </a:solidFill>
          <a:ln w="28575">
            <a:solidFill>
              <a:srgbClr val="333399"/>
            </a:solidFill>
            <a:round/>
          </a:ln>
          <a:effectLst/>
        </p:spPr>
        <p:txBody>
          <a:bodyPr wrap="none" anchor="ctr"/>
          <a:lstStyle/>
          <a:p>
            <a:endParaRPr lang="zh-CN" altLang="en-US" sz="1800"/>
          </a:p>
        </p:txBody>
      </p:sp>
      <p:sp>
        <p:nvSpPr>
          <p:cNvPr id="206890" name="Oval 42"/>
          <p:cNvSpPr>
            <a:spLocks noChangeArrowheads="1"/>
          </p:cNvSpPr>
          <p:nvPr/>
        </p:nvSpPr>
        <p:spPr bwMode="auto">
          <a:xfrm>
            <a:off x="482600" y="5694363"/>
            <a:ext cx="633413"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91" name="Rectangle 43"/>
          <p:cNvSpPr>
            <a:spLocks noChangeArrowheads="1"/>
          </p:cNvSpPr>
          <p:nvPr/>
        </p:nvSpPr>
        <p:spPr bwMode="auto">
          <a:xfrm>
            <a:off x="501650" y="5643563"/>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a:t>
            </a:r>
            <a:r>
              <a:rPr lang="en-US" altLang="zh-CN" sz="1800" baseline="-25000" dirty="0">
                <a:latin typeface="Arial" panose="020B0604020202020204" pitchFamily="34" charset="0"/>
                <a:ea typeface="黑体" panose="02010609060101010101" pitchFamily="49" charset="-122"/>
              </a:rPr>
              <a:t>2</a:t>
            </a:r>
            <a:endParaRPr lang="en-US" altLang="zh-CN" sz="1800" dirty="0">
              <a:latin typeface="Arial" panose="020B0604020202020204" pitchFamily="34" charset="0"/>
              <a:ea typeface="黑体" panose="02010609060101010101" pitchFamily="49" charset="-122"/>
            </a:endParaRPr>
          </a:p>
        </p:txBody>
      </p:sp>
      <p:sp>
        <p:nvSpPr>
          <p:cNvPr id="206892" name="Rectangle 44"/>
          <p:cNvSpPr>
            <a:spLocks noChangeArrowheads="1"/>
          </p:cNvSpPr>
          <p:nvPr/>
        </p:nvSpPr>
        <p:spPr bwMode="auto">
          <a:xfrm flipH="1">
            <a:off x="7488238"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a:p>
        </p:txBody>
      </p:sp>
      <p:sp>
        <p:nvSpPr>
          <p:cNvPr id="206893" name="Freeform 45"/>
          <p:cNvSpPr/>
          <p:nvPr/>
        </p:nvSpPr>
        <p:spPr bwMode="auto">
          <a:xfrm flipH="1">
            <a:off x="7488238"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94" name="Freeform 46"/>
          <p:cNvSpPr/>
          <p:nvPr/>
        </p:nvSpPr>
        <p:spPr bwMode="auto">
          <a:xfrm flipH="1">
            <a:off x="7488238" y="5695950"/>
            <a:ext cx="711200"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95" name="Oval 47"/>
          <p:cNvSpPr>
            <a:spLocks noChangeArrowheads="1"/>
          </p:cNvSpPr>
          <p:nvPr/>
        </p:nvSpPr>
        <p:spPr bwMode="auto">
          <a:xfrm flipH="1">
            <a:off x="7945438"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96" name="Rectangle 48"/>
          <p:cNvSpPr>
            <a:spLocks noChangeArrowheads="1"/>
          </p:cNvSpPr>
          <p:nvPr/>
        </p:nvSpPr>
        <p:spPr bwMode="auto">
          <a:xfrm flipH="1">
            <a:off x="7956550"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a:t>
            </a:r>
            <a:r>
              <a:rPr lang="en-US" altLang="zh-CN" sz="1800" baseline="-25000" dirty="0">
                <a:latin typeface="Arial" panose="020B0604020202020204" pitchFamily="34" charset="0"/>
                <a:ea typeface="黑体" panose="02010609060101010101" pitchFamily="49" charset="-122"/>
              </a:rPr>
              <a:t>3</a:t>
            </a:r>
            <a:endParaRPr lang="en-US" altLang="zh-CN" sz="1800" dirty="0">
              <a:latin typeface="Arial" panose="020B0604020202020204" pitchFamily="34" charset="0"/>
              <a:ea typeface="黑体" panose="02010609060101010101" pitchFamily="49" charset="-122"/>
            </a:endParaRPr>
          </a:p>
        </p:txBody>
      </p:sp>
      <p:sp>
        <p:nvSpPr>
          <p:cNvPr id="206897" name="Oval 49"/>
          <p:cNvSpPr>
            <a:spLocks noChangeArrowheads="1"/>
          </p:cNvSpPr>
          <p:nvPr/>
        </p:nvSpPr>
        <p:spPr bwMode="auto">
          <a:xfrm flipH="1">
            <a:off x="7931150" y="5694363"/>
            <a:ext cx="631825"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98" name="Rectangle 50"/>
          <p:cNvSpPr>
            <a:spLocks noChangeArrowheads="1"/>
          </p:cNvSpPr>
          <p:nvPr/>
        </p:nvSpPr>
        <p:spPr bwMode="auto">
          <a:xfrm flipH="1">
            <a:off x="7956550" y="5657850"/>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a:t>
            </a:r>
            <a:r>
              <a:rPr lang="en-US" altLang="zh-CN" sz="1800" baseline="-25000" dirty="0">
                <a:latin typeface="Arial" panose="020B0604020202020204" pitchFamily="34" charset="0"/>
                <a:ea typeface="黑体" panose="02010609060101010101" pitchFamily="49" charset="-122"/>
              </a:rPr>
              <a:t>4</a:t>
            </a:r>
            <a:endParaRPr lang="en-US" altLang="zh-CN" sz="1800" dirty="0">
              <a:latin typeface="Arial" panose="020B0604020202020204" pitchFamily="34" charset="0"/>
              <a:ea typeface="黑体" panose="02010609060101010101" pitchFamily="49" charset="-122"/>
            </a:endParaRPr>
          </a:p>
        </p:txBody>
      </p:sp>
      <p:sp>
        <p:nvSpPr>
          <p:cNvPr id="206899" name="Rectangle 51"/>
          <p:cNvSpPr>
            <a:spLocks noChangeArrowheads="1"/>
          </p:cNvSpPr>
          <p:nvPr/>
        </p:nvSpPr>
        <p:spPr bwMode="auto">
          <a:xfrm>
            <a:off x="4235450" y="2725738"/>
            <a:ext cx="747193"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dirty="0">
                <a:latin typeface="Arial" panose="020B0604020202020204" pitchFamily="34" charset="0"/>
                <a:ea typeface="黑体" panose="02010609060101010101" pitchFamily="49" charset="-122"/>
              </a:rPr>
              <a:t>IP </a:t>
            </a:r>
            <a:r>
              <a:rPr lang="zh-CN" altLang="en-US" sz="2000" dirty="0">
                <a:latin typeface="Arial" panose="020B0604020202020204" pitchFamily="34" charset="0"/>
                <a:ea typeface="黑体" panose="02010609060101010101" pitchFamily="49" charset="-122"/>
              </a:rPr>
              <a:t>层</a:t>
            </a:r>
          </a:p>
        </p:txBody>
      </p:sp>
      <p:pic>
        <p:nvPicPr>
          <p:cNvPr id="206900" name="Picture 52"/>
          <p:cNvPicPr>
            <a:picLocks noChangeArrowheads="1"/>
          </p:cNvPicPr>
          <p:nvPr/>
        </p:nvPicPr>
        <p:blipFill>
          <a:blip r:embed="rId4" cstate="print"/>
          <a:srcRect/>
          <a:stretch>
            <a:fillRect/>
          </a:stretch>
        </p:blipFill>
        <p:spPr bwMode="auto">
          <a:xfrm>
            <a:off x="1884363" y="5387975"/>
            <a:ext cx="906462" cy="542925"/>
          </a:xfrm>
          <a:prstGeom prst="rect">
            <a:avLst/>
          </a:prstGeom>
          <a:noFill/>
          <a:ln w="9525">
            <a:noFill/>
            <a:miter lim="800000"/>
            <a:headEnd/>
            <a:tailEnd/>
          </a:ln>
          <a:effectLst/>
        </p:spPr>
      </p:pic>
      <p:sp>
        <p:nvSpPr>
          <p:cNvPr id="206901" name="Rectangle 53"/>
          <p:cNvSpPr>
            <a:spLocks noChangeArrowheads="1"/>
          </p:cNvSpPr>
          <p:nvPr/>
        </p:nvSpPr>
        <p:spPr bwMode="auto">
          <a:xfrm>
            <a:off x="2016125" y="5467350"/>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LAN</a:t>
            </a:r>
            <a:r>
              <a:rPr lang="en-US" altLang="zh-CN" sz="1800" baseline="-25000" dirty="0">
                <a:latin typeface="Arial" panose="020B0604020202020204" pitchFamily="34" charset="0"/>
                <a:ea typeface="黑体" panose="02010609060101010101" pitchFamily="49" charset="-122"/>
              </a:rPr>
              <a:t>1</a:t>
            </a:r>
            <a:endParaRPr lang="en-US" altLang="zh-CN" sz="1800" dirty="0">
              <a:latin typeface="Arial" panose="020B0604020202020204" pitchFamily="34" charset="0"/>
              <a:ea typeface="黑体" panose="02010609060101010101" pitchFamily="49" charset="-122"/>
            </a:endParaRPr>
          </a:p>
        </p:txBody>
      </p:sp>
      <p:sp>
        <p:nvSpPr>
          <p:cNvPr id="206902" name="Oval 54"/>
          <p:cNvSpPr>
            <a:spLocks noChangeArrowheads="1"/>
          </p:cNvSpPr>
          <p:nvPr/>
        </p:nvSpPr>
        <p:spPr bwMode="auto">
          <a:xfrm>
            <a:off x="333375" y="923925"/>
            <a:ext cx="633413" cy="354013"/>
          </a:xfrm>
          <a:prstGeom prst="ellipse">
            <a:avLst/>
          </a:prstGeom>
          <a:solidFill>
            <a:srgbClr val="FFCCFF"/>
          </a:solidFill>
          <a:ln w="12700">
            <a:solidFill>
              <a:schemeClr val="tx1"/>
            </a:solidFill>
            <a:prstDash val="sysDot"/>
            <a:round/>
          </a:ln>
          <a:effectLst/>
        </p:spPr>
        <p:txBody>
          <a:bodyPr wrap="none" anchor="ctr"/>
          <a:lstStyle/>
          <a:p>
            <a:endParaRPr lang="zh-CN" altLang="en-US"/>
          </a:p>
        </p:txBody>
      </p:sp>
      <p:sp>
        <p:nvSpPr>
          <p:cNvPr id="206903" name="Rectangle 55"/>
          <p:cNvSpPr>
            <a:spLocks noChangeArrowheads="1"/>
          </p:cNvSpPr>
          <p:nvPr/>
        </p:nvSpPr>
        <p:spPr bwMode="auto">
          <a:xfrm>
            <a:off x="406400" y="896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a:t>
            </a:r>
            <a:r>
              <a:rPr lang="en-US" altLang="zh-CN" sz="1800" baseline="-25000" dirty="0">
                <a:latin typeface="Arial" panose="020B0604020202020204" pitchFamily="34" charset="0"/>
                <a:ea typeface="黑体" panose="02010609060101010101" pitchFamily="49" charset="-122"/>
              </a:rPr>
              <a:t>1</a:t>
            </a:r>
            <a:endParaRPr lang="en-US" altLang="zh-CN" sz="1800" dirty="0">
              <a:latin typeface="Arial" panose="020B0604020202020204" pitchFamily="34" charset="0"/>
              <a:ea typeface="黑体" panose="02010609060101010101" pitchFamily="49" charset="-122"/>
            </a:endParaRPr>
          </a:p>
        </p:txBody>
      </p:sp>
      <p:sp>
        <p:nvSpPr>
          <p:cNvPr id="206904" name="Oval 56"/>
          <p:cNvSpPr>
            <a:spLocks noChangeArrowheads="1"/>
          </p:cNvSpPr>
          <p:nvPr/>
        </p:nvSpPr>
        <p:spPr bwMode="auto">
          <a:xfrm>
            <a:off x="1066800" y="668338"/>
            <a:ext cx="633413" cy="376237"/>
          </a:xfrm>
          <a:prstGeom prst="ellipse">
            <a:avLst/>
          </a:prstGeom>
          <a:solidFill>
            <a:srgbClr val="FFCCFF"/>
          </a:solidFill>
          <a:ln w="12700">
            <a:solidFill>
              <a:schemeClr val="tx1"/>
            </a:solidFill>
            <a:round/>
          </a:ln>
          <a:effectLst/>
        </p:spPr>
        <p:txBody>
          <a:bodyPr wrap="none" anchor="ctr"/>
          <a:lstStyle/>
          <a:p>
            <a:endParaRPr lang="zh-CN" altLang="en-US"/>
          </a:p>
        </p:txBody>
      </p:sp>
      <p:sp>
        <p:nvSpPr>
          <p:cNvPr id="206905" name="Rectangle 57"/>
          <p:cNvSpPr>
            <a:spLocks noChangeArrowheads="1"/>
          </p:cNvSpPr>
          <p:nvPr/>
        </p:nvSpPr>
        <p:spPr bwMode="auto">
          <a:xfrm>
            <a:off x="1033463" y="642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a:t>
            </a:r>
            <a:r>
              <a:rPr lang="en-US" altLang="zh-CN" sz="1800" baseline="-25000" dirty="0">
                <a:latin typeface="Arial" panose="020B0604020202020204" pitchFamily="34" charset="0"/>
                <a:ea typeface="黑体" panose="02010609060101010101" pitchFamily="49" charset="-122"/>
              </a:rPr>
              <a:t>2</a:t>
            </a:r>
            <a:endParaRPr lang="en-US" altLang="zh-CN" sz="1800" dirty="0">
              <a:latin typeface="Arial" panose="020B0604020202020204" pitchFamily="34" charset="0"/>
              <a:ea typeface="黑体" panose="02010609060101010101" pitchFamily="49" charset="-122"/>
            </a:endParaRPr>
          </a:p>
        </p:txBody>
      </p:sp>
      <p:sp>
        <p:nvSpPr>
          <p:cNvPr id="206906" name="Oval 58"/>
          <p:cNvSpPr>
            <a:spLocks noChangeArrowheads="1"/>
          </p:cNvSpPr>
          <p:nvPr/>
        </p:nvSpPr>
        <p:spPr bwMode="auto">
          <a:xfrm>
            <a:off x="854075" y="2619375"/>
            <a:ext cx="153988" cy="136525"/>
          </a:xfrm>
          <a:prstGeom prst="ellipse">
            <a:avLst/>
          </a:prstGeom>
          <a:solidFill>
            <a:schemeClr val="bg1"/>
          </a:solidFill>
          <a:ln w="28575">
            <a:solidFill>
              <a:schemeClr val="tx1"/>
            </a:solidFill>
            <a:round/>
          </a:ln>
          <a:effectLst/>
        </p:spPr>
        <p:txBody>
          <a:bodyPr wrap="none" anchor="ctr"/>
          <a:lstStyle/>
          <a:p>
            <a:endParaRPr lang="zh-CN" altLang="en-US"/>
          </a:p>
        </p:txBody>
      </p:sp>
      <p:sp>
        <p:nvSpPr>
          <p:cNvPr id="206907" name="Rectangle 59"/>
          <p:cNvSpPr>
            <a:spLocks noChangeArrowheads="1"/>
          </p:cNvSpPr>
          <p:nvPr/>
        </p:nvSpPr>
        <p:spPr bwMode="auto">
          <a:xfrm>
            <a:off x="8207375" y="611188"/>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AP4</a:t>
            </a:r>
          </a:p>
        </p:txBody>
      </p:sp>
      <p:sp>
        <p:nvSpPr>
          <p:cNvPr id="206908" name="Oval 60"/>
          <p:cNvSpPr>
            <a:spLocks noChangeArrowheads="1"/>
          </p:cNvSpPr>
          <p:nvPr/>
        </p:nvSpPr>
        <p:spPr bwMode="auto">
          <a:xfrm>
            <a:off x="8183563" y="2619375"/>
            <a:ext cx="150812" cy="136525"/>
          </a:xfrm>
          <a:prstGeom prst="ellipse">
            <a:avLst/>
          </a:prstGeom>
          <a:solidFill>
            <a:schemeClr val="bg1"/>
          </a:solidFill>
          <a:ln w="28575">
            <a:solidFill>
              <a:schemeClr val="tx1"/>
            </a:solidFill>
            <a:round/>
          </a:ln>
          <a:effectLst/>
        </p:spPr>
        <p:txBody>
          <a:bodyPr wrap="none" anchor="ctr"/>
          <a:lstStyle/>
          <a:p>
            <a:endParaRPr lang="zh-CN" altLang="en-US"/>
          </a:p>
        </p:txBody>
      </p:sp>
      <p:sp>
        <p:nvSpPr>
          <p:cNvPr id="206909" name="Rectangle 61"/>
          <p:cNvSpPr>
            <a:spLocks noChangeArrowheads="1"/>
          </p:cNvSpPr>
          <p:nvPr/>
        </p:nvSpPr>
        <p:spPr bwMode="auto">
          <a:xfrm>
            <a:off x="1835150" y="1700213"/>
            <a:ext cx="3276600" cy="366767"/>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dirty="0" smtClean="0">
                <a:latin typeface="Tahoma" panose="020B0604030504040204" pitchFamily="34" charset="0"/>
                <a:ea typeface="黑体" panose="02010609060101010101" pitchFamily="49" charset="-122"/>
              </a:rPr>
              <a:t>port/socket/endpoint</a:t>
            </a:r>
            <a:endParaRPr lang="en-US" altLang="zh-CN" sz="1800" dirty="0">
              <a:latin typeface="Tahoma" panose="020B0604030504040204" pitchFamily="34" charset="0"/>
              <a:ea typeface="黑体" panose="02010609060101010101" pitchFamily="49" charset="-122"/>
            </a:endParaRPr>
          </a:p>
        </p:txBody>
      </p:sp>
      <p:sp>
        <p:nvSpPr>
          <p:cNvPr id="206910" name="Rectangle 62"/>
          <p:cNvSpPr>
            <a:spLocks noChangeArrowheads="1"/>
          </p:cNvSpPr>
          <p:nvPr/>
        </p:nvSpPr>
        <p:spPr bwMode="auto">
          <a:xfrm>
            <a:off x="6632575" y="1795463"/>
            <a:ext cx="623570"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dirty="0">
                <a:latin typeface="Arial" panose="020B0604020202020204" pitchFamily="34" charset="0"/>
                <a:ea typeface="黑体" panose="02010609060101010101" pitchFamily="49" charset="-122"/>
              </a:rPr>
              <a:t>port</a:t>
            </a:r>
          </a:p>
        </p:txBody>
      </p:sp>
      <p:sp>
        <p:nvSpPr>
          <p:cNvPr id="206911" name="Line 63"/>
          <p:cNvSpPr>
            <a:spLocks noChangeShapeType="1"/>
          </p:cNvSpPr>
          <p:nvPr/>
        </p:nvSpPr>
        <p:spPr bwMode="auto">
          <a:xfrm>
            <a:off x="7199313" y="2038350"/>
            <a:ext cx="577850" cy="136525"/>
          </a:xfrm>
          <a:prstGeom prst="line">
            <a:avLst/>
          </a:prstGeom>
          <a:noFill/>
          <a:ln w="28575">
            <a:solidFill>
              <a:srgbClr val="333399"/>
            </a:solidFill>
            <a:round/>
            <a:tailEnd type="triangle" w="med" len="lg"/>
          </a:ln>
          <a:effectLst/>
        </p:spPr>
        <p:txBody>
          <a:bodyPr/>
          <a:lstStyle/>
          <a:p>
            <a:endParaRPr lang="zh-CN" altLang="en-US"/>
          </a:p>
        </p:txBody>
      </p:sp>
      <p:sp>
        <p:nvSpPr>
          <p:cNvPr id="206912" name="Line 64"/>
          <p:cNvSpPr>
            <a:spLocks noChangeShapeType="1"/>
          </p:cNvSpPr>
          <p:nvPr/>
        </p:nvSpPr>
        <p:spPr bwMode="auto">
          <a:xfrm flipH="1">
            <a:off x="1370013" y="2052638"/>
            <a:ext cx="544512" cy="122237"/>
          </a:xfrm>
          <a:prstGeom prst="line">
            <a:avLst/>
          </a:prstGeom>
          <a:noFill/>
          <a:ln w="28575">
            <a:solidFill>
              <a:schemeClr val="tx2"/>
            </a:solidFill>
            <a:round/>
            <a:tailEnd type="triangle" w="med" len="lg"/>
          </a:ln>
          <a:effectLst/>
        </p:spPr>
        <p:txBody>
          <a:bodyPr/>
          <a:lstStyle/>
          <a:p>
            <a:endParaRPr lang="zh-CN" altLang="en-US"/>
          </a:p>
        </p:txBody>
      </p:sp>
      <p:sp>
        <p:nvSpPr>
          <p:cNvPr id="206913" name="Rectangle 65"/>
          <p:cNvSpPr>
            <a:spLocks noChangeArrowheads="1"/>
          </p:cNvSpPr>
          <p:nvPr/>
        </p:nvSpPr>
        <p:spPr bwMode="auto">
          <a:xfrm>
            <a:off x="8637588" y="1677988"/>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dirty="0">
                <a:latin typeface="Arial" panose="020B0604020202020204" pitchFamily="34" charset="0"/>
                <a:ea typeface="黑体" panose="02010609060101010101" pitchFamily="49" charset="-122"/>
              </a:rPr>
              <a:t>1</a:t>
            </a:r>
          </a:p>
        </p:txBody>
      </p:sp>
      <p:pic>
        <p:nvPicPr>
          <p:cNvPr id="206914" name="Picture 66"/>
          <p:cNvPicPr>
            <a:picLocks noChangeArrowheads="1"/>
          </p:cNvPicPr>
          <p:nvPr/>
        </p:nvPicPr>
        <p:blipFill>
          <a:blip r:embed="rId3" cstate="print"/>
          <a:srcRect/>
          <a:stretch>
            <a:fillRect/>
          </a:stretch>
        </p:blipFill>
        <p:spPr bwMode="auto">
          <a:xfrm>
            <a:off x="5337175" y="5475288"/>
            <a:ext cx="723900" cy="430212"/>
          </a:xfrm>
          <a:prstGeom prst="rect">
            <a:avLst/>
          </a:prstGeom>
          <a:noFill/>
          <a:ln w="12699">
            <a:noFill/>
            <a:miter lim="800000"/>
            <a:headEnd/>
            <a:tailEnd/>
          </a:ln>
          <a:effectLst/>
        </p:spPr>
      </p:pic>
      <p:sp>
        <p:nvSpPr>
          <p:cNvPr id="206915" name="Rectangle 67"/>
          <p:cNvSpPr>
            <a:spLocks noChangeArrowheads="1"/>
          </p:cNvSpPr>
          <p:nvPr/>
        </p:nvSpPr>
        <p:spPr bwMode="auto">
          <a:xfrm>
            <a:off x="574675" y="21145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6" name="Rectangle 68"/>
          <p:cNvSpPr>
            <a:spLocks noChangeArrowheads="1"/>
          </p:cNvSpPr>
          <p:nvPr/>
        </p:nvSpPr>
        <p:spPr bwMode="auto">
          <a:xfrm>
            <a:off x="1158875" y="21145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7" name="Rectangle 69"/>
          <p:cNvSpPr>
            <a:spLocks noChangeArrowheads="1"/>
          </p:cNvSpPr>
          <p:nvPr/>
        </p:nvSpPr>
        <p:spPr bwMode="auto">
          <a:xfrm>
            <a:off x="7750175" y="21272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8" name="Rectangle 70"/>
          <p:cNvSpPr>
            <a:spLocks noChangeArrowheads="1"/>
          </p:cNvSpPr>
          <p:nvPr/>
        </p:nvSpPr>
        <p:spPr bwMode="auto">
          <a:xfrm>
            <a:off x="8486775" y="21272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9" name="Freeform 71"/>
          <p:cNvSpPr/>
          <p:nvPr/>
        </p:nvSpPr>
        <p:spPr bwMode="auto">
          <a:xfrm>
            <a:off x="7861300" y="1957388"/>
            <a:ext cx="331788" cy="695325"/>
          </a:xfrm>
          <a:custGeom>
            <a:avLst/>
            <a:gdLst/>
            <a:ahLst/>
            <a:cxnLst>
              <a:cxn ang="0">
                <a:pos x="4" y="0"/>
              </a:cxn>
              <a:cxn ang="0">
                <a:pos x="13" y="306"/>
              </a:cxn>
              <a:cxn ang="0">
                <a:pos x="85" y="399"/>
              </a:cxn>
              <a:cxn ang="0">
                <a:pos x="157" y="444"/>
              </a:cxn>
              <a:cxn ang="0">
                <a:pos x="193" y="453"/>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0" name="Freeform 72"/>
          <p:cNvSpPr/>
          <p:nvPr/>
        </p:nvSpPr>
        <p:spPr bwMode="auto">
          <a:xfrm>
            <a:off x="8312150" y="1960563"/>
            <a:ext cx="292100" cy="688975"/>
          </a:xfrm>
          <a:custGeom>
            <a:avLst/>
            <a:gdLst/>
            <a:ahLst/>
            <a:cxnLst>
              <a:cxn ang="0">
                <a:pos x="170" y="0"/>
              </a:cxn>
              <a:cxn ang="0">
                <a:pos x="165" y="264"/>
              </a:cxn>
              <a:cxn ang="0">
                <a:pos x="135" y="351"/>
              </a:cxn>
              <a:cxn ang="0">
                <a:pos x="81" y="411"/>
              </a:cxn>
              <a:cxn ang="0">
                <a:pos x="0" y="447"/>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1" name="Oval 73"/>
          <p:cNvSpPr>
            <a:spLocks noChangeArrowheads="1"/>
          </p:cNvSpPr>
          <p:nvPr/>
        </p:nvSpPr>
        <p:spPr bwMode="auto">
          <a:xfrm>
            <a:off x="7439025" y="630238"/>
            <a:ext cx="630238" cy="352425"/>
          </a:xfrm>
          <a:prstGeom prst="ellipse">
            <a:avLst/>
          </a:prstGeom>
          <a:solidFill>
            <a:srgbClr val="FFCCFF"/>
          </a:solidFill>
          <a:ln w="12700">
            <a:solidFill>
              <a:schemeClr val="tx1"/>
            </a:solidFill>
            <a:round/>
          </a:ln>
          <a:effectLst/>
        </p:spPr>
        <p:txBody>
          <a:bodyPr wrap="none" anchor="ctr"/>
          <a:lstStyle/>
          <a:p>
            <a:endParaRPr lang="zh-CN" altLang="en-US"/>
          </a:p>
        </p:txBody>
      </p:sp>
      <p:sp>
        <p:nvSpPr>
          <p:cNvPr id="206922" name="Rectangle 74"/>
          <p:cNvSpPr>
            <a:spLocks noChangeArrowheads="1"/>
          </p:cNvSpPr>
          <p:nvPr/>
        </p:nvSpPr>
        <p:spPr bwMode="auto">
          <a:xfrm>
            <a:off x="7439025" y="620713"/>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dirty="0">
                <a:latin typeface="Arial" panose="020B0604020202020204" pitchFamily="34" charset="0"/>
                <a:ea typeface="黑体" panose="02010609060101010101" pitchFamily="49" charset="-122"/>
              </a:rPr>
              <a:t>AP3</a:t>
            </a:r>
          </a:p>
        </p:txBody>
      </p:sp>
      <p:sp>
        <p:nvSpPr>
          <p:cNvPr id="206923" name="Freeform 75"/>
          <p:cNvSpPr/>
          <p:nvPr/>
        </p:nvSpPr>
        <p:spPr bwMode="auto">
          <a:xfrm>
            <a:off x="1009650" y="2020888"/>
            <a:ext cx="271463" cy="628650"/>
          </a:xfrm>
          <a:custGeom>
            <a:avLst/>
            <a:gdLst/>
            <a:ahLst/>
            <a:cxnLst>
              <a:cxn ang="0">
                <a:pos x="156" y="0"/>
              </a:cxn>
              <a:cxn ang="0">
                <a:pos x="147" y="279"/>
              </a:cxn>
              <a:cxn ang="0">
                <a:pos x="81" y="372"/>
              </a:cxn>
              <a:cxn ang="0">
                <a:pos x="0" y="408"/>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4" name="Freeform 76"/>
          <p:cNvSpPr/>
          <p:nvPr/>
        </p:nvSpPr>
        <p:spPr bwMode="auto">
          <a:xfrm>
            <a:off x="665163" y="1933575"/>
            <a:ext cx="255587" cy="757238"/>
          </a:xfrm>
          <a:custGeom>
            <a:avLst/>
            <a:gdLst/>
            <a:ahLst/>
            <a:cxnLst>
              <a:cxn ang="0">
                <a:pos x="8" y="0"/>
              </a:cxn>
              <a:cxn ang="0">
                <a:pos x="5" y="285"/>
              </a:cxn>
              <a:cxn ang="0">
                <a:pos x="38" y="414"/>
              </a:cxn>
              <a:cxn ang="0">
                <a:pos x="149" y="492"/>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5" name="Oval 77"/>
          <p:cNvSpPr>
            <a:spLocks noChangeArrowheads="1"/>
          </p:cNvSpPr>
          <p:nvPr/>
        </p:nvSpPr>
        <p:spPr bwMode="auto">
          <a:xfrm flipH="1">
            <a:off x="7405688" y="5608638"/>
            <a:ext cx="152400" cy="138112"/>
          </a:xfrm>
          <a:prstGeom prst="ellipse">
            <a:avLst/>
          </a:prstGeom>
          <a:solidFill>
            <a:schemeClr val="bg1"/>
          </a:solidFill>
          <a:ln w="28575">
            <a:solidFill>
              <a:srgbClr val="333399"/>
            </a:solidFill>
            <a:round/>
          </a:ln>
          <a:effectLst/>
        </p:spPr>
        <p:txBody>
          <a:bodyPr wrap="none" anchor="ctr"/>
          <a:lstStyle/>
          <a:p>
            <a:endParaRPr lang="zh-CN" altLang="en-US" sz="1800"/>
          </a:p>
        </p:txBody>
      </p:sp>
      <p:sp>
        <p:nvSpPr>
          <p:cNvPr id="206926" name="Line 78"/>
          <p:cNvSpPr>
            <a:spLocks noChangeShapeType="1"/>
          </p:cNvSpPr>
          <p:nvPr/>
        </p:nvSpPr>
        <p:spPr bwMode="auto">
          <a:xfrm>
            <a:off x="660400" y="1303338"/>
            <a:ext cx="12700" cy="685800"/>
          </a:xfrm>
          <a:prstGeom prst="line">
            <a:avLst/>
          </a:prstGeom>
          <a:noFill/>
          <a:ln w="57150">
            <a:solidFill>
              <a:srgbClr val="00FF00"/>
            </a:solidFill>
            <a:prstDash val="sysDot"/>
            <a:round/>
          </a:ln>
          <a:effectLst/>
        </p:spPr>
        <p:txBody>
          <a:bodyPr/>
          <a:lstStyle/>
          <a:p>
            <a:endParaRPr lang="zh-CN" altLang="en-US"/>
          </a:p>
        </p:txBody>
      </p:sp>
      <p:sp>
        <p:nvSpPr>
          <p:cNvPr id="206927" name="Line 79"/>
          <p:cNvSpPr>
            <a:spLocks noChangeShapeType="1"/>
          </p:cNvSpPr>
          <p:nvPr/>
        </p:nvSpPr>
        <p:spPr bwMode="auto">
          <a:xfrm>
            <a:off x="1282700" y="1082675"/>
            <a:ext cx="0" cy="965200"/>
          </a:xfrm>
          <a:prstGeom prst="line">
            <a:avLst/>
          </a:prstGeom>
          <a:noFill/>
          <a:ln w="57150">
            <a:solidFill>
              <a:schemeClr val="accent2"/>
            </a:solidFill>
            <a:prstDash val="sysDot"/>
            <a:round/>
          </a:ln>
          <a:effectLst/>
        </p:spPr>
        <p:txBody>
          <a:bodyPr/>
          <a:lstStyle/>
          <a:p>
            <a:endParaRPr lang="zh-CN" altLang="en-US"/>
          </a:p>
        </p:txBody>
      </p:sp>
      <p:sp>
        <p:nvSpPr>
          <p:cNvPr id="206928" name="Line 80"/>
          <p:cNvSpPr>
            <a:spLocks noChangeShapeType="1"/>
          </p:cNvSpPr>
          <p:nvPr/>
        </p:nvSpPr>
        <p:spPr bwMode="auto">
          <a:xfrm>
            <a:off x="7861300" y="1023938"/>
            <a:ext cx="0" cy="965200"/>
          </a:xfrm>
          <a:prstGeom prst="line">
            <a:avLst/>
          </a:prstGeom>
          <a:noFill/>
          <a:ln w="57150">
            <a:solidFill>
              <a:srgbClr val="00FF00"/>
            </a:solidFill>
            <a:prstDash val="sysDot"/>
            <a:round/>
          </a:ln>
          <a:effectLst/>
        </p:spPr>
        <p:txBody>
          <a:bodyPr/>
          <a:lstStyle/>
          <a:p>
            <a:endParaRPr lang="zh-CN" altLang="en-US"/>
          </a:p>
        </p:txBody>
      </p:sp>
      <p:sp>
        <p:nvSpPr>
          <p:cNvPr id="206929" name="Line 81"/>
          <p:cNvSpPr>
            <a:spLocks noChangeShapeType="1"/>
          </p:cNvSpPr>
          <p:nvPr/>
        </p:nvSpPr>
        <p:spPr bwMode="auto">
          <a:xfrm>
            <a:off x="8597900" y="973138"/>
            <a:ext cx="0" cy="965200"/>
          </a:xfrm>
          <a:prstGeom prst="line">
            <a:avLst/>
          </a:prstGeom>
          <a:noFill/>
          <a:ln w="57150">
            <a:solidFill>
              <a:schemeClr val="accent2"/>
            </a:solidFill>
            <a:prstDash val="sysDot"/>
            <a:round/>
          </a:ln>
          <a:effectLst/>
        </p:spPr>
        <p:txBody>
          <a:bodyPr/>
          <a:lstStyle/>
          <a:p>
            <a:endParaRPr lang="zh-CN" altLang="en-US"/>
          </a:p>
        </p:txBody>
      </p:sp>
      <p:sp>
        <p:nvSpPr>
          <p:cNvPr id="206930" name="Rectangle 82"/>
          <p:cNvSpPr>
            <a:spLocks noChangeArrowheads="1"/>
          </p:cNvSpPr>
          <p:nvPr/>
        </p:nvSpPr>
        <p:spPr bwMode="auto">
          <a:xfrm>
            <a:off x="260796" y="2636912"/>
            <a:ext cx="8775700" cy="1512887"/>
          </a:xfrm>
          <a:prstGeom prst="rect">
            <a:avLst/>
          </a:prstGeom>
          <a:noFill/>
          <a:ln w="38100" algn="ctr">
            <a:solidFill>
              <a:srgbClr val="FF99CC"/>
            </a:solidFill>
            <a:prstDash val="dash"/>
            <a:miter lim="800000"/>
          </a:ln>
          <a:effectLst/>
        </p:spPr>
        <p:txBody>
          <a:bodyPr wrap="none" anchor="ctr"/>
          <a:lstStyle/>
          <a:p>
            <a:endParaRPr lang="zh-CN" altLang="en-US"/>
          </a:p>
        </p:txBody>
      </p:sp>
      <p:sp>
        <p:nvSpPr>
          <p:cNvPr id="206931" name="Rectangle 83"/>
          <p:cNvSpPr>
            <a:spLocks noChangeArrowheads="1"/>
          </p:cNvSpPr>
          <p:nvPr/>
        </p:nvSpPr>
        <p:spPr bwMode="auto">
          <a:xfrm>
            <a:off x="2044700" y="1235075"/>
            <a:ext cx="5273675" cy="363538"/>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dirty="0">
                <a:latin typeface="Tahoma" panose="020B0604030504040204" pitchFamily="34" charset="0"/>
                <a:ea typeface="黑体" panose="02010609060101010101" pitchFamily="49" charset="-122"/>
              </a:rPr>
              <a:t>message = specific headers + </a:t>
            </a:r>
            <a:r>
              <a:rPr lang="en-US" altLang="zh-CN" sz="1800" dirty="0">
                <a:solidFill>
                  <a:schemeClr val="hlink"/>
                </a:solidFill>
                <a:latin typeface="Tahoma" panose="020B0604030504040204" pitchFamily="34" charset="0"/>
                <a:ea typeface="黑体" panose="02010609060101010101" pitchFamily="49" charset="-122"/>
              </a:rPr>
              <a:t>manipulated</a:t>
            </a:r>
            <a:r>
              <a:rPr lang="en-US" altLang="zh-CN" sz="1800" dirty="0">
                <a:latin typeface="Tahoma" panose="020B0604030504040204" pitchFamily="34" charset="0"/>
                <a:ea typeface="黑体" panose="02010609060101010101" pitchFamily="49" charset="-122"/>
              </a:rPr>
              <a:t> data</a:t>
            </a:r>
          </a:p>
        </p:txBody>
      </p:sp>
      <p:sp>
        <p:nvSpPr>
          <p:cNvPr id="206932" name="Line 84"/>
          <p:cNvSpPr>
            <a:spLocks noChangeShapeType="1"/>
          </p:cNvSpPr>
          <p:nvPr/>
        </p:nvSpPr>
        <p:spPr bwMode="auto">
          <a:xfrm flipH="1">
            <a:off x="1331913" y="1484313"/>
            <a:ext cx="757237" cy="360362"/>
          </a:xfrm>
          <a:prstGeom prst="line">
            <a:avLst/>
          </a:prstGeom>
          <a:noFill/>
          <a:ln w="28575">
            <a:solidFill>
              <a:srgbClr val="FF0000"/>
            </a:solidFill>
            <a:round/>
            <a:tailEnd type="triangle" w="med" len="med"/>
          </a:ln>
          <a:effectLst/>
        </p:spPr>
        <p:txBody>
          <a:bodyPr/>
          <a:lstStyle/>
          <a:p>
            <a:endParaRPr lang="zh-CN" altLang="en-US"/>
          </a:p>
        </p:txBody>
      </p:sp>
      <p:sp>
        <p:nvSpPr>
          <p:cNvPr id="206933" name="Rectangle 85"/>
          <p:cNvSpPr>
            <a:spLocks noChangeArrowheads="1"/>
          </p:cNvSpPr>
          <p:nvPr/>
        </p:nvSpPr>
        <p:spPr bwMode="auto">
          <a:xfrm>
            <a:off x="1835150" y="836613"/>
            <a:ext cx="6208713" cy="397545"/>
          </a:xfrm>
          <a:prstGeom prst="rect">
            <a:avLst/>
          </a:prstGeom>
          <a:noFill/>
          <a:ln w="12700">
            <a:noFill/>
            <a:miter lim="800000"/>
          </a:ln>
          <a:effectLst/>
        </p:spPr>
        <p:txBody>
          <a:bodyPr lIns="90488" tIns="44450" rIns="90488" bIns="44450">
            <a:spAutoFit/>
          </a:bodyPr>
          <a:lstStyle/>
          <a:p>
            <a:pPr algn="l" defTabSz="762000" eaLnBrk="0" hangingPunct="0"/>
            <a:r>
              <a:rPr lang="en-US" altLang="zh-CN" sz="2000" dirty="0">
                <a:latin typeface="Tahoma" panose="020B0604030504040204" pitchFamily="34" charset="0"/>
                <a:ea typeface="黑体" panose="02010609060101010101" pitchFamily="49" charset="-122"/>
              </a:rPr>
              <a:t>application data </a:t>
            </a:r>
            <a:r>
              <a:rPr lang="en-US" altLang="zh-CN" sz="1600" dirty="0" smtClean="0">
                <a:latin typeface="Tahoma" panose="020B0604030504040204" pitchFamily="34" charset="0"/>
                <a:ea typeface="黑体" panose="02010609060101010101" pitchFamily="49" charset="-122"/>
              </a:rPr>
              <a:t>(presentation </a:t>
            </a:r>
            <a:r>
              <a:rPr lang="en-US" altLang="zh-CN" sz="1600" dirty="0">
                <a:latin typeface="Tahoma" panose="020B0604030504040204" pitchFamily="34" charset="0"/>
                <a:ea typeface="黑体" panose="02010609060101010101" pitchFamily="49" charset="-122"/>
              </a:rPr>
              <a:t>formatting and </a:t>
            </a:r>
            <a:r>
              <a:rPr lang="en-US" altLang="zh-CN" sz="1600" dirty="0" smtClean="0">
                <a:latin typeface="Tahoma" panose="020B0604030504040204" pitchFamily="34" charset="0"/>
                <a:ea typeface="黑体" panose="02010609060101010101" pitchFamily="49" charset="-122"/>
              </a:rPr>
              <a:t>compression)</a:t>
            </a:r>
            <a:endParaRPr lang="en-US" altLang="zh-CN" sz="1600" dirty="0">
              <a:latin typeface="Tahoma" panose="020B0604030504040204" pitchFamily="34" charset="0"/>
              <a:ea typeface="黑体" panose="02010609060101010101" pitchFamily="49" charset="-122"/>
            </a:endParaRPr>
          </a:p>
        </p:txBody>
      </p:sp>
      <p:sp>
        <p:nvSpPr>
          <p:cNvPr id="206934" name="Line 86"/>
          <p:cNvSpPr>
            <a:spLocks noChangeShapeType="1"/>
          </p:cNvSpPr>
          <p:nvPr/>
        </p:nvSpPr>
        <p:spPr bwMode="auto">
          <a:xfrm flipH="1">
            <a:off x="1371600" y="1252538"/>
            <a:ext cx="546100" cy="139700"/>
          </a:xfrm>
          <a:prstGeom prst="line">
            <a:avLst/>
          </a:prstGeom>
          <a:noFill/>
          <a:ln w="28575">
            <a:solidFill>
              <a:srgbClr val="00FF00"/>
            </a:solidFill>
            <a:round/>
            <a:tailEnd type="triangle" w="med" len="med"/>
          </a:ln>
          <a:effectLst/>
        </p:spPr>
        <p:txBody>
          <a:bodyPr/>
          <a:lstStyle/>
          <a:p>
            <a:endParaRPr lang="zh-CN" altLang="en-US"/>
          </a:p>
        </p:txBody>
      </p:sp>
      <p:sp>
        <p:nvSpPr>
          <p:cNvPr id="206935" name="Rectangle 87"/>
          <p:cNvSpPr>
            <a:spLocks noChangeArrowheads="1"/>
          </p:cNvSpPr>
          <p:nvPr/>
        </p:nvSpPr>
        <p:spPr bwMode="auto">
          <a:xfrm>
            <a:off x="2771775" y="1990663"/>
            <a:ext cx="3976689" cy="366767"/>
          </a:xfrm>
          <a:prstGeom prst="rect">
            <a:avLst/>
          </a:prstGeom>
          <a:noFill/>
          <a:ln w="12700">
            <a:noFill/>
            <a:miter lim="800000"/>
          </a:ln>
          <a:effectLst/>
        </p:spPr>
        <p:txBody>
          <a:bodyPr wrap="square" lIns="90488" tIns="44450" rIns="90488" bIns="44450">
            <a:spAutoFit/>
          </a:bodyPr>
          <a:lstStyle/>
          <a:p>
            <a:pPr algn="ctr" defTabSz="762000" eaLnBrk="0" hangingPunct="0"/>
            <a:r>
              <a:rPr lang="en-US" altLang="zh-CN" sz="1800" dirty="0">
                <a:latin typeface="Tahoma" panose="020B0604030504040204" pitchFamily="34" charset="0"/>
                <a:ea typeface="黑体" panose="02010609060101010101" pitchFamily="49" charset="-122"/>
              </a:rPr>
              <a:t>message segment or user datagram</a:t>
            </a:r>
          </a:p>
        </p:txBody>
      </p:sp>
      <p:sp>
        <p:nvSpPr>
          <p:cNvPr id="206936" name="Line 88"/>
          <p:cNvSpPr>
            <a:spLocks noChangeShapeType="1"/>
          </p:cNvSpPr>
          <p:nvPr/>
        </p:nvSpPr>
        <p:spPr bwMode="auto">
          <a:xfrm flipH="1">
            <a:off x="1206500" y="2203450"/>
            <a:ext cx="1584325" cy="306388"/>
          </a:xfrm>
          <a:prstGeom prst="line">
            <a:avLst/>
          </a:prstGeom>
          <a:noFill/>
          <a:ln w="28575">
            <a:solidFill>
              <a:srgbClr val="FF0000"/>
            </a:solidFill>
            <a:round/>
            <a:tailEnd type="triangle" w="med" len="med"/>
          </a:ln>
          <a:effectLst/>
        </p:spPr>
        <p:txBody>
          <a:bodyPr/>
          <a:lstStyle/>
          <a:p>
            <a:endParaRPr lang="zh-CN" altLang="en-US"/>
          </a:p>
        </p:txBody>
      </p:sp>
      <p:sp>
        <p:nvSpPr>
          <p:cNvPr id="206937" name="Rectangle 89"/>
          <p:cNvSpPr>
            <a:spLocks noChangeArrowheads="1"/>
          </p:cNvSpPr>
          <p:nvPr/>
        </p:nvSpPr>
        <p:spPr bwMode="auto">
          <a:xfrm>
            <a:off x="2051050" y="2276475"/>
            <a:ext cx="5410200" cy="381000"/>
          </a:xfrm>
          <a:prstGeom prst="rect">
            <a:avLst/>
          </a:prstGeom>
          <a:noFill/>
          <a:ln w="9525">
            <a:noFill/>
            <a:miter lim="800000"/>
          </a:ln>
        </p:spPr>
        <p:txBody>
          <a:bodyPr anchor="b"/>
          <a:lstStyle/>
          <a:p>
            <a:r>
              <a:rPr kumimoji="0" lang="zh-CN" altLang="en-US" sz="1800" dirty="0">
                <a:solidFill>
                  <a:schemeClr val="hlink"/>
                </a:solidFill>
                <a:latin typeface="Tahoma" panose="020B0604030504040204" pitchFamily="34" charset="0"/>
              </a:rPr>
              <a:t>运输层为相互通信的应用进程提供了逻辑通信</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937"/>
                                        </p:tgtEl>
                                        <p:attrNameLst>
                                          <p:attrName>style.visibility</p:attrName>
                                        </p:attrNameLst>
                                      </p:cBhvr>
                                      <p:to>
                                        <p:strVal val="visible"/>
                                      </p:to>
                                    </p:set>
                                    <p:animEffect transition="in" filter="wipe(down)">
                                      <p:cBhvr>
                                        <p:cTn id="7" dur="290">
                                          <p:stCondLst>
                                            <p:cond delay="0"/>
                                          </p:stCondLst>
                                        </p:cTn>
                                        <p:tgtEl>
                                          <p:spTgt spid="206937"/>
                                        </p:tgtEl>
                                      </p:cBhvr>
                                    </p:animEffect>
                                    <p:anim calcmode="lin" valueType="num">
                                      <p:cBhvr>
                                        <p:cTn id="8" dur="911" tmFilter="0,0; 0.14,0.36; 0.43,0.73; 0.71,0.91; 1.0,1.0">
                                          <p:stCondLst>
                                            <p:cond delay="0"/>
                                          </p:stCondLst>
                                        </p:cTn>
                                        <p:tgtEl>
                                          <p:spTgt spid="20693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0693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0693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0693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06937"/>
                                        </p:tgtEl>
                                        <p:attrNameLst>
                                          <p:attrName>ppt_y</p:attrName>
                                        </p:attrNameLst>
                                      </p:cBhvr>
                                      <p:tavLst>
                                        <p:tav tm="0" fmla="#ppt_y-sin(pi*$)/81">
                                          <p:val>
                                            <p:fltVal val="0"/>
                                          </p:val>
                                        </p:tav>
                                        <p:tav tm="100000">
                                          <p:val>
                                            <p:fltVal val="1"/>
                                          </p:val>
                                        </p:tav>
                                      </p:tavLst>
                                    </p:anim>
                                    <p:animScale>
                                      <p:cBhvr>
                                        <p:cTn id="13" dur="13">
                                          <p:stCondLst>
                                            <p:cond delay="325"/>
                                          </p:stCondLst>
                                        </p:cTn>
                                        <p:tgtEl>
                                          <p:spTgt spid="206937"/>
                                        </p:tgtEl>
                                      </p:cBhvr>
                                      <p:to x="100000" y="60000"/>
                                    </p:animScale>
                                    <p:animScale>
                                      <p:cBhvr>
                                        <p:cTn id="14" dur="83" decel="50000">
                                          <p:stCondLst>
                                            <p:cond delay="338"/>
                                          </p:stCondLst>
                                        </p:cTn>
                                        <p:tgtEl>
                                          <p:spTgt spid="206937"/>
                                        </p:tgtEl>
                                      </p:cBhvr>
                                      <p:to x="100000" y="100000"/>
                                    </p:animScale>
                                    <p:animScale>
                                      <p:cBhvr>
                                        <p:cTn id="15" dur="13">
                                          <p:stCondLst>
                                            <p:cond delay="656"/>
                                          </p:stCondLst>
                                        </p:cTn>
                                        <p:tgtEl>
                                          <p:spTgt spid="206937"/>
                                        </p:tgtEl>
                                      </p:cBhvr>
                                      <p:to x="100000" y="80000"/>
                                    </p:animScale>
                                    <p:animScale>
                                      <p:cBhvr>
                                        <p:cTn id="16" dur="83" decel="50000">
                                          <p:stCondLst>
                                            <p:cond delay="669"/>
                                          </p:stCondLst>
                                        </p:cTn>
                                        <p:tgtEl>
                                          <p:spTgt spid="206937"/>
                                        </p:tgtEl>
                                      </p:cBhvr>
                                      <p:to x="100000" y="100000"/>
                                    </p:animScale>
                                    <p:animScale>
                                      <p:cBhvr>
                                        <p:cTn id="17" dur="13">
                                          <p:stCondLst>
                                            <p:cond delay="821"/>
                                          </p:stCondLst>
                                        </p:cTn>
                                        <p:tgtEl>
                                          <p:spTgt spid="206937"/>
                                        </p:tgtEl>
                                      </p:cBhvr>
                                      <p:to x="100000" y="90000"/>
                                    </p:animScale>
                                    <p:animScale>
                                      <p:cBhvr>
                                        <p:cTn id="18" dur="83" decel="50000">
                                          <p:stCondLst>
                                            <p:cond delay="834"/>
                                          </p:stCondLst>
                                        </p:cTn>
                                        <p:tgtEl>
                                          <p:spTgt spid="206937"/>
                                        </p:tgtEl>
                                      </p:cBhvr>
                                      <p:to x="100000" y="100000"/>
                                    </p:animScale>
                                    <p:animScale>
                                      <p:cBhvr>
                                        <p:cTn id="19" dur="13">
                                          <p:stCondLst>
                                            <p:cond delay="904"/>
                                          </p:stCondLst>
                                        </p:cTn>
                                        <p:tgtEl>
                                          <p:spTgt spid="206937"/>
                                        </p:tgtEl>
                                      </p:cBhvr>
                                      <p:to x="100000" y="95000"/>
                                    </p:animScale>
                                    <p:animScale>
                                      <p:cBhvr>
                                        <p:cTn id="20" dur="83" decel="50000">
                                          <p:stCondLst>
                                            <p:cond delay="917"/>
                                          </p:stCondLst>
                                        </p:cTn>
                                        <p:tgtEl>
                                          <p:spTgt spid="2069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7615944-23BC-4C93-A818-E1770DADFCCC}" type="slidenum">
              <a:rPr lang="en-US" altLang="zh-CN" sz="1600" smtClean="0">
                <a:latin typeface="Garamond" panose="02020404030301010803" pitchFamily="18" charset="0"/>
              </a:rPr>
              <a:pPr>
                <a:spcBef>
                  <a:spcPct val="0"/>
                </a:spcBef>
                <a:buClrTx/>
                <a:buSzTx/>
                <a:buFontTx/>
                <a:buNone/>
              </a:pPr>
              <a:t>20</a:t>
            </a:fld>
            <a:endParaRPr lang="en-US" altLang="zh-CN" sz="1600" smtClean="0">
              <a:latin typeface="Garamond" panose="02020404030301010803" pitchFamily="18" charset="0"/>
            </a:endParaRPr>
          </a:p>
        </p:txBody>
      </p:sp>
      <p:sp>
        <p:nvSpPr>
          <p:cNvPr id="24580" name="Rectangle 2"/>
          <p:cNvSpPr>
            <a:spLocks noGrp="1" noChangeArrowheads="1"/>
          </p:cNvSpPr>
          <p:nvPr>
            <p:ph type="title"/>
          </p:nvPr>
        </p:nvSpPr>
        <p:spPr/>
        <p:txBody>
          <a:bodyPr/>
          <a:lstStyle/>
          <a:p>
            <a:pPr eaLnBrk="1" hangingPunct="1"/>
            <a:r>
              <a:rPr lang="zh-CN" altLang="en-US" dirty="0" smtClean="0"/>
              <a:t>虚电路和数据报网络</a:t>
            </a:r>
          </a:p>
        </p:txBody>
      </p:sp>
      <p:sp>
        <p:nvSpPr>
          <p:cNvPr id="24581" name="Rectangle 3"/>
          <p:cNvSpPr>
            <a:spLocks noGrp="1" noChangeArrowheads="1"/>
          </p:cNvSpPr>
          <p:nvPr>
            <p:ph type="body" idx="1"/>
          </p:nvPr>
        </p:nvSpPr>
        <p:spPr/>
        <p:txBody>
          <a:bodyPr/>
          <a:lstStyle/>
          <a:p>
            <a:pPr marL="0" indent="0" eaLnBrk="1" hangingPunct="1">
              <a:buNone/>
            </a:pPr>
            <a:r>
              <a:rPr lang="zh-CN" altLang="en-US" sz="2800" dirty="0" smtClean="0">
                <a:solidFill>
                  <a:srgbClr val="FF0000"/>
                </a:solidFill>
                <a:ea typeface="楷体" panose="02010609060101010101" pitchFamily="49" charset="-122"/>
                <a:cs typeface="Arial" panose="020B0604020202020204" pitchFamily="34" charset="0"/>
              </a:rPr>
              <a:t>虚电路</a:t>
            </a:r>
          </a:p>
          <a:p>
            <a:pPr eaLnBrk="1" hangingPunct="1"/>
            <a:r>
              <a:rPr lang="zh-CN" altLang="en-US" dirty="0" smtClean="0">
                <a:ea typeface="楷体" panose="02010609060101010101" pitchFamily="49" charset="-122"/>
                <a:cs typeface="Arial" panose="020B0604020202020204" pitchFamily="34" charset="0"/>
              </a:rPr>
              <a:t>目标</a:t>
            </a:r>
          </a:p>
          <a:p>
            <a:pPr lvl="1" eaLnBrk="1" hangingPunct="1"/>
            <a:r>
              <a:rPr lang="zh-CN" altLang="en-US" sz="2200" dirty="0" smtClean="0">
                <a:ea typeface="楷体" panose="02010609060101010101" pitchFamily="49" charset="-122"/>
                <a:cs typeface="Arial" panose="020B0604020202020204" pitchFamily="34" charset="0"/>
              </a:rPr>
              <a:t>使收发双方之间的路径表现得如同电话线路一般</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sz="2200" dirty="0" smtClean="0">
                <a:ea typeface="楷体" panose="02010609060101010101" pitchFamily="49" charset="-122"/>
                <a:cs typeface="Arial" panose="020B0604020202020204" pitchFamily="34" charset="0"/>
              </a:rPr>
              <a:t>工作机制</a:t>
            </a:r>
          </a:p>
          <a:p>
            <a:pPr lvl="1" eaLnBrk="1" hangingPunct="1"/>
            <a:r>
              <a:rPr lang="zh-CN" altLang="en-US" sz="2200" dirty="0" smtClean="0">
                <a:ea typeface="楷体" panose="02010609060101010101" pitchFamily="49" charset="-122"/>
                <a:cs typeface="Arial" panose="020B0604020202020204" pitchFamily="34" charset="0"/>
              </a:rPr>
              <a:t>数据开始流动之前，呼叫建立；流动结束后要断开</a:t>
            </a:r>
          </a:p>
          <a:p>
            <a:pPr lvl="1" eaLnBrk="1" hangingPunct="1"/>
            <a:r>
              <a:rPr lang="zh-CN" altLang="en-US" sz="2200" dirty="0" smtClean="0">
                <a:ea typeface="楷体" panose="02010609060101010101" pitchFamily="49" charset="-122"/>
                <a:cs typeface="Arial" panose="020B0604020202020204" pitchFamily="34" charset="0"/>
              </a:rPr>
              <a:t>每一个分组携带虚电路的标识</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而不是目的主机的地址</a:t>
            </a:r>
            <a:r>
              <a:rPr lang="en-US" altLang="zh-CN" sz="2200" dirty="0" smtClean="0">
                <a:ea typeface="楷体" panose="02010609060101010101" pitchFamily="49" charset="-122"/>
                <a:cs typeface="Arial" panose="020B0604020202020204" pitchFamily="34" charset="0"/>
              </a:rPr>
              <a:t>)</a:t>
            </a:r>
          </a:p>
          <a:p>
            <a:pPr lvl="1" eaLnBrk="1" hangingPunct="1"/>
            <a:r>
              <a:rPr lang="zh-CN" altLang="en-US" sz="2200" dirty="0" smtClean="0">
                <a:solidFill>
                  <a:srgbClr val="FF0000"/>
                </a:solidFill>
                <a:ea typeface="楷体" panose="02010609060101010101" pitchFamily="49" charset="-122"/>
                <a:cs typeface="Arial" panose="020B0604020202020204" pitchFamily="34" charset="0"/>
              </a:rPr>
              <a:t>路径上的每一个路由器必须为进行中的连接维持连接状态信息</a:t>
            </a:r>
          </a:p>
          <a:p>
            <a:pPr lvl="2" eaLnBrk="1" hangingPunct="1"/>
            <a:r>
              <a:rPr lang="zh-CN" altLang="en-US" sz="2200" dirty="0" smtClean="0">
                <a:ea typeface="楷体" panose="02010609060101010101" pitchFamily="49" charset="-122"/>
                <a:cs typeface="Arial" panose="020B0604020202020204" pitchFamily="34" charset="0"/>
              </a:rPr>
              <a:t>传输层的连接仅涉及到两个端系统</a:t>
            </a:r>
            <a:r>
              <a:rPr lang="en-US" altLang="zh-CN" sz="2200" dirty="0" smtClean="0">
                <a:ea typeface="楷体" panose="02010609060101010101" pitchFamily="49" charset="-122"/>
                <a:cs typeface="Arial" panose="020B0604020202020204" pitchFamily="34" charset="0"/>
              </a:rPr>
              <a:t>(end system</a:t>
            </a:r>
            <a:r>
              <a:rPr lang="en-US" altLang="zh-CN" sz="2200" dirty="0">
                <a:ea typeface="楷体" panose="02010609060101010101" pitchFamily="49" charset="-122"/>
                <a:cs typeface="Arial" panose="020B0604020202020204" pitchFamily="34" charset="0"/>
              </a:rPr>
              <a:t>)</a:t>
            </a:r>
            <a:endParaRPr lang="zh-CN" altLang="en-US" sz="2200" dirty="0" smtClean="0">
              <a:ea typeface="楷体" panose="02010609060101010101" pitchFamily="49" charset="-122"/>
              <a:cs typeface="Arial" panose="020B0604020202020204" pitchFamily="34" charset="0"/>
            </a:endParaRPr>
          </a:p>
          <a:p>
            <a:pPr lvl="1" eaLnBrk="1" hangingPunct="1"/>
            <a:r>
              <a:rPr lang="zh-CN" altLang="en-US" sz="2200" dirty="0" smtClean="0">
                <a:ea typeface="楷体" panose="02010609060101010101" pitchFamily="49" charset="-122"/>
                <a:cs typeface="Arial" panose="020B0604020202020204" pitchFamily="34" charset="0"/>
              </a:rPr>
              <a:t>链路</a:t>
            </a:r>
            <a:r>
              <a:rPr lang="zh-CN" altLang="en-US" sz="2200" dirty="0">
                <a:ea typeface="楷体" panose="02010609060101010101" pitchFamily="49" charset="-122"/>
                <a:cs typeface="Arial" panose="020B0604020202020204" pitchFamily="34" charset="0"/>
              </a:rPr>
              <a:t>和</a:t>
            </a:r>
            <a:r>
              <a:rPr lang="zh-CN" altLang="en-US" sz="2200" dirty="0" smtClean="0">
                <a:ea typeface="楷体" panose="02010609060101010101" pitchFamily="49" charset="-122"/>
                <a:cs typeface="Arial" panose="020B0604020202020204" pitchFamily="34" charset="0"/>
              </a:rPr>
              <a:t>路由器资源 </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带宽、缓冲区</a:t>
            </a:r>
            <a:r>
              <a:rPr lang="en-US" altLang="zh-CN" sz="2200" dirty="0" smtClean="0">
                <a:ea typeface="楷体" panose="02010609060101010101" pitchFamily="49" charset="-122"/>
                <a:cs typeface="Arial" panose="020B0604020202020204" pitchFamily="34" charset="0"/>
              </a:rPr>
              <a:t>) </a:t>
            </a:r>
            <a:r>
              <a:rPr lang="zh-CN" altLang="en-US" sz="2200" dirty="0" smtClean="0">
                <a:ea typeface="楷体" panose="02010609060101010101" pitchFamily="49" charset="-122"/>
                <a:cs typeface="Arial" panose="020B0604020202020204" pitchFamily="34" charset="0"/>
              </a:rPr>
              <a:t>可以分配给虚电路</a:t>
            </a:r>
          </a:p>
          <a:p>
            <a:pPr lvl="2" eaLnBrk="1" hangingPunct="1"/>
            <a:r>
              <a:rPr lang="zh-CN" altLang="en-US" sz="2200" dirty="0" smtClean="0">
                <a:ea typeface="楷体" panose="02010609060101010101" pitchFamily="49" charset="-122"/>
                <a:cs typeface="Arial" panose="020B0604020202020204" pitchFamily="34" charset="0"/>
              </a:rPr>
              <a:t>目的：为了达到类似线路交换的性能</a:t>
            </a:r>
          </a:p>
        </p:txBody>
      </p:sp>
    </p:spTree>
    <p:extLst>
      <p:ext uri="{BB962C8B-B14F-4D97-AF65-F5344CB8AC3E}">
        <p14:creationId xmlns:p14="http://schemas.microsoft.com/office/powerpoint/2010/main" val="3471443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5E0F6AB-37C2-485E-A368-4BE51BB40145}" type="slidenum">
              <a:rPr lang="en-US" altLang="zh-CN" sz="1600" smtClean="0">
                <a:latin typeface="Garamond" panose="02020404030301010803" pitchFamily="18" charset="0"/>
              </a:rPr>
              <a:pPr>
                <a:spcBef>
                  <a:spcPct val="0"/>
                </a:spcBef>
                <a:buClrTx/>
                <a:buSzTx/>
                <a:buFontTx/>
                <a:buNone/>
              </a:pPr>
              <a:t>21</a:t>
            </a:fld>
            <a:endParaRPr lang="en-US" altLang="zh-CN" sz="1600" smtClean="0">
              <a:latin typeface="Garamond" panose="02020404030301010803" pitchFamily="18" charset="0"/>
            </a:endParaRPr>
          </a:p>
        </p:txBody>
      </p:sp>
      <p:sp>
        <p:nvSpPr>
          <p:cNvPr id="26628" name="Rectangle 2"/>
          <p:cNvSpPr>
            <a:spLocks noGrp="1" noChangeArrowheads="1"/>
          </p:cNvSpPr>
          <p:nvPr>
            <p:ph type="title"/>
          </p:nvPr>
        </p:nvSpPr>
        <p:spPr/>
        <p:txBody>
          <a:bodyPr/>
          <a:lstStyle/>
          <a:p>
            <a:pPr eaLnBrk="1" hangingPunct="1"/>
            <a:r>
              <a:rPr lang="zh-CN" altLang="en-US" dirty="0" smtClean="0"/>
              <a:t>虚电路和数据报网络</a:t>
            </a:r>
          </a:p>
        </p:txBody>
      </p:sp>
      <p:sp>
        <p:nvSpPr>
          <p:cNvPr id="26629" name="Rectangle 3"/>
          <p:cNvSpPr>
            <a:spLocks noGrp="1" noChangeArrowheads="1"/>
          </p:cNvSpPr>
          <p:nvPr>
            <p:ph type="body" idx="1"/>
          </p:nvPr>
        </p:nvSpPr>
        <p:spPr/>
        <p:txBody>
          <a:bodyPr/>
          <a:lstStyle/>
          <a:p>
            <a:pPr marL="0" indent="0" eaLnBrk="1" hangingPunct="1">
              <a:buNone/>
            </a:pPr>
            <a:r>
              <a:rPr lang="zh-CN" altLang="en-US" dirty="0" smtClean="0">
                <a:ea typeface="楷体" panose="02010609060101010101" pitchFamily="49" charset="-122"/>
                <a:cs typeface="Arial" panose="020B0604020202020204" pitchFamily="34" charset="0"/>
              </a:rPr>
              <a:t>虚电路的组成</a:t>
            </a:r>
          </a:p>
          <a:p>
            <a:pPr marL="342000" indent="-342000" eaLnBrk="1" hangingPunct="1">
              <a:spcBef>
                <a:spcPts val="600"/>
              </a:spcBef>
            </a:pPr>
            <a:r>
              <a:rPr lang="zh-CN" altLang="en-US" dirty="0" smtClean="0">
                <a:solidFill>
                  <a:srgbClr val="FF0000"/>
                </a:solidFill>
                <a:ea typeface="楷体" panose="02010609060101010101" pitchFamily="49" charset="-122"/>
                <a:cs typeface="Arial" panose="020B0604020202020204" pitchFamily="34" charset="0"/>
              </a:rPr>
              <a:t>从源到目的主机的路径</a:t>
            </a:r>
          </a:p>
          <a:p>
            <a:pPr marL="342000" indent="-342000" eaLnBrk="1" hangingPunct="1">
              <a:spcBef>
                <a:spcPts val="600"/>
              </a:spcBef>
            </a:pPr>
            <a:endParaRPr lang="en-US" altLang="zh-CN" dirty="0" smtClean="0">
              <a:solidFill>
                <a:srgbClr val="FF0000"/>
              </a:solidFill>
              <a:ea typeface="楷体" panose="02010609060101010101" pitchFamily="49" charset="-122"/>
              <a:cs typeface="Arial" panose="020B0604020202020204" pitchFamily="34" charset="0"/>
            </a:endParaRPr>
          </a:p>
          <a:p>
            <a:pPr marL="342000" indent="-342000" eaLnBrk="1" hangingPunct="1">
              <a:spcBef>
                <a:spcPts val="600"/>
              </a:spcBef>
            </a:pPr>
            <a:r>
              <a:rPr lang="en-US" altLang="zh-CN" dirty="0" smtClean="0">
                <a:solidFill>
                  <a:srgbClr val="FF0000"/>
                </a:solidFill>
                <a:ea typeface="楷体" panose="02010609060101010101" pitchFamily="49" charset="-122"/>
                <a:cs typeface="Arial" panose="020B0604020202020204" pitchFamily="34" charset="0"/>
              </a:rPr>
              <a:t>VC </a:t>
            </a:r>
            <a:r>
              <a:rPr lang="zh-CN" altLang="en-US" dirty="0" smtClean="0">
                <a:solidFill>
                  <a:srgbClr val="FF0000"/>
                </a:solidFill>
                <a:ea typeface="楷体" panose="02010609060101010101" pitchFamily="49" charset="-122"/>
                <a:cs typeface="Arial" panose="020B0604020202020204" pitchFamily="34" charset="0"/>
              </a:rPr>
              <a:t>号，沿着该路径的每段链路的一个号码</a:t>
            </a:r>
          </a:p>
          <a:p>
            <a:pPr marL="342000" indent="-342000" eaLnBrk="1" hangingPunct="1">
              <a:spcBef>
                <a:spcPts val="600"/>
              </a:spcBef>
            </a:pPr>
            <a:endParaRPr lang="en-US" altLang="zh-CN" dirty="0" smtClean="0">
              <a:solidFill>
                <a:srgbClr val="FF0000"/>
              </a:solidFill>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smtClean="0">
                <a:solidFill>
                  <a:srgbClr val="FF0000"/>
                </a:solidFill>
                <a:ea typeface="楷体" panose="02010609060101010101" pitchFamily="49" charset="-122"/>
                <a:cs typeface="Arial" panose="020B0604020202020204" pitchFamily="34" charset="0"/>
              </a:rPr>
              <a:t>沿着该路径的每台路由器中的转发表</a:t>
            </a:r>
          </a:p>
        </p:txBody>
      </p:sp>
    </p:spTree>
    <p:extLst>
      <p:ext uri="{BB962C8B-B14F-4D97-AF65-F5344CB8AC3E}">
        <p14:creationId xmlns:p14="http://schemas.microsoft.com/office/powerpoint/2010/main" val="902919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zh-CN" altLang="en-US" dirty="0" smtClean="0"/>
              <a:t>虚电路和数据报网络</a:t>
            </a:r>
          </a:p>
        </p:txBody>
      </p:sp>
      <p:grpSp>
        <p:nvGrpSpPr>
          <p:cNvPr id="28677" name="Group 4"/>
          <p:cNvGrpSpPr>
            <a:grpSpLocks/>
          </p:cNvGrpSpPr>
          <p:nvPr/>
        </p:nvGrpSpPr>
        <p:grpSpPr bwMode="auto">
          <a:xfrm>
            <a:off x="361950" y="3144792"/>
            <a:ext cx="8408988" cy="2233613"/>
            <a:chOff x="269" y="2422"/>
            <a:chExt cx="5297" cy="1407"/>
          </a:xfrm>
        </p:grpSpPr>
        <p:sp>
          <p:nvSpPr>
            <p:cNvPr id="28744" name="Line 5"/>
            <p:cNvSpPr>
              <a:spLocks noChangeShapeType="1"/>
            </p:cNvSpPr>
            <p:nvPr/>
          </p:nvSpPr>
          <p:spPr bwMode="auto">
            <a:xfrm>
              <a:off x="269" y="2653"/>
              <a:ext cx="5297" cy="16"/>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5" name="Text Box 6"/>
            <p:cNvSpPr txBox="1">
              <a:spLocks noChangeArrowheads="1"/>
            </p:cNvSpPr>
            <p:nvPr/>
          </p:nvSpPr>
          <p:spPr bwMode="auto">
            <a:xfrm>
              <a:off x="374" y="2422"/>
              <a:ext cx="49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        </a:t>
              </a:r>
              <a:r>
                <a:rPr lang="zh-CN" altLang="en-US" sz="1800" u="none">
                  <a:ea typeface="楷体" panose="02010609060101010101" pitchFamily="49" charset="-122"/>
                  <a:cs typeface="Arial" panose="020B0604020202020204" pitchFamily="34" charset="0"/>
                </a:rPr>
                <a:t>入接口                       入 </a:t>
              </a:r>
              <a:r>
                <a:rPr lang="en-US" altLang="zh-CN" sz="1800" u="none">
                  <a:ea typeface="楷体" panose="02010609060101010101" pitchFamily="49" charset="-122"/>
                  <a:cs typeface="Arial" panose="020B0604020202020204" pitchFamily="34" charset="0"/>
                </a:rPr>
                <a:t>VC #                      </a:t>
              </a:r>
              <a:r>
                <a:rPr lang="zh-CN" altLang="en-US" sz="1800" u="none">
                  <a:ea typeface="楷体" panose="02010609060101010101" pitchFamily="49" charset="-122"/>
                  <a:cs typeface="Arial" panose="020B0604020202020204" pitchFamily="34" charset="0"/>
                </a:rPr>
                <a:t>出接口                   出 </a:t>
              </a:r>
              <a:r>
                <a:rPr lang="en-US" altLang="zh-CN" sz="1800" u="none">
                  <a:ea typeface="楷体" panose="02010609060101010101" pitchFamily="49" charset="-122"/>
                  <a:cs typeface="Arial" panose="020B0604020202020204" pitchFamily="34" charset="0"/>
                </a:rPr>
                <a:t>VC #</a:t>
              </a:r>
            </a:p>
          </p:txBody>
        </p:sp>
        <p:sp>
          <p:nvSpPr>
            <p:cNvPr id="28746" name="Line 7"/>
            <p:cNvSpPr>
              <a:spLocks noChangeShapeType="1"/>
            </p:cNvSpPr>
            <p:nvPr/>
          </p:nvSpPr>
          <p:spPr bwMode="auto">
            <a:xfrm>
              <a:off x="1785" y="2450"/>
              <a:ext cx="0" cy="133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7" name="Line 8"/>
            <p:cNvSpPr>
              <a:spLocks noChangeShapeType="1"/>
            </p:cNvSpPr>
            <p:nvPr/>
          </p:nvSpPr>
          <p:spPr bwMode="auto">
            <a:xfrm>
              <a:off x="2985" y="2474"/>
              <a:ext cx="0" cy="1331"/>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8" name="Line 9"/>
            <p:cNvSpPr>
              <a:spLocks noChangeShapeType="1"/>
            </p:cNvSpPr>
            <p:nvPr/>
          </p:nvSpPr>
          <p:spPr bwMode="auto">
            <a:xfrm>
              <a:off x="4438" y="2450"/>
              <a:ext cx="0" cy="137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9" name="Text Box 10"/>
            <p:cNvSpPr txBox="1">
              <a:spLocks noChangeArrowheads="1"/>
            </p:cNvSpPr>
            <p:nvPr/>
          </p:nvSpPr>
          <p:spPr bwMode="auto">
            <a:xfrm>
              <a:off x="891" y="2755"/>
              <a:ext cx="4317"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1                               12                               2                              22</a:t>
              </a:r>
            </a:p>
            <a:p>
              <a:pPr>
                <a:spcBef>
                  <a:spcPct val="0"/>
                </a:spcBef>
                <a:buClrTx/>
                <a:buSzTx/>
                <a:buFontTx/>
                <a:buNone/>
              </a:pPr>
              <a:r>
                <a:rPr lang="en-US" altLang="zh-CN" sz="1800" u="none">
                  <a:ea typeface="楷体" panose="02010609060101010101" pitchFamily="49" charset="-122"/>
                  <a:cs typeface="Arial" panose="020B0604020202020204" pitchFamily="34" charset="0"/>
                </a:rPr>
                <a:t>2                               63                               1                              18 </a:t>
              </a:r>
            </a:p>
            <a:p>
              <a:pPr>
                <a:spcBef>
                  <a:spcPct val="0"/>
                </a:spcBef>
                <a:buClrTx/>
                <a:buSzTx/>
                <a:buFontTx/>
                <a:buNone/>
              </a:pPr>
              <a:r>
                <a:rPr lang="en-US" altLang="zh-CN" sz="1800" u="none">
                  <a:ea typeface="楷体" panose="02010609060101010101" pitchFamily="49" charset="-122"/>
                  <a:cs typeface="Arial" panose="020B0604020202020204" pitchFamily="34" charset="0"/>
                </a:rPr>
                <a:t>3                                7                                2                              17</a:t>
              </a:r>
            </a:p>
            <a:p>
              <a:pPr>
                <a:spcBef>
                  <a:spcPct val="0"/>
                </a:spcBef>
                <a:buClrTx/>
                <a:buSzTx/>
                <a:buFontTx/>
                <a:buNone/>
              </a:pPr>
              <a:r>
                <a:rPr lang="en-US" altLang="zh-CN" sz="1800" u="none">
                  <a:ea typeface="楷体" panose="02010609060101010101" pitchFamily="49" charset="-122"/>
                  <a:cs typeface="Arial" panose="020B0604020202020204" pitchFamily="34" charset="0"/>
                </a:rPr>
                <a:t>1                               97                               3                              87</a:t>
              </a:r>
            </a:p>
            <a:p>
              <a:pPr>
                <a:spcBef>
                  <a:spcPct val="0"/>
                </a:spcBef>
                <a:buClrTx/>
                <a:buSzTx/>
                <a:buFontTx/>
                <a:buNone/>
              </a:pPr>
              <a:r>
                <a:rPr lang="en-US" altLang="zh-CN" sz="1800" u="none">
                  <a:ea typeface="楷体" panose="02010609060101010101" pitchFamily="49" charset="-122"/>
                  <a:cs typeface="Arial" panose="020B0604020202020204" pitchFamily="34" charset="0"/>
                </a:rPr>
                <a:t>…                             …                                …                            …</a:t>
              </a:r>
            </a:p>
          </p:txBody>
        </p:sp>
        <p:sp>
          <p:nvSpPr>
            <p:cNvPr id="28750" name="Text Box 11"/>
            <p:cNvSpPr txBox="1">
              <a:spLocks noChangeArrowheads="1"/>
            </p:cNvSpPr>
            <p:nvPr/>
          </p:nvSpPr>
          <p:spPr bwMode="auto">
            <a:xfrm>
              <a:off x="876" y="3014"/>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u="none">
                <a:ea typeface="楷体" panose="02010609060101010101" pitchFamily="49" charset="-122"/>
                <a:cs typeface="Arial" panose="020B0604020202020204" pitchFamily="34" charset="0"/>
              </a:endParaRPr>
            </a:p>
          </p:txBody>
        </p:sp>
      </p:grpSp>
      <p:sp>
        <p:nvSpPr>
          <p:cNvPr id="28678" name="Text Box 12"/>
          <p:cNvSpPr txBox="1">
            <a:spLocks noChangeArrowheads="1"/>
          </p:cNvSpPr>
          <p:nvPr/>
        </p:nvSpPr>
        <p:spPr bwMode="auto">
          <a:xfrm>
            <a:off x="255588" y="2238330"/>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路由器</a:t>
            </a:r>
            <a:r>
              <a:rPr lang="en-US" altLang="zh-CN" sz="2400">
                <a:solidFill>
                  <a:srgbClr val="FF0000"/>
                </a:solidFill>
                <a:latin typeface="黑体" panose="02010609060101010101" pitchFamily="49" charset="-122"/>
                <a:ea typeface="黑体" panose="02010609060101010101" pitchFamily="49" charset="-122"/>
              </a:rPr>
              <a:t>R1</a:t>
            </a:r>
            <a:r>
              <a:rPr lang="zh-CN" altLang="en-US" sz="2400">
                <a:solidFill>
                  <a:srgbClr val="FF0000"/>
                </a:solidFill>
                <a:latin typeface="黑体" panose="02010609060101010101" pitchFamily="49" charset="-122"/>
                <a:ea typeface="黑体" panose="02010609060101010101" pitchFamily="49" charset="-122"/>
              </a:rPr>
              <a:t>的转发表</a:t>
            </a:r>
            <a:r>
              <a:rPr lang="en-US" altLang="zh-CN" sz="2400">
                <a:solidFill>
                  <a:srgbClr val="FF0000"/>
                </a:solidFill>
                <a:latin typeface="黑体" panose="02010609060101010101" pitchFamily="49" charset="-122"/>
                <a:ea typeface="黑体" panose="02010609060101010101" pitchFamily="49" charset="-122"/>
              </a:rPr>
              <a:t>:</a:t>
            </a:r>
          </a:p>
        </p:txBody>
      </p:sp>
      <p:sp>
        <p:nvSpPr>
          <p:cNvPr id="28679" name="Text Box 13"/>
          <p:cNvSpPr txBox="1">
            <a:spLocks noChangeArrowheads="1"/>
          </p:cNvSpPr>
          <p:nvPr/>
        </p:nvSpPr>
        <p:spPr bwMode="auto">
          <a:xfrm>
            <a:off x="1168400" y="5495085"/>
            <a:ext cx="3724275" cy="4619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u="none">
                <a:solidFill>
                  <a:srgbClr val="FF0000"/>
                </a:solidFill>
                <a:latin typeface="楷体" panose="02010609060101010101" pitchFamily="49" charset="-122"/>
                <a:ea typeface="楷体" panose="02010609060101010101" pitchFamily="49" charset="-122"/>
              </a:rPr>
              <a:t>路由器维持连接状态信息</a:t>
            </a:r>
            <a:r>
              <a:rPr lang="en-US" altLang="zh-CN" sz="2400" u="none">
                <a:solidFill>
                  <a:srgbClr val="FF0000"/>
                </a:solidFill>
                <a:latin typeface="楷体" panose="02010609060101010101" pitchFamily="49" charset="-122"/>
                <a:ea typeface="楷体" panose="02010609060101010101" pitchFamily="49" charset="-122"/>
              </a:rPr>
              <a:t>!</a:t>
            </a:r>
          </a:p>
        </p:txBody>
      </p:sp>
      <p:sp>
        <p:nvSpPr>
          <p:cNvPr id="28680" name="Freeform 7"/>
          <p:cNvSpPr>
            <a:spLocks/>
          </p:cNvSpPr>
          <p:nvPr/>
        </p:nvSpPr>
        <p:spPr bwMode="auto">
          <a:xfrm>
            <a:off x="5372100" y="1241380"/>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81" name="Line 115"/>
          <p:cNvSpPr>
            <a:spLocks noChangeShapeType="1"/>
          </p:cNvSpPr>
          <p:nvPr/>
        </p:nvSpPr>
        <p:spPr bwMode="auto">
          <a:xfrm>
            <a:off x="6011863" y="1839867"/>
            <a:ext cx="0" cy="361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2" name="Line 117"/>
          <p:cNvSpPr>
            <a:spLocks noChangeShapeType="1"/>
          </p:cNvSpPr>
          <p:nvPr/>
        </p:nvSpPr>
        <p:spPr bwMode="auto">
          <a:xfrm>
            <a:off x="6307138" y="1711280"/>
            <a:ext cx="7985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3" name="Line 118"/>
          <p:cNvSpPr>
            <a:spLocks noChangeShapeType="1"/>
          </p:cNvSpPr>
          <p:nvPr/>
        </p:nvSpPr>
        <p:spPr bwMode="auto">
          <a:xfrm>
            <a:off x="6243638" y="2343105"/>
            <a:ext cx="823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4" name="Line 119"/>
          <p:cNvSpPr>
            <a:spLocks noChangeShapeType="1"/>
          </p:cNvSpPr>
          <p:nvPr/>
        </p:nvSpPr>
        <p:spPr bwMode="auto">
          <a:xfrm>
            <a:off x="7324725" y="1827167"/>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5" name="Line 120"/>
          <p:cNvSpPr>
            <a:spLocks noChangeShapeType="1"/>
          </p:cNvSpPr>
          <p:nvPr/>
        </p:nvSpPr>
        <p:spPr bwMode="auto">
          <a:xfrm>
            <a:off x="5213350" y="1723980"/>
            <a:ext cx="554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6" name="Line 121"/>
          <p:cNvSpPr>
            <a:spLocks noChangeShapeType="1"/>
          </p:cNvSpPr>
          <p:nvPr/>
        </p:nvSpPr>
        <p:spPr bwMode="auto">
          <a:xfrm>
            <a:off x="7583488" y="1723980"/>
            <a:ext cx="746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7" name="Line 122"/>
          <p:cNvSpPr>
            <a:spLocks noChangeShapeType="1"/>
          </p:cNvSpPr>
          <p:nvPr/>
        </p:nvSpPr>
        <p:spPr bwMode="auto">
          <a:xfrm>
            <a:off x="7531100" y="2343105"/>
            <a:ext cx="374650"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8" name="Line 123"/>
          <p:cNvSpPr>
            <a:spLocks noChangeShapeType="1"/>
          </p:cNvSpPr>
          <p:nvPr/>
        </p:nvSpPr>
        <p:spPr bwMode="auto">
          <a:xfrm>
            <a:off x="5561013" y="2355805"/>
            <a:ext cx="2190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9" name="Line 126"/>
          <p:cNvSpPr>
            <a:spLocks noChangeShapeType="1"/>
          </p:cNvSpPr>
          <p:nvPr/>
        </p:nvSpPr>
        <p:spPr bwMode="auto">
          <a:xfrm>
            <a:off x="5308600" y="1644605"/>
            <a:ext cx="411163"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0" name="Line 127"/>
          <p:cNvSpPr>
            <a:spLocks noChangeShapeType="1"/>
          </p:cNvSpPr>
          <p:nvPr/>
        </p:nvSpPr>
        <p:spPr bwMode="auto">
          <a:xfrm>
            <a:off x="7694613" y="1646192"/>
            <a:ext cx="582612"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Line 128"/>
          <p:cNvSpPr>
            <a:spLocks noChangeShapeType="1"/>
          </p:cNvSpPr>
          <p:nvPr/>
        </p:nvSpPr>
        <p:spPr bwMode="auto">
          <a:xfrm>
            <a:off x="6370638" y="1633492"/>
            <a:ext cx="681037"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2" name="Text Box 129"/>
          <p:cNvSpPr txBox="1">
            <a:spLocks noChangeArrowheads="1"/>
          </p:cNvSpPr>
          <p:nvPr/>
        </p:nvSpPr>
        <p:spPr bwMode="auto">
          <a:xfrm>
            <a:off x="5389563" y="136520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CC0000"/>
                </a:solidFill>
                <a:ea typeface="MS PGothic" panose="020B0600070205080204" pitchFamily="34" charset="-128"/>
                <a:cs typeface="Arial" panose="020B0604020202020204" pitchFamily="34" charset="0"/>
              </a:rPr>
              <a:t>12</a:t>
            </a:r>
          </a:p>
        </p:txBody>
      </p:sp>
      <p:sp>
        <p:nvSpPr>
          <p:cNvPr id="28693" name="Text Box 130"/>
          <p:cNvSpPr txBox="1">
            <a:spLocks noChangeArrowheads="1"/>
          </p:cNvSpPr>
          <p:nvPr/>
        </p:nvSpPr>
        <p:spPr bwMode="auto">
          <a:xfrm>
            <a:off x="6550025" y="128900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CC0000"/>
                </a:solidFill>
                <a:ea typeface="MS PGothic" panose="020B0600070205080204" pitchFamily="34" charset="-128"/>
                <a:cs typeface="Arial" panose="020B0604020202020204" pitchFamily="34" charset="0"/>
              </a:rPr>
              <a:t>22</a:t>
            </a:r>
          </a:p>
        </p:txBody>
      </p:sp>
      <p:sp>
        <p:nvSpPr>
          <p:cNvPr id="28694" name="Text Box 131"/>
          <p:cNvSpPr txBox="1">
            <a:spLocks noChangeArrowheads="1"/>
          </p:cNvSpPr>
          <p:nvPr/>
        </p:nvSpPr>
        <p:spPr bwMode="auto">
          <a:xfrm>
            <a:off x="7708900" y="132710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CC0000"/>
                </a:solidFill>
                <a:ea typeface="MS PGothic" panose="020B0600070205080204" pitchFamily="34" charset="-128"/>
                <a:cs typeface="Arial" panose="020B0604020202020204" pitchFamily="34" charset="0"/>
              </a:rPr>
              <a:t>32</a:t>
            </a:r>
          </a:p>
        </p:txBody>
      </p:sp>
      <p:sp>
        <p:nvSpPr>
          <p:cNvPr id="28695" name="Text Box 132"/>
          <p:cNvSpPr txBox="1">
            <a:spLocks noChangeArrowheads="1"/>
          </p:cNvSpPr>
          <p:nvPr/>
        </p:nvSpPr>
        <p:spPr bwMode="auto">
          <a:xfrm>
            <a:off x="5557838" y="167476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ea typeface="MS PGothic" panose="020B0600070205080204" pitchFamily="34" charset="-128"/>
                <a:cs typeface="Arial" panose="020B0604020202020204" pitchFamily="34" charset="0"/>
              </a:rPr>
              <a:t>1</a:t>
            </a:r>
          </a:p>
        </p:txBody>
      </p:sp>
      <p:sp>
        <p:nvSpPr>
          <p:cNvPr id="28696" name="Text Box 133"/>
          <p:cNvSpPr txBox="1">
            <a:spLocks noChangeArrowheads="1"/>
          </p:cNvSpPr>
          <p:nvPr/>
        </p:nvSpPr>
        <p:spPr bwMode="auto">
          <a:xfrm>
            <a:off x="5945188" y="178906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ea typeface="MS PGothic" panose="020B0600070205080204" pitchFamily="34" charset="-128"/>
                <a:cs typeface="Arial" panose="020B0604020202020204" pitchFamily="34" charset="0"/>
              </a:rPr>
              <a:t>2</a:t>
            </a:r>
          </a:p>
        </p:txBody>
      </p:sp>
      <p:sp>
        <p:nvSpPr>
          <p:cNvPr id="28697" name="Text Box 134"/>
          <p:cNvSpPr txBox="1">
            <a:spLocks noChangeArrowheads="1"/>
          </p:cNvSpPr>
          <p:nvPr/>
        </p:nvSpPr>
        <p:spPr bwMode="auto">
          <a:xfrm>
            <a:off x="6254750" y="163508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ea typeface="MS PGothic" panose="020B0600070205080204" pitchFamily="34" charset="-128"/>
                <a:cs typeface="Arial" panose="020B0604020202020204" pitchFamily="34" charset="0"/>
              </a:rPr>
              <a:t>3</a:t>
            </a:r>
          </a:p>
        </p:txBody>
      </p:sp>
      <p:sp>
        <p:nvSpPr>
          <p:cNvPr id="28698" name="Text Box 135"/>
          <p:cNvSpPr txBox="1">
            <a:spLocks noChangeArrowheads="1"/>
          </p:cNvSpPr>
          <p:nvPr/>
        </p:nvSpPr>
        <p:spPr bwMode="auto">
          <a:xfrm>
            <a:off x="4375150" y="1949405"/>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CC0000"/>
                </a:solidFill>
                <a:ea typeface="楷体" panose="02010609060101010101" pitchFamily="49" charset="-122"/>
                <a:cs typeface="Arial" panose="020B0604020202020204" pitchFamily="34" charset="0"/>
              </a:rPr>
              <a:t>VC </a:t>
            </a:r>
            <a:r>
              <a:rPr lang="zh-CN" altLang="en-US" sz="1800">
                <a:solidFill>
                  <a:srgbClr val="CC0000"/>
                </a:solidFill>
                <a:ea typeface="楷体" panose="02010609060101010101" pitchFamily="49" charset="-122"/>
                <a:cs typeface="Arial" panose="020B0604020202020204" pitchFamily="34" charset="0"/>
              </a:rPr>
              <a:t>号</a:t>
            </a:r>
            <a:endParaRPr lang="en-US" altLang="zh-CN" sz="1800">
              <a:solidFill>
                <a:srgbClr val="CC0000"/>
              </a:solidFill>
              <a:ea typeface="楷体" panose="02010609060101010101" pitchFamily="49" charset="-122"/>
              <a:cs typeface="Arial" panose="020B0604020202020204" pitchFamily="34" charset="0"/>
            </a:endParaRPr>
          </a:p>
        </p:txBody>
      </p:sp>
      <p:sp>
        <p:nvSpPr>
          <p:cNvPr id="28699" name="Line 137"/>
          <p:cNvSpPr>
            <a:spLocks noChangeShapeType="1"/>
          </p:cNvSpPr>
          <p:nvPr/>
        </p:nvSpPr>
        <p:spPr bwMode="auto">
          <a:xfrm flipV="1">
            <a:off x="5148263" y="1533480"/>
            <a:ext cx="366712" cy="6715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00" name="Text Box 138"/>
          <p:cNvSpPr txBox="1">
            <a:spLocks noChangeArrowheads="1"/>
          </p:cNvSpPr>
          <p:nvPr/>
        </p:nvSpPr>
        <p:spPr bwMode="auto">
          <a:xfrm>
            <a:off x="4572000" y="2378030"/>
            <a:ext cx="87788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lang="zh-CN" altLang="en-US" sz="1800">
                <a:latin typeface="楷体" panose="02010609060101010101" pitchFamily="49" charset="-122"/>
                <a:ea typeface="楷体" panose="02010609060101010101" pitchFamily="49" charset="-122"/>
              </a:rPr>
              <a:t>接口号</a:t>
            </a:r>
            <a:endParaRPr lang="en-US" altLang="zh-CN" sz="1800">
              <a:latin typeface="楷体" panose="02010609060101010101" pitchFamily="49" charset="-122"/>
              <a:ea typeface="楷体" panose="02010609060101010101" pitchFamily="49" charset="-122"/>
            </a:endParaRPr>
          </a:p>
        </p:txBody>
      </p:sp>
      <p:sp>
        <p:nvSpPr>
          <p:cNvPr id="28701" name="Line 139"/>
          <p:cNvSpPr>
            <a:spLocks noChangeShapeType="1"/>
          </p:cNvSpPr>
          <p:nvPr/>
        </p:nvSpPr>
        <p:spPr bwMode="auto">
          <a:xfrm flipV="1">
            <a:off x="5359400" y="1884317"/>
            <a:ext cx="325438"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8702" name="Group 154"/>
          <p:cNvGrpSpPr>
            <a:grpSpLocks/>
          </p:cNvGrpSpPr>
          <p:nvPr/>
        </p:nvGrpSpPr>
        <p:grpSpPr bwMode="auto">
          <a:xfrm>
            <a:off x="4705350" y="1414417"/>
            <a:ext cx="542925" cy="538163"/>
            <a:chOff x="-44" y="1473"/>
            <a:chExt cx="981" cy="1105"/>
          </a:xfrm>
        </p:grpSpPr>
        <p:pic>
          <p:nvPicPr>
            <p:cNvPr id="28742" name="Picture 1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43" name="Freeform 15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703" name="Group 157"/>
          <p:cNvGrpSpPr>
            <a:grpSpLocks/>
          </p:cNvGrpSpPr>
          <p:nvPr/>
        </p:nvGrpSpPr>
        <p:grpSpPr bwMode="auto">
          <a:xfrm flipH="1">
            <a:off x="8247063" y="1444580"/>
            <a:ext cx="542925" cy="538162"/>
            <a:chOff x="-44" y="1473"/>
            <a:chExt cx="981" cy="1105"/>
          </a:xfrm>
        </p:grpSpPr>
        <p:pic>
          <p:nvPicPr>
            <p:cNvPr id="28740" name="Picture 15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41" name="Freeform 15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704" name="Group 169"/>
          <p:cNvGrpSpPr>
            <a:grpSpLocks/>
          </p:cNvGrpSpPr>
          <p:nvPr/>
        </p:nvGrpSpPr>
        <p:grpSpPr bwMode="auto">
          <a:xfrm>
            <a:off x="5743575" y="1563642"/>
            <a:ext cx="600075" cy="287338"/>
            <a:chOff x="4396" y="1245"/>
            <a:chExt cx="672" cy="248"/>
          </a:xfrm>
        </p:grpSpPr>
        <p:sp>
          <p:nvSpPr>
            <p:cNvPr id="2873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3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3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35" name="Group 173"/>
            <p:cNvGrpSpPr>
              <a:grpSpLocks/>
            </p:cNvGrpSpPr>
            <p:nvPr/>
          </p:nvGrpSpPr>
          <p:grpSpPr bwMode="auto">
            <a:xfrm>
              <a:off x="4530" y="1287"/>
              <a:ext cx="377" cy="75"/>
              <a:chOff x="2468" y="1332"/>
              <a:chExt cx="310" cy="60"/>
            </a:xfrm>
          </p:grpSpPr>
          <p:sp>
            <p:nvSpPr>
              <p:cNvPr id="28738" name="Freeform 17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39" name="Freeform 17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36" name="Line 176"/>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7" name="Line 17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05" name="Group 178"/>
          <p:cNvGrpSpPr>
            <a:grpSpLocks/>
          </p:cNvGrpSpPr>
          <p:nvPr/>
        </p:nvGrpSpPr>
        <p:grpSpPr bwMode="auto">
          <a:xfrm>
            <a:off x="5759450" y="2220867"/>
            <a:ext cx="600075" cy="287338"/>
            <a:chOff x="4396" y="1245"/>
            <a:chExt cx="672" cy="248"/>
          </a:xfrm>
        </p:grpSpPr>
        <p:sp>
          <p:nvSpPr>
            <p:cNvPr id="2872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2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2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27" name="Group 182"/>
            <p:cNvGrpSpPr>
              <a:grpSpLocks/>
            </p:cNvGrpSpPr>
            <p:nvPr/>
          </p:nvGrpSpPr>
          <p:grpSpPr bwMode="auto">
            <a:xfrm>
              <a:off x="4530" y="1287"/>
              <a:ext cx="377" cy="75"/>
              <a:chOff x="2468" y="1332"/>
              <a:chExt cx="310" cy="60"/>
            </a:xfrm>
          </p:grpSpPr>
          <p:sp>
            <p:nvSpPr>
              <p:cNvPr id="28730" name="Freeform 18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31" name="Freeform 18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28" name="Line 185"/>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9" name="Line 18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06" name="Group 187"/>
          <p:cNvGrpSpPr>
            <a:grpSpLocks/>
          </p:cNvGrpSpPr>
          <p:nvPr/>
        </p:nvGrpSpPr>
        <p:grpSpPr bwMode="auto">
          <a:xfrm>
            <a:off x="7067550" y="1576342"/>
            <a:ext cx="600075" cy="287338"/>
            <a:chOff x="4396" y="1245"/>
            <a:chExt cx="672" cy="248"/>
          </a:xfrm>
        </p:grpSpPr>
        <p:sp>
          <p:nvSpPr>
            <p:cNvPr id="287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19" name="Group 191"/>
            <p:cNvGrpSpPr>
              <a:grpSpLocks/>
            </p:cNvGrpSpPr>
            <p:nvPr/>
          </p:nvGrpSpPr>
          <p:grpSpPr bwMode="auto">
            <a:xfrm>
              <a:off x="4530" y="1287"/>
              <a:ext cx="377" cy="75"/>
              <a:chOff x="2468" y="1332"/>
              <a:chExt cx="310" cy="60"/>
            </a:xfrm>
          </p:grpSpPr>
          <p:sp>
            <p:nvSpPr>
              <p:cNvPr id="28722" name="Freeform 1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23" name="Freeform 1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20" name="Line 194"/>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1" name="Line 19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07" name="Group 196"/>
          <p:cNvGrpSpPr>
            <a:grpSpLocks/>
          </p:cNvGrpSpPr>
          <p:nvPr/>
        </p:nvGrpSpPr>
        <p:grpSpPr bwMode="auto">
          <a:xfrm>
            <a:off x="7067550" y="2189117"/>
            <a:ext cx="600075" cy="287338"/>
            <a:chOff x="4396" y="1245"/>
            <a:chExt cx="672" cy="248"/>
          </a:xfrm>
        </p:grpSpPr>
        <p:sp>
          <p:nvSpPr>
            <p:cNvPr id="2870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0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1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11" name="Group 200"/>
            <p:cNvGrpSpPr>
              <a:grpSpLocks/>
            </p:cNvGrpSpPr>
            <p:nvPr/>
          </p:nvGrpSpPr>
          <p:grpSpPr bwMode="auto">
            <a:xfrm>
              <a:off x="4530" y="1287"/>
              <a:ext cx="377" cy="75"/>
              <a:chOff x="2468" y="1332"/>
              <a:chExt cx="310" cy="60"/>
            </a:xfrm>
          </p:grpSpPr>
          <p:sp>
            <p:nvSpPr>
              <p:cNvPr id="28714" name="Freeform 2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5" name="Freeform 2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12" name="Line 203"/>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3" name="Line 204"/>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9015582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zh-CN" altLang="en-US" dirty="0" smtClean="0"/>
              <a:t>虚电路和数据报网络</a:t>
            </a:r>
          </a:p>
        </p:txBody>
      </p:sp>
      <p:sp>
        <p:nvSpPr>
          <p:cNvPr id="169" name="日期占位符 5"/>
          <p:cNvSpPr>
            <a:spLocks noGrp="1"/>
          </p:cNvSpPr>
          <p:nvPr>
            <p:ph type="dt" sz="quarter" idx="4294967295"/>
          </p:nvPr>
        </p:nvSpPr>
        <p:spPr>
          <a:xfrm>
            <a:off x="0" y="6243638"/>
            <a:ext cx="2133600" cy="457200"/>
          </a:xfrm>
          <a:prstGeom prst="rect">
            <a:avLst/>
          </a:prstGeom>
        </p:spPr>
        <p:txBody>
          <a:bodyPr/>
          <a:lstStyle/>
          <a:p>
            <a:pPr>
              <a:defRPr/>
            </a:pPr>
            <a:fld id="{A5C2928C-991C-4862-9D0E-F14CBE6CF4EA}" type="datetime2">
              <a:rPr lang="zh-CN" altLang="en-US"/>
              <a:pPr>
                <a:defRPr/>
              </a:pPr>
              <a:t>2020年11月4日</a:t>
            </a:fld>
            <a:endParaRPr lang="zh-CN" altLang="zh-CN"/>
          </a:p>
        </p:txBody>
      </p:sp>
      <p:sp>
        <p:nvSpPr>
          <p:cNvPr id="30725" name="Rectangle 3"/>
          <p:cNvSpPr>
            <a:spLocks noGrp="1" noChangeArrowheads="1"/>
          </p:cNvSpPr>
          <p:nvPr>
            <p:ph type="body" sz="half" idx="4294967295"/>
          </p:nvPr>
        </p:nvSpPr>
        <p:spPr>
          <a:xfrm>
            <a:off x="322262" y="1048006"/>
            <a:ext cx="8218488" cy="1847596"/>
          </a:xfrm>
        </p:spPr>
        <p:txBody>
          <a:bodyPr/>
          <a:lstStyle/>
          <a:p>
            <a:pPr marL="0" indent="0" eaLnBrk="1" hangingPunct="1">
              <a:buNone/>
            </a:pPr>
            <a:r>
              <a:rPr lang="zh-CN" altLang="en-US" dirty="0" smtClean="0">
                <a:ea typeface="楷体" panose="02010609060101010101" pitchFamily="49" charset="-122"/>
                <a:cs typeface="Arial" panose="020B0604020202020204" pitchFamily="34" charset="0"/>
              </a:rPr>
              <a:t>信令协议</a:t>
            </a:r>
          </a:p>
          <a:p>
            <a:pPr eaLnBrk="1" hangingPunct="1"/>
            <a:r>
              <a:rPr lang="zh-CN" altLang="en-US" sz="2200" dirty="0" smtClean="0">
                <a:ea typeface="楷体" panose="02010609060101010101" pitchFamily="49" charset="-122"/>
                <a:cs typeface="Arial" panose="020B0604020202020204" pitchFamily="34" charset="0"/>
              </a:rPr>
              <a:t>用于建立、维护以及断开虚电路</a:t>
            </a:r>
          </a:p>
          <a:p>
            <a:pPr eaLnBrk="1" hangingPunct="1"/>
            <a:r>
              <a:rPr lang="zh-CN" altLang="en-US" sz="2200" dirty="0" smtClean="0">
                <a:ea typeface="楷体" panose="02010609060101010101" pitchFamily="49" charset="-122"/>
                <a:cs typeface="Arial" panose="020B0604020202020204" pitchFamily="34" charset="0"/>
              </a:rPr>
              <a:t>用于 </a:t>
            </a:r>
            <a:r>
              <a:rPr lang="en-US" altLang="zh-CN" sz="2200" dirty="0" smtClean="0">
                <a:ea typeface="楷体" panose="02010609060101010101" pitchFamily="49" charset="-122"/>
                <a:cs typeface="Arial" panose="020B0604020202020204" pitchFamily="34" charset="0"/>
              </a:rPr>
              <a:t>ATM, </a:t>
            </a:r>
            <a:r>
              <a:rPr lang="zh-CN" altLang="en-US" sz="2200" dirty="0" smtClean="0">
                <a:ea typeface="楷体" panose="02010609060101010101" pitchFamily="49" charset="-122"/>
                <a:cs typeface="Arial" panose="020B0604020202020204" pitchFamily="34" charset="0"/>
              </a:rPr>
              <a:t>帧中继</a:t>
            </a:r>
            <a:r>
              <a:rPr lang="en-US" altLang="zh-CN" sz="2200" dirty="0" smtClean="0">
                <a:ea typeface="楷体" panose="02010609060101010101" pitchFamily="49" charset="-122"/>
                <a:cs typeface="Arial" panose="020B0604020202020204" pitchFamily="34" charset="0"/>
              </a:rPr>
              <a:t>, X.25</a:t>
            </a:r>
            <a:r>
              <a:rPr lang="zh-CN" altLang="en-US" sz="2200" dirty="0" smtClean="0">
                <a:ea typeface="楷体" panose="02010609060101010101" pitchFamily="49" charset="-122"/>
                <a:cs typeface="Arial" panose="020B0604020202020204" pitchFamily="34" charset="0"/>
              </a:rPr>
              <a:t>网络</a:t>
            </a:r>
          </a:p>
          <a:p>
            <a:pPr eaLnBrk="1" hangingPunct="1"/>
            <a:r>
              <a:rPr lang="zh-CN" altLang="en-US" sz="2200" dirty="0" smtClean="0">
                <a:ea typeface="楷体" panose="02010609060101010101" pitchFamily="49" charset="-122"/>
                <a:cs typeface="Arial" panose="020B0604020202020204" pitchFamily="34" charset="0"/>
              </a:rPr>
              <a:t>今天的互联网已经不再使用该协议</a:t>
            </a:r>
          </a:p>
        </p:txBody>
      </p:sp>
      <p:sp>
        <p:nvSpPr>
          <p:cNvPr id="30726" name="Freeform 4"/>
          <p:cNvSpPr>
            <a:spLocks/>
          </p:cNvSpPr>
          <p:nvPr/>
        </p:nvSpPr>
        <p:spPr bwMode="auto">
          <a:xfrm>
            <a:off x="3361508" y="4355062"/>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0727" name="Line 5"/>
          <p:cNvSpPr>
            <a:spLocks noChangeShapeType="1"/>
          </p:cNvSpPr>
          <p:nvPr/>
        </p:nvSpPr>
        <p:spPr bwMode="auto">
          <a:xfrm rot="5400000" flipV="1">
            <a:off x="2725738" y="4105824"/>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Freeform 6"/>
          <p:cNvSpPr>
            <a:spLocks/>
          </p:cNvSpPr>
          <p:nvPr/>
        </p:nvSpPr>
        <p:spPr bwMode="auto">
          <a:xfrm>
            <a:off x="4010025" y="4656687"/>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0729" name="Group 7"/>
          <p:cNvGrpSpPr>
            <a:grpSpLocks/>
          </p:cNvGrpSpPr>
          <p:nvPr/>
        </p:nvGrpSpPr>
        <p:grpSpPr bwMode="auto">
          <a:xfrm>
            <a:off x="3516313" y="4831312"/>
            <a:ext cx="501650" cy="233363"/>
            <a:chOff x="3600" y="219"/>
            <a:chExt cx="360" cy="175"/>
          </a:xfrm>
        </p:grpSpPr>
        <p:sp>
          <p:nvSpPr>
            <p:cNvPr id="30877"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78"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0"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81"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82" name="Group 13"/>
            <p:cNvGrpSpPr>
              <a:grpSpLocks/>
            </p:cNvGrpSpPr>
            <p:nvPr/>
          </p:nvGrpSpPr>
          <p:grpSpPr bwMode="auto">
            <a:xfrm>
              <a:off x="3686" y="244"/>
              <a:ext cx="177" cy="66"/>
              <a:chOff x="2848" y="848"/>
              <a:chExt cx="140" cy="98"/>
            </a:xfrm>
          </p:grpSpPr>
          <p:sp>
            <p:nvSpPr>
              <p:cNvPr id="3088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8"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9"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83" name="Group 17"/>
            <p:cNvGrpSpPr>
              <a:grpSpLocks/>
            </p:cNvGrpSpPr>
            <p:nvPr/>
          </p:nvGrpSpPr>
          <p:grpSpPr bwMode="auto">
            <a:xfrm flipV="1">
              <a:off x="3686" y="243"/>
              <a:ext cx="177" cy="66"/>
              <a:chOff x="2848" y="848"/>
              <a:chExt cx="140" cy="98"/>
            </a:xfrm>
          </p:grpSpPr>
          <p:sp>
            <p:nvSpPr>
              <p:cNvPr id="30884"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6"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0" name="Group 21"/>
          <p:cNvGrpSpPr>
            <a:grpSpLocks/>
          </p:cNvGrpSpPr>
          <p:nvPr/>
        </p:nvGrpSpPr>
        <p:grpSpPr bwMode="auto">
          <a:xfrm>
            <a:off x="3868738" y="5469487"/>
            <a:ext cx="501650" cy="233363"/>
            <a:chOff x="3600" y="219"/>
            <a:chExt cx="360" cy="175"/>
          </a:xfrm>
        </p:grpSpPr>
        <p:sp>
          <p:nvSpPr>
            <p:cNvPr id="30864" name="Oval 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65"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7" name="Rectangle 2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68"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69" name="Group 27"/>
            <p:cNvGrpSpPr>
              <a:grpSpLocks/>
            </p:cNvGrpSpPr>
            <p:nvPr/>
          </p:nvGrpSpPr>
          <p:grpSpPr bwMode="auto">
            <a:xfrm>
              <a:off x="3686" y="244"/>
              <a:ext cx="177" cy="66"/>
              <a:chOff x="2848" y="848"/>
              <a:chExt cx="140" cy="98"/>
            </a:xfrm>
          </p:grpSpPr>
          <p:sp>
            <p:nvSpPr>
              <p:cNvPr id="3087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5"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6"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70" name="Group 31"/>
            <p:cNvGrpSpPr>
              <a:grpSpLocks/>
            </p:cNvGrpSpPr>
            <p:nvPr/>
          </p:nvGrpSpPr>
          <p:grpSpPr bwMode="auto">
            <a:xfrm flipV="1">
              <a:off x="3686" y="243"/>
              <a:ext cx="177" cy="66"/>
              <a:chOff x="2848" y="848"/>
              <a:chExt cx="140" cy="98"/>
            </a:xfrm>
          </p:grpSpPr>
          <p:sp>
            <p:nvSpPr>
              <p:cNvPr id="30871"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3"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1" name="Group 35"/>
          <p:cNvGrpSpPr>
            <a:grpSpLocks/>
          </p:cNvGrpSpPr>
          <p:nvPr/>
        </p:nvGrpSpPr>
        <p:grpSpPr bwMode="auto">
          <a:xfrm>
            <a:off x="4543425" y="4526512"/>
            <a:ext cx="501650" cy="233363"/>
            <a:chOff x="3600" y="219"/>
            <a:chExt cx="360" cy="175"/>
          </a:xfrm>
        </p:grpSpPr>
        <p:sp>
          <p:nvSpPr>
            <p:cNvPr id="30851" name="Oval 3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52"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4" name="Rectangle 3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55"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56" name="Group 41"/>
            <p:cNvGrpSpPr>
              <a:grpSpLocks/>
            </p:cNvGrpSpPr>
            <p:nvPr/>
          </p:nvGrpSpPr>
          <p:grpSpPr bwMode="auto">
            <a:xfrm>
              <a:off x="3686" y="244"/>
              <a:ext cx="177" cy="66"/>
              <a:chOff x="2848" y="848"/>
              <a:chExt cx="140" cy="98"/>
            </a:xfrm>
          </p:grpSpPr>
          <p:sp>
            <p:nvSpPr>
              <p:cNvPr id="3086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2" name="Line 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3" name="Line 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57" name="Group 45"/>
            <p:cNvGrpSpPr>
              <a:grpSpLocks/>
            </p:cNvGrpSpPr>
            <p:nvPr/>
          </p:nvGrpSpPr>
          <p:grpSpPr bwMode="auto">
            <a:xfrm flipV="1">
              <a:off x="3686" y="243"/>
              <a:ext cx="177" cy="66"/>
              <a:chOff x="2848" y="848"/>
              <a:chExt cx="140" cy="98"/>
            </a:xfrm>
          </p:grpSpPr>
          <p:sp>
            <p:nvSpPr>
              <p:cNvPr id="30858" name="Line 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0" name="Line 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2" name="Group 49"/>
          <p:cNvGrpSpPr>
            <a:grpSpLocks/>
          </p:cNvGrpSpPr>
          <p:nvPr/>
        </p:nvGrpSpPr>
        <p:grpSpPr bwMode="auto">
          <a:xfrm>
            <a:off x="4465638" y="5191675"/>
            <a:ext cx="500062" cy="233362"/>
            <a:chOff x="3600" y="219"/>
            <a:chExt cx="360" cy="175"/>
          </a:xfrm>
        </p:grpSpPr>
        <p:sp>
          <p:nvSpPr>
            <p:cNvPr id="30838"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39"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1"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42"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43" name="Group 55"/>
            <p:cNvGrpSpPr>
              <a:grpSpLocks/>
            </p:cNvGrpSpPr>
            <p:nvPr/>
          </p:nvGrpSpPr>
          <p:grpSpPr bwMode="auto">
            <a:xfrm>
              <a:off x="3686" y="244"/>
              <a:ext cx="177" cy="66"/>
              <a:chOff x="2848" y="848"/>
              <a:chExt cx="140" cy="98"/>
            </a:xfrm>
          </p:grpSpPr>
          <p:sp>
            <p:nvSpPr>
              <p:cNvPr id="3084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9"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0"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44" name="Group 59"/>
            <p:cNvGrpSpPr>
              <a:grpSpLocks/>
            </p:cNvGrpSpPr>
            <p:nvPr/>
          </p:nvGrpSpPr>
          <p:grpSpPr bwMode="auto">
            <a:xfrm flipV="1">
              <a:off x="3686" y="243"/>
              <a:ext cx="177" cy="66"/>
              <a:chOff x="2848" y="848"/>
              <a:chExt cx="140" cy="98"/>
            </a:xfrm>
          </p:grpSpPr>
          <p:sp>
            <p:nvSpPr>
              <p:cNvPr id="30845"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7"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3" name="Group 63"/>
          <p:cNvGrpSpPr>
            <a:grpSpLocks/>
          </p:cNvGrpSpPr>
          <p:nvPr/>
        </p:nvGrpSpPr>
        <p:grpSpPr bwMode="auto">
          <a:xfrm>
            <a:off x="5100638" y="5488537"/>
            <a:ext cx="501650" cy="233363"/>
            <a:chOff x="3600" y="219"/>
            <a:chExt cx="360" cy="175"/>
          </a:xfrm>
        </p:grpSpPr>
        <p:sp>
          <p:nvSpPr>
            <p:cNvPr id="30825" name="Oval 6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26"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8" name="Rectangle 6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29"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30" name="Group 69"/>
            <p:cNvGrpSpPr>
              <a:grpSpLocks/>
            </p:cNvGrpSpPr>
            <p:nvPr/>
          </p:nvGrpSpPr>
          <p:grpSpPr bwMode="auto">
            <a:xfrm>
              <a:off x="3686" y="244"/>
              <a:ext cx="177" cy="66"/>
              <a:chOff x="2848" y="848"/>
              <a:chExt cx="140" cy="98"/>
            </a:xfrm>
          </p:grpSpPr>
          <p:sp>
            <p:nvSpPr>
              <p:cNvPr id="3083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6" name="Line 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7" name="Line 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31" name="Group 73"/>
            <p:cNvGrpSpPr>
              <a:grpSpLocks/>
            </p:cNvGrpSpPr>
            <p:nvPr/>
          </p:nvGrpSpPr>
          <p:grpSpPr bwMode="auto">
            <a:xfrm flipV="1">
              <a:off x="3686" y="243"/>
              <a:ext cx="177" cy="66"/>
              <a:chOff x="2848" y="848"/>
              <a:chExt cx="140" cy="98"/>
            </a:xfrm>
          </p:grpSpPr>
          <p:sp>
            <p:nvSpPr>
              <p:cNvPr id="30832" name="Line 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4" name="Line 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4" name="Group 77"/>
          <p:cNvGrpSpPr>
            <a:grpSpLocks/>
          </p:cNvGrpSpPr>
          <p:nvPr/>
        </p:nvGrpSpPr>
        <p:grpSpPr bwMode="auto">
          <a:xfrm>
            <a:off x="5545138" y="4832900"/>
            <a:ext cx="501650" cy="233362"/>
            <a:chOff x="3600" y="219"/>
            <a:chExt cx="360" cy="175"/>
          </a:xfrm>
        </p:grpSpPr>
        <p:sp>
          <p:nvSpPr>
            <p:cNvPr id="30812" name="Oval 7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13"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5" name="Rectangle 8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16"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17" name="Group 83"/>
            <p:cNvGrpSpPr>
              <a:grpSpLocks/>
            </p:cNvGrpSpPr>
            <p:nvPr/>
          </p:nvGrpSpPr>
          <p:grpSpPr bwMode="auto">
            <a:xfrm>
              <a:off x="3686" y="244"/>
              <a:ext cx="177" cy="66"/>
              <a:chOff x="2848" y="848"/>
              <a:chExt cx="140" cy="98"/>
            </a:xfrm>
          </p:grpSpPr>
          <p:sp>
            <p:nvSpPr>
              <p:cNvPr id="3082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3" name="Line 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4" name="Line 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18" name="Group 87"/>
            <p:cNvGrpSpPr>
              <a:grpSpLocks/>
            </p:cNvGrpSpPr>
            <p:nvPr/>
          </p:nvGrpSpPr>
          <p:grpSpPr bwMode="auto">
            <a:xfrm flipV="1">
              <a:off x="3686" y="243"/>
              <a:ext cx="177" cy="66"/>
              <a:chOff x="2848" y="848"/>
              <a:chExt cx="140" cy="98"/>
            </a:xfrm>
          </p:grpSpPr>
          <p:sp>
            <p:nvSpPr>
              <p:cNvPr id="30819" name="Line 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1" name="Line 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0735" name="Freeform 91"/>
          <p:cNvSpPr>
            <a:spLocks/>
          </p:cNvSpPr>
          <p:nvPr/>
        </p:nvSpPr>
        <p:spPr bwMode="auto">
          <a:xfrm>
            <a:off x="5051425" y="4650337"/>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6" name="Freeform 92"/>
          <p:cNvSpPr>
            <a:spLocks/>
          </p:cNvSpPr>
          <p:nvPr/>
        </p:nvSpPr>
        <p:spPr bwMode="auto">
          <a:xfrm>
            <a:off x="3986213" y="504245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7" name="Freeform 93"/>
          <p:cNvSpPr>
            <a:spLocks/>
          </p:cNvSpPr>
          <p:nvPr/>
        </p:nvSpPr>
        <p:spPr bwMode="auto">
          <a:xfrm>
            <a:off x="4933950" y="5018637"/>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8" name="Freeform 94"/>
          <p:cNvSpPr>
            <a:spLocks/>
          </p:cNvSpPr>
          <p:nvPr/>
        </p:nvSpPr>
        <p:spPr bwMode="auto">
          <a:xfrm>
            <a:off x="5600700" y="5072612"/>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9" name="Freeform 95"/>
          <p:cNvSpPr>
            <a:spLocks/>
          </p:cNvSpPr>
          <p:nvPr/>
        </p:nvSpPr>
        <p:spPr bwMode="auto">
          <a:xfrm>
            <a:off x="4365625" y="5606012"/>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0" name="Freeform 96"/>
          <p:cNvSpPr>
            <a:spLocks/>
          </p:cNvSpPr>
          <p:nvPr/>
        </p:nvSpPr>
        <p:spPr bwMode="auto">
          <a:xfrm>
            <a:off x="3829050" y="5066262"/>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1" name="Line 97"/>
          <p:cNvSpPr>
            <a:spLocks noChangeShapeType="1"/>
          </p:cNvSpPr>
          <p:nvPr/>
        </p:nvSpPr>
        <p:spPr bwMode="auto">
          <a:xfrm rot="-5400000" flipH="1" flipV="1">
            <a:off x="6721475" y="4288387"/>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38" name="Text Box 98"/>
          <p:cNvSpPr txBox="1">
            <a:spLocks noChangeArrowheads="1"/>
          </p:cNvSpPr>
          <p:nvPr/>
        </p:nvSpPr>
        <p:spPr bwMode="auto">
          <a:xfrm>
            <a:off x="2282825" y="4212187"/>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 </a:t>
            </a:r>
            <a:r>
              <a:rPr lang="zh-CN" altLang="en-US" sz="1800" u="none">
                <a:solidFill>
                  <a:srgbClr val="FF0000"/>
                </a:solidFill>
                <a:ea typeface="楷体" panose="02010609060101010101" pitchFamily="49" charset="-122"/>
                <a:cs typeface="Arial" panose="020B0604020202020204" pitchFamily="34" charset="0"/>
              </a:rPr>
              <a:t>启动呼叫</a:t>
            </a:r>
            <a:endParaRPr lang="zh-CN" altLang="en-US" sz="2400" u="none">
              <a:ea typeface="楷体" panose="02010609060101010101" pitchFamily="49" charset="-122"/>
              <a:cs typeface="Arial" panose="020B0604020202020204" pitchFamily="34" charset="0"/>
            </a:endParaRPr>
          </a:p>
        </p:txBody>
      </p:sp>
      <p:sp>
        <p:nvSpPr>
          <p:cNvPr id="163939" name="Freeform 99"/>
          <p:cNvSpPr>
            <a:spLocks/>
          </p:cNvSpPr>
          <p:nvPr/>
        </p:nvSpPr>
        <p:spPr bwMode="auto">
          <a:xfrm>
            <a:off x="2057400" y="4580487"/>
            <a:ext cx="5305425" cy="862013"/>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40" name="Text Box 100"/>
          <p:cNvSpPr txBox="1">
            <a:spLocks noChangeArrowheads="1"/>
          </p:cNvSpPr>
          <p:nvPr/>
        </p:nvSpPr>
        <p:spPr bwMode="auto">
          <a:xfrm>
            <a:off x="5969000" y="4278862"/>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2. </a:t>
            </a:r>
            <a:r>
              <a:rPr lang="zh-CN" altLang="en-US" sz="1800" u="none">
                <a:solidFill>
                  <a:srgbClr val="FF0000"/>
                </a:solidFill>
                <a:ea typeface="楷体" panose="02010609060101010101" pitchFamily="49" charset="-122"/>
                <a:cs typeface="Arial" panose="020B0604020202020204" pitchFamily="34" charset="0"/>
              </a:rPr>
              <a:t>入呼叫</a:t>
            </a:r>
            <a:endParaRPr lang="zh-CN" altLang="en-US" sz="2400" u="none">
              <a:ea typeface="楷体" panose="02010609060101010101" pitchFamily="49" charset="-122"/>
              <a:cs typeface="Arial" panose="020B0604020202020204" pitchFamily="34" charset="0"/>
            </a:endParaRPr>
          </a:p>
        </p:txBody>
      </p:sp>
      <p:sp>
        <p:nvSpPr>
          <p:cNvPr id="163941" name="Text Box 101"/>
          <p:cNvSpPr txBox="1">
            <a:spLocks noChangeArrowheads="1"/>
          </p:cNvSpPr>
          <p:nvPr/>
        </p:nvSpPr>
        <p:spPr bwMode="auto">
          <a:xfrm>
            <a:off x="5903913" y="3945487"/>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3. </a:t>
            </a:r>
            <a:r>
              <a:rPr lang="zh-CN" altLang="en-US" sz="1800" u="none">
                <a:solidFill>
                  <a:srgbClr val="FF0000"/>
                </a:solidFill>
                <a:ea typeface="楷体" panose="02010609060101010101" pitchFamily="49" charset="-122"/>
                <a:cs typeface="Arial" panose="020B0604020202020204" pitchFamily="34" charset="0"/>
              </a:rPr>
              <a:t>接受呼叫</a:t>
            </a:r>
            <a:endParaRPr lang="zh-CN" altLang="en-US" sz="2400" u="none">
              <a:ea typeface="楷体" panose="02010609060101010101" pitchFamily="49" charset="-122"/>
              <a:cs typeface="Arial" panose="020B0604020202020204" pitchFamily="34" charset="0"/>
            </a:endParaRPr>
          </a:p>
        </p:txBody>
      </p:sp>
      <p:sp>
        <p:nvSpPr>
          <p:cNvPr id="163942" name="Freeform 102"/>
          <p:cNvSpPr>
            <a:spLocks/>
          </p:cNvSpPr>
          <p:nvPr/>
        </p:nvSpPr>
        <p:spPr bwMode="auto">
          <a:xfrm>
            <a:off x="2162175" y="4228062"/>
            <a:ext cx="5057775" cy="112395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43" name="Text Box 103"/>
          <p:cNvSpPr txBox="1">
            <a:spLocks noChangeArrowheads="1"/>
          </p:cNvSpPr>
          <p:nvPr/>
        </p:nvSpPr>
        <p:spPr bwMode="auto">
          <a:xfrm>
            <a:off x="2316163" y="3926437"/>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4. </a:t>
            </a:r>
            <a:r>
              <a:rPr lang="zh-CN" altLang="en-US" sz="1800" u="none">
                <a:solidFill>
                  <a:srgbClr val="FF0000"/>
                </a:solidFill>
                <a:ea typeface="楷体" panose="02010609060101010101" pitchFamily="49" charset="-122"/>
                <a:cs typeface="Arial" panose="020B0604020202020204" pitchFamily="34" charset="0"/>
              </a:rPr>
              <a:t>呼叫连接</a:t>
            </a:r>
            <a:endParaRPr lang="zh-CN" altLang="en-US" sz="2400" u="none">
              <a:ea typeface="楷体" panose="02010609060101010101" pitchFamily="49" charset="-122"/>
              <a:cs typeface="Arial" panose="020B0604020202020204" pitchFamily="34" charset="0"/>
            </a:endParaRPr>
          </a:p>
        </p:txBody>
      </p:sp>
      <p:sp>
        <p:nvSpPr>
          <p:cNvPr id="163944" name="Text Box 104"/>
          <p:cNvSpPr txBox="1">
            <a:spLocks noChangeArrowheads="1"/>
          </p:cNvSpPr>
          <p:nvPr/>
        </p:nvSpPr>
        <p:spPr bwMode="auto">
          <a:xfrm>
            <a:off x="2225675" y="3583537"/>
            <a:ext cx="159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dirty="0">
                <a:solidFill>
                  <a:schemeClr val="accent2"/>
                </a:solidFill>
                <a:ea typeface="楷体" panose="02010609060101010101" pitchFamily="49" charset="-122"/>
                <a:cs typeface="Arial" panose="020B0604020202020204" pitchFamily="34" charset="0"/>
              </a:rPr>
              <a:t>5. </a:t>
            </a:r>
            <a:r>
              <a:rPr lang="zh-CN" altLang="en-US" sz="1800" u="none" dirty="0">
                <a:solidFill>
                  <a:schemeClr val="accent2"/>
                </a:solidFill>
                <a:ea typeface="楷体" panose="02010609060101010101" pitchFamily="49" charset="-122"/>
                <a:cs typeface="Arial" panose="020B0604020202020204" pitchFamily="34" charset="0"/>
              </a:rPr>
              <a:t>数据流开始</a:t>
            </a:r>
            <a:endParaRPr lang="zh-CN" altLang="en-US" sz="2400" u="none" dirty="0">
              <a:ea typeface="楷体" panose="02010609060101010101" pitchFamily="49" charset="-122"/>
              <a:cs typeface="Arial" panose="020B0604020202020204" pitchFamily="34" charset="0"/>
            </a:endParaRPr>
          </a:p>
        </p:txBody>
      </p:sp>
      <p:sp>
        <p:nvSpPr>
          <p:cNvPr id="163945" name="Text Box 105"/>
          <p:cNvSpPr txBox="1">
            <a:spLocks noChangeArrowheads="1"/>
          </p:cNvSpPr>
          <p:nvPr/>
        </p:nvSpPr>
        <p:spPr bwMode="auto">
          <a:xfrm>
            <a:off x="5824538" y="3593062"/>
            <a:ext cx="1363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dirty="0">
                <a:solidFill>
                  <a:schemeClr val="accent2"/>
                </a:solidFill>
                <a:ea typeface="楷体" panose="02010609060101010101" pitchFamily="49" charset="-122"/>
                <a:cs typeface="Arial" panose="020B0604020202020204" pitchFamily="34" charset="0"/>
              </a:rPr>
              <a:t>6. </a:t>
            </a:r>
            <a:r>
              <a:rPr lang="zh-CN" altLang="en-US" sz="1800" u="none" dirty="0">
                <a:solidFill>
                  <a:schemeClr val="accent2"/>
                </a:solidFill>
                <a:ea typeface="楷体" panose="02010609060101010101" pitchFamily="49" charset="-122"/>
                <a:cs typeface="Arial" panose="020B0604020202020204" pitchFamily="34" charset="0"/>
              </a:rPr>
              <a:t>接收数据</a:t>
            </a:r>
            <a:endParaRPr lang="zh-CN" altLang="en-US" sz="2400" u="none" dirty="0">
              <a:ea typeface="楷体" panose="02010609060101010101" pitchFamily="49" charset="-122"/>
              <a:cs typeface="Arial" panose="020B0604020202020204" pitchFamily="34" charset="0"/>
            </a:endParaRPr>
          </a:p>
        </p:txBody>
      </p:sp>
      <p:sp>
        <p:nvSpPr>
          <p:cNvPr id="163946" name="Freeform 106"/>
          <p:cNvSpPr>
            <a:spLocks/>
          </p:cNvSpPr>
          <p:nvPr/>
        </p:nvSpPr>
        <p:spPr bwMode="auto">
          <a:xfrm>
            <a:off x="2228850" y="3904212"/>
            <a:ext cx="4895850" cy="1343025"/>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0" name="Group 107"/>
          <p:cNvGrpSpPr>
            <a:grpSpLocks/>
          </p:cNvGrpSpPr>
          <p:nvPr/>
        </p:nvGrpSpPr>
        <p:grpSpPr bwMode="auto">
          <a:xfrm>
            <a:off x="3514725" y="4821787"/>
            <a:ext cx="2530475" cy="600075"/>
            <a:chOff x="2214" y="3302"/>
            <a:chExt cx="1594" cy="378"/>
          </a:xfrm>
        </p:grpSpPr>
        <p:grpSp>
          <p:nvGrpSpPr>
            <p:cNvPr id="30770" name="Group 108"/>
            <p:cNvGrpSpPr>
              <a:grpSpLocks/>
            </p:cNvGrpSpPr>
            <p:nvPr/>
          </p:nvGrpSpPr>
          <p:grpSpPr bwMode="auto">
            <a:xfrm>
              <a:off x="2214" y="3302"/>
              <a:ext cx="316" cy="147"/>
              <a:chOff x="3120" y="2318"/>
              <a:chExt cx="316" cy="147"/>
            </a:xfrm>
          </p:grpSpPr>
          <p:sp>
            <p:nvSpPr>
              <p:cNvPr id="30799" name="Oval 109"/>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00" name="Line 110"/>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1" name="Line 111"/>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2" name="Rectangle 112"/>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03" name="Oval 113"/>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04" name="Group 114"/>
              <p:cNvGrpSpPr>
                <a:grpSpLocks/>
              </p:cNvGrpSpPr>
              <p:nvPr/>
            </p:nvGrpSpPr>
            <p:grpSpPr bwMode="auto">
              <a:xfrm>
                <a:off x="3195" y="2339"/>
                <a:ext cx="156" cy="55"/>
                <a:chOff x="2848" y="848"/>
                <a:chExt cx="140" cy="98"/>
              </a:xfrm>
            </p:grpSpPr>
            <p:sp>
              <p:nvSpPr>
                <p:cNvPr id="30809" name="Line 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0" name="Line 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1" name="Line 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05" name="Group 118"/>
              <p:cNvGrpSpPr>
                <a:grpSpLocks/>
              </p:cNvGrpSpPr>
              <p:nvPr/>
            </p:nvGrpSpPr>
            <p:grpSpPr bwMode="auto">
              <a:xfrm flipV="1">
                <a:off x="3195" y="2338"/>
                <a:ext cx="156" cy="56"/>
                <a:chOff x="2848" y="848"/>
                <a:chExt cx="140" cy="98"/>
              </a:xfrm>
            </p:grpSpPr>
            <p:sp>
              <p:nvSpPr>
                <p:cNvPr id="30806" name="Line 1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7" name="Line 1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8" name="Line 1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71" name="Group 122"/>
            <p:cNvGrpSpPr>
              <a:grpSpLocks/>
            </p:cNvGrpSpPr>
            <p:nvPr/>
          </p:nvGrpSpPr>
          <p:grpSpPr bwMode="auto">
            <a:xfrm>
              <a:off x="2808" y="3533"/>
              <a:ext cx="316" cy="147"/>
              <a:chOff x="3120" y="2318"/>
              <a:chExt cx="316" cy="147"/>
            </a:xfrm>
          </p:grpSpPr>
          <p:sp>
            <p:nvSpPr>
              <p:cNvPr id="30786" name="Oval 123"/>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87" name="Line 124"/>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8" name="Line 125"/>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9" name="Rectangle 126"/>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790" name="Oval 127"/>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791" name="Group 128"/>
              <p:cNvGrpSpPr>
                <a:grpSpLocks/>
              </p:cNvGrpSpPr>
              <p:nvPr/>
            </p:nvGrpSpPr>
            <p:grpSpPr bwMode="auto">
              <a:xfrm>
                <a:off x="3195" y="2339"/>
                <a:ext cx="156" cy="55"/>
                <a:chOff x="2848" y="848"/>
                <a:chExt cx="140" cy="98"/>
              </a:xfrm>
            </p:grpSpPr>
            <p:sp>
              <p:nvSpPr>
                <p:cNvPr id="30796" name="Line 1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7" name="Line 1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8" name="Line 1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792" name="Group 132"/>
              <p:cNvGrpSpPr>
                <a:grpSpLocks/>
              </p:cNvGrpSpPr>
              <p:nvPr/>
            </p:nvGrpSpPr>
            <p:grpSpPr bwMode="auto">
              <a:xfrm flipV="1">
                <a:off x="3195" y="2338"/>
                <a:ext cx="156" cy="56"/>
                <a:chOff x="2848" y="848"/>
                <a:chExt cx="140" cy="98"/>
              </a:xfrm>
            </p:grpSpPr>
            <p:sp>
              <p:nvSpPr>
                <p:cNvPr id="30793" name="Line 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4" name="Line 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5" name="Line 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72" name="Group 136"/>
            <p:cNvGrpSpPr>
              <a:grpSpLocks/>
            </p:cNvGrpSpPr>
            <p:nvPr/>
          </p:nvGrpSpPr>
          <p:grpSpPr bwMode="auto">
            <a:xfrm>
              <a:off x="3492" y="3302"/>
              <a:ext cx="316" cy="147"/>
              <a:chOff x="3120" y="2318"/>
              <a:chExt cx="316" cy="147"/>
            </a:xfrm>
          </p:grpSpPr>
          <p:sp>
            <p:nvSpPr>
              <p:cNvPr id="30773" name="Oval 137"/>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74" name="Line 138"/>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139"/>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Rectangle 140"/>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777" name="Oval 141"/>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778" name="Group 142"/>
              <p:cNvGrpSpPr>
                <a:grpSpLocks/>
              </p:cNvGrpSpPr>
              <p:nvPr/>
            </p:nvGrpSpPr>
            <p:grpSpPr bwMode="auto">
              <a:xfrm>
                <a:off x="3195" y="2339"/>
                <a:ext cx="156" cy="55"/>
                <a:chOff x="2848" y="848"/>
                <a:chExt cx="140" cy="98"/>
              </a:xfrm>
            </p:grpSpPr>
            <p:sp>
              <p:nvSpPr>
                <p:cNvPr id="30783" name="Line 1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1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1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779" name="Group 146"/>
              <p:cNvGrpSpPr>
                <a:grpSpLocks/>
              </p:cNvGrpSpPr>
              <p:nvPr/>
            </p:nvGrpSpPr>
            <p:grpSpPr bwMode="auto">
              <a:xfrm flipV="1">
                <a:off x="3195" y="2338"/>
                <a:ext cx="156" cy="56"/>
                <a:chOff x="2848" y="848"/>
                <a:chExt cx="140" cy="98"/>
              </a:xfrm>
            </p:grpSpPr>
            <p:sp>
              <p:nvSpPr>
                <p:cNvPr id="30780" name="Line 1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1" name="Line 1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2" name="Line 1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30752" name="Rectangle 162"/>
          <p:cNvSpPr>
            <a:spLocks noChangeArrowheads="1"/>
          </p:cNvSpPr>
          <p:nvPr/>
        </p:nvSpPr>
        <p:spPr bwMode="auto">
          <a:xfrm>
            <a:off x="7456488" y="3650212"/>
            <a:ext cx="1301750" cy="1520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53" name="Rectangle 163"/>
          <p:cNvSpPr>
            <a:spLocks noChangeArrowheads="1"/>
          </p:cNvSpPr>
          <p:nvPr/>
        </p:nvSpPr>
        <p:spPr bwMode="auto">
          <a:xfrm>
            <a:off x="7392988" y="3696250"/>
            <a:ext cx="1328737" cy="156686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54" name="Rectangle 164"/>
          <p:cNvSpPr>
            <a:spLocks noChangeArrowheads="1"/>
          </p:cNvSpPr>
          <p:nvPr/>
        </p:nvSpPr>
        <p:spPr bwMode="auto">
          <a:xfrm>
            <a:off x="7402513" y="4321725"/>
            <a:ext cx="1319212"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55" name="Text Box 165"/>
          <p:cNvSpPr txBox="1">
            <a:spLocks noChangeArrowheads="1"/>
          </p:cNvSpPr>
          <p:nvPr/>
        </p:nvSpPr>
        <p:spPr bwMode="auto">
          <a:xfrm>
            <a:off x="7267575" y="3678787"/>
            <a:ext cx="156686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0756" name="Line 166"/>
          <p:cNvSpPr>
            <a:spLocks noChangeShapeType="1"/>
          </p:cNvSpPr>
          <p:nvPr/>
        </p:nvSpPr>
        <p:spPr bwMode="auto">
          <a:xfrm>
            <a:off x="7392988" y="435030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7" name="Line 167"/>
          <p:cNvSpPr>
            <a:spLocks noChangeShapeType="1"/>
          </p:cNvSpPr>
          <p:nvPr/>
        </p:nvSpPr>
        <p:spPr bwMode="auto">
          <a:xfrm>
            <a:off x="7410450" y="464875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Line 168"/>
          <p:cNvSpPr>
            <a:spLocks noChangeShapeType="1"/>
          </p:cNvSpPr>
          <p:nvPr/>
        </p:nvSpPr>
        <p:spPr bwMode="auto">
          <a:xfrm>
            <a:off x="7410450" y="490910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9" name="Line 169"/>
          <p:cNvSpPr>
            <a:spLocks noChangeShapeType="1"/>
          </p:cNvSpPr>
          <p:nvPr/>
        </p:nvSpPr>
        <p:spPr bwMode="auto">
          <a:xfrm>
            <a:off x="7410450" y="403280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1" name="Rectangle 162"/>
          <p:cNvSpPr>
            <a:spLocks noChangeArrowheads="1"/>
          </p:cNvSpPr>
          <p:nvPr/>
        </p:nvSpPr>
        <p:spPr bwMode="auto">
          <a:xfrm>
            <a:off x="542925" y="3650212"/>
            <a:ext cx="1301750" cy="1520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62" name="Rectangle 163"/>
          <p:cNvSpPr>
            <a:spLocks noChangeArrowheads="1"/>
          </p:cNvSpPr>
          <p:nvPr/>
        </p:nvSpPr>
        <p:spPr bwMode="auto">
          <a:xfrm>
            <a:off x="479425" y="3696250"/>
            <a:ext cx="1328738" cy="156686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63" name="Rectangle 164"/>
          <p:cNvSpPr>
            <a:spLocks noChangeArrowheads="1"/>
          </p:cNvSpPr>
          <p:nvPr/>
        </p:nvSpPr>
        <p:spPr bwMode="auto">
          <a:xfrm>
            <a:off x="488950" y="4321725"/>
            <a:ext cx="1319213"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64" name="Text Box 165"/>
          <p:cNvSpPr txBox="1">
            <a:spLocks noChangeArrowheads="1"/>
          </p:cNvSpPr>
          <p:nvPr/>
        </p:nvSpPr>
        <p:spPr bwMode="auto">
          <a:xfrm>
            <a:off x="354013" y="3678787"/>
            <a:ext cx="15668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0765" name="Line 166"/>
          <p:cNvSpPr>
            <a:spLocks noChangeShapeType="1"/>
          </p:cNvSpPr>
          <p:nvPr/>
        </p:nvSpPr>
        <p:spPr bwMode="auto">
          <a:xfrm>
            <a:off x="479425" y="435030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Line 167"/>
          <p:cNvSpPr>
            <a:spLocks noChangeShapeType="1"/>
          </p:cNvSpPr>
          <p:nvPr/>
        </p:nvSpPr>
        <p:spPr bwMode="auto">
          <a:xfrm>
            <a:off x="496888" y="464875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7" name="Line 168"/>
          <p:cNvSpPr>
            <a:spLocks noChangeShapeType="1"/>
          </p:cNvSpPr>
          <p:nvPr/>
        </p:nvSpPr>
        <p:spPr bwMode="auto">
          <a:xfrm>
            <a:off x="496888" y="490910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169"/>
          <p:cNvSpPr>
            <a:spLocks noChangeShapeType="1"/>
          </p:cNvSpPr>
          <p:nvPr/>
        </p:nvSpPr>
        <p:spPr bwMode="auto">
          <a:xfrm>
            <a:off x="496888" y="403280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1" name="Group 154"/>
          <p:cNvGrpSpPr>
            <a:grpSpLocks/>
          </p:cNvGrpSpPr>
          <p:nvPr/>
        </p:nvGrpSpPr>
        <p:grpSpPr bwMode="auto">
          <a:xfrm>
            <a:off x="795337" y="3044041"/>
            <a:ext cx="542925" cy="538163"/>
            <a:chOff x="-44" y="1473"/>
            <a:chExt cx="981" cy="1105"/>
          </a:xfrm>
        </p:grpSpPr>
        <p:pic>
          <p:nvPicPr>
            <p:cNvPr id="172" name="Picture 1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Freeform 15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4" name="Group 157"/>
          <p:cNvGrpSpPr>
            <a:grpSpLocks/>
          </p:cNvGrpSpPr>
          <p:nvPr/>
        </p:nvGrpSpPr>
        <p:grpSpPr bwMode="auto">
          <a:xfrm flipH="1">
            <a:off x="7637463" y="2988470"/>
            <a:ext cx="542925" cy="538162"/>
            <a:chOff x="-44" y="1473"/>
            <a:chExt cx="981" cy="1105"/>
          </a:xfrm>
        </p:grpSpPr>
        <p:pic>
          <p:nvPicPr>
            <p:cNvPr id="175" name="Picture 15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Freeform 15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886152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938"/>
                                        </p:tgtEl>
                                        <p:attrNameLst>
                                          <p:attrName>style.visibility</p:attrName>
                                        </p:attrNameLst>
                                      </p:cBhvr>
                                      <p:to>
                                        <p:strVal val="visible"/>
                                      </p:to>
                                    </p:set>
                                    <p:animEffect transition="in" filter="dissolve">
                                      <p:cBhvr>
                                        <p:cTn id="7" dur="500"/>
                                        <p:tgtEl>
                                          <p:spTgt spid="16393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3939"/>
                                        </p:tgtEl>
                                        <p:attrNameLst>
                                          <p:attrName>style.visibility</p:attrName>
                                        </p:attrNameLst>
                                      </p:cBhvr>
                                      <p:to>
                                        <p:strVal val="visible"/>
                                      </p:to>
                                    </p:set>
                                    <p:animEffect transition="in" filter="wipe(left)">
                                      <p:cBhvr>
                                        <p:cTn id="11" dur="500"/>
                                        <p:tgtEl>
                                          <p:spTgt spid="16393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63940"/>
                                        </p:tgtEl>
                                        <p:attrNameLst>
                                          <p:attrName>style.visibility</p:attrName>
                                        </p:attrNameLst>
                                      </p:cBhvr>
                                      <p:to>
                                        <p:strVal val="visible"/>
                                      </p:to>
                                    </p:set>
                                    <p:animEffect transition="in" filter="dissolve">
                                      <p:cBhvr>
                                        <p:cTn id="19" dur="500"/>
                                        <p:tgtEl>
                                          <p:spTgt spid="1639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63941"/>
                                        </p:tgtEl>
                                        <p:attrNameLst>
                                          <p:attrName>style.visibility</p:attrName>
                                        </p:attrNameLst>
                                      </p:cBhvr>
                                      <p:to>
                                        <p:strVal val="visible"/>
                                      </p:to>
                                    </p:set>
                                    <p:animEffect transition="in" filter="dissolve">
                                      <p:cBhvr>
                                        <p:cTn id="24" dur="500"/>
                                        <p:tgtEl>
                                          <p:spTgt spid="163941"/>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163942"/>
                                        </p:tgtEl>
                                        <p:attrNameLst>
                                          <p:attrName>style.visibility</p:attrName>
                                        </p:attrNameLst>
                                      </p:cBhvr>
                                      <p:to>
                                        <p:strVal val="visible"/>
                                      </p:to>
                                    </p:set>
                                    <p:animEffect transition="in" filter="wipe(right)">
                                      <p:cBhvr>
                                        <p:cTn id="28" dur="500"/>
                                        <p:tgtEl>
                                          <p:spTgt spid="163942"/>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63943"/>
                                        </p:tgtEl>
                                        <p:attrNameLst>
                                          <p:attrName>style.visibility</p:attrName>
                                        </p:attrNameLst>
                                      </p:cBhvr>
                                      <p:to>
                                        <p:strVal val="visible"/>
                                      </p:to>
                                    </p:set>
                                    <p:animEffect transition="in" filter="dissolve">
                                      <p:cBhvr>
                                        <p:cTn id="32" dur="500"/>
                                        <p:tgtEl>
                                          <p:spTgt spid="1639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3944"/>
                                        </p:tgtEl>
                                        <p:attrNameLst>
                                          <p:attrName>style.visibility</p:attrName>
                                        </p:attrNameLst>
                                      </p:cBhvr>
                                      <p:to>
                                        <p:strVal val="visible"/>
                                      </p:to>
                                    </p:set>
                                    <p:animEffect transition="in" filter="dissolve">
                                      <p:cBhvr>
                                        <p:cTn id="37" dur="500"/>
                                        <p:tgtEl>
                                          <p:spTgt spid="163944"/>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63946"/>
                                        </p:tgtEl>
                                        <p:attrNameLst>
                                          <p:attrName>style.visibility</p:attrName>
                                        </p:attrNameLst>
                                      </p:cBhvr>
                                      <p:to>
                                        <p:strVal val="visible"/>
                                      </p:to>
                                    </p:set>
                                    <p:animEffect transition="in" filter="wipe(left)">
                                      <p:cBhvr>
                                        <p:cTn id="41" dur="500"/>
                                        <p:tgtEl>
                                          <p:spTgt spid="163946"/>
                                        </p:tgtEl>
                                      </p:cBhvr>
                                    </p:animEffect>
                                  </p:childTnLst>
                                </p:cTn>
                              </p:par>
                            </p:childTnLst>
                          </p:cTn>
                        </p:par>
                        <p:par>
                          <p:cTn id="42" fill="hold" nodeType="afterGroup">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163945"/>
                                        </p:tgtEl>
                                        <p:attrNameLst>
                                          <p:attrName>style.visibility</p:attrName>
                                        </p:attrNameLst>
                                      </p:cBhvr>
                                      <p:to>
                                        <p:strVal val="visible"/>
                                      </p:to>
                                    </p:set>
                                    <p:animEffect transition="in" filter="dissolve">
                                      <p:cBhvr>
                                        <p:cTn id="45" dur="500"/>
                                        <p:tgtEl>
                                          <p:spTgt spid="163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8" grpId="0" autoUpdateAnimBg="0"/>
      <p:bldP spid="163939" grpId="0" animBg="1"/>
      <p:bldP spid="163940" grpId="0" autoUpdateAnimBg="0"/>
      <p:bldP spid="163941" grpId="0" autoUpdateAnimBg="0"/>
      <p:bldP spid="163942" grpId="0" animBg="1"/>
      <p:bldP spid="163943" grpId="0" autoUpdateAnimBg="0"/>
      <p:bldP spid="163944" grpId="0" autoUpdateAnimBg="0"/>
      <p:bldP spid="163945" grpId="0" autoUpdateAnimBg="0"/>
      <p:bldP spid="1639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zh-CN" altLang="en-US" dirty="0" smtClean="0"/>
              <a:t>虚电路和数据报网络</a:t>
            </a:r>
          </a:p>
        </p:txBody>
      </p:sp>
      <p:sp>
        <p:nvSpPr>
          <p:cNvPr id="32773" name="Rectangle 3"/>
          <p:cNvSpPr>
            <a:spLocks noGrp="1" noChangeArrowheads="1"/>
          </p:cNvSpPr>
          <p:nvPr>
            <p:ph type="body" idx="1"/>
          </p:nvPr>
        </p:nvSpPr>
        <p:spPr>
          <a:xfrm>
            <a:off x="330929" y="1003301"/>
            <a:ext cx="8462233" cy="2298722"/>
          </a:xfrm>
        </p:spPr>
        <p:txBody>
          <a:bodyPr/>
          <a:lstStyle/>
          <a:p>
            <a:pPr marL="0" indent="0" eaLnBrk="1" hangingPunct="1">
              <a:lnSpc>
                <a:spcPct val="90000"/>
              </a:lnSpc>
              <a:buNone/>
            </a:pPr>
            <a:r>
              <a:rPr lang="zh-CN" altLang="en-US" sz="2800" dirty="0" smtClean="0">
                <a:ea typeface="楷体" panose="02010609060101010101" pitchFamily="49" charset="-122"/>
                <a:cs typeface="Arial" panose="020B0604020202020204" pitchFamily="34" charset="0"/>
              </a:rPr>
              <a:t>数据报网络</a:t>
            </a:r>
          </a:p>
          <a:p>
            <a:pPr eaLnBrk="1" hangingPunct="1">
              <a:lnSpc>
                <a:spcPct val="90000"/>
              </a:lnSpc>
            </a:pPr>
            <a:r>
              <a:rPr lang="zh-CN" altLang="en-US" sz="2200" dirty="0" smtClean="0">
                <a:ea typeface="楷体" panose="02010609060101010101" pitchFamily="49" charset="-122"/>
                <a:cs typeface="Arial" panose="020B0604020202020204" pitchFamily="34" charset="0"/>
              </a:rPr>
              <a:t>在网络层没有连接建立过程</a:t>
            </a:r>
          </a:p>
          <a:p>
            <a:pPr eaLnBrk="1" hangingPunct="1">
              <a:lnSpc>
                <a:spcPct val="90000"/>
              </a:lnSpc>
            </a:pPr>
            <a:r>
              <a:rPr lang="zh-CN" altLang="en-US" sz="2200" dirty="0" smtClean="0">
                <a:ea typeface="楷体" panose="02010609060101010101" pitchFamily="49" charset="-122"/>
                <a:cs typeface="Arial" panose="020B0604020202020204" pitchFamily="34" charset="0"/>
              </a:rPr>
              <a:t>路由器：在端到端的连接中不维护连接状态信息</a:t>
            </a:r>
          </a:p>
          <a:p>
            <a:pPr lvl="1" eaLnBrk="1" hangingPunct="1">
              <a:lnSpc>
                <a:spcPct val="90000"/>
              </a:lnSpc>
            </a:pPr>
            <a:r>
              <a:rPr lang="zh-CN" altLang="en-US" sz="2200" dirty="0" smtClean="0">
                <a:ea typeface="楷体" panose="02010609060101010101" pitchFamily="49" charset="-122"/>
                <a:cs typeface="Arial" panose="020B0604020202020204" pitchFamily="34" charset="0"/>
              </a:rPr>
              <a:t>在网络层不存在“连接”的概念</a:t>
            </a:r>
          </a:p>
          <a:p>
            <a:pPr eaLnBrk="1" hangingPunct="1">
              <a:lnSpc>
                <a:spcPct val="90000"/>
              </a:lnSpc>
            </a:pPr>
            <a:r>
              <a:rPr lang="zh-CN" altLang="en-US" sz="2200" dirty="0" smtClean="0">
                <a:ea typeface="楷体" panose="02010609060101010101" pitchFamily="49" charset="-122"/>
                <a:cs typeface="Arial" panose="020B0604020202020204" pitchFamily="34" charset="0"/>
              </a:rPr>
              <a:t>传输报文时使用目的主机地址信息</a:t>
            </a:r>
          </a:p>
          <a:p>
            <a:pPr lvl="1" eaLnBrk="1" hangingPunct="1">
              <a:lnSpc>
                <a:spcPct val="90000"/>
              </a:lnSpc>
            </a:pPr>
            <a:r>
              <a:rPr lang="zh-CN" altLang="en-US" sz="2200" dirty="0" smtClean="0">
                <a:ea typeface="楷体" panose="02010609060101010101" pitchFamily="49" charset="-122"/>
                <a:cs typeface="Arial" panose="020B0604020202020204" pitchFamily="34" charset="0"/>
              </a:rPr>
              <a:t>同一对主机间的报文可能会走不同的路径</a:t>
            </a:r>
          </a:p>
        </p:txBody>
      </p:sp>
      <p:sp>
        <p:nvSpPr>
          <p:cNvPr id="32774" name="Line 4"/>
          <p:cNvSpPr>
            <a:spLocks noChangeShapeType="1"/>
          </p:cNvSpPr>
          <p:nvPr/>
        </p:nvSpPr>
        <p:spPr bwMode="auto">
          <a:xfrm rot="5400000" flipV="1">
            <a:off x="2706688" y="4312936"/>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5" name="Line 5"/>
          <p:cNvSpPr>
            <a:spLocks noChangeShapeType="1"/>
          </p:cNvSpPr>
          <p:nvPr/>
        </p:nvSpPr>
        <p:spPr bwMode="auto">
          <a:xfrm rot="-5400000" flipH="1" flipV="1">
            <a:off x="6702425" y="4495499"/>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2" name="Text Box 6"/>
          <p:cNvSpPr txBox="1">
            <a:spLocks noChangeArrowheads="1"/>
          </p:cNvSpPr>
          <p:nvPr/>
        </p:nvSpPr>
        <p:spPr bwMode="auto">
          <a:xfrm>
            <a:off x="2063750" y="4419299"/>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 </a:t>
            </a:r>
            <a:r>
              <a:rPr lang="zh-CN" altLang="en-US" sz="1800" u="none">
                <a:solidFill>
                  <a:srgbClr val="FF0000"/>
                </a:solidFill>
                <a:ea typeface="楷体" panose="02010609060101010101" pitchFamily="49" charset="-122"/>
                <a:cs typeface="Arial" panose="020B0604020202020204" pitchFamily="34" charset="0"/>
              </a:rPr>
              <a:t>发送数据</a:t>
            </a:r>
            <a:endParaRPr lang="zh-CN" altLang="en-US" sz="2400" u="none">
              <a:ea typeface="楷体" panose="02010609060101010101" pitchFamily="49" charset="-122"/>
              <a:cs typeface="Arial" panose="020B0604020202020204" pitchFamily="34" charset="0"/>
            </a:endParaRPr>
          </a:p>
        </p:txBody>
      </p:sp>
      <p:sp>
        <p:nvSpPr>
          <p:cNvPr id="162823" name="Text Box 7"/>
          <p:cNvSpPr txBox="1">
            <a:spLocks noChangeArrowheads="1"/>
          </p:cNvSpPr>
          <p:nvPr/>
        </p:nvSpPr>
        <p:spPr bwMode="auto">
          <a:xfrm>
            <a:off x="5838825" y="4485974"/>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2. </a:t>
            </a:r>
            <a:r>
              <a:rPr lang="zh-CN" altLang="en-US" sz="1800" u="none">
                <a:solidFill>
                  <a:srgbClr val="FF0000"/>
                </a:solidFill>
                <a:ea typeface="楷体" panose="02010609060101010101" pitchFamily="49" charset="-122"/>
                <a:cs typeface="Arial" panose="020B0604020202020204" pitchFamily="34" charset="0"/>
              </a:rPr>
              <a:t>接收数据</a:t>
            </a:r>
            <a:endParaRPr lang="zh-CN" altLang="en-US" sz="2400" u="none">
              <a:ea typeface="楷体" panose="02010609060101010101" pitchFamily="49" charset="-122"/>
              <a:cs typeface="Arial" panose="020B0604020202020204" pitchFamily="34" charset="0"/>
            </a:endParaRPr>
          </a:p>
        </p:txBody>
      </p:sp>
      <p:sp>
        <p:nvSpPr>
          <p:cNvPr id="32778" name="Freeform 8"/>
          <p:cNvSpPr>
            <a:spLocks/>
          </p:cNvSpPr>
          <p:nvPr/>
        </p:nvSpPr>
        <p:spPr bwMode="auto">
          <a:xfrm>
            <a:off x="2028825" y="4406599"/>
            <a:ext cx="304800" cy="657225"/>
          </a:xfrm>
          <a:custGeom>
            <a:avLst/>
            <a:gdLst>
              <a:gd name="T0" fmla="*/ 0 w 192"/>
              <a:gd name="T1" fmla="*/ 0 h 414"/>
              <a:gd name="T2" fmla="*/ 0 w 192"/>
              <a:gd name="T3" fmla="*/ 2147483646 h 414"/>
              <a:gd name="T4" fmla="*/ 2147483646 w 192"/>
              <a:gd name="T5" fmla="*/ 2147483646 h 414"/>
              <a:gd name="T6" fmla="*/ 0 60000 65536"/>
              <a:gd name="T7" fmla="*/ 0 60000 65536"/>
              <a:gd name="T8" fmla="*/ 0 60000 65536"/>
              <a:gd name="T9" fmla="*/ 0 w 192"/>
              <a:gd name="T10" fmla="*/ 0 h 414"/>
              <a:gd name="T11" fmla="*/ 192 w 192"/>
              <a:gd name="T12" fmla="*/ 414 h 414"/>
            </a:gdLst>
            <a:ahLst/>
            <a:cxnLst>
              <a:cxn ang="T6">
                <a:pos x="T0" y="T1"/>
              </a:cxn>
              <a:cxn ang="T7">
                <a:pos x="T2" y="T3"/>
              </a:cxn>
              <a:cxn ang="T8">
                <a:pos x="T4" y="T5"/>
              </a:cxn>
            </a:cxnLst>
            <a:rect l="T9" t="T10" r="T11" b="T12"/>
            <a:pathLst>
              <a:path w="192" h="414">
                <a:moveTo>
                  <a:pt x="0" y="0"/>
                </a:moveTo>
                <a:lnTo>
                  <a:pt x="0" y="414"/>
                </a:lnTo>
                <a:lnTo>
                  <a:pt x="192" y="408"/>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779" name="Freeform 9"/>
          <p:cNvSpPr>
            <a:spLocks/>
          </p:cNvSpPr>
          <p:nvPr/>
        </p:nvSpPr>
        <p:spPr bwMode="auto">
          <a:xfrm>
            <a:off x="6662738" y="4849511"/>
            <a:ext cx="609600" cy="295275"/>
          </a:xfrm>
          <a:custGeom>
            <a:avLst/>
            <a:gdLst>
              <a:gd name="T0" fmla="*/ 0 w 384"/>
              <a:gd name="T1" fmla="*/ 2147483646 h 186"/>
              <a:gd name="T2" fmla="*/ 2147483646 w 384"/>
              <a:gd name="T3" fmla="*/ 2147483646 h 186"/>
              <a:gd name="T4" fmla="*/ 2147483646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780" name="Group 10"/>
          <p:cNvGrpSpPr>
            <a:grpSpLocks/>
          </p:cNvGrpSpPr>
          <p:nvPr/>
        </p:nvGrpSpPr>
        <p:grpSpPr bwMode="auto">
          <a:xfrm>
            <a:off x="2386013" y="4844749"/>
            <a:ext cx="361950" cy="261937"/>
            <a:chOff x="1548" y="3723"/>
            <a:chExt cx="228" cy="165"/>
          </a:xfrm>
        </p:grpSpPr>
        <p:sp>
          <p:nvSpPr>
            <p:cNvPr id="32913"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914" name="Rectangle 12"/>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915" name="Line 13"/>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81" name="Group 14"/>
          <p:cNvGrpSpPr>
            <a:grpSpLocks/>
          </p:cNvGrpSpPr>
          <p:nvPr/>
        </p:nvGrpSpPr>
        <p:grpSpPr bwMode="auto">
          <a:xfrm>
            <a:off x="3176588" y="4570111"/>
            <a:ext cx="3024187" cy="1481138"/>
            <a:chOff x="2001" y="3199"/>
            <a:chExt cx="1905" cy="933"/>
          </a:xfrm>
        </p:grpSpPr>
        <p:sp>
          <p:nvSpPr>
            <p:cNvPr id="32805" name="Freeform 15"/>
            <p:cNvSpPr>
              <a:spLocks/>
            </p:cNvSpPr>
            <p:nvPr/>
          </p:nvSpPr>
          <p:spPr bwMode="auto">
            <a:xfrm>
              <a:off x="2112" y="3199"/>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2806" name="Freeform 16"/>
            <p:cNvSpPr>
              <a:spLocks/>
            </p:cNvSpPr>
            <p:nvPr/>
          </p:nvSpPr>
          <p:spPr bwMode="auto">
            <a:xfrm>
              <a:off x="2514" y="3384"/>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807" name="Group 17"/>
            <p:cNvGrpSpPr>
              <a:grpSpLocks/>
            </p:cNvGrpSpPr>
            <p:nvPr/>
          </p:nvGrpSpPr>
          <p:grpSpPr bwMode="auto">
            <a:xfrm>
              <a:off x="2203" y="3494"/>
              <a:ext cx="316" cy="147"/>
              <a:chOff x="3600" y="219"/>
              <a:chExt cx="360" cy="175"/>
            </a:xfrm>
          </p:grpSpPr>
          <p:sp>
            <p:nvSpPr>
              <p:cNvPr id="32900" name="Oval 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901" name="Line 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2" name="Line 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3" name="Rectangle 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904" name="Oval 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905" name="Group 23"/>
              <p:cNvGrpSpPr>
                <a:grpSpLocks/>
              </p:cNvGrpSpPr>
              <p:nvPr/>
            </p:nvGrpSpPr>
            <p:grpSpPr bwMode="auto">
              <a:xfrm>
                <a:off x="3686" y="244"/>
                <a:ext cx="177" cy="66"/>
                <a:chOff x="2848" y="848"/>
                <a:chExt cx="140" cy="98"/>
              </a:xfrm>
            </p:grpSpPr>
            <p:sp>
              <p:nvSpPr>
                <p:cNvPr id="32910" name="Line 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11" name="Line 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12" name="Line 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906" name="Group 27"/>
              <p:cNvGrpSpPr>
                <a:grpSpLocks/>
              </p:cNvGrpSpPr>
              <p:nvPr/>
            </p:nvGrpSpPr>
            <p:grpSpPr bwMode="auto">
              <a:xfrm flipV="1">
                <a:off x="3686" y="243"/>
                <a:ext cx="177" cy="66"/>
                <a:chOff x="2848" y="848"/>
                <a:chExt cx="140" cy="98"/>
              </a:xfrm>
            </p:grpSpPr>
            <p:sp>
              <p:nvSpPr>
                <p:cNvPr id="32907"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8"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9"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08" name="Group 31"/>
            <p:cNvGrpSpPr>
              <a:grpSpLocks/>
            </p:cNvGrpSpPr>
            <p:nvPr/>
          </p:nvGrpSpPr>
          <p:grpSpPr bwMode="auto">
            <a:xfrm>
              <a:off x="2425" y="3896"/>
              <a:ext cx="316" cy="147"/>
              <a:chOff x="3600" y="219"/>
              <a:chExt cx="360" cy="175"/>
            </a:xfrm>
          </p:grpSpPr>
          <p:sp>
            <p:nvSpPr>
              <p:cNvPr id="32887" name="Oval 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88" name="Line 3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9" name="Line 3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0" name="Rectangle 3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91" name="Oval 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92" name="Group 37"/>
              <p:cNvGrpSpPr>
                <a:grpSpLocks/>
              </p:cNvGrpSpPr>
              <p:nvPr/>
            </p:nvGrpSpPr>
            <p:grpSpPr bwMode="auto">
              <a:xfrm>
                <a:off x="3686" y="244"/>
                <a:ext cx="177" cy="66"/>
                <a:chOff x="2848" y="848"/>
                <a:chExt cx="140" cy="98"/>
              </a:xfrm>
            </p:grpSpPr>
            <p:sp>
              <p:nvSpPr>
                <p:cNvPr id="32897" name="Line 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8" name="Line 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9" name="Line 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93" name="Group 41"/>
              <p:cNvGrpSpPr>
                <a:grpSpLocks/>
              </p:cNvGrpSpPr>
              <p:nvPr/>
            </p:nvGrpSpPr>
            <p:grpSpPr bwMode="auto">
              <a:xfrm flipV="1">
                <a:off x="3686" y="243"/>
                <a:ext cx="177" cy="66"/>
                <a:chOff x="2848" y="848"/>
                <a:chExt cx="140" cy="98"/>
              </a:xfrm>
            </p:grpSpPr>
            <p:sp>
              <p:nvSpPr>
                <p:cNvPr id="32894"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5" name="Line 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6" name="Line 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09" name="Group 45"/>
            <p:cNvGrpSpPr>
              <a:grpSpLocks/>
            </p:cNvGrpSpPr>
            <p:nvPr/>
          </p:nvGrpSpPr>
          <p:grpSpPr bwMode="auto">
            <a:xfrm>
              <a:off x="2850" y="3302"/>
              <a:ext cx="316" cy="147"/>
              <a:chOff x="3600" y="219"/>
              <a:chExt cx="360" cy="175"/>
            </a:xfrm>
          </p:grpSpPr>
          <p:sp>
            <p:nvSpPr>
              <p:cNvPr id="32874" name="Oval 4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75" name="Line 4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6" name="Line 4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7" name="Rectangle 4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78" name="Oval 5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79" name="Group 51"/>
              <p:cNvGrpSpPr>
                <a:grpSpLocks/>
              </p:cNvGrpSpPr>
              <p:nvPr/>
            </p:nvGrpSpPr>
            <p:grpSpPr bwMode="auto">
              <a:xfrm>
                <a:off x="3686" y="244"/>
                <a:ext cx="177" cy="66"/>
                <a:chOff x="2848" y="848"/>
                <a:chExt cx="140" cy="98"/>
              </a:xfrm>
            </p:grpSpPr>
            <p:sp>
              <p:nvSpPr>
                <p:cNvPr id="32884" name="Line 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5" name="Line 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6" name="Line 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80" name="Group 55"/>
              <p:cNvGrpSpPr>
                <a:grpSpLocks/>
              </p:cNvGrpSpPr>
              <p:nvPr/>
            </p:nvGrpSpPr>
            <p:grpSpPr bwMode="auto">
              <a:xfrm flipV="1">
                <a:off x="3686" y="243"/>
                <a:ext cx="177" cy="66"/>
                <a:chOff x="2848" y="848"/>
                <a:chExt cx="140" cy="98"/>
              </a:xfrm>
            </p:grpSpPr>
            <p:sp>
              <p:nvSpPr>
                <p:cNvPr id="32881"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2"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3"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10" name="Group 59"/>
            <p:cNvGrpSpPr>
              <a:grpSpLocks/>
            </p:cNvGrpSpPr>
            <p:nvPr/>
          </p:nvGrpSpPr>
          <p:grpSpPr bwMode="auto">
            <a:xfrm>
              <a:off x="2801" y="3721"/>
              <a:ext cx="315" cy="147"/>
              <a:chOff x="3600" y="219"/>
              <a:chExt cx="360" cy="175"/>
            </a:xfrm>
          </p:grpSpPr>
          <p:sp>
            <p:nvSpPr>
              <p:cNvPr id="32861" name="Oval 6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62" name="Line 6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3" name="Line 6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4" name="Rectangle 6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65" name="Oval 6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66" name="Group 65"/>
              <p:cNvGrpSpPr>
                <a:grpSpLocks/>
              </p:cNvGrpSpPr>
              <p:nvPr/>
            </p:nvGrpSpPr>
            <p:grpSpPr bwMode="auto">
              <a:xfrm>
                <a:off x="3686" y="244"/>
                <a:ext cx="177" cy="66"/>
                <a:chOff x="2848" y="848"/>
                <a:chExt cx="140" cy="98"/>
              </a:xfrm>
            </p:grpSpPr>
            <p:sp>
              <p:nvSpPr>
                <p:cNvPr id="32871" name="Line 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2" name="Line 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3" name="Line 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67" name="Group 69"/>
              <p:cNvGrpSpPr>
                <a:grpSpLocks/>
              </p:cNvGrpSpPr>
              <p:nvPr/>
            </p:nvGrpSpPr>
            <p:grpSpPr bwMode="auto">
              <a:xfrm flipV="1">
                <a:off x="3686" y="243"/>
                <a:ext cx="177" cy="66"/>
                <a:chOff x="2848" y="848"/>
                <a:chExt cx="140" cy="98"/>
              </a:xfrm>
            </p:grpSpPr>
            <p:sp>
              <p:nvSpPr>
                <p:cNvPr id="32868"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9" name="Line 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0" name="Line 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11" name="Group 73"/>
            <p:cNvGrpSpPr>
              <a:grpSpLocks/>
            </p:cNvGrpSpPr>
            <p:nvPr/>
          </p:nvGrpSpPr>
          <p:grpSpPr bwMode="auto">
            <a:xfrm>
              <a:off x="3201" y="3908"/>
              <a:ext cx="316" cy="147"/>
              <a:chOff x="3600" y="219"/>
              <a:chExt cx="360" cy="175"/>
            </a:xfrm>
          </p:grpSpPr>
          <p:sp>
            <p:nvSpPr>
              <p:cNvPr id="32848" name="Oval 7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49" name="Line 7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0" name="Line 7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1" name="Rectangle 7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52" name="Oval 7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53" name="Group 79"/>
              <p:cNvGrpSpPr>
                <a:grpSpLocks/>
              </p:cNvGrpSpPr>
              <p:nvPr/>
            </p:nvGrpSpPr>
            <p:grpSpPr bwMode="auto">
              <a:xfrm>
                <a:off x="3686" y="244"/>
                <a:ext cx="177" cy="66"/>
                <a:chOff x="2848" y="848"/>
                <a:chExt cx="140" cy="98"/>
              </a:xfrm>
            </p:grpSpPr>
            <p:sp>
              <p:nvSpPr>
                <p:cNvPr id="32858"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9"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0"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54" name="Group 83"/>
              <p:cNvGrpSpPr>
                <a:grpSpLocks/>
              </p:cNvGrpSpPr>
              <p:nvPr/>
            </p:nvGrpSpPr>
            <p:grpSpPr bwMode="auto">
              <a:xfrm flipV="1">
                <a:off x="3686" y="243"/>
                <a:ext cx="177" cy="66"/>
                <a:chOff x="2848" y="848"/>
                <a:chExt cx="140" cy="98"/>
              </a:xfrm>
            </p:grpSpPr>
            <p:sp>
              <p:nvSpPr>
                <p:cNvPr id="32855"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6" name="Line 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7" name="Line 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12" name="Group 87"/>
            <p:cNvGrpSpPr>
              <a:grpSpLocks/>
            </p:cNvGrpSpPr>
            <p:nvPr/>
          </p:nvGrpSpPr>
          <p:grpSpPr bwMode="auto">
            <a:xfrm>
              <a:off x="3481" y="3495"/>
              <a:ext cx="316" cy="147"/>
              <a:chOff x="3600" y="219"/>
              <a:chExt cx="360" cy="175"/>
            </a:xfrm>
          </p:grpSpPr>
          <p:sp>
            <p:nvSpPr>
              <p:cNvPr id="32835" name="Oval 8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6" name="Line 8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7" name="Line 9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8" name="Rectangle 9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39" name="Oval 9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40" name="Group 93"/>
              <p:cNvGrpSpPr>
                <a:grpSpLocks/>
              </p:cNvGrpSpPr>
              <p:nvPr/>
            </p:nvGrpSpPr>
            <p:grpSpPr bwMode="auto">
              <a:xfrm>
                <a:off x="3686" y="244"/>
                <a:ext cx="177" cy="66"/>
                <a:chOff x="2848" y="848"/>
                <a:chExt cx="140" cy="98"/>
              </a:xfrm>
            </p:grpSpPr>
            <p:sp>
              <p:nvSpPr>
                <p:cNvPr id="32845" name="Line 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6" name="Line 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7" name="Line 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41" name="Group 97"/>
              <p:cNvGrpSpPr>
                <a:grpSpLocks/>
              </p:cNvGrpSpPr>
              <p:nvPr/>
            </p:nvGrpSpPr>
            <p:grpSpPr bwMode="auto">
              <a:xfrm flipV="1">
                <a:off x="3686" y="243"/>
                <a:ext cx="177" cy="66"/>
                <a:chOff x="2848" y="848"/>
                <a:chExt cx="140" cy="98"/>
              </a:xfrm>
            </p:grpSpPr>
            <p:sp>
              <p:nvSpPr>
                <p:cNvPr id="32842" name="Line 9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3" name="Line 9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4" name="Line 10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2813" name="Freeform 101"/>
            <p:cNvSpPr>
              <a:spLocks/>
            </p:cNvSpPr>
            <p:nvPr/>
          </p:nvSpPr>
          <p:spPr bwMode="auto">
            <a:xfrm>
              <a:off x="3170" y="3380"/>
              <a:ext cx="318" cy="194"/>
            </a:xfrm>
            <a:custGeom>
              <a:avLst/>
              <a:gdLst>
                <a:gd name="T0" fmla="*/ 0 w 318"/>
                <a:gd name="T1" fmla="*/ 0 h 194"/>
                <a:gd name="T2" fmla="*/ 318 w 318"/>
                <a:gd name="T3" fmla="*/ 194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4" name="Freeform 102"/>
            <p:cNvSpPr>
              <a:spLocks/>
            </p:cNvSpPr>
            <p:nvPr/>
          </p:nvSpPr>
          <p:spPr bwMode="auto">
            <a:xfrm>
              <a:off x="2499" y="3627"/>
              <a:ext cx="303" cy="150"/>
            </a:xfrm>
            <a:custGeom>
              <a:avLst/>
              <a:gdLst>
                <a:gd name="T0" fmla="*/ 0 w 294"/>
                <a:gd name="T1" fmla="*/ 0 h 174"/>
                <a:gd name="T2" fmla="*/ 422 w 294"/>
                <a:gd name="T3" fmla="*/ 29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5" name="Freeform 103"/>
            <p:cNvSpPr>
              <a:spLocks/>
            </p:cNvSpPr>
            <p:nvPr/>
          </p:nvSpPr>
          <p:spPr bwMode="auto">
            <a:xfrm>
              <a:off x="3096" y="3612"/>
              <a:ext cx="396" cy="156"/>
            </a:xfrm>
            <a:custGeom>
              <a:avLst/>
              <a:gdLst>
                <a:gd name="T0" fmla="*/ 0 w 378"/>
                <a:gd name="T1" fmla="*/ 48 h 174"/>
                <a:gd name="T2" fmla="*/ 662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6" name="Freeform 104"/>
            <p:cNvSpPr>
              <a:spLocks/>
            </p:cNvSpPr>
            <p:nvPr/>
          </p:nvSpPr>
          <p:spPr bwMode="auto">
            <a:xfrm>
              <a:off x="3516" y="3646"/>
              <a:ext cx="130" cy="320"/>
            </a:xfrm>
            <a:custGeom>
              <a:avLst/>
              <a:gdLst>
                <a:gd name="T0" fmla="*/ 0 w 118"/>
                <a:gd name="T1" fmla="*/ 3 h 500"/>
                <a:gd name="T2" fmla="*/ 380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7" name="Freeform 105"/>
            <p:cNvSpPr>
              <a:spLocks/>
            </p:cNvSpPr>
            <p:nvPr/>
          </p:nvSpPr>
          <p:spPr bwMode="auto">
            <a:xfrm>
              <a:off x="2738" y="3982"/>
              <a:ext cx="464" cy="47"/>
            </a:xfrm>
            <a:custGeom>
              <a:avLst/>
              <a:gdLst>
                <a:gd name="T0" fmla="*/ 5591 w 370"/>
                <a:gd name="T1" fmla="*/ 320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8" name="Freeform 106"/>
            <p:cNvSpPr>
              <a:spLocks/>
            </p:cNvSpPr>
            <p:nvPr/>
          </p:nvSpPr>
          <p:spPr bwMode="auto">
            <a:xfrm>
              <a:off x="2400" y="3642"/>
              <a:ext cx="122" cy="268"/>
            </a:xfrm>
            <a:custGeom>
              <a:avLst/>
              <a:gdLst>
                <a:gd name="T0" fmla="*/ 2 w 176"/>
                <a:gd name="T1" fmla="*/ 2 h 412"/>
                <a:gd name="T2" fmla="*/ 2 w 176"/>
                <a:gd name="T3" fmla="*/ 2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819" name="Group 107"/>
            <p:cNvGrpSpPr>
              <a:grpSpLocks/>
            </p:cNvGrpSpPr>
            <p:nvPr/>
          </p:nvGrpSpPr>
          <p:grpSpPr bwMode="auto">
            <a:xfrm>
              <a:off x="2001" y="3375"/>
              <a:ext cx="228" cy="165"/>
              <a:chOff x="1548" y="3723"/>
              <a:chExt cx="228" cy="165"/>
            </a:xfrm>
          </p:grpSpPr>
          <p:sp>
            <p:nvSpPr>
              <p:cNvPr id="32832" name="Rectangle 108"/>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3" name="Rectangle 109"/>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4" name="Line 110"/>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20" name="Group 111"/>
            <p:cNvGrpSpPr>
              <a:grpSpLocks/>
            </p:cNvGrpSpPr>
            <p:nvPr/>
          </p:nvGrpSpPr>
          <p:grpSpPr bwMode="auto">
            <a:xfrm>
              <a:off x="3180" y="3306"/>
              <a:ext cx="228" cy="165"/>
              <a:chOff x="1548" y="3723"/>
              <a:chExt cx="228" cy="165"/>
            </a:xfrm>
          </p:grpSpPr>
          <p:sp>
            <p:nvSpPr>
              <p:cNvPr id="32829" name="Rectangle 112"/>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0" name="Rectangle 113"/>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1" name="Line 114"/>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21" name="Group 115"/>
            <p:cNvGrpSpPr>
              <a:grpSpLocks/>
            </p:cNvGrpSpPr>
            <p:nvPr/>
          </p:nvGrpSpPr>
          <p:grpSpPr bwMode="auto">
            <a:xfrm>
              <a:off x="2850" y="3897"/>
              <a:ext cx="228" cy="165"/>
              <a:chOff x="1548" y="3723"/>
              <a:chExt cx="228" cy="165"/>
            </a:xfrm>
          </p:grpSpPr>
          <p:sp>
            <p:nvSpPr>
              <p:cNvPr id="32826" name="Rectangle 116"/>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7" name="Rectangle 117"/>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8" name="Line 118"/>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22" name="Group 119"/>
            <p:cNvGrpSpPr>
              <a:grpSpLocks/>
            </p:cNvGrpSpPr>
            <p:nvPr/>
          </p:nvGrpSpPr>
          <p:grpSpPr bwMode="auto">
            <a:xfrm>
              <a:off x="2586" y="3597"/>
              <a:ext cx="228" cy="165"/>
              <a:chOff x="1548" y="3723"/>
              <a:chExt cx="228" cy="165"/>
            </a:xfrm>
          </p:grpSpPr>
          <p:sp>
            <p:nvSpPr>
              <p:cNvPr id="32823" name="Rectangle 120"/>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4" name="Rectangle 121"/>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5" name="Line 122"/>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782" name="Group 123"/>
          <p:cNvGrpSpPr>
            <a:grpSpLocks/>
          </p:cNvGrpSpPr>
          <p:nvPr/>
        </p:nvGrpSpPr>
        <p:grpSpPr bwMode="auto">
          <a:xfrm>
            <a:off x="6457950" y="4925711"/>
            <a:ext cx="361950" cy="261938"/>
            <a:chOff x="1548" y="3723"/>
            <a:chExt cx="228" cy="165"/>
          </a:xfrm>
        </p:grpSpPr>
        <p:sp>
          <p:nvSpPr>
            <p:cNvPr id="32802" name="Rectangle 124"/>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03" name="Rectangle 125"/>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04" name="Line 126"/>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83" name="Group 147"/>
          <p:cNvGrpSpPr>
            <a:grpSpLocks/>
          </p:cNvGrpSpPr>
          <p:nvPr/>
        </p:nvGrpSpPr>
        <p:grpSpPr bwMode="auto">
          <a:xfrm>
            <a:off x="7362824" y="3638249"/>
            <a:ext cx="1566862" cy="1644650"/>
            <a:chOff x="282" y="2452"/>
            <a:chExt cx="987" cy="1036"/>
          </a:xfrm>
        </p:grpSpPr>
        <p:sp>
          <p:nvSpPr>
            <p:cNvPr id="32794" name="Rectangle 149"/>
            <p:cNvSpPr>
              <a:spLocks noChangeArrowheads="1"/>
            </p:cNvSpPr>
            <p:nvPr/>
          </p:nvSpPr>
          <p:spPr bwMode="auto">
            <a:xfrm>
              <a:off x="401" y="2452"/>
              <a:ext cx="820" cy="95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95" name="Rectangle 150"/>
            <p:cNvSpPr>
              <a:spLocks noChangeArrowheads="1"/>
            </p:cNvSpPr>
            <p:nvPr/>
          </p:nvSpPr>
          <p:spPr bwMode="auto">
            <a:xfrm>
              <a:off x="361" y="2481"/>
              <a:ext cx="837" cy="987"/>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96" name="Rectangle 151"/>
            <p:cNvSpPr>
              <a:spLocks noChangeArrowheads="1"/>
            </p:cNvSpPr>
            <p:nvPr/>
          </p:nvSpPr>
          <p:spPr bwMode="auto">
            <a:xfrm>
              <a:off x="367" y="2875"/>
              <a:ext cx="831" cy="2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97" name="Text Box 152"/>
            <p:cNvSpPr txBox="1">
              <a:spLocks noChangeArrowheads="1"/>
            </p:cNvSpPr>
            <p:nvPr/>
          </p:nvSpPr>
          <p:spPr bwMode="auto">
            <a:xfrm>
              <a:off x="282" y="2470"/>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2798" name="Line 153"/>
            <p:cNvSpPr>
              <a:spLocks noChangeShapeType="1"/>
            </p:cNvSpPr>
            <p:nvPr/>
          </p:nvSpPr>
          <p:spPr bwMode="auto">
            <a:xfrm>
              <a:off x="361" y="2893"/>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9" name="Line 154"/>
            <p:cNvSpPr>
              <a:spLocks noChangeShapeType="1"/>
            </p:cNvSpPr>
            <p:nvPr/>
          </p:nvSpPr>
          <p:spPr bwMode="auto">
            <a:xfrm>
              <a:off x="372" y="3081"/>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0" name="Line 155"/>
            <p:cNvSpPr>
              <a:spLocks noChangeShapeType="1"/>
            </p:cNvSpPr>
            <p:nvPr/>
          </p:nvSpPr>
          <p:spPr bwMode="auto">
            <a:xfrm>
              <a:off x="372" y="3245"/>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1" name="Line 156"/>
            <p:cNvSpPr>
              <a:spLocks noChangeShapeType="1"/>
            </p:cNvSpPr>
            <p:nvPr/>
          </p:nvSpPr>
          <p:spPr bwMode="auto">
            <a:xfrm>
              <a:off x="372" y="2693"/>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84" name="Rectangle 162"/>
          <p:cNvSpPr>
            <a:spLocks noChangeArrowheads="1"/>
          </p:cNvSpPr>
          <p:nvPr/>
        </p:nvSpPr>
        <p:spPr bwMode="auto">
          <a:xfrm>
            <a:off x="400050" y="3452511"/>
            <a:ext cx="1301750" cy="1520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85" name="Rectangle 163"/>
          <p:cNvSpPr>
            <a:spLocks noChangeArrowheads="1"/>
          </p:cNvSpPr>
          <p:nvPr/>
        </p:nvSpPr>
        <p:spPr bwMode="auto">
          <a:xfrm>
            <a:off x="336550" y="3498549"/>
            <a:ext cx="1328738" cy="156686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86" name="Rectangle 164"/>
          <p:cNvSpPr>
            <a:spLocks noChangeArrowheads="1"/>
          </p:cNvSpPr>
          <p:nvPr/>
        </p:nvSpPr>
        <p:spPr bwMode="auto">
          <a:xfrm>
            <a:off x="346075" y="4124024"/>
            <a:ext cx="1319213"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87" name="Text Box 165"/>
          <p:cNvSpPr txBox="1">
            <a:spLocks noChangeArrowheads="1"/>
          </p:cNvSpPr>
          <p:nvPr/>
        </p:nvSpPr>
        <p:spPr bwMode="auto">
          <a:xfrm>
            <a:off x="211138" y="3481086"/>
            <a:ext cx="15668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2788" name="Line 166"/>
          <p:cNvSpPr>
            <a:spLocks noChangeShapeType="1"/>
          </p:cNvSpPr>
          <p:nvPr/>
        </p:nvSpPr>
        <p:spPr bwMode="auto">
          <a:xfrm>
            <a:off x="336550" y="4152599"/>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Line 167"/>
          <p:cNvSpPr>
            <a:spLocks noChangeShapeType="1"/>
          </p:cNvSpPr>
          <p:nvPr/>
        </p:nvSpPr>
        <p:spPr bwMode="auto">
          <a:xfrm>
            <a:off x="354013" y="4451049"/>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0" name="Line 168"/>
          <p:cNvSpPr>
            <a:spLocks noChangeShapeType="1"/>
          </p:cNvSpPr>
          <p:nvPr/>
        </p:nvSpPr>
        <p:spPr bwMode="auto">
          <a:xfrm>
            <a:off x="354013" y="4711399"/>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169"/>
          <p:cNvSpPr>
            <a:spLocks noChangeShapeType="1"/>
          </p:cNvSpPr>
          <p:nvPr/>
        </p:nvSpPr>
        <p:spPr bwMode="auto">
          <a:xfrm>
            <a:off x="354013" y="3835099"/>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8" name="Group 157"/>
          <p:cNvGrpSpPr>
            <a:grpSpLocks/>
          </p:cNvGrpSpPr>
          <p:nvPr/>
        </p:nvGrpSpPr>
        <p:grpSpPr bwMode="auto">
          <a:xfrm flipH="1">
            <a:off x="7898604" y="5310680"/>
            <a:ext cx="542925" cy="538162"/>
            <a:chOff x="-44" y="1473"/>
            <a:chExt cx="981" cy="1105"/>
          </a:xfrm>
        </p:grpSpPr>
        <p:pic>
          <p:nvPicPr>
            <p:cNvPr id="149" name="Picture 15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5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5pPr>
              <a:lvl6pPr marL="2286000" algn="l" defTabSz="914400" rtl="0" eaLnBrk="1" latinLnBrk="0" hangingPunct="1">
                <a:defRPr kern="1200">
                  <a:solidFill>
                    <a:schemeClr val="tx1"/>
                  </a:solidFill>
                  <a:latin typeface="Comic Sans MS" pitchFamily="66" charset="0"/>
                  <a:ea typeface="宋体" pitchFamily="2" charset="-122"/>
                  <a:cs typeface="+mn-cs"/>
                </a:defRPr>
              </a:lvl6pPr>
              <a:lvl7pPr marL="2743200" algn="l" defTabSz="914400" rtl="0" eaLnBrk="1" latinLnBrk="0" hangingPunct="1">
                <a:defRPr kern="1200">
                  <a:solidFill>
                    <a:schemeClr val="tx1"/>
                  </a:solidFill>
                  <a:latin typeface="Comic Sans MS" pitchFamily="66" charset="0"/>
                  <a:ea typeface="宋体" pitchFamily="2" charset="-122"/>
                  <a:cs typeface="+mn-cs"/>
                </a:defRPr>
              </a:lvl7pPr>
              <a:lvl8pPr marL="3200400" algn="l" defTabSz="914400" rtl="0" eaLnBrk="1" latinLnBrk="0" hangingPunct="1">
                <a:defRPr kern="1200">
                  <a:solidFill>
                    <a:schemeClr val="tx1"/>
                  </a:solidFill>
                  <a:latin typeface="Comic Sans MS" pitchFamily="66" charset="0"/>
                  <a:ea typeface="宋体" pitchFamily="2" charset="-122"/>
                  <a:cs typeface="+mn-cs"/>
                </a:defRPr>
              </a:lvl8pPr>
              <a:lvl9pPr marL="3657600" algn="l" defTabSz="914400" rtl="0" eaLnBrk="1" latinLnBrk="0" hangingPunct="1">
                <a:defRPr kern="1200">
                  <a:solidFill>
                    <a:schemeClr val="tx1"/>
                  </a:solidFill>
                  <a:latin typeface="Comic Sans MS" pitchFamily="66" charset="0"/>
                  <a:ea typeface="宋体" pitchFamily="2" charset="-122"/>
                  <a:cs typeface="+mn-cs"/>
                </a:defRPr>
              </a:lvl9pPr>
            </a:lstStyle>
            <a:p>
              <a:endParaRPr lang="zh-CN" altLang="en-US"/>
            </a:p>
          </p:txBody>
        </p:sp>
      </p:grpSp>
      <p:grpSp>
        <p:nvGrpSpPr>
          <p:cNvPr id="151" name="Group 154"/>
          <p:cNvGrpSpPr>
            <a:grpSpLocks/>
          </p:cNvGrpSpPr>
          <p:nvPr/>
        </p:nvGrpSpPr>
        <p:grpSpPr bwMode="auto">
          <a:xfrm>
            <a:off x="574710" y="5187649"/>
            <a:ext cx="542925" cy="538163"/>
            <a:chOff x="-44" y="1473"/>
            <a:chExt cx="981" cy="1105"/>
          </a:xfrm>
        </p:grpSpPr>
        <p:pic>
          <p:nvPicPr>
            <p:cNvPr id="152" name="Picture 1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15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2748133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2822"/>
                                        </p:tgtEl>
                                        <p:attrNameLst>
                                          <p:attrName>style.visibility</p:attrName>
                                        </p:attrNameLst>
                                      </p:cBhvr>
                                      <p:to>
                                        <p:strVal val="visible"/>
                                      </p:to>
                                    </p:set>
                                    <p:animEffect transition="in" filter="dissolve">
                                      <p:cBhvr>
                                        <p:cTn id="7" dur="500"/>
                                        <p:tgtEl>
                                          <p:spTgt spid="16282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2823"/>
                                        </p:tgtEl>
                                        <p:attrNameLst>
                                          <p:attrName>style.visibility</p:attrName>
                                        </p:attrNameLst>
                                      </p:cBhvr>
                                      <p:to>
                                        <p:strVal val="visible"/>
                                      </p:to>
                                    </p:set>
                                    <p:animEffect transition="in" filter="dissolve">
                                      <p:cBhvr>
                                        <p:cTn id="11" dur="500"/>
                                        <p:tgtEl>
                                          <p:spTgt spid="16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2" grpId="0" autoUpdateAnimBg="0"/>
      <p:bldP spid="16282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solidFill>
                  <a:srgbClr val="FF0000"/>
                </a:solidFill>
              </a:rPr>
              <a:t>路由器工作原理</a:t>
            </a:r>
            <a:endParaRPr lang="en-US" altLang="zh-CN" sz="2000" dirty="0" smtClean="0">
              <a:solidFill>
                <a:srgbClr val="FF0000"/>
              </a:solidFill>
            </a:endParaRPr>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781287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84163" y="238749"/>
            <a:ext cx="8374062" cy="609600"/>
          </a:xfrm>
        </p:spPr>
        <p:txBody>
          <a:bodyPr/>
          <a:lstStyle/>
          <a:p>
            <a:r>
              <a:rPr lang="zh-CN" altLang="en-US" dirty="0">
                <a:latin typeface="+mn-ea"/>
                <a:ea typeface="+mn-ea"/>
                <a:cs typeface="ＭＳ Ｐゴシック" pitchFamily="34" charset="-128"/>
              </a:rPr>
              <a:t>路由器</a:t>
            </a:r>
            <a:r>
              <a:rPr lang="zh-CN" altLang="en-US" dirty="0" smtClean="0">
                <a:latin typeface="+mn-ea"/>
                <a:ea typeface="+mn-ea"/>
                <a:cs typeface="ＭＳ Ｐゴシック" pitchFamily="34" charset="-128"/>
              </a:rPr>
              <a:t>体系结构视图</a:t>
            </a:r>
            <a:endParaRPr lang="en-US" altLang="zh-CN" dirty="0">
              <a:latin typeface="+mn-ea"/>
              <a:ea typeface="+mn-ea"/>
              <a:cs typeface="ＭＳ Ｐゴシック" pitchFamily="34" charset="-128"/>
            </a:endParaRPr>
          </a:p>
        </p:txBody>
      </p:sp>
      <p:grpSp>
        <p:nvGrpSpPr>
          <p:cNvPr id="50179" name="Group 60"/>
          <p:cNvGrpSpPr>
            <a:grpSpLocks/>
          </p:cNvGrpSpPr>
          <p:nvPr/>
        </p:nvGrpSpPr>
        <p:grpSpPr bwMode="auto">
          <a:xfrm>
            <a:off x="2787650" y="3333750"/>
            <a:ext cx="1609725" cy="2343150"/>
            <a:chOff x="2418" y="1882"/>
            <a:chExt cx="1014" cy="1476"/>
          </a:xfrm>
        </p:grpSpPr>
        <p:sp>
          <p:nvSpPr>
            <p:cNvPr id="50231"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232" name="Text Box 48"/>
            <p:cNvSpPr txBox="1">
              <a:spLocks noChangeArrowheads="1"/>
            </p:cNvSpPr>
            <p:nvPr/>
          </p:nvSpPr>
          <p:spPr bwMode="auto">
            <a:xfrm>
              <a:off x="2528" y="2418"/>
              <a:ext cx="789" cy="503"/>
            </a:xfrm>
            <a:prstGeom prst="rect">
              <a:avLst/>
            </a:prstGeom>
            <a:noFill/>
            <a:ln w="9525">
              <a:noFill/>
              <a:miter lim="800000"/>
              <a:headEnd/>
              <a:tailEnd/>
            </a:ln>
          </p:spPr>
          <p:txBody>
            <a:bodyPr wrap="none">
              <a:spAutoFit/>
            </a:bodyPr>
            <a:lstStyle/>
            <a:p>
              <a:pPr algn="ctr">
                <a:lnSpc>
                  <a:spcPct val="85000"/>
                </a:lnSpc>
              </a:pPr>
              <a:r>
                <a:rPr lang="en-US" altLang="zh-CN">
                  <a:latin typeface="+mn-lt"/>
                </a:rPr>
                <a:t>high-seed </a:t>
              </a:r>
            </a:p>
            <a:p>
              <a:pPr algn="ctr">
                <a:lnSpc>
                  <a:spcPct val="85000"/>
                </a:lnSpc>
              </a:pPr>
              <a:r>
                <a:rPr lang="en-US" altLang="zh-CN">
                  <a:latin typeface="+mn-lt"/>
                </a:rPr>
                <a:t>switching</a:t>
              </a:r>
            </a:p>
            <a:p>
              <a:pPr algn="ctr">
                <a:lnSpc>
                  <a:spcPct val="85000"/>
                </a:lnSpc>
              </a:pPr>
              <a:r>
                <a:rPr lang="en-US" altLang="zh-CN">
                  <a:latin typeface="+mn-lt"/>
                </a:rPr>
                <a:t>fabric</a:t>
              </a:r>
            </a:p>
          </p:txBody>
        </p:sp>
      </p:grpSp>
      <p:sp>
        <p:nvSpPr>
          <p:cNvPr id="50180" name="Rectangle 46"/>
          <p:cNvSpPr>
            <a:spLocks noChangeArrowheads="1"/>
          </p:cNvSpPr>
          <p:nvPr/>
        </p:nvSpPr>
        <p:spPr bwMode="auto">
          <a:xfrm>
            <a:off x="2805113" y="2371725"/>
            <a:ext cx="1590675" cy="647700"/>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181" name="Text Box 47"/>
          <p:cNvSpPr txBox="1">
            <a:spLocks noChangeArrowheads="1"/>
          </p:cNvSpPr>
          <p:nvPr/>
        </p:nvSpPr>
        <p:spPr bwMode="auto">
          <a:xfrm>
            <a:off x="2982913" y="2413000"/>
            <a:ext cx="1187450" cy="558800"/>
          </a:xfrm>
          <a:prstGeom prst="rect">
            <a:avLst/>
          </a:prstGeom>
          <a:noFill/>
          <a:ln w="9525">
            <a:noFill/>
            <a:miter lim="800000"/>
            <a:headEnd/>
            <a:tailEnd/>
          </a:ln>
        </p:spPr>
        <p:txBody>
          <a:bodyPr wrap="none">
            <a:spAutoFit/>
          </a:bodyPr>
          <a:lstStyle/>
          <a:p>
            <a:pPr algn="ctr">
              <a:lnSpc>
                <a:spcPct val="85000"/>
              </a:lnSpc>
            </a:pPr>
            <a:r>
              <a:rPr lang="en-US" altLang="zh-CN">
                <a:latin typeface="+mn-lt"/>
              </a:rPr>
              <a:t>routing </a:t>
            </a:r>
          </a:p>
          <a:p>
            <a:pPr algn="ctr">
              <a:lnSpc>
                <a:spcPct val="85000"/>
              </a:lnSpc>
            </a:pPr>
            <a:r>
              <a:rPr lang="en-US" altLang="zh-CN">
                <a:latin typeface="+mn-lt"/>
              </a:rPr>
              <a:t>processor</a:t>
            </a:r>
          </a:p>
        </p:txBody>
      </p:sp>
      <p:sp>
        <p:nvSpPr>
          <p:cNvPr id="50182" name="Line 50"/>
          <p:cNvSpPr>
            <a:spLocks noChangeShapeType="1"/>
          </p:cNvSpPr>
          <p:nvPr/>
        </p:nvSpPr>
        <p:spPr bwMode="auto">
          <a:xfrm>
            <a:off x="3533775" y="2890838"/>
            <a:ext cx="19050" cy="571500"/>
          </a:xfrm>
          <a:prstGeom prst="line">
            <a:avLst/>
          </a:prstGeom>
          <a:noFill/>
          <a:ln w="38100">
            <a:solidFill>
              <a:srgbClr val="FF0000"/>
            </a:solidFill>
            <a:round/>
            <a:headEnd type="triangle" w="med" len="med"/>
            <a:tailEnd type="triangle" w="med" len="med"/>
          </a:ln>
        </p:spPr>
        <p:txBody>
          <a:bodyPr wrap="none"/>
          <a:lstStyle/>
          <a:p>
            <a:endParaRPr lang="zh-CN" altLang="en-US">
              <a:latin typeface="+mn-lt"/>
            </a:endParaRPr>
          </a:p>
        </p:txBody>
      </p:sp>
      <p:grpSp>
        <p:nvGrpSpPr>
          <p:cNvPr id="50183" name="Group 17"/>
          <p:cNvGrpSpPr>
            <a:grpSpLocks/>
          </p:cNvGrpSpPr>
          <p:nvPr/>
        </p:nvGrpSpPr>
        <p:grpSpPr bwMode="auto">
          <a:xfrm>
            <a:off x="744538" y="3348038"/>
            <a:ext cx="2033587" cy="566737"/>
            <a:chOff x="930" y="1989"/>
            <a:chExt cx="1482" cy="357"/>
          </a:xfrm>
        </p:grpSpPr>
        <p:sp>
          <p:nvSpPr>
            <p:cNvPr id="50226"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27"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28"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29"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230"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4" name="Group 18"/>
          <p:cNvGrpSpPr>
            <a:grpSpLocks/>
          </p:cNvGrpSpPr>
          <p:nvPr/>
        </p:nvGrpSpPr>
        <p:grpSpPr bwMode="auto">
          <a:xfrm>
            <a:off x="733425" y="5086350"/>
            <a:ext cx="2058988" cy="566738"/>
            <a:chOff x="930" y="1989"/>
            <a:chExt cx="1482" cy="357"/>
          </a:xfrm>
        </p:grpSpPr>
        <p:sp>
          <p:nvSpPr>
            <p:cNvPr id="50221"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22"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23"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24"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225"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5" name="Group 29"/>
          <p:cNvGrpSpPr>
            <a:grpSpLocks/>
          </p:cNvGrpSpPr>
          <p:nvPr/>
        </p:nvGrpSpPr>
        <p:grpSpPr bwMode="auto">
          <a:xfrm rot="2656396">
            <a:off x="1363663" y="4238625"/>
            <a:ext cx="546100" cy="546100"/>
            <a:chOff x="354" y="2715"/>
            <a:chExt cx="344" cy="344"/>
          </a:xfrm>
        </p:grpSpPr>
        <p:sp>
          <p:nvSpPr>
            <p:cNvPr id="50217"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18"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19"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20"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grpSp>
      <p:sp>
        <p:nvSpPr>
          <p:cNvPr id="50186" name="Text Box 57"/>
          <p:cNvSpPr txBox="1">
            <a:spLocks noChangeArrowheads="1"/>
          </p:cNvSpPr>
          <p:nvPr/>
        </p:nvSpPr>
        <p:spPr bwMode="auto">
          <a:xfrm>
            <a:off x="639763" y="5732463"/>
            <a:ext cx="1977273" cy="369332"/>
          </a:xfrm>
          <a:prstGeom prst="rect">
            <a:avLst/>
          </a:prstGeom>
          <a:noFill/>
          <a:ln w="9525">
            <a:noFill/>
            <a:miter lim="800000"/>
            <a:headEnd/>
            <a:tailEnd/>
          </a:ln>
        </p:spPr>
        <p:txBody>
          <a:bodyPr wrap="none">
            <a:spAutoFit/>
          </a:bodyPr>
          <a:lstStyle/>
          <a:p>
            <a:r>
              <a:rPr lang="en-US" altLang="zh-CN">
                <a:latin typeface="+mn-lt"/>
              </a:rPr>
              <a:t>router input ports</a:t>
            </a:r>
          </a:p>
        </p:txBody>
      </p:sp>
      <p:grpSp>
        <p:nvGrpSpPr>
          <p:cNvPr id="50187" name="Group 37"/>
          <p:cNvGrpSpPr>
            <a:grpSpLocks/>
          </p:cNvGrpSpPr>
          <p:nvPr/>
        </p:nvGrpSpPr>
        <p:grpSpPr bwMode="auto">
          <a:xfrm>
            <a:off x="4344988" y="3352800"/>
            <a:ext cx="1957387" cy="566738"/>
            <a:chOff x="-51" y="2454"/>
            <a:chExt cx="1482" cy="357"/>
          </a:xfrm>
        </p:grpSpPr>
        <p:grpSp>
          <p:nvGrpSpPr>
            <p:cNvPr id="50211" name="Group 36"/>
            <p:cNvGrpSpPr>
              <a:grpSpLocks/>
            </p:cNvGrpSpPr>
            <p:nvPr/>
          </p:nvGrpSpPr>
          <p:grpSpPr bwMode="auto">
            <a:xfrm flipH="1">
              <a:off x="171" y="2454"/>
              <a:ext cx="1086" cy="357"/>
              <a:chOff x="171" y="2454"/>
              <a:chExt cx="1086" cy="357"/>
            </a:xfrm>
          </p:grpSpPr>
          <p:sp>
            <p:nvSpPr>
              <p:cNvPr id="50213"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14"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15"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16"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grpSp>
        <p:sp>
          <p:nvSpPr>
            <p:cNvPr id="50212"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8" name="Group 38"/>
          <p:cNvGrpSpPr>
            <a:grpSpLocks/>
          </p:cNvGrpSpPr>
          <p:nvPr/>
        </p:nvGrpSpPr>
        <p:grpSpPr bwMode="auto">
          <a:xfrm>
            <a:off x="4364038" y="5086350"/>
            <a:ext cx="2011362" cy="566738"/>
            <a:chOff x="-51" y="2454"/>
            <a:chExt cx="1482" cy="357"/>
          </a:xfrm>
        </p:grpSpPr>
        <p:grpSp>
          <p:nvGrpSpPr>
            <p:cNvPr id="50205" name="Group 39"/>
            <p:cNvGrpSpPr>
              <a:grpSpLocks/>
            </p:cNvGrpSpPr>
            <p:nvPr/>
          </p:nvGrpSpPr>
          <p:grpSpPr bwMode="auto">
            <a:xfrm flipH="1">
              <a:off x="171" y="2454"/>
              <a:ext cx="1086" cy="357"/>
              <a:chOff x="171" y="2454"/>
              <a:chExt cx="1086" cy="357"/>
            </a:xfrm>
          </p:grpSpPr>
          <p:sp>
            <p:nvSpPr>
              <p:cNvPr id="50207"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08"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09"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10"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grpSp>
        <p:sp>
          <p:nvSpPr>
            <p:cNvPr id="50206"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9" name="Group 51"/>
          <p:cNvGrpSpPr>
            <a:grpSpLocks/>
          </p:cNvGrpSpPr>
          <p:nvPr/>
        </p:nvGrpSpPr>
        <p:grpSpPr bwMode="auto">
          <a:xfrm rot="2656396">
            <a:off x="5230813" y="4229100"/>
            <a:ext cx="546100" cy="546100"/>
            <a:chOff x="354" y="2715"/>
            <a:chExt cx="344" cy="344"/>
          </a:xfrm>
        </p:grpSpPr>
        <p:sp>
          <p:nvSpPr>
            <p:cNvPr id="50201"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02"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03"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04"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grpSp>
      <p:sp>
        <p:nvSpPr>
          <p:cNvPr id="50190" name="Text Box 58"/>
          <p:cNvSpPr txBox="1">
            <a:spLocks noChangeArrowheads="1"/>
          </p:cNvSpPr>
          <p:nvPr/>
        </p:nvSpPr>
        <p:spPr bwMode="auto">
          <a:xfrm>
            <a:off x="4664075" y="5773738"/>
            <a:ext cx="2126351" cy="369332"/>
          </a:xfrm>
          <a:prstGeom prst="rect">
            <a:avLst/>
          </a:prstGeom>
          <a:noFill/>
          <a:ln w="9525">
            <a:noFill/>
            <a:miter lim="800000"/>
            <a:headEnd/>
            <a:tailEnd/>
          </a:ln>
        </p:spPr>
        <p:txBody>
          <a:bodyPr wrap="none">
            <a:spAutoFit/>
          </a:bodyPr>
          <a:lstStyle/>
          <a:p>
            <a:r>
              <a:rPr lang="en-US" altLang="zh-CN">
                <a:latin typeface="+mn-lt"/>
              </a:rPr>
              <a:t>router output ports</a:t>
            </a:r>
          </a:p>
        </p:txBody>
      </p:sp>
      <p:cxnSp>
        <p:nvCxnSpPr>
          <p:cNvPr id="3" name="Straight Connector 2"/>
          <p:cNvCxnSpPr>
            <a:cxnSpLocks noChangeShapeType="1"/>
          </p:cNvCxnSpPr>
          <p:nvPr/>
        </p:nvCxnSpPr>
        <p:spPr bwMode="auto">
          <a:xfrm>
            <a:off x="733425" y="3143250"/>
            <a:ext cx="7802563" cy="12700"/>
          </a:xfrm>
          <a:prstGeom prst="line">
            <a:avLst/>
          </a:prstGeom>
          <a:noFill/>
          <a:ln w="9525">
            <a:solidFill>
              <a:schemeClr val="tx1"/>
            </a:solidFill>
            <a:prstDash val="dash"/>
            <a:round/>
            <a:headEnd/>
            <a:tailEnd/>
          </a:ln>
        </p:spPr>
      </p:cxnSp>
      <p:sp>
        <p:nvSpPr>
          <p:cNvPr id="5" name="TextBox 4"/>
          <p:cNvSpPr txBox="1">
            <a:spLocks noChangeArrowheads="1"/>
          </p:cNvSpPr>
          <p:nvPr/>
        </p:nvSpPr>
        <p:spPr bwMode="auto">
          <a:xfrm>
            <a:off x="6640513" y="3179763"/>
            <a:ext cx="2185987" cy="1077912"/>
          </a:xfrm>
          <a:prstGeom prst="rect">
            <a:avLst/>
          </a:prstGeom>
          <a:noFill/>
          <a:ln w="9525">
            <a:noFill/>
            <a:miter lim="800000"/>
            <a:headEnd/>
            <a:tailEnd/>
          </a:ln>
        </p:spPr>
        <p:txBody>
          <a:bodyPr>
            <a:spAutoFit/>
          </a:bodyPr>
          <a:lstStyle/>
          <a:p>
            <a:pPr algn="r"/>
            <a:r>
              <a:rPr lang="en-US" altLang="zh-CN" sz="1600" dirty="0">
                <a:solidFill>
                  <a:srgbClr val="CC0000"/>
                </a:solidFill>
                <a:latin typeface="+mn-lt"/>
              </a:rPr>
              <a:t>forwarding data plane  </a:t>
            </a:r>
            <a:r>
              <a:rPr lang="en-US" altLang="zh-CN" sz="1600" dirty="0" smtClean="0">
                <a:latin typeface="+mn-lt"/>
              </a:rPr>
              <a:t>(hardware) operates in </a:t>
            </a:r>
            <a:r>
              <a:rPr lang="en-US" altLang="zh-CN" sz="1600" dirty="0">
                <a:latin typeface="+mn-lt"/>
              </a:rPr>
              <a:t>nanosecond timeframe</a:t>
            </a:r>
          </a:p>
        </p:txBody>
      </p:sp>
      <p:sp>
        <p:nvSpPr>
          <p:cNvPr id="6" name="Rectangle 5"/>
          <p:cNvSpPr>
            <a:spLocks noChangeArrowheads="1"/>
          </p:cNvSpPr>
          <p:nvPr/>
        </p:nvSpPr>
        <p:spPr bwMode="auto">
          <a:xfrm>
            <a:off x="5953125" y="2076450"/>
            <a:ext cx="2879725" cy="1076325"/>
          </a:xfrm>
          <a:prstGeom prst="rect">
            <a:avLst/>
          </a:prstGeom>
          <a:noFill/>
          <a:ln w="9525">
            <a:noFill/>
            <a:miter lim="800000"/>
            <a:headEnd/>
            <a:tailEnd/>
          </a:ln>
        </p:spPr>
        <p:txBody>
          <a:bodyPr>
            <a:spAutoFit/>
          </a:bodyPr>
          <a:lstStyle/>
          <a:p>
            <a:pPr algn="r"/>
            <a:r>
              <a:rPr lang="en-US" altLang="zh-CN" sz="1600" dirty="0">
                <a:solidFill>
                  <a:srgbClr val="CC0000"/>
                </a:solidFill>
                <a:latin typeface="+mn-lt"/>
              </a:rPr>
              <a:t>routing, management</a:t>
            </a:r>
          </a:p>
          <a:p>
            <a:pPr algn="r"/>
            <a:r>
              <a:rPr lang="en-US" altLang="zh-CN" sz="1600" dirty="0">
                <a:solidFill>
                  <a:srgbClr val="CC0000"/>
                </a:solidFill>
                <a:latin typeface="+mn-lt"/>
              </a:rPr>
              <a:t>control plane </a:t>
            </a:r>
            <a:r>
              <a:rPr lang="en-US" altLang="zh-CN" sz="1600" dirty="0" smtClean="0">
                <a:latin typeface="+mn-lt"/>
              </a:rPr>
              <a:t>(software)</a:t>
            </a:r>
            <a:endParaRPr lang="en-US" altLang="zh-CN" sz="1600" dirty="0">
              <a:latin typeface="+mn-lt"/>
            </a:endParaRPr>
          </a:p>
          <a:p>
            <a:pPr algn="r"/>
            <a:r>
              <a:rPr lang="en-US" altLang="zh-CN" sz="1600" dirty="0">
                <a:latin typeface="+mn-lt"/>
              </a:rPr>
              <a:t>operates in millisecond </a:t>
            </a:r>
          </a:p>
          <a:p>
            <a:pPr algn="r"/>
            <a:r>
              <a:rPr lang="en-US" altLang="zh-CN" sz="1600" dirty="0">
                <a:latin typeface="+mn-lt"/>
              </a:rPr>
              <a:t>time frame</a:t>
            </a:r>
          </a:p>
        </p:txBody>
      </p:sp>
      <p:sp>
        <p:nvSpPr>
          <p:cNvPr id="50195" name="Freeform 10"/>
          <p:cNvSpPr>
            <a:spLocks/>
          </p:cNvSpPr>
          <p:nvPr/>
        </p:nvSpPr>
        <p:spPr bwMode="auto">
          <a:xfrm>
            <a:off x="2198688" y="2667000"/>
            <a:ext cx="512762" cy="73025"/>
          </a:xfrm>
          <a:custGeom>
            <a:avLst/>
            <a:gdLst>
              <a:gd name="T0" fmla="*/ 486854 w 512919"/>
              <a:gd name="T1" fmla="*/ 70658 h 73266"/>
              <a:gd name="T2" fmla="*/ 511192 w 512919"/>
              <a:gd name="T3" fmla="*/ 0 h 73266"/>
              <a:gd name="T4" fmla="*/ 146053 w 512919"/>
              <a:gd name="T5" fmla="*/ 11776 h 73266"/>
              <a:gd name="T6" fmla="*/ 97369 w 512919"/>
              <a:gd name="T7" fmla="*/ 23552 h 73266"/>
              <a:gd name="T8" fmla="*/ 0 w 512919"/>
              <a:gd name="T9" fmla="*/ 11776 h 73266"/>
              <a:gd name="T10" fmla="*/ 0 w 512919"/>
              <a:gd name="T11" fmla="*/ 11776 h 73266"/>
              <a:gd name="T12" fmla="*/ 511192 w 512919"/>
              <a:gd name="T13" fmla="*/ 11776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w="9525">
            <a:noFill/>
            <a:round/>
            <a:headEnd/>
            <a:tailEnd/>
          </a:ln>
        </p:spPr>
        <p:txBody>
          <a:bodyPr wrap="none"/>
          <a:lstStyle/>
          <a:p>
            <a:endParaRPr lang="zh-CN" altLang="en-US">
              <a:latin typeface="+mn-lt"/>
            </a:endParaRPr>
          </a:p>
        </p:txBody>
      </p:sp>
      <p:sp>
        <p:nvSpPr>
          <p:cNvPr id="50196" name="Freeform 11"/>
          <p:cNvSpPr>
            <a:spLocks/>
          </p:cNvSpPr>
          <p:nvPr/>
        </p:nvSpPr>
        <p:spPr bwMode="auto">
          <a:xfrm>
            <a:off x="-144463" y="647700"/>
            <a:ext cx="8802688" cy="2197100"/>
          </a:xfrm>
          <a:custGeom>
            <a:avLst/>
            <a:gdLst>
              <a:gd name="T0" fmla="*/ 8251990 w 8802811"/>
              <a:gd name="T1" fmla="*/ 0 h 2197979"/>
              <a:gd name="T2" fmla="*/ 8288617 w 8802811"/>
              <a:gd name="T3" fmla="*/ 352566 h 2197979"/>
              <a:gd name="T4" fmla="*/ 8300829 w 8802811"/>
              <a:gd name="T5" fmla="*/ 984748 h 2197979"/>
              <a:gd name="T6" fmla="*/ 8313041 w 8802811"/>
              <a:gd name="T7" fmla="*/ 1203582 h 2197979"/>
              <a:gd name="T8" fmla="*/ 8337457 w 8802811"/>
              <a:gd name="T9" fmla="*/ 1373786 h 2197979"/>
              <a:gd name="T10" fmla="*/ 8313041 w 8802811"/>
              <a:gd name="T11" fmla="*/ 1300840 h 2197979"/>
              <a:gd name="T12" fmla="*/ 8300829 w 8802811"/>
              <a:gd name="T13" fmla="*/ 1215738 h 2197979"/>
              <a:gd name="T14" fmla="*/ 8288617 w 8802811"/>
              <a:gd name="T15" fmla="*/ 1167111 h 2197979"/>
              <a:gd name="T16" fmla="*/ 8251990 w 8802811"/>
              <a:gd name="T17" fmla="*/ 984748 h 2197979"/>
              <a:gd name="T18" fmla="*/ 8239778 w 8802811"/>
              <a:gd name="T19" fmla="*/ 851017 h 2197979"/>
              <a:gd name="T20" fmla="*/ 8215350 w 8802811"/>
              <a:gd name="T21" fmla="*/ 680814 h 2197979"/>
              <a:gd name="T22" fmla="*/ 8203138 w 8802811"/>
              <a:gd name="T23" fmla="*/ 547083 h 2197979"/>
              <a:gd name="T24" fmla="*/ 8178723 w 8802811"/>
              <a:gd name="T25" fmla="*/ 547083 h 2197979"/>
              <a:gd name="T26" fmla="*/ 8178723 w 8802811"/>
              <a:gd name="T27" fmla="*/ 547083 h 2197979"/>
              <a:gd name="T28" fmla="*/ 8410718 w 8802811"/>
              <a:gd name="T29" fmla="*/ 620026 h 2197979"/>
              <a:gd name="T30" fmla="*/ 8471773 w 8802811"/>
              <a:gd name="T31" fmla="*/ 680814 h 2197979"/>
              <a:gd name="T32" fmla="*/ 8557243 w 8802811"/>
              <a:gd name="T33" fmla="*/ 790230 h 2197979"/>
              <a:gd name="T34" fmla="*/ 8581667 w 8802811"/>
              <a:gd name="T35" fmla="*/ 863175 h 2197979"/>
              <a:gd name="T36" fmla="*/ 8618307 w 8802811"/>
              <a:gd name="T37" fmla="*/ 948276 h 2197979"/>
              <a:gd name="T38" fmla="*/ 8691570 w 8802811"/>
              <a:gd name="T39" fmla="*/ 1179267 h 2197979"/>
              <a:gd name="T40" fmla="*/ 8703769 w 8802811"/>
              <a:gd name="T41" fmla="*/ 1252212 h 2197979"/>
              <a:gd name="T42" fmla="*/ 8715985 w 8802811"/>
              <a:gd name="T43" fmla="*/ 1337313 h 2197979"/>
              <a:gd name="T44" fmla="*/ 8740409 w 8802811"/>
              <a:gd name="T45" fmla="*/ 1398099 h 2197979"/>
              <a:gd name="T46" fmla="*/ 8801464 w 8802811"/>
              <a:gd name="T47" fmla="*/ 1398099 h 2197979"/>
              <a:gd name="T48" fmla="*/ 8801464 w 8802811"/>
              <a:gd name="T49" fmla="*/ 1398099 h 2197979"/>
              <a:gd name="T50" fmla="*/ 8789248 w 8802811"/>
              <a:gd name="T51" fmla="*/ 1665563 h 2197979"/>
              <a:gd name="T52" fmla="*/ 8789248 w 8802811"/>
              <a:gd name="T53" fmla="*/ 1665563 h 2197979"/>
              <a:gd name="T54" fmla="*/ 8703769 w 8802811"/>
              <a:gd name="T55" fmla="*/ 1568304 h 2197979"/>
              <a:gd name="T56" fmla="*/ 8642722 w 8802811"/>
              <a:gd name="T57" fmla="*/ 1507515 h 2197979"/>
              <a:gd name="T58" fmla="*/ 8581667 w 8802811"/>
              <a:gd name="T59" fmla="*/ 1410257 h 2197979"/>
              <a:gd name="T60" fmla="*/ 8508404 w 8802811"/>
              <a:gd name="T61" fmla="*/ 1325155 h 2197979"/>
              <a:gd name="T62" fmla="*/ 8435141 w 8802811"/>
              <a:gd name="T63" fmla="*/ 1227896 h 2197979"/>
              <a:gd name="T64" fmla="*/ 8300829 w 8802811"/>
              <a:gd name="T65" fmla="*/ 1033377 h 2197979"/>
              <a:gd name="T66" fmla="*/ 8227562 w 8802811"/>
              <a:gd name="T67" fmla="*/ 911803 h 2197979"/>
              <a:gd name="T68" fmla="*/ 8215350 w 8802811"/>
              <a:gd name="T69" fmla="*/ 875332 h 2197979"/>
              <a:gd name="T70" fmla="*/ 8190935 w 8802811"/>
              <a:gd name="T71" fmla="*/ 838859 h 2197979"/>
              <a:gd name="T72" fmla="*/ 8178723 w 8802811"/>
              <a:gd name="T73" fmla="*/ 790230 h 2197979"/>
              <a:gd name="T74" fmla="*/ 8129875 w 8802811"/>
              <a:gd name="T75" fmla="*/ 717285 h 2197979"/>
              <a:gd name="T76" fmla="*/ 8117676 w 8802811"/>
              <a:gd name="T77" fmla="*/ 705128 h 2197979"/>
              <a:gd name="T78" fmla="*/ 8215350 w 8802811"/>
              <a:gd name="T79" fmla="*/ 778072 h 2197979"/>
              <a:gd name="T80" fmla="*/ 8251990 w 8802811"/>
              <a:gd name="T81" fmla="*/ 814544 h 2197979"/>
              <a:gd name="T82" fmla="*/ 8361880 w 8802811"/>
              <a:gd name="T83" fmla="*/ 911803 h 2197979"/>
              <a:gd name="T84" fmla="*/ 8435141 w 8802811"/>
              <a:gd name="T85" fmla="*/ 1009063 h 2197979"/>
              <a:gd name="T86" fmla="*/ 8471773 w 8802811"/>
              <a:gd name="T87" fmla="*/ 1045536 h 2197979"/>
              <a:gd name="T88" fmla="*/ 8459565 w 8802811"/>
              <a:gd name="T89" fmla="*/ 1033377 h 2197979"/>
              <a:gd name="T90" fmla="*/ 632647 w 8802811"/>
              <a:gd name="T91" fmla="*/ 2151858 h 2197979"/>
              <a:gd name="T92" fmla="*/ 1524017 w 8802811"/>
              <a:gd name="T93" fmla="*/ 2188330 h 2197979"/>
              <a:gd name="T94" fmla="*/ 1035600 w 8802811"/>
              <a:gd name="T95" fmla="*/ 2151858 h 2197979"/>
              <a:gd name="T96" fmla="*/ 547174 w 8802811"/>
              <a:gd name="T97" fmla="*/ 2103230 h 2197979"/>
              <a:gd name="T98" fmla="*/ 70967 w 8802811"/>
              <a:gd name="T99" fmla="*/ 2078915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w="9525">
            <a:noFill/>
            <a:round/>
            <a:headEnd/>
            <a:tailEnd/>
          </a:ln>
        </p:spPr>
        <p:txBody>
          <a:bodyPr wrap="none"/>
          <a:lstStyle/>
          <a:p>
            <a:endParaRPr lang="zh-CN" altLang="en-US"/>
          </a:p>
        </p:txBody>
      </p:sp>
      <p:cxnSp>
        <p:nvCxnSpPr>
          <p:cNvPr id="14" name="Elbow Connector 13"/>
          <p:cNvCxnSpPr>
            <a:cxnSpLocks noChangeShapeType="1"/>
            <a:endCxn id="50224" idx="0"/>
          </p:cNvCxnSpPr>
          <p:nvPr/>
        </p:nvCxnSpPr>
        <p:spPr bwMode="auto">
          <a:xfrm rot="5400000">
            <a:off x="1215231" y="3729832"/>
            <a:ext cx="2473325" cy="347662"/>
          </a:xfrm>
          <a:prstGeom prst="bentConnector3">
            <a:avLst>
              <a:gd name="adj1" fmla="val -60"/>
            </a:avLst>
          </a:prstGeom>
          <a:noFill/>
          <a:ln w="19050">
            <a:solidFill>
              <a:schemeClr val="tx1"/>
            </a:solidFill>
            <a:round/>
            <a:headEnd/>
            <a:tailEnd type="arrow" w="med" len="med"/>
          </a:ln>
        </p:spPr>
      </p:cxnSp>
      <p:sp>
        <p:nvSpPr>
          <p:cNvPr id="50198" name="Content Placeholder 1"/>
          <p:cNvSpPr>
            <a:spLocks noGrp="1"/>
          </p:cNvSpPr>
          <p:nvPr>
            <p:ph idx="1"/>
          </p:nvPr>
        </p:nvSpPr>
        <p:spPr>
          <a:xfrm>
            <a:off x="509588" y="1221119"/>
            <a:ext cx="7772400" cy="585787"/>
          </a:xfrm>
        </p:spPr>
        <p:txBody>
          <a:bodyPr/>
          <a:lstStyle/>
          <a:p>
            <a:pPr marL="0" indent="0">
              <a:buNone/>
            </a:pPr>
            <a:r>
              <a:rPr lang="zh-CN" altLang="en-US" dirty="0" smtClean="0">
                <a:ea typeface="ＭＳ Ｐゴシック" pitchFamily="34" charset="-128"/>
                <a:cs typeface="ＭＳ Ｐゴシック" pitchFamily="34" charset="-128"/>
              </a:rPr>
              <a:t>通用路由器体系结构的总体视图</a:t>
            </a:r>
            <a:endParaRPr lang="en-US" altLang="zh-CN" dirty="0" smtClean="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55386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2"/>
          <p:cNvSpPr>
            <a:spLocks noChangeArrowheads="1"/>
          </p:cNvSpPr>
          <p:nvPr/>
        </p:nvSpPr>
        <p:spPr bwMode="auto">
          <a:xfrm>
            <a:off x="1917700" y="1306513"/>
            <a:ext cx="4568825" cy="1836737"/>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1204" name="Rectangle 13"/>
          <p:cNvSpPr>
            <a:spLocks noChangeArrowheads="1"/>
          </p:cNvSpPr>
          <p:nvPr/>
        </p:nvSpPr>
        <p:spPr bwMode="auto">
          <a:xfrm>
            <a:off x="2073275" y="1820863"/>
            <a:ext cx="1417638" cy="828675"/>
          </a:xfrm>
          <a:prstGeom prst="rect">
            <a:avLst/>
          </a:prstGeom>
          <a:solidFill>
            <a:schemeClr val="bg1"/>
          </a:solidFill>
          <a:ln w="28575">
            <a:solidFill>
              <a:srgbClr val="006600"/>
            </a:solidFill>
            <a:miter lim="800000"/>
            <a:headEnd/>
            <a:tailEnd/>
          </a:ln>
        </p:spPr>
        <p:txBody>
          <a:bodyPr wrap="none" anchor="ctr"/>
          <a:lstStyle/>
          <a:p>
            <a:pPr algn="ctr">
              <a:spcBef>
                <a:spcPct val="30000"/>
              </a:spcBef>
              <a:defRPr/>
            </a:pPr>
            <a:r>
              <a:rPr lang="zh-CN" altLang="en-US" sz="2400" dirty="0">
                <a:ea typeface="楷体" panose="02010609060101010101" pitchFamily="49" charset="-122"/>
                <a:cs typeface="Arial" panose="020B0604020202020204" pitchFamily="34" charset="0"/>
              </a:rPr>
              <a:t>线路端接</a:t>
            </a:r>
          </a:p>
        </p:txBody>
      </p:sp>
      <p:sp>
        <p:nvSpPr>
          <p:cNvPr id="51205" name="Rectangle 14"/>
          <p:cNvSpPr>
            <a:spLocks noChangeArrowheads="1"/>
          </p:cNvSpPr>
          <p:nvPr/>
        </p:nvSpPr>
        <p:spPr bwMode="auto">
          <a:xfrm>
            <a:off x="3697288" y="1492250"/>
            <a:ext cx="1152525" cy="1409700"/>
          </a:xfrm>
          <a:prstGeom prst="rect">
            <a:avLst/>
          </a:prstGeom>
          <a:solidFill>
            <a:schemeClr val="bg1"/>
          </a:solidFill>
          <a:ln w="28575">
            <a:solidFill>
              <a:schemeClr val="accent2"/>
            </a:solidFill>
            <a:miter lim="800000"/>
            <a:headEnd/>
            <a:tailEnd/>
          </a:ln>
        </p:spPr>
        <p:txBody>
          <a:bodyPr wrap="none" anchor="ctr"/>
          <a:lstStyle/>
          <a:p>
            <a:endParaRPr lang="zh-CN" altLang="zh-CN"/>
          </a:p>
        </p:txBody>
      </p:sp>
      <p:sp>
        <p:nvSpPr>
          <p:cNvPr id="51206" name="Rectangle 15"/>
          <p:cNvSpPr>
            <a:spLocks noChangeArrowheads="1"/>
          </p:cNvSpPr>
          <p:nvPr/>
        </p:nvSpPr>
        <p:spPr bwMode="auto">
          <a:xfrm>
            <a:off x="5048250" y="1443038"/>
            <a:ext cx="1247775" cy="1504950"/>
          </a:xfrm>
          <a:prstGeom prst="rect">
            <a:avLst/>
          </a:prstGeom>
          <a:solidFill>
            <a:schemeClr val="bg1"/>
          </a:solidFill>
          <a:ln w="28575">
            <a:solidFill>
              <a:srgbClr val="FF0000"/>
            </a:solidFill>
            <a:miter lim="800000"/>
            <a:headEnd/>
            <a:tailEnd/>
          </a:ln>
        </p:spPr>
        <p:txBody>
          <a:bodyPr wrap="none" anchor="ctr"/>
          <a:lstStyle/>
          <a:p>
            <a:endParaRPr lang="zh-CN" altLang="zh-CN"/>
          </a:p>
        </p:txBody>
      </p:sp>
      <p:sp>
        <p:nvSpPr>
          <p:cNvPr id="51207" name="Line 16"/>
          <p:cNvSpPr>
            <a:spLocks noChangeShapeType="1"/>
          </p:cNvSpPr>
          <p:nvPr/>
        </p:nvSpPr>
        <p:spPr bwMode="auto">
          <a:xfrm>
            <a:off x="1641475" y="2232025"/>
            <a:ext cx="423863" cy="0"/>
          </a:xfrm>
          <a:prstGeom prst="line">
            <a:avLst/>
          </a:prstGeom>
          <a:noFill/>
          <a:ln w="28575">
            <a:solidFill>
              <a:schemeClr val="tx1"/>
            </a:solidFill>
            <a:round/>
            <a:headEnd/>
            <a:tailEnd type="triangle" w="med" len="med"/>
          </a:ln>
        </p:spPr>
        <p:txBody>
          <a:bodyPr wrap="none"/>
          <a:lstStyle/>
          <a:p>
            <a:endParaRPr lang="zh-CN" altLang="en-US"/>
          </a:p>
        </p:txBody>
      </p:sp>
      <p:sp>
        <p:nvSpPr>
          <p:cNvPr id="51208" name="Line 30"/>
          <p:cNvSpPr>
            <a:spLocks noChangeShapeType="1"/>
          </p:cNvSpPr>
          <p:nvPr/>
        </p:nvSpPr>
        <p:spPr bwMode="auto">
          <a:xfrm>
            <a:off x="3509963" y="2211388"/>
            <a:ext cx="190500" cy="1587"/>
          </a:xfrm>
          <a:prstGeom prst="line">
            <a:avLst/>
          </a:prstGeom>
          <a:noFill/>
          <a:ln w="28575">
            <a:solidFill>
              <a:schemeClr val="tx1"/>
            </a:solidFill>
            <a:round/>
            <a:headEnd/>
            <a:tailEnd type="triangle" w="med" len="med"/>
          </a:ln>
        </p:spPr>
        <p:txBody>
          <a:bodyPr wrap="none"/>
          <a:lstStyle/>
          <a:p>
            <a:endParaRPr lang="zh-CN" altLang="en-US"/>
          </a:p>
        </p:txBody>
      </p:sp>
      <p:sp>
        <p:nvSpPr>
          <p:cNvPr id="51209" name="Line 31"/>
          <p:cNvSpPr>
            <a:spLocks noChangeShapeType="1"/>
          </p:cNvSpPr>
          <p:nvPr/>
        </p:nvSpPr>
        <p:spPr bwMode="auto">
          <a:xfrm>
            <a:off x="4852988" y="2168525"/>
            <a:ext cx="1905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0" name="Line 32"/>
          <p:cNvSpPr>
            <a:spLocks noChangeShapeType="1"/>
          </p:cNvSpPr>
          <p:nvPr/>
        </p:nvSpPr>
        <p:spPr bwMode="auto">
          <a:xfrm flipV="1">
            <a:off x="6243638" y="2209800"/>
            <a:ext cx="7366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1" name="Rectangle 33"/>
          <p:cNvSpPr>
            <a:spLocks noChangeArrowheads="1"/>
          </p:cNvSpPr>
          <p:nvPr/>
        </p:nvSpPr>
        <p:spPr bwMode="auto">
          <a:xfrm>
            <a:off x="3730625" y="1801813"/>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dirty="0"/>
              <a:t>链路</a:t>
            </a:r>
            <a:r>
              <a:rPr lang="zh-CN" altLang="en-US" dirty="0" smtClean="0"/>
              <a:t>层协议</a:t>
            </a:r>
            <a:endParaRPr lang="en-US" altLang="zh-CN" dirty="0"/>
          </a:p>
          <a:p>
            <a:pPr algn="ctr">
              <a:lnSpc>
                <a:spcPct val="90000"/>
              </a:lnSpc>
            </a:pPr>
            <a:r>
              <a:rPr lang="en-US" altLang="zh-CN" dirty="0" smtClean="0"/>
              <a:t>(</a:t>
            </a:r>
            <a:r>
              <a:rPr lang="zh-CN" altLang="en-US" dirty="0" smtClean="0"/>
              <a:t>接收</a:t>
            </a:r>
            <a:r>
              <a:rPr lang="en-US" altLang="zh-CN" dirty="0" smtClean="0"/>
              <a:t>)</a:t>
            </a:r>
            <a:endParaRPr lang="en-US" altLang="zh-CN" dirty="0"/>
          </a:p>
        </p:txBody>
      </p:sp>
      <p:sp>
        <p:nvSpPr>
          <p:cNvPr id="51212" name="Text Box 35"/>
          <p:cNvSpPr txBox="1">
            <a:spLocks noChangeArrowheads="1"/>
          </p:cNvSpPr>
          <p:nvPr/>
        </p:nvSpPr>
        <p:spPr bwMode="auto">
          <a:xfrm>
            <a:off x="5350249" y="1455738"/>
            <a:ext cx="710451" cy="1477328"/>
          </a:xfrm>
          <a:prstGeom prst="rect">
            <a:avLst/>
          </a:prstGeom>
          <a:noFill/>
          <a:ln w="9525">
            <a:noFill/>
            <a:miter lim="800000"/>
            <a:headEnd/>
            <a:tailEnd/>
          </a:ln>
        </p:spPr>
        <p:txBody>
          <a:bodyPr wrap="none">
            <a:spAutoFit/>
          </a:bodyPr>
          <a:lstStyle/>
          <a:p>
            <a:pPr algn="ctr"/>
            <a:r>
              <a:rPr lang="zh-CN" altLang="en-US" dirty="0" smtClean="0"/>
              <a:t>查表</a:t>
            </a:r>
            <a:r>
              <a:rPr lang="en-US" altLang="zh-CN" dirty="0" smtClean="0"/>
              <a:t>,</a:t>
            </a:r>
            <a:endParaRPr lang="en-US" altLang="zh-CN" dirty="0"/>
          </a:p>
          <a:p>
            <a:pPr algn="ctr"/>
            <a:r>
              <a:rPr lang="zh-CN" altLang="en-US" dirty="0" smtClean="0"/>
              <a:t>转发</a:t>
            </a:r>
            <a:endParaRPr lang="en-US" altLang="zh-CN" dirty="0"/>
          </a:p>
          <a:p>
            <a:pPr algn="ctr"/>
            <a:endParaRPr lang="en-US" altLang="zh-CN" dirty="0"/>
          </a:p>
          <a:p>
            <a:pPr algn="ctr"/>
            <a:endParaRPr lang="en-US" altLang="zh-CN" dirty="0"/>
          </a:p>
          <a:p>
            <a:pPr algn="ctr"/>
            <a:r>
              <a:rPr lang="zh-CN" altLang="en-US" dirty="0" smtClean="0"/>
              <a:t>排队</a:t>
            </a:r>
            <a:endParaRPr lang="en-US" altLang="zh-CN" dirty="0"/>
          </a:p>
        </p:txBody>
      </p:sp>
      <p:sp>
        <p:nvSpPr>
          <p:cNvPr id="51213" name="Rectangle 3"/>
          <p:cNvSpPr>
            <a:spLocks noGrp="1" noChangeArrowheads="1"/>
          </p:cNvSpPr>
          <p:nvPr>
            <p:ph type="title"/>
          </p:nvPr>
        </p:nvSpPr>
        <p:spPr>
          <a:xfrm>
            <a:off x="422274" y="293688"/>
            <a:ext cx="8245475" cy="609600"/>
          </a:xfrm>
        </p:spPr>
        <p:txBody>
          <a:bodyPr/>
          <a:lstStyle/>
          <a:p>
            <a:r>
              <a:rPr lang="zh-CN" altLang="en-US" dirty="0" smtClean="0">
                <a:latin typeface="+mn-ea"/>
                <a:ea typeface="+mn-ea"/>
              </a:rPr>
              <a:t>输入端口功能</a:t>
            </a:r>
            <a:endParaRPr lang="en-US" altLang="zh-CN" dirty="0" smtClean="0">
              <a:latin typeface="+mn-ea"/>
              <a:ea typeface="+mn-ea"/>
            </a:endParaRPr>
          </a:p>
        </p:txBody>
      </p:sp>
      <p:sp>
        <p:nvSpPr>
          <p:cNvPr id="51214" name="Rectangle 4"/>
          <p:cNvSpPr>
            <a:spLocks noGrp="1" noChangeArrowheads="1"/>
          </p:cNvSpPr>
          <p:nvPr>
            <p:ph type="body" idx="1"/>
          </p:nvPr>
        </p:nvSpPr>
        <p:spPr>
          <a:xfrm>
            <a:off x="3440906" y="3279774"/>
            <a:ext cx="5456238" cy="2778125"/>
          </a:xfrm>
        </p:spPr>
        <p:txBody>
          <a:bodyPr/>
          <a:lstStyle/>
          <a:p>
            <a:pPr eaLnBrk="1" hangingPunct="1">
              <a:lnSpc>
                <a:spcPct val="90000"/>
              </a:lnSpc>
              <a:buFont typeface="Wingdings" panose="05000000000000000000" pitchFamily="2" charset="2"/>
              <a:buNone/>
            </a:pPr>
            <a:r>
              <a:rPr lang="zh-CN" altLang="en-US" sz="2200" b="1" dirty="0">
                <a:ea typeface="楷体" panose="02010609060101010101" pitchFamily="49" charset="-122"/>
                <a:cs typeface="Arial" panose="020B0604020202020204" pitchFamily="34" charset="0"/>
              </a:rPr>
              <a:t>分散式交换</a:t>
            </a:r>
            <a:r>
              <a:rPr lang="en-US" altLang="zh-CN" sz="2200" dirty="0">
                <a:ea typeface="楷体" panose="02010609060101010101" pitchFamily="49" charset="-122"/>
                <a:cs typeface="Arial" panose="020B0604020202020204" pitchFamily="34" charset="0"/>
              </a:rPr>
              <a:t>: </a:t>
            </a:r>
          </a:p>
          <a:p>
            <a:pPr eaLnBrk="1" hangingPunct="1">
              <a:lnSpc>
                <a:spcPct val="90000"/>
              </a:lnSpc>
            </a:pPr>
            <a:r>
              <a:rPr lang="zh-CN" altLang="en-US" sz="2200" dirty="0">
                <a:ea typeface="楷体" panose="02010609060101010101" pitchFamily="49" charset="-122"/>
                <a:cs typeface="Arial" panose="020B0604020202020204" pitchFamily="34" charset="0"/>
              </a:rPr>
              <a:t>按照给出的</a:t>
            </a:r>
            <a:r>
              <a:rPr lang="zh-CN" altLang="en-US" sz="2200" dirty="0" smtClean="0">
                <a:ea typeface="楷体" panose="02010609060101010101" pitchFamily="49" charset="-122"/>
                <a:cs typeface="Arial" panose="020B0604020202020204" pitchFamily="34" charset="0"/>
              </a:rPr>
              <a:t>目的地址，使用</a:t>
            </a:r>
            <a:r>
              <a:rPr lang="zh-CN" altLang="en-US" sz="2200" dirty="0">
                <a:ea typeface="楷体" panose="02010609060101010101" pitchFamily="49" charset="-122"/>
                <a:cs typeface="Arial" panose="020B0604020202020204" pitchFamily="34" charset="0"/>
              </a:rPr>
              <a:t>输入端口的内存中存储</a:t>
            </a:r>
            <a:r>
              <a:rPr lang="zh-CN" altLang="en-US" sz="2200" dirty="0" smtClean="0">
                <a:ea typeface="楷体" panose="02010609060101010101" pitchFamily="49" charset="-122"/>
                <a:cs typeface="Arial" panose="020B0604020202020204" pitchFamily="34" charset="0"/>
              </a:rPr>
              <a:t>的转发表</a:t>
            </a:r>
            <a:r>
              <a:rPr lang="zh-CN" altLang="en-US" sz="2200" dirty="0">
                <a:ea typeface="楷体" panose="02010609060101010101" pitchFamily="49" charset="-122"/>
                <a:cs typeface="Arial" panose="020B0604020202020204" pitchFamily="34" charset="0"/>
              </a:rPr>
              <a:t>，查找输出</a:t>
            </a:r>
            <a:r>
              <a:rPr lang="zh-CN" altLang="en-US" sz="2200" dirty="0" smtClean="0">
                <a:ea typeface="楷体" panose="02010609060101010101" pitchFamily="49" charset="-122"/>
                <a:cs typeface="Arial" panose="020B0604020202020204" pitchFamily="34" charset="0"/>
              </a:rPr>
              <a:t>端口。</a:t>
            </a:r>
            <a:endParaRPr lang="zh-CN" altLang="en-US" sz="2200" dirty="0">
              <a:ea typeface="楷体" panose="02010609060101010101" pitchFamily="49" charset="-122"/>
              <a:cs typeface="Arial" panose="020B0604020202020204" pitchFamily="34" charset="0"/>
            </a:endParaRPr>
          </a:p>
          <a:p>
            <a:pPr eaLnBrk="1" hangingPunct="1">
              <a:lnSpc>
                <a:spcPct val="90000"/>
              </a:lnSpc>
            </a:pPr>
            <a:r>
              <a:rPr lang="zh-CN" altLang="en-US" sz="2200" dirty="0">
                <a:solidFill>
                  <a:srgbClr val="FF0000"/>
                </a:solidFill>
                <a:ea typeface="楷体" panose="02010609060101010101" pitchFamily="49" charset="-122"/>
                <a:cs typeface="Arial" panose="020B0604020202020204" pitchFamily="34" charset="0"/>
              </a:rPr>
              <a:t>目标</a:t>
            </a:r>
            <a:r>
              <a:rPr lang="en-US" altLang="zh-CN" sz="2200" dirty="0" smtClean="0">
                <a:solidFill>
                  <a:srgbClr val="FF0000"/>
                </a:solidFill>
                <a:ea typeface="楷体" panose="02010609060101010101" pitchFamily="49" charset="-122"/>
                <a:cs typeface="Arial" panose="020B0604020202020204" pitchFamily="34" charset="0"/>
              </a:rPr>
              <a:t>: </a:t>
            </a:r>
            <a:r>
              <a:rPr lang="zh-CN" altLang="en-US" sz="2200" dirty="0" smtClean="0">
                <a:ea typeface="楷体" panose="02010609060101010101" pitchFamily="49" charset="-122"/>
                <a:cs typeface="Arial" panose="020B0604020202020204" pitchFamily="34" charset="0"/>
              </a:rPr>
              <a:t>以</a:t>
            </a:r>
            <a:r>
              <a:rPr lang="zh-CN" altLang="en-US" sz="2200" dirty="0">
                <a:ea typeface="楷体" panose="02010609060101010101" pitchFamily="49" charset="-122"/>
                <a:cs typeface="Arial" panose="020B0604020202020204" pitchFamily="34" charset="0"/>
              </a:rPr>
              <a:t>“线路速度”完成输入端口的</a:t>
            </a:r>
            <a:r>
              <a:rPr lang="zh-CN" altLang="en-US" sz="2200" dirty="0" smtClean="0">
                <a:ea typeface="楷体" panose="02010609060101010101" pitchFamily="49" charset="-122"/>
                <a:cs typeface="Arial" panose="020B0604020202020204" pitchFamily="34" charset="0"/>
              </a:rPr>
              <a:t>处理。</a:t>
            </a:r>
            <a:endParaRPr lang="zh-CN" altLang="en-US" sz="2200" dirty="0">
              <a:ea typeface="楷体" panose="02010609060101010101" pitchFamily="49" charset="-122"/>
              <a:cs typeface="Arial" panose="020B0604020202020204" pitchFamily="34" charset="0"/>
            </a:endParaRPr>
          </a:p>
          <a:p>
            <a:pPr eaLnBrk="1" hangingPunct="1">
              <a:lnSpc>
                <a:spcPct val="90000"/>
              </a:lnSpc>
            </a:pPr>
            <a:r>
              <a:rPr lang="zh-CN" altLang="en-US" sz="2200" dirty="0">
                <a:solidFill>
                  <a:srgbClr val="FF0000"/>
                </a:solidFill>
                <a:ea typeface="楷体" panose="02010609060101010101" pitchFamily="49" charset="-122"/>
                <a:cs typeface="Arial" panose="020B0604020202020204" pitchFamily="34" charset="0"/>
              </a:rPr>
              <a:t>排队</a:t>
            </a:r>
            <a:r>
              <a:rPr lang="zh-CN" altLang="en-US" sz="2200" dirty="0">
                <a:ea typeface="楷体" panose="02010609060101010101" pitchFamily="49" charset="-122"/>
                <a:cs typeface="Arial" panose="020B0604020202020204" pitchFamily="34" charset="0"/>
              </a:rPr>
              <a:t>：如果数据报到达的速度超过了</a:t>
            </a:r>
            <a:r>
              <a:rPr lang="zh-CN" altLang="en-US" sz="2200" u="sng" dirty="0">
                <a:ea typeface="楷体" panose="02010609060101010101" pitchFamily="49" charset="-122"/>
                <a:cs typeface="Arial" panose="020B0604020202020204" pitchFamily="34" charset="0"/>
              </a:rPr>
              <a:t>输入端口将数据报</a:t>
            </a:r>
            <a:r>
              <a:rPr lang="zh-CN" altLang="en-US" sz="2200" u="sng" dirty="0">
                <a:solidFill>
                  <a:srgbClr val="FF0000"/>
                </a:solidFill>
                <a:ea typeface="楷体" panose="02010609060101010101" pitchFamily="49" charset="-122"/>
                <a:cs typeface="Arial" panose="020B0604020202020204" pitchFamily="34" charset="0"/>
              </a:rPr>
              <a:t>转交给</a:t>
            </a:r>
            <a:r>
              <a:rPr lang="zh-CN" altLang="en-US" sz="2200" u="sng" dirty="0">
                <a:ea typeface="楷体" panose="02010609060101010101" pitchFamily="49" charset="-122"/>
                <a:cs typeface="Arial" panose="020B0604020202020204" pitchFamily="34" charset="0"/>
              </a:rPr>
              <a:t>交换结构的</a:t>
            </a:r>
            <a:r>
              <a:rPr lang="zh-CN" altLang="en-US" sz="2200" dirty="0">
                <a:ea typeface="楷体" panose="02010609060101010101" pitchFamily="49" charset="-122"/>
                <a:cs typeface="Arial" panose="020B0604020202020204" pitchFamily="34" charset="0"/>
              </a:rPr>
              <a:t>速度，则后到的分组会暂时</a:t>
            </a:r>
            <a:r>
              <a:rPr lang="zh-CN" altLang="en-US" sz="2200" dirty="0" smtClean="0">
                <a:ea typeface="楷体" panose="02010609060101010101" pitchFamily="49" charset="-122"/>
                <a:cs typeface="Arial" panose="020B0604020202020204" pitchFamily="34" charset="0"/>
              </a:rPr>
              <a:t>阻塞。</a:t>
            </a:r>
            <a:endParaRPr lang="zh-CN" altLang="en-US" sz="2200" dirty="0">
              <a:ea typeface="楷体" panose="02010609060101010101" pitchFamily="49" charset="-122"/>
              <a:cs typeface="Arial" panose="020B0604020202020204" pitchFamily="34" charset="0"/>
            </a:endParaRPr>
          </a:p>
        </p:txBody>
      </p:sp>
      <p:sp>
        <p:nvSpPr>
          <p:cNvPr id="51215" name="Text Box 5"/>
          <p:cNvSpPr txBox="1">
            <a:spLocks noChangeArrowheads="1"/>
          </p:cNvSpPr>
          <p:nvPr/>
        </p:nvSpPr>
        <p:spPr bwMode="auto">
          <a:xfrm>
            <a:off x="650472" y="3137694"/>
            <a:ext cx="1723549" cy="707886"/>
          </a:xfrm>
          <a:prstGeom prst="rect">
            <a:avLst/>
          </a:prstGeom>
          <a:noFill/>
          <a:ln w="9525">
            <a:noFill/>
            <a:miter lim="800000"/>
            <a:headEnd/>
            <a:tailEnd/>
          </a:ln>
        </p:spPr>
        <p:txBody>
          <a:bodyPr wrap="none">
            <a:spAutoFit/>
          </a:bodyPr>
          <a:lstStyle/>
          <a:p>
            <a:pPr algn="r"/>
            <a:r>
              <a:rPr lang="zh-CN" altLang="en-US" sz="2000" dirty="0">
                <a:solidFill>
                  <a:srgbClr val="0000FF"/>
                </a:solidFill>
                <a:ea typeface="楷体" panose="02010609060101010101" pitchFamily="49" charset="-122"/>
                <a:cs typeface="Arial" panose="020B0604020202020204" pitchFamily="34" charset="0"/>
              </a:rPr>
              <a:t>物理层</a:t>
            </a:r>
            <a:r>
              <a:rPr lang="en-US" altLang="zh-CN" sz="2000" dirty="0">
                <a:solidFill>
                  <a:srgbClr val="0000FF"/>
                </a:solidFill>
                <a:ea typeface="楷体" panose="02010609060101010101" pitchFamily="49" charset="-122"/>
                <a:cs typeface="Arial" panose="020B0604020202020204" pitchFamily="34" charset="0"/>
              </a:rPr>
              <a:t>:</a:t>
            </a:r>
          </a:p>
          <a:p>
            <a:pPr algn="r"/>
            <a:r>
              <a:rPr lang="zh-CN" altLang="en-US" sz="2000" dirty="0" smtClean="0">
                <a:ea typeface="楷体" panose="02010609060101010101" pitchFamily="49" charset="-122"/>
                <a:cs typeface="Arial" panose="020B0604020202020204" pitchFamily="34" charset="0"/>
              </a:rPr>
              <a:t>位特级</a:t>
            </a:r>
            <a:r>
              <a:rPr lang="zh-CN" altLang="en-US" sz="2000" dirty="0">
                <a:ea typeface="楷体" panose="02010609060101010101" pitchFamily="49" charset="-122"/>
                <a:cs typeface="Arial" panose="020B0604020202020204" pitchFamily="34" charset="0"/>
              </a:rPr>
              <a:t>的接收</a:t>
            </a:r>
            <a:endParaRPr lang="zh-CN" altLang="en-US" dirty="0">
              <a:ea typeface="楷体" panose="02010609060101010101" pitchFamily="49" charset="-122"/>
              <a:cs typeface="Arial" panose="020B0604020202020204" pitchFamily="34" charset="0"/>
            </a:endParaRPr>
          </a:p>
        </p:txBody>
      </p:sp>
      <p:sp>
        <p:nvSpPr>
          <p:cNvPr id="51216" name="Text Box 6"/>
          <p:cNvSpPr txBox="1">
            <a:spLocks noChangeArrowheads="1"/>
          </p:cNvSpPr>
          <p:nvPr/>
        </p:nvSpPr>
        <p:spPr bwMode="auto">
          <a:xfrm>
            <a:off x="516848" y="3930511"/>
            <a:ext cx="1869165" cy="1015663"/>
          </a:xfrm>
          <a:prstGeom prst="rect">
            <a:avLst/>
          </a:prstGeom>
          <a:noFill/>
          <a:ln w="9525">
            <a:noFill/>
            <a:miter lim="800000"/>
            <a:headEnd/>
            <a:tailEnd/>
          </a:ln>
        </p:spPr>
        <p:txBody>
          <a:bodyPr wrap="none">
            <a:spAutoFit/>
          </a:bodyPr>
          <a:lstStyle/>
          <a:p>
            <a:pPr algn="r"/>
            <a:r>
              <a:rPr lang="en-US" altLang="zh-CN" sz="2000" dirty="0" smtClean="0">
                <a:solidFill>
                  <a:srgbClr val="000099"/>
                </a:solidFill>
                <a:latin typeface="+mn-lt"/>
              </a:rPr>
              <a:t>data link layer:</a:t>
            </a:r>
          </a:p>
          <a:p>
            <a:pPr algn="r"/>
            <a:r>
              <a:rPr lang="en-US" altLang="zh-CN" sz="2000" dirty="0" smtClean="0">
                <a:latin typeface="+mn-lt"/>
              </a:rPr>
              <a:t>e.g., Ethernet</a:t>
            </a:r>
          </a:p>
          <a:p>
            <a:pPr algn="r"/>
            <a:r>
              <a:rPr lang="en-US" altLang="zh-CN" sz="2000" dirty="0" smtClean="0">
                <a:latin typeface="+mn-lt"/>
              </a:rPr>
              <a:t>see chapter 5</a:t>
            </a:r>
            <a:endParaRPr lang="en-US" altLang="zh-CN" sz="2000" dirty="0">
              <a:latin typeface="+mn-lt"/>
            </a:endParaRPr>
          </a:p>
        </p:txBody>
      </p:sp>
      <p:sp>
        <p:nvSpPr>
          <p:cNvPr id="51217" name="Line 45"/>
          <p:cNvSpPr>
            <a:spLocks noChangeShapeType="1"/>
          </p:cNvSpPr>
          <p:nvPr/>
        </p:nvSpPr>
        <p:spPr bwMode="auto">
          <a:xfrm flipH="1">
            <a:off x="7021074" y="1051719"/>
            <a:ext cx="3174" cy="2274887"/>
          </a:xfrm>
          <a:prstGeom prst="line">
            <a:avLst/>
          </a:prstGeom>
          <a:noFill/>
          <a:ln w="9525">
            <a:solidFill>
              <a:schemeClr val="tx1"/>
            </a:solidFill>
            <a:round/>
            <a:headEnd/>
            <a:tailEnd/>
          </a:ln>
        </p:spPr>
        <p:txBody>
          <a:bodyPr wrap="none"/>
          <a:lstStyle/>
          <a:p>
            <a:endParaRPr lang="zh-CN" altLang="en-US"/>
          </a:p>
        </p:txBody>
      </p:sp>
      <p:sp>
        <p:nvSpPr>
          <p:cNvPr id="51218" name="Rectangle 46"/>
          <p:cNvSpPr>
            <a:spLocks noChangeArrowheads="1"/>
          </p:cNvSpPr>
          <p:nvPr/>
        </p:nvSpPr>
        <p:spPr bwMode="auto">
          <a:xfrm>
            <a:off x="7061200" y="1819275"/>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dirty="0" smtClean="0"/>
              <a:t>交换结构</a:t>
            </a:r>
            <a:endParaRPr lang="en-US" altLang="zh-CN" dirty="0"/>
          </a:p>
        </p:txBody>
      </p:sp>
      <p:grpSp>
        <p:nvGrpSpPr>
          <p:cNvPr id="51219" name="Group 56"/>
          <p:cNvGrpSpPr>
            <a:grpSpLocks/>
          </p:cNvGrpSpPr>
          <p:nvPr/>
        </p:nvGrpSpPr>
        <p:grpSpPr bwMode="auto">
          <a:xfrm>
            <a:off x="5175250" y="2062163"/>
            <a:ext cx="993775" cy="468312"/>
            <a:chOff x="310" y="3526"/>
            <a:chExt cx="1040" cy="457"/>
          </a:xfrm>
        </p:grpSpPr>
        <p:sp>
          <p:nvSpPr>
            <p:cNvPr id="51225"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p>
              <a:endParaRPr lang="zh-CN" altLang="zh-CN"/>
            </a:p>
          </p:txBody>
        </p:sp>
        <p:sp>
          <p:nvSpPr>
            <p:cNvPr id="51226" name="Line 48"/>
            <p:cNvSpPr>
              <a:spLocks noChangeShapeType="1"/>
            </p:cNvSpPr>
            <p:nvPr/>
          </p:nvSpPr>
          <p:spPr bwMode="auto">
            <a:xfrm>
              <a:off x="446" y="3535"/>
              <a:ext cx="2" cy="437"/>
            </a:xfrm>
            <a:prstGeom prst="line">
              <a:avLst/>
            </a:prstGeom>
            <a:noFill/>
            <a:ln w="38100">
              <a:solidFill>
                <a:schemeClr val="bg1"/>
              </a:solidFill>
              <a:round/>
              <a:headEnd/>
              <a:tailEnd/>
            </a:ln>
          </p:spPr>
          <p:txBody>
            <a:bodyPr wrap="none"/>
            <a:lstStyle/>
            <a:p>
              <a:endParaRPr lang="zh-CN" altLang="en-US"/>
            </a:p>
          </p:txBody>
        </p:sp>
        <p:sp>
          <p:nvSpPr>
            <p:cNvPr id="51227" name="Line 49"/>
            <p:cNvSpPr>
              <a:spLocks noChangeShapeType="1"/>
            </p:cNvSpPr>
            <p:nvPr/>
          </p:nvSpPr>
          <p:spPr bwMode="auto">
            <a:xfrm>
              <a:off x="558" y="3538"/>
              <a:ext cx="2" cy="435"/>
            </a:xfrm>
            <a:prstGeom prst="line">
              <a:avLst/>
            </a:prstGeom>
            <a:noFill/>
            <a:ln w="38100">
              <a:solidFill>
                <a:schemeClr val="bg1"/>
              </a:solidFill>
              <a:round/>
              <a:headEnd/>
              <a:tailEnd/>
            </a:ln>
          </p:spPr>
          <p:txBody>
            <a:bodyPr wrap="none"/>
            <a:lstStyle/>
            <a:p>
              <a:endParaRPr lang="zh-CN" altLang="en-US"/>
            </a:p>
          </p:txBody>
        </p:sp>
        <p:sp>
          <p:nvSpPr>
            <p:cNvPr id="51228" name="Line 50"/>
            <p:cNvSpPr>
              <a:spLocks noChangeShapeType="1"/>
            </p:cNvSpPr>
            <p:nvPr/>
          </p:nvSpPr>
          <p:spPr bwMode="auto">
            <a:xfrm>
              <a:off x="671" y="3534"/>
              <a:ext cx="2" cy="437"/>
            </a:xfrm>
            <a:prstGeom prst="line">
              <a:avLst/>
            </a:prstGeom>
            <a:noFill/>
            <a:ln w="38100">
              <a:solidFill>
                <a:schemeClr val="bg1"/>
              </a:solidFill>
              <a:round/>
              <a:headEnd/>
              <a:tailEnd/>
            </a:ln>
          </p:spPr>
          <p:txBody>
            <a:bodyPr wrap="none"/>
            <a:lstStyle/>
            <a:p>
              <a:endParaRPr lang="zh-CN" altLang="en-US"/>
            </a:p>
          </p:txBody>
        </p:sp>
        <p:sp>
          <p:nvSpPr>
            <p:cNvPr id="51229" name="Line 51"/>
            <p:cNvSpPr>
              <a:spLocks noChangeShapeType="1"/>
            </p:cNvSpPr>
            <p:nvPr/>
          </p:nvSpPr>
          <p:spPr bwMode="auto">
            <a:xfrm>
              <a:off x="782" y="3535"/>
              <a:ext cx="2" cy="437"/>
            </a:xfrm>
            <a:prstGeom prst="line">
              <a:avLst/>
            </a:prstGeom>
            <a:noFill/>
            <a:ln w="38100">
              <a:solidFill>
                <a:schemeClr val="bg1"/>
              </a:solidFill>
              <a:round/>
              <a:headEnd/>
              <a:tailEnd/>
            </a:ln>
          </p:spPr>
          <p:txBody>
            <a:bodyPr wrap="none"/>
            <a:lstStyle/>
            <a:p>
              <a:endParaRPr lang="zh-CN" altLang="en-US"/>
            </a:p>
          </p:txBody>
        </p:sp>
        <p:sp>
          <p:nvSpPr>
            <p:cNvPr id="51230" name="Line 52"/>
            <p:cNvSpPr>
              <a:spLocks noChangeShapeType="1"/>
            </p:cNvSpPr>
            <p:nvPr/>
          </p:nvSpPr>
          <p:spPr bwMode="auto">
            <a:xfrm>
              <a:off x="895" y="3534"/>
              <a:ext cx="2" cy="437"/>
            </a:xfrm>
            <a:prstGeom prst="line">
              <a:avLst/>
            </a:prstGeom>
            <a:noFill/>
            <a:ln w="38100">
              <a:solidFill>
                <a:schemeClr val="bg1"/>
              </a:solidFill>
              <a:round/>
              <a:headEnd/>
              <a:tailEnd/>
            </a:ln>
          </p:spPr>
          <p:txBody>
            <a:bodyPr wrap="none"/>
            <a:lstStyle/>
            <a:p>
              <a:endParaRPr lang="zh-CN" altLang="en-US"/>
            </a:p>
          </p:txBody>
        </p:sp>
        <p:sp>
          <p:nvSpPr>
            <p:cNvPr id="51231" name="Line 53"/>
            <p:cNvSpPr>
              <a:spLocks noChangeShapeType="1"/>
            </p:cNvSpPr>
            <p:nvPr/>
          </p:nvSpPr>
          <p:spPr bwMode="auto">
            <a:xfrm>
              <a:off x="1006" y="3534"/>
              <a:ext cx="2" cy="437"/>
            </a:xfrm>
            <a:prstGeom prst="line">
              <a:avLst/>
            </a:prstGeom>
            <a:noFill/>
            <a:ln w="38100">
              <a:solidFill>
                <a:schemeClr val="bg1"/>
              </a:solidFill>
              <a:round/>
              <a:headEnd/>
              <a:tailEnd/>
            </a:ln>
          </p:spPr>
          <p:txBody>
            <a:bodyPr wrap="none"/>
            <a:lstStyle/>
            <a:p>
              <a:endParaRPr lang="zh-CN" altLang="en-US"/>
            </a:p>
          </p:txBody>
        </p:sp>
        <p:sp>
          <p:nvSpPr>
            <p:cNvPr id="51232" name="Line 54"/>
            <p:cNvSpPr>
              <a:spLocks noChangeShapeType="1"/>
            </p:cNvSpPr>
            <p:nvPr/>
          </p:nvSpPr>
          <p:spPr bwMode="auto">
            <a:xfrm>
              <a:off x="1121" y="3535"/>
              <a:ext cx="2" cy="437"/>
            </a:xfrm>
            <a:prstGeom prst="line">
              <a:avLst/>
            </a:prstGeom>
            <a:noFill/>
            <a:ln w="38100">
              <a:solidFill>
                <a:schemeClr val="bg1"/>
              </a:solidFill>
              <a:round/>
              <a:headEnd/>
              <a:tailEnd/>
            </a:ln>
          </p:spPr>
          <p:txBody>
            <a:bodyPr wrap="none"/>
            <a:lstStyle/>
            <a:p>
              <a:endParaRPr lang="zh-CN" altLang="en-US"/>
            </a:p>
          </p:txBody>
        </p:sp>
        <p:sp>
          <p:nvSpPr>
            <p:cNvPr id="51233" name="Line 55"/>
            <p:cNvSpPr>
              <a:spLocks noChangeShapeType="1"/>
            </p:cNvSpPr>
            <p:nvPr/>
          </p:nvSpPr>
          <p:spPr bwMode="auto">
            <a:xfrm>
              <a:off x="1229" y="3538"/>
              <a:ext cx="2" cy="435"/>
            </a:xfrm>
            <a:prstGeom prst="line">
              <a:avLst/>
            </a:prstGeom>
            <a:noFill/>
            <a:ln w="38100">
              <a:solidFill>
                <a:schemeClr val="bg1"/>
              </a:solidFill>
              <a:round/>
              <a:headEnd/>
              <a:tailEnd/>
            </a:ln>
          </p:spPr>
          <p:txBody>
            <a:bodyPr wrap="none"/>
            <a:lstStyle/>
            <a:p>
              <a:endParaRPr lang="zh-CN" altLang="en-US"/>
            </a:p>
          </p:txBody>
        </p:sp>
      </p:grpSp>
      <p:sp>
        <p:nvSpPr>
          <p:cNvPr id="51220" name="Line 58"/>
          <p:cNvSpPr>
            <a:spLocks noChangeShapeType="1"/>
          </p:cNvSpPr>
          <p:nvPr/>
        </p:nvSpPr>
        <p:spPr bwMode="auto">
          <a:xfrm flipV="1">
            <a:off x="2386013" y="2743200"/>
            <a:ext cx="446087" cy="490538"/>
          </a:xfrm>
          <a:prstGeom prst="line">
            <a:avLst/>
          </a:prstGeom>
          <a:noFill/>
          <a:ln w="19050">
            <a:solidFill>
              <a:srgbClr val="CC0000"/>
            </a:solidFill>
            <a:round/>
            <a:headEnd/>
            <a:tailEnd/>
          </a:ln>
        </p:spPr>
        <p:txBody>
          <a:bodyPr wrap="none"/>
          <a:lstStyle/>
          <a:p>
            <a:endParaRPr lang="zh-CN" altLang="en-US"/>
          </a:p>
        </p:txBody>
      </p:sp>
      <p:sp>
        <p:nvSpPr>
          <p:cNvPr id="51221" name="Line 59"/>
          <p:cNvSpPr>
            <a:spLocks noChangeShapeType="1"/>
          </p:cNvSpPr>
          <p:nvPr/>
        </p:nvSpPr>
        <p:spPr bwMode="auto">
          <a:xfrm flipV="1">
            <a:off x="2405063" y="2940050"/>
            <a:ext cx="1193800" cy="1338263"/>
          </a:xfrm>
          <a:prstGeom prst="line">
            <a:avLst/>
          </a:prstGeom>
          <a:noFill/>
          <a:ln w="19050">
            <a:solidFill>
              <a:srgbClr val="CC0000"/>
            </a:solidFill>
            <a:round/>
            <a:headEnd/>
            <a:tailEnd/>
          </a:ln>
        </p:spPr>
        <p:txBody>
          <a:bodyPr wrap="none"/>
          <a:lstStyle/>
          <a:p>
            <a:endParaRPr lang="zh-CN" altLang="en-US"/>
          </a:p>
        </p:txBody>
      </p:sp>
      <p:sp>
        <p:nvSpPr>
          <p:cNvPr id="51222" name="Line 60"/>
          <p:cNvSpPr>
            <a:spLocks noChangeShapeType="1"/>
          </p:cNvSpPr>
          <p:nvPr/>
        </p:nvSpPr>
        <p:spPr bwMode="auto">
          <a:xfrm flipV="1">
            <a:off x="5043488" y="2984897"/>
            <a:ext cx="569913" cy="561578"/>
          </a:xfrm>
          <a:prstGeom prst="line">
            <a:avLst/>
          </a:prstGeom>
          <a:noFill/>
          <a:ln w="19050">
            <a:solidFill>
              <a:srgbClr val="CC0000"/>
            </a:solidFill>
            <a:round/>
            <a:headEnd/>
            <a:tailEnd/>
          </a:ln>
        </p:spPr>
        <p:txBody>
          <a:bodyPr wrap="none"/>
          <a:lstStyle/>
          <a:p>
            <a:endParaRPr lang="zh-CN" altLang="en-US"/>
          </a:p>
        </p:txBody>
      </p:sp>
    </p:spTree>
    <p:extLst>
      <p:ext uri="{BB962C8B-B14F-4D97-AF65-F5344CB8AC3E}">
        <p14:creationId xmlns:p14="http://schemas.microsoft.com/office/powerpoint/2010/main" val="2843736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2"/>
          <p:cNvSpPr>
            <a:spLocks noChangeArrowheads="1"/>
          </p:cNvSpPr>
          <p:nvPr/>
        </p:nvSpPr>
        <p:spPr bwMode="auto">
          <a:xfrm>
            <a:off x="1917700" y="1306513"/>
            <a:ext cx="4568825" cy="1836737"/>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1204" name="Rectangle 13"/>
          <p:cNvSpPr>
            <a:spLocks noChangeArrowheads="1"/>
          </p:cNvSpPr>
          <p:nvPr/>
        </p:nvSpPr>
        <p:spPr bwMode="auto">
          <a:xfrm>
            <a:off x="2073275" y="1820863"/>
            <a:ext cx="1417638" cy="828675"/>
          </a:xfrm>
          <a:prstGeom prst="rect">
            <a:avLst/>
          </a:prstGeom>
          <a:solidFill>
            <a:schemeClr val="bg1"/>
          </a:solidFill>
          <a:ln w="28575">
            <a:solidFill>
              <a:srgbClr val="006600"/>
            </a:solidFill>
            <a:miter lim="800000"/>
            <a:headEnd/>
            <a:tailEnd/>
          </a:ln>
        </p:spPr>
        <p:txBody>
          <a:bodyPr wrap="none" anchor="ctr"/>
          <a:lstStyle/>
          <a:p>
            <a:pPr algn="ctr">
              <a:spcBef>
                <a:spcPct val="30000"/>
              </a:spcBef>
              <a:defRPr/>
            </a:pPr>
            <a:r>
              <a:rPr lang="zh-CN" altLang="en-US" sz="2400" dirty="0">
                <a:ea typeface="楷体" panose="02010609060101010101" pitchFamily="49" charset="-122"/>
                <a:cs typeface="Arial" panose="020B0604020202020204" pitchFamily="34" charset="0"/>
              </a:rPr>
              <a:t>线路端接</a:t>
            </a:r>
          </a:p>
        </p:txBody>
      </p:sp>
      <p:sp>
        <p:nvSpPr>
          <p:cNvPr id="51205" name="Rectangle 14"/>
          <p:cNvSpPr>
            <a:spLocks noChangeArrowheads="1"/>
          </p:cNvSpPr>
          <p:nvPr/>
        </p:nvSpPr>
        <p:spPr bwMode="auto">
          <a:xfrm>
            <a:off x="3697288" y="1492250"/>
            <a:ext cx="1152525" cy="1409700"/>
          </a:xfrm>
          <a:prstGeom prst="rect">
            <a:avLst/>
          </a:prstGeom>
          <a:solidFill>
            <a:schemeClr val="bg1"/>
          </a:solidFill>
          <a:ln w="28575">
            <a:solidFill>
              <a:schemeClr val="accent2"/>
            </a:solidFill>
            <a:miter lim="800000"/>
            <a:headEnd/>
            <a:tailEnd/>
          </a:ln>
        </p:spPr>
        <p:txBody>
          <a:bodyPr wrap="none" anchor="ctr"/>
          <a:lstStyle/>
          <a:p>
            <a:endParaRPr lang="zh-CN" altLang="zh-CN"/>
          </a:p>
        </p:txBody>
      </p:sp>
      <p:sp>
        <p:nvSpPr>
          <p:cNvPr id="51206" name="Rectangle 15"/>
          <p:cNvSpPr>
            <a:spLocks noChangeArrowheads="1"/>
          </p:cNvSpPr>
          <p:nvPr/>
        </p:nvSpPr>
        <p:spPr bwMode="auto">
          <a:xfrm>
            <a:off x="5048250" y="1443038"/>
            <a:ext cx="1247775" cy="1504950"/>
          </a:xfrm>
          <a:prstGeom prst="rect">
            <a:avLst/>
          </a:prstGeom>
          <a:solidFill>
            <a:schemeClr val="bg1"/>
          </a:solidFill>
          <a:ln w="28575">
            <a:solidFill>
              <a:srgbClr val="FF0000"/>
            </a:solidFill>
            <a:miter lim="800000"/>
            <a:headEnd/>
            <a:tailEnd/>
          </a:ln>
        </p:spPr>
        <p:txBody>
          <a:bodyPr wrap="none" anchor="ctr"/>
          <a:lstStyle/>
          <a:p>
            <a:endParaRPr lang="zh-CN" altLang="zh-CN"/>
          </a:p>
        </p:txBody>
      </p:sp>
      <p:sp>
        <p:nvSpPr>
          <p:cNvPr id="51207" name="Line 16"/>
          <p:cNvSpPr>
            <a:spLocks noChangeShapeType="1"/>
          </p:cNvSpPr>
          <p:nvPr/>
        </p:nvSpPr>
        <p:spPr bwMode="auto">
          <a:xfrm>
            <a:off x="1641475" y="2232025"/>
            <a:ext cx="423863" cy="0"/>
          </a:xfrm>
          <a:prstGeom prst="line">
            <a:avLst/>
          </a:prstGeom>
          <a:noFill/>
          <a:ln w="28575">
            <a:solidFill>
              <a:schemeClr val="tx1"/>
            </a:solidFill>
            <a:round/>
            <a:headEnd/>
            <a:tailEnd type="triangle" w="med" len="med"/>
          </a:ln>
        </p:spPr>
        <p:txBody>
          <a:bodyPr wrap="none"/>
          <a:lstStyle/>
          <a:p>
            <a:endParaRPr lang="zh-CN" altLang="en-US"/>
          </a:p>
        </p:txBody>
      </p:sp>
      <p:sp>
        <p:nvSpPr>
          <p:cNvPr id="51208" name="Line 30"/>
          <p:cNvSpPr>
            <a:spLocks noChangeShapeType="1"/>
          </p:cNvSpPr>
          <p:nvPr/>
        </p:nvSpPr>
        <p:spPr bwMode="auto">
          <a:xfrm>
            <a:off x="3509963" y="2211388"/>
            <a:ext cx="190500" cy="1587"/>
          </a:xfrm>
          <a:prstGeom prst="line">
            <a:avLst/>
          </a:prstGeom>
          <a:noFill/>
          <a:ln w="28575">
            <a:solidFill>
              <a:schemeClr val="tx1"/>
            </a:solidFill>
            <a:round/>
            <a:headEnd/>
            <a:tailEnd type="triangle" w="med" len="med"/>
          </a:ln>
        </p:spPr>
        <p:txBody>
          <a:bodyPr wrap="none"/>
          <a:lstStyle/>
          <a:p>
            <a:endParaRPr lang="zh-CN" altLang="en-US"/>
          </a:p>
        </p:txBody>
      </p:sp>
      <p:sp>
        <p:nvSpPr>
          <p:cNvPr id="51209" name="Line 31"/>
          <p:cNvSpPr>
            <a:spLocks noChangeShapeType="1"/>
          </p:cNvSpPr>
          <p:nvPr/>
        </p:nvSpPr>
        <p:spPr bwMode="auto">
          <a:xfrm>
            <a:off x="4852988" y="2168525"/>
            <a:ext cx="1905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0" name="Line 32"/>
          <p:cNvSpPr>
            <a:spLocks noChangeShapeType="1"/>
          </p:cNvSpPr>
          <p:nvPr/>
        </p:nvSpPr>
        <p:spPr bwMode="auto">
          <a:xfrm flipV="1">
            <a:off x="6243638" y="2209800"/>
            <a:ext cx="7366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1" name="Rectangle 33"/>
          <p:cNvSpPr>
            <a:spLocks noChangeArrowheads="1"/>
          </p:cNvSpPr>
          <p:nvPr/>
        </p:nvSpPr>
        <p:spPr bwMode="auto">
          <a:xfrm>
            <a:off x="3730625" y="1801813"/>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dirty="0"/>
              <a:t>链路</a:t>
            </a:r>
            <a:r>
              <a:rPr lang="zh-CN" altLang="en-US" dirty="0" smtClean="0"/>
              <a:t>层协议</a:t>
            </a:r>
            <a:endParaRPr lang="en-US" altLang="zh-CN" dirty="0"/>
          </a:p>
          <a:p>
            <a:pPr algn="ctr">
              <a:lnSpc>
                <a:spcPct val="90000"/>
              </a:lnSpc>
            </a:pPr>
            <a:r>
              <a:rPr lang="en-US" altLang="zh-CN" dirty="0" smtClean="0"/>
              <a:t>(</a:t>
            </a:r>
            <a:r>
              <a:rPr lang="zh-CN" altLang="en-US" dirty="0" smtClean="0"/>
              <a:t>接收</a:t>
            </a:r>
            <a:r>
              <a:rPr lang="en-US" altLang="zh-CN" dirty="0" smtClean="0"/>
              <a:t>)</a:t>
            </a:r>
            <a:endParaRPr lang="en-US" altLang="zh-CN" dirty="0"/>
          </a:p>
        </p:txBody>
      </p:sp>
      <p:sp>
        <p:nvSpPr>
          <p:cNvPr id="51212" name="Text Box 35"/>
          <p:cNvSpPr txBox="1">
            <a:spLocks noChangeArrowheads="1"/>
          </p:cNvSpPr>
          <p:nvPr/>
        </p:nvSpPr>
        <p:spPr bwMode="auto">
          <a:xfrm>
            <a:off x="5350249" y="1455738"/>
            <a:ext cx="710451" cy="1477328"/>
          </a:xfrm>
          <a:prstGeom prst="rect">
            <a:avLst/>
          </a:prstGeom>
          <a:noFill/>
          <a:ln w="9525">
            <a:noFill/>
            <a:miter lim="800000"/>
            <a:headEnd/>
            <a:tailEnd/>
          </a:ln>
        </p:spPr>
        <p:txBody>
          <a:bodyPr wrap="none">
            <a:spAutoFit/>
          </a:bodyPr>
          <a:lstStyle/>
          <a:p>
            <a:pPr algn="ctr"/>
            <a:r>
              <a:rPr lang="zh-CN" altLang="en-US" dirty="0" smtClean="0"/>
              <a:t>查表</a:t>
            </a:r>
            <a:r>
              <a:rPr lang="en-US" altLang="zh-CN" dirty="0" smtClean="0"/>
              <a:t>,</a:t>
            </a:r>
            <a:endParaRPr lang="en-US" altLang="zh-CN" dirty="0"/>
          </a:p>
          <a:p>
            <a:pPr algn="ctr"/>
            <a:r>
              <a:rPr lang="zh-CN" altLang="en-US" dirty="0" smtClean="0"/>
              <a:t>转发</a:t>
            </a:r>
            <a:endParaRPr lang="en-US" altLang="zh-CN" dirty="0"/>
          </a:p>
          <a:p>
            <a:pPr algn="ctr"/>
            <a:endParaRPr lang="en-US" altLang="zh-CN" dirty="0"/>
          </a:p>
          <a:p>
            <a:pPr algn="ctr"/>
            <a:endParaRPr lang="en-US" altLang="zh-CN" dirty="0"/>
          </a:p>
          <a:p>
            <a:pPr algn="ctr"/>
            <a:r>
              <a:rPr lang="zh-CN" altLang="en-US" dirty="0" smtClean="0"/>
              <a:t>排队</a:t>
            </a:r>
            <a:endParaRPr lang="en-US" altLang="zh-CN" dirty="0"/>
          </a:p>
        </p:txBody>
      </p:sp>
      <p:sp>
        <p:nvSpPr>
          <p:cNvPr id="51213" name="Rectangle 3"/>
          <p:cNvSpPr>
            <a:spLocks noGrp="1" noChangeArrowheads="1"/>
          </p:cNvSpPr>
          <p:nvPr>
            <p:ph type="title"/>
          </p:nvPr>
        </p:nvSpPr>
        <p:spPr>
          <a:xfrm>
            <a:off x="422274" y="293688"/>
            <a:ext cx="8424843" cy="609600"/>
          </a:xfrm>
        </p:spPr>
        <p:txBody>
          <a:bodyPr/>
          <a:lstStyle/>
          <a:p>
            <a:r>
              <a:rPr lang="zh-CN" altLang="en-US" dirty="0" smtClean="0">
                <a:latin typeface="+mn-ea"/>
                <a:ea typeface="+mn-ea"/>
              </a:rPr>
              <a:t>输入端口功能</a:t>
            </a:r>
            <a:endParaRPr lang="en-US" altLang="zh-CN" dirty="0" smtClean="0">
              <a:latin typeface="+mn-ea"/>
              <a:ea typeface="+mn-ea"/>
            </a:endParaRPr>
          </a:p>
        </p:txBody>
      </p:sp>
      <p:sp>
        <p:nvSpPr>
          <p:cNvPr id="51214" name="Rectangle 4"/>
          <p:cNvSpPr>
            <a:spLocks noGrp="1" noChangeArrowheads="1"/>
          </p:cNvSpPr>
          <p:nvPr>
            <p:ph type="body" idx="1"/>
          </p:nvPr>
        </p:nvSpPr>
        <p:spPr>
          <a:xfrm>
            <a:off x="3440906" y="3279775"/>
            <a:ext cx="5456238" cy="2787650"/>
          </a:xfrm>
        </p:spPr>
        <p:txBody>
          <a:bodyPr/>
          <a:lstStyle/>
          <a:p>
            <a:pPr eaLnBrk="1" hangingPunct="1">
              <a:lnSpc>
                <a:spcPct val="90000"/>
              </a:lnSpc>
              <a:buFont typeface="Wingdings" panose="05000000000000000000" pitchFamily="2" charset="2"/>
              <a:buNone/>
            </a:pPr>
            <a:r>
              <a:rPr lang="zh-CN" altLang="en-US" sz="2200" b="1" dirty="0">
                <a:ea typeface="楷体" panose="02010609060101010101" pitchFamily="49" charset="-122"/>
                <a:cs typeface="Arial" panose="020B0604020202020204" pitchFamily="34" charset="0"/>
              </a:rPr>
              <a:t>分散式交换</a:t>
            </a:r>
            <a:r>
              <a:rPr lang="en-US" altLang="zh-CN" sz="2200" dirty="0">
                <a:ea typeface="楷体" panose="02010609060101010101" pitchFamily="49" charset="-122"/>
                <a:cs typeface="Arial" panose="020B0604020202020204" pitchFamily="34" charset="0"/>
              </a:rPr>
              <a:t>: </a:t>
            </a:r>
          </a:p>
          <a:p>
            <a:pPr>
              <a:spcBef>
                <a:spcPts val="600"/>
              </a:spcBef>
            </a:pPr>
            <a:r>
              <a:rPr lang="zh-CN" altLang="en-US" sz="2000" dirty="0" smtClean="0">
                <a:ea typeface="楷体" panose="02010609060101010101" pitchFamily="49" charset="-122"/>
                <a:cs typeface="Arial" panose="020B0604020202020204" pitchFamily="34" charset="0"/>
              </a:rPr>
              <a:t>按照给出的目的地址，使用输入端口的内存中存储的转发表，查找输出端口。</a:t>
            </a:r>
            <a:r>
              <a:rPr lang="en-US" altLang="zh-CN" sz="2000" dirty="0" smtClean="0">
                <a:ea typeface="ＭＳ Ｐゴシック" pitchFamily="34" charset="-128"/>
                <a:cs typeface="ＭＳ Ｐゴシック" pitchFamily="34" charset="-128"/>
              </a:rPr>
              <a:t>(match </a:t>
            </a:r>
            <a:r>
              <a:rPr lang="en-US" altLang="zh-CN" sz="2000" dirty="0">
                <a:ea typeface="ＭＳ Ｐゴシック" pitchFamily="34" charset="-128"/>
                <a:cs typeface="ＭＳ Ｐゴシック" pitchFamily="34" charset="-128"/>
              </a:rPr>
              <a:t>plus </a:t>
            </a:r>
            <a:r>
              <a:rPr lang="en-US" altLang="zh-CN" sz="2000" dirty="0" smtClean="0">
                <a:ea typeface="ＭＳ Ｐゴシック" pitchFamily="34" charset="-128"/>
                <a:cs typeface="ＭＳ Ｐゴシック" pitchFamily="34" charset="-128"/>
              </a:rPr>
              <a:t>action)</a:t>
            </a:r>
            <a:endParaRPr lang="en-US" altLang="zh-CN" sz="2000" dirty="0">
              <a:ea typeface="ＭＳ Ｐゴシック" pitchFamily="34" charset="-128"/>
              <a:cs typeface="ＭＳ Ｐゴシック" pitchFamily="34" charset="-128"/>
            </a:endParaRPr>
          </a:p>
          <a:p>
            <a:pPr>
              <a:spcBef>
                <a:spcPts val="600"/>
              </a:spcBef>
            </a:pPr>
            <a:r>
              <a:rPr lang="zh-CN" altLang="en-US" sz="2000" b="1" dirty="0">
                <a:solidFill>
                  <a:srgbClr val="FF0000"/>
                </a:solidFill>
                <a:ea typeface="楷体" panose="02010609060101010101" pitchFamily="49" charset="-122"/>
                <a:cs typeface="Arial" panose="020B0604020202020204" pitchFamily="34" charset="0"/>
              </a:rPr>
              <a:t>基于目的地转发</a:t>
            </a:r>
            <a:r>
              <a:rPr lang="en-US" altLang="zh-CN" sz="2000" b="1" dirty="0">
                <a:solidFill>
                  <a:srgbClr val="FF0000"/>
                </a:solidFill>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forward based only on destination IP address </a:t>
            </a:r>
            <a:r>
              <a:rPr lang="en-US" altLang="zh-CN" sz="2000" dirty="0" smtClean="0">
                <a:ea typeface="楷体" panose="02010609060101010101" pitchFamily="49" charset="-122"/>
                <a:cs typeface="Arial" panose="020B0604020202020204" pitchFamily="34" charset="0"/>
              </a:rPr>
              <a:t>(traditional). </a:t>
            </a:r>
            <a:endParaRPr lang="en-US" altLang="ja-JP" sz="2000" dirty="0">
              <a:ea typeface="楷体" panose="02010609060101010101" pitchFamily="49" charset="-122"/>
              <a:cs typeface="Arial" panose="020B0604020202020204" pitchFamily="34" charset="0"/>
            </a:endParaRPr>
          </a:p>
          <a:p>
            <a:pPr>
              <a:spcBef>
                <a:spcPts val="600"/>
              </a:spcBef>
            </a:pPr>
            <a:r>
              <a:rPr lang="zh-CN" altLang="en-US" sz="2000" b="1" dirty="0">
                <a:solidFill>
                  <a:srgbClr val="FF0000"/>
                </a:solidFill>
                <a:ea typeface="楷体" panose="02010609060101010101" pitchFamily="49" charset="-122"/>
                <a:cs typeface="Arial" panose="020B0604020202020204" pitchFamily="34" charset="0"/>
              </a:rPr>
              <a:t>通用转发</a:t>
            </a:r>
            <a:r>
              <a:rPr lang="en-US" altLang="zh-CN" sz="2000" dirty="0" smtClean="0">
                <a:solidFill>
                  <a:srgbClr val="FF0000"/>
                </a:solidFill>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forward based on any set of header field </a:t>
            </a:r>
            <a:r>
              <a:rPr lang="en-US" altLang="zh-CN" sz="2000" dirty="0" smtClean="0">
                <a:ea typeface="楷体" panose="02010609060101010101" pitchFamily="49" charset="-122"/>
                <a:cs typeface="Arial" panose="020B0604020202020204" pitchFamily="34" charset="0"/>
              </a:rPr>
              <a:t>values. </a:t>
            </a:r>
            <a:endParaRPr lang="en-US" altLang="zh-CN" sz="2000" dirty="0">
              <a:ea typeface="楷体" panose="02010609060101010101" pitchFamily="49" charset="-122"/>
              <a:cs typeface="Arial" panose="020B0604020202020204" pitchFamily="34" charset="0"/>
            </a:endParaRPr>
          </a:p>
        </p:txBody>
      </p:sp>
      <p:sp>
        <p:nvSpPr>
          <p:cNvPr id="51215" name="Text Box 5"/>
          <p:cNvSpPr txBox="1">
            <a:spLocks noChangeArrowheads="1"/>
          </p:cNvSpPr>
          <p:nvPr/>
        </p:nvSpPr>
        <p:spPr bwMode="auto">
          <a:xfrm>
            <a:off x="650472" y="3137694"/>
            <a:ext cx="1723549" cy="707886"/>
          </a:xfrm>
          <a:prstGeom prst="rect">
            <a:avLst/>
          </a:prstGeom>
          <a:noFill/>
          <a:ln w="9525">
            <a:noFill/>
            <a:miter lim="800000"/>
            <a:headEnd/>
            <a:tailEnd/>
          </a:ln>
        </p:spPr>
        <p:txBody>
          <a:bodyPr wrap="none">
            <a:spAutoFit/>
          </a:bodyPr>
          <a:lstStyle/>
          <a:p>
            <a:pPr algn="r"/>
            <a:r>
              <a:rPr lang="zh-CN" altLang="en-US" sz="2000" dirty="0">
                <a:solidFill>
                  <a:srgbClr val="0000FF"/>
                </a:solidFill>
                <a:ea typeface="楷体" panose="02010609060101010101" pitchFamily="49" charset="-122"/>
                <a:cs typeface="Arial" panose="020B0604020202020204" pitchFamily="34" charset="0"/>
              </a:rPr>
              <a:t>物理层</a:t>
            </a:r>
            <a:r>
              <a:rPr lang="en-US" altLang="zh-CN" sz="2000" dirty="0">
                <a:solidFill>
                  <a:srgbClr val="0000FF"/>
                </a:solidFill>
                <a:ea typeface="楷体" panose="02010609060101010101" pitchFamily="49" charset="-122"/>
                <a:cs typeface="Arial" panose="020B0604020202020204" pitchFamily="34" charset="0"/>
              </a:rPr>
              <a:t>:</a:t>
            </a:r>
          </a:p>
          <a:p>
            <a:pPr algn="r"/>
            <a:r>
              <a:rPr lang="zh-CN" altLang="en-US" sz="2000" dirty="0" smtClean="0">
                <a:ea typeface="楷体" panose="02010609060101010101" pitchFamily="49" charset="-122"/>
                <a:cs typeface="Arial" panose="020B0604020202020204" pitchFamily="34" charset="0"/>
              </a:rPr>
              <a:t>位特级</a:t>
            </a:r>
            <a:r>
              <a:rPr lang="zh-CN" altLang="en-US" sz="2000" dirty="0">
                <a:ea typeface="楷体" panose="02010609060101010101" pitchFamily="49" charset="-122"/>
                <a:cs typeface="Arial" panose="020B0604020202020204" pitchFamily="34" charset="0"/>
              </a:rPr>
              <a:t>的接收</a:t>
            </a:r>
            <a:endParaRPr lang="zh-CN" altLang="en-US" dirty="0">
              <a:ea typeface="楷体" panose="02010609060101010101" pitchFamily="49" charset="-122"/>
              <a:cs typeface="Arial" panose="020B0604020202020204" pitchFamily="34" charset="0"/>
            </a:endParaRPr>
          </a:p>
        </p:txBody>
      </p:sp>
      <p:sp>
        <p:nvSpPr>
          <p:cNvPr id="51216" name="Text Box 6"/>
          <p:cNvSpPr txBox="1">
            <a:spLocks noChangeArrowheads="1"/>
          </p:cNvSpPr>
          <p:nvPr/>
        </p:nvSpPr>
        <p:spPr bwMode="auto">
          <a:xfrm>
            <a:off x="457410" y="3978013"/>
            <a:ext cx="1869230" cy="1292662"/>
          </a:xfrm>
          <a:prstGeom prst="rect">
            <a:avLst/>
          </a:prstGeom>
          <a:noFill/>
          <a:ln w="9525">
            <a:noFill/>
            <a:miter lim="800000"/>
            <a:headEnd/>
            <a:tailEnd/>
          </a:ln>
        </p:spPr>
        <p:txBody>
          <a:bodyPr wrap="square">
            <a:spAutoFit/>
          </a:bodyPr>
          <a:lstStyle/>
          <a:p>
            <a:pPr algn="r"/>
            <a:r>
              <a:rPr lang="en-US" altLang="zh-CN" sz="2000" dirty="0" smtClean="0">
                <a:solidFill>
                  <a:srgbClr val="000099"/>
                </a:solidFill>
                <a:latin typeface="+mn-lt"/>
              </a:rPr>
              <a:t>data link layer:</a:t>
            </a:r>
          </a:p>
          <a:p>
            <a:pPr algn="r"/>
            <a:r>
              <a:rPr lang="en-US" altLang="zh-CN" sz="2000" dirty="0" smtClean="0">
                <a:latin typeface="+mn-lt"/>
              </a:rPr>
              <a:t>e.g., Ethernet</a:t>
            </a:r>
          </a:p>
          <a:p>
            <a:pPr algn="r"/>
            <a:r>
              <a:rPr lang="en-US" altLang="zh-CN" sz="2000" dirty="0" smtClean="0">
                <a:latin typeface="+mn-lt"/>
              </a:rPr>
              <a:t>see chapter 5</a:t>
            </a:r>
          </a:p>
          <a:p>
            <a:pPr algn="r"/>
            <a:endParaRPr lang="zh-CN" altLang="en-US" dirty="0">
              <a:ea typeface="楷体" panose="02010609060101010101" pitchFamily="49" charset="-122"/>
              <a:cs typeface="Arial" panose="020B0604020202020204" pitchFamily="34" charset="0"/>
            </a:endParaRPr>
          </a:p>
        </p:txBody>
      </p:sp>
      <p:sp>
        <p:nvSpPr>
          <p:cNvPr id="51217" name="Line 45"/>
          <p:cNvSpPr>
            <a:spLocks noChangeShapeType="1"/>
          </p:cNvSpPr>
          <p:nvPr/>
        </p:nvSpPr>
        <p:spPr bwMode="auto">
          <a:xfrm flipH="1">
            <a:off x="7021074" y="1051719"/>
            <a:ext cx="3174" cy="2274887"/>
          </a:xfrm>
          <a:prstGeom prst="line">
            <a:avLst/>
          </a:prstGeom>
          <a:noFill/>
          <a:ln w="9525">
            <a:solidFill>
              <a:schemeClr val="tx1"/>
            </a:solidFill>
            <a:round/>
            <a:headEnd/>
            <a:tailEnd/>
          </a:ln>
        </p:spPr>
        <p:txBody>
          <a:bodyPr wrap="none"/>
          <a:lstStyle/>
          <a:p>
            <a:endParaRPr lang="zh-CN" altLang="en-US"/>
          </a:p>
        </p:txBody>
      </p:sp>
      <p:sp>
        <p:nvSpPr>
          <p:cNvPr id="51218" name="Rectangle 46"/>
          <p:cNvSpPr>
            <a:spLocks noChangeArrowheads="1"/>
          </p:cNvSpPr>
          <p:nvPr/>
        </p:nvSpPr>
        <p:spPr bwMode="auto">
          <a:xfrm>
            <a:off x="7061200" y="1819275"/>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dirty="0" smtClean="0"/>
              <a:t>交换结构</a:t>
            </a:r>
            <a:endParaRPr lang="en-US" altLang="zh-CN" dirty="0"/>
          </a:p>
        </p:txBody>
      </p:sp>
      <p:grpSp>
        <p:nvGrpSpPr>
          <p:cNvPr id="51219" name="Group 56"/>
          <p:cNvGrpSpPr>
            <a:grpSpLocks/>
          </p:cNvGrpSpPr>
          <p:nvPr/>
        </p:nvGrpSpPr>
        <p:grpSpPr bwMode="auto">
          <a:xfrm>
            <a:off x="5175250" y="2062163"/>
            <a:ext cx="993775" cy="468312"/>
            <a:chOff x="310" y="3526"/>
            <a:chExt cx="1040" cy="457"/>
          </a:xfrm>
        </p:grpSpPr>
        <p:sp>
          <p:nvSpPr>
            <p:cNvPr id="51225"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p>
              <a:endParaRPr lang="zh-CN" altLang="zh-CN"/>
            </a:p>
          </p:txBody>
        </p:sp>
        <p:sp>
          <p:nvSpPr>
            <p:cNvPr id="51226" name="Line 48"/>
            <p:cNvSpPr>
              <a:spLocks noChangeShapeType="1"/>
            </p:cNvSpPr>
            <p:nvPr/>
          </p:nvSpPr>
          <p:spPr bwMode="auto">
            <a:xfrm>
              <a:off x="446" y="3535"/>
              <a:ext cx="2" cy="437"/>
            </a:xfrm>
            <a:prstGeom prst="line">
              <a:avLst/>
            </a:prstGeom>
            <a:noFill/>
            <a:ln w="38100">
              <a:solidFill>
                <a:schemeClr val="bg1"/>
              </a:solidFill>
              <a:round/>
              <a:headEnd/>
              <a:tailEnd/>
            </a:ln>
          </p:spPr>
          <p:txBody>
            <a:bodyPr wrap="none"/>
            <a:lstStyle/>
            <a:p>
              <a:endParaRPr lang="zh-CN" altLang="en-US"/>
            </a:p>
          </p:txBody>
        </p:sp>
        <p:sp>
          <p:nvSpPr>
            <p:cNvPr id="51227" name="Line 49"/>
            <p:cNvSpPr>
              <a:spLocks noChangeShapeType="1"/>
            </p:cNvSpPr>
            <p:nvPr/>
          </p:nvSpPr>
          <p:spPr bwMode="auto">
            <a:xfrm>
              <a:off x="558" y="3538"/>
              <a:ext cx="2" cy="435"/>
            </a:xfrm>
            <a:prstGeom prst="line">
              <a:avLst/>
            </a:prstGeom>
            <a:noFill/>
            <a:ln w="38100">
              <a:solidFill>
                <a:schemeClr val="bg1"/>
              </a:solidFill>
              <a:round/>
              <a:headEnd/>
              <a:tailEnd/>
            </a:ln>
          </p:spPr>
          <p:txBody>
            <a:bodyPr wrap="none"/>
            <a:lstStyle/>
            <a:p>
              <a:endParaRPr lang="zh-CN" altLang="en-US"/>
            </a:p>
          </p:txBody>
        </p:sp>
        <p:sp>
          <p:nvSpPr>
            <p:cNvPr id="51228" name="Line 50"/>
            <p:cNvSpPr>
              <a:spLocks noChangeShapeType="1"/>
            </p:cNvSpPr>
            <p:nvPr/>
          </p:nvSpPr>
          <p:spPr bwMode="auto">
            <a:xfrm>
              <a:off x="671" y="3534"/>
              <a:ext cx="2" cy="437"/>
            </a:xfrm>
            <a:prstGeom prst="line">
              <a:avLst/>
            </a:prstGeom>
            <a:noFill/>
            <a:ln w="38100">
              <a:solidFill>
                <a:schemeClr val="bg1"/>
              </a:solidFill>
              <a:round/>
              <a:headEnd/>
              <a:tailEnd/>
            </a:ln>
          </p:spPr>
          <p:txBody>
            <a:bodyPr wrap="none"/>
            <a:lstStyle/>
            <a:p>
              <a:endParaRPr lang="zh-CN" altLang="en-US"/>
            </a:p>
          </p:txBody>
        </p:sp>
        <p:sp>
          <p:nvSpPr>
            <p:cNvPr id="51229" name="Line 51"/>
            <p:cNvSpPr>
              <a:spLocks noChangeShapeType="1"/>
            </p:cNvSpPr>
            <p:nvPr/>
          </p:nvSpPr>
          <p:spPr bwMode="auto">
            <a:xfrm>
              <a:off x="782" y="3535"/>
              <a:ext cx="2" cy="437"/>
            </a:xfrm>
            <a:prstGeom prst="line">
              <a:avLst/>
            </a:prstGeom>
            <a:noFill/>
            <a:ln w="38100">
              <a:solidFill>
                <a:schemeClr val="bg1"/>
              </a:solidFill>
              <a:round/>
              <a:headEnd/>
              <a:tailEnd/>
            </a:ln>
          </p:spPr>
          <p:txBody>
            <a:bodyPr wrap="none"/>
            <a:lstStyle/>
            <a:p>
              <a:endParaRPr lang="zh-CN" altLang="en-US"/>
            </a:p>
          </p:txBody>
        </p:sp>
        <p:sp>
          <p:nvSpPr>
            <p:cNvPr id="51230" name="Line 52"/>
            <p:cNvSpPr>
              <a:spLocks noChangeShapeType="1"/>
            </p:cNvSpPr>
            <p:nvPr/>
          </p:nvSpPr>
          <p:spPr bwMode="auto">
            <a:xfrm>
              <a:off x="895" y="3534"/>
              <a:ext cx="2" cy="437"/>
            </a:xfrm>
            <a:prstGeom prst="line">
              <a:avLst/>
            </a:prstGeom>
            <a:noFill/>
            <a:ln w="38100">
              <a:solidFill>
                <a:schemeClr val="bg1"/>
              </a:solidFill>
              <a:round/>
              <a:headEnd/>
              <a:tailEnd/>
            </a:ln>
          </p:spPr>
          <p:txBody>
            <a:bodyPr wrap="none"/>
            <a:lstStyle/>
            <a:p>
              <a:endParaRPr lang="zh-CN" altLang="en-US"/>
            </a:p>
          </p:txBody>
        </p:sp>
        <p:sp>
          <p:nvSpPr>
            <p:cNvPr id="51231" name="Line 53"/>
            <p:cNvSpPr>
              <a:spLocks noChangeShapeType="1"/>
            </p:cNvSpPr>
            <p:nvPr/>
          </p:nvSpPr>
          <p:spPr bwMode="auto">
            <a:xfrm>
              <a:off x="1006" y="3534"/>
              <a:ext cx="2" cy="437"/>
            </a:xfrm>
            <a:prstGeom prst="line">
              <a:avLst/>
            </a:prstGeom>
            <a:noFill/>
            <a:ln w="38100">
              <a:solidFill>
                <a:schemeClr val="bg1"/>
              </a:solidFill>
              <a:round/>
              <a:headEnd/>
              <a:tailEnd/>
            </a:ln>
          </p:spPr>
          <p:txBody>
            <a:bodyPr wrap="none"/>
            <a:lstStyle/>
            <a:p>
              <a:endParaRPr lang="zh-CN" altLang="en-US"/>
            </a:p>
          </p:txBody>
        </p:sp>
        <p:sp>
          <p:nvSpPr>
            <p:cNvPr id="51232" name="Line 54"/>
            <p:cNvSpPr>
              <a:spLocks noChangeShapeType="1"/>
            </p:cNvSpPr>
            <p:nvPr/>
          </p:nvSpPr>
          <p:spPr bwMode="auto">
            <a:xfrm>
              <a:off x="1121" y="3535"/>
              <a:ext cx="2" cy="437"/>
            </a:xfrm>
            <a:prstGeom prst="line">
              <a:avLst/>
            </a:prstGeom>
            <a:noFill/>
            <a:ln w="38100">
              <a:solidFill>
                <a:schemeClr val="bg1"/>
              </a:solidFill>
              <a:round/>
              <a:headEnd/>
              <a:tailEnd/>
            </a:ln>
          </p:spPr>
          <p:txBody>
            <a:bodyPr wrap="none"/>
            <a:lstStyle/>
            <a:p>
              <a:endParaRPr lang="zh-CN" altLang="en-US"/>
            </a:p>
          </p:txBody>
        </p:sp>
        <p:sp>
          <p:nvSpPr>
            <p:cNvPr id="51233" name="Line 55"/>
            <p:cNvSpPr>
              <a:spLocks noChangeShapeType="1"/>
            </p:cNvSpPr>
            <p:nvPr/>
          </p:nvSpPr>
          <p:spPr bwMode="auto">
            <a:xfrm>
              <a:off x="1229" y="3538"/>
              <a:ext cx="2" cy="435"/>
            </a:xfrm>
            <a:prstGeom prst="line">
              <a:avLst/>
            </a:prstGeom>
            <a:noFill/>
            <a:ln w="38100">
              <a:solidFill>
                <a:schemeClr val="bg1"/>
              </a:solidFill>
              <a:round/>
              <a:headEnd/>
              <a:tailEnd/>
            </a:ln>
          </p:spPr>
          <p:txBody>
            <a:bodyPr wrap="none"/>
            <a:lstStyle/>
            <a:p>
              <a:endParaRPr lang="zh-CN" altLang="en-US"/>
            </a:p>
          </p:txBody>
        </p:sp>
      </p:grpSp>
      <p:sp>
        <p:nvSpPr>
          <p:cNvPr id="51220" name="Line 58"/>
          <p:cNvSpPr>
            <a:spLocks noChangeShapeType="1"/>
          </p:cNvSpPr>
          <p:nvPr/>
        </p:nvSpPr>
        <p:spPr bwMode="auto">
          <a:xfrm flipV="1">
            <a:off x="2386013" y="2743200"/>
            <a:ext cx="446087" cy="490538"/>
          </a:xfrm>
          <a:prstGeom prst="line">
            <a:avLst/>
          </a:prstGeom>
          <a:noFill/>
          <a:ln w="19050">
            <a:solidFill>
              <a:srgbClr val="CC0000"/>
            </a:solidFill>
            <a:round/>
            <a:headEnd/>
            <a:tailEnd/>
          </a:ln>
        </p:spPr>
        <p:txBody>
          <a:bodyPr wrap="none"/>
          <a:lstStyle/>
          <a:p>
            <a:endParaRPr lang="zh-CN" altLang="en-US"/>
          </a:p>
        </p:txBody>
      </p:sp>
      <p:sp>
        <p:nvSpPr>
          <p:cNvPr id="51221" name="Line 59"/>
          <p:cNvSpPr>
            <a:spLocks noChangeShapeType="1"/>
          </p:cNvSpPr>
          <p:nvPr/>
        </p:nvSpPr>
        <p:spPr bwMode="auto">
          <a:xfrm flipV="1">
            <a:off x="2405063" y="2940050"/>
            <a:ext cx="1193800" cy="1338263"/>
          </a:xfrm>
          <a:prstGeom prst="line">
            <a:avLst/>
          </a:prstGeom>
          <a:noFill/>
          <a:ln w="19050">
            <a:solidFill>
              <a:srgbClr val="CC0000"/>
            </a:solidFill>
            <a:round/>
            <a:headEnd/>
            <a:tailEnd/>
          </a:ln>
        </p:spPr>
        <p:txBody>
          <a:bodyPr wrap="none"/>
          <a:lstStyle/>
          <a:p>
            <a:endParaRPr lang="zh-CN" altLang="en-US"/>
          </a:p>
        </p:txBody>
      </p:sp>
      <p:sp>
        <p:nvSpPr>
          <p:cNvPr id="51222" name="Line 60"/>
          <p:cNvSpPr>
            <a:spLocks noChangeShapeType="1"/>
          </p:cNvSpPr>
          <p:nvPr/>
        </p:nvSpPr>
        <p:spPr bwMode="auto">
          <a:xfrm flipV="1">
            <a:off x="5043488" y="2984897"/>
            <a:ext cx="569913" cy="561578"/>
          </a:xfrm>
          <a:prstGeom prst="line">
            <a:avLst/>
          </a:prstGeom>
          <a:noFill/>
          <a:ln w="19050">
            <a:solidFill>
              <a:srgbClr val="CC0000"/>
            </a:solidFill>
            <a:round/>
            <a:headEnd/>
            <a:tailEnd/>
          </a:ln>
        </p:spPr>
        <p:txBody>
          <a:bodyPr wrap="none"/>
          <a:lstStyle/>
          <a:p>
            <a:endParaRPr lang="zh-CN" altLang="en-US"/>
          </a:p>
        </p:txBody>
      </p:sp>
    </p:spTree>
    <p:extLst>
      <p:ext uri="{BB962C8B-B14F-4D97-AF65-F5344CB8AC3E}">
        <p14:creationId xmlns:p14="http://schemas.microsoft.com/office/powerpoint/2010/main" val="4261482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solidFill>
                  <a:srgbClr val="FF0000"/>
                </a:solidFill>
              </a:rPr>
              <a:t>输入端口处理和基于目的地转发</a:t>
            </a:r>
            <a:endParaRPr lang="en-US" altLang="zh-CN" sz="2000" dirty="0">
              <a:solidFill>
                <a:srgbClr val="FF0000"/>
              </a:solidFill>
            </a:endParaRPr>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402770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cstate="print"/>
          <a:srcRect/>
          <a:stretch>
            <a:fillRect/>
          </a:stretch>
        </p:blipFill>
        <p:spPr bwMode="auto">
          <a:xfrm>
            <a:off x="1549400" y="1028700"/>
            <a:ext cx="5638800" cy="5351463"/>
          </a:xfrm>
          <a:prstGeom prst="rect">
            <a:avLst/>
          </a:prstGeom>
          <a:noFill/>
          <a:ln w="9525">
            <a:noFill/>
            <a:miter lim="800000"/>
            <a:headEnd/>
            <a:tailEnd/>
          </a:ln>
        </p:spPr>
      </p:pic>
      <p:sp>
        <p:nvSpPr>
          <p:cNvPr id="30723" name="Rectangle 4"/>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How to achieve source-to-destination delivery</a:t>
            </a:r>
            <a:endParaRPr lang="zh-CN" altLang="en-US" dirty="0" smtClean="0">
              <a:latin typeface="Gill Sans MT" panose="020B0502020104020203"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输入端口处理和基于目的地转发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01" y="2427161"/>
            <a:ext cx="7487695" cy="2391109"/>
          </a:xfrm>
          <a:prstGeom prst="rect">
            <a:avLst/>
          </a:prstGeom>
        </p:spPr>
      </p:pic>
    </p:spTree>
    <p:extLst>
      <p:ext uri="{BB962C8B-B14F-4D97-AF65-F5344CB8AC3E}">
        <p14:creationId xmlns:p14="http://schemas.microsoft.com/office/powerpoint/2010/main" val="1941918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dirty="0" smtClean="0">
                <a:latin typeface="Gill Sans MT" panose="020B0502020104020203" pitchFamily="34" charset="0"/>
              </a:rPr>
              <a:t>基于目的地转发</a:t>
            </a:r>
            <a:endParaRPr lang="zh-CN" altLang="en-US" dirty="0">
              <a:latin typeface="Gill Sans MT" panose="020B0502020104020203" pitchFamily="34" charset="0"/>
            </a:endParaRPr>
          </a:p>
        </p:txBody>
      </p:sp>
      <p:sp>
        <p:nvSpPr>
          <p:cNvPr id="18" name="Rectangle 3"/>
          <p:cNvSpPr>
            <a:spLocks noChangeArrowheads="1"/>
          </p:cNvSpPr>
          <p:nvPr/>
        </p:nvSpPr>
        <p:spPr bwMode="auto">
          <a:xfrm>
            <a:off x="900988" y="1172454"/>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just"/>
            <a:r>
              <a:rPr lang="zh-CN" altLang="en-US" sz="1800" dirty="0" smtClean="0">
                <a:latin typeface="+mn-lt"/>
                <a:cs typeface="Times New Roman" panose="02020603050405020304" pitchFamily="18" charset="0"/>
              </a:rPr>
              <a:t>目的地址范围</a:t>
            </a:r>
            <a:endParaRPr lang="en-US" altLang="zh-CN" sz="1800" dirty="0">
              <a:latin typeface="+mn-lt"/>
              <a:cs typeface="Times New Roman" panose="02020603050405020304" pitchFamily="18" charset="0"/>
            </a:endParaRPr>
          </a:p>
          <a:p>
            <a:pPr algn="just"/>
            <a:endParaRPr lang="en-US" altLang="zh-CN" sz="1800" b="1" dirty="0">
              <a:cs typeface="Times New Roman" panose="02020603050405020304" pitchFamily="18" charset="0"/>
            </a:endParaRPr>
          </a:p>
          <a:p>
            <a:pPr algn="just"/>
            <a:r>
              <a:rPr lang="en-US" altLang="zh-CN" sz="1800" b="1" dirty="0">
                <a:latin typeface="Courier New" panose="02070309020205020404" pitchFamily="49" charset="0"/>
                <a:cs typeface="Times New Roman" panose="02020603050405020304" pitchFamily="18" charset="0"/>
              </a:rPr>
              <a:t>11001000 00010111 00010000 00000000</a:t>
            </a:r>
            <a:endParaRPr lang="en-US" altLang="zh-CN" sz="2000" b="1" dirty="0">
              <a:latin typeface="Courier New" panose="02070309020205020404" pitchFamily="49" charset="0"/>
            </a:endParaRPr>
          </a:p>
          <a:p>
            <a:pPr algn="just"/>
            <a:r>
              <a:rPr lang="en-US" altLang="zh-CN" sz="1800" dirty="0">
                <a:cs typeface="Times New Roman" panose="02020603050405020304" pitchFamily="18" charset="0"/>
              </a:rPr>
              <a:t>through</a:t>
            </a:r>
            <a:r>
              <a:rPr lang="en-US" altLang="zh-CN" sz="1800" dirty="0">
                <a:latin typeface="Comic Sans MS" panose="030F0702030302020204" pitchFamily="66" charset="0"/>
                <a:cs typeface="Times New Roman" panose="02020603050405020304" pitchFamily="18" charset="0"/>
              </a:rPr>
              <a:t>                                 </a:t>
            </a:r>
            <a:endParaRPr lang="en-US" altLang="zh-CN" sz="2000" dirty="0">
              <a:latin typeface="Comic Sans MS" panose="030F0702030302020204" pitchFamily="66" charset="0"/>
            </a:endParaRPr>
          </a:p>
          <a:p>
            <a:pPr algn="just"/>
            <a:r>
              <a:rPr lang="en-US" altLang="zh-CN" sz="1800" b="1" dirty="0">
                <a:latin typeface="Courier New" panose="02070309020205020404" pitchFamily="49" charset="0"/>
                <a:cs typeface="Times New Roman" panose="02020603050405020304" pitchFamily="18" charset="0"/>
              </a:rPr>
              <a:t>11001000 00010111 00010111 11111111</a:t>
            </a:r>
          </a:p>
          <a:p>
            <a:pPr algn="just"/>
            <a:endParaRPr lang="en-US" altLang="zh-CN" sz="1800" b="1" dirty="0">
              <a:latin typeface="Courier New" panose="02070309020205020404" pitchFamily="49" charset="0"/>
              <a:cs typeface="Times New Roman" panose="02020603050405020304" pitchFamily="18" charset="0"/>
            </a:endParaRPr>
          </a:p>
          <a:p>
            <a:pPr algn="just"/>
            <a:r>
              <a:rPr lang="en-US" altLang="zh-CN" sz="1800" b="1" dirty="0">
                <a:latin typeface="Courier New" panose="02070309020205020404" pitchFamily="49" charset="0"/>
                <a:cs typeface="Times New Roman" panose="02020603050405020304" pitchFamily="18" charset="0"/>
              </a:rPr>
              <a:t>11001000 00010111 00011000 00000000</a:t>
            </a:r>
            <a:endParaRPr lang="en-US" altLang="zh-CN" sz="2000" b="1" dirty="0">
              <a:latin typeface="Courier New" panose="02070309020205020404" pitchFamily="49" charset="0"/>
            </a:endParaRPr>
          </a:p>
          <a:p>
            <a:pPr algn="just"/>
            <a:r>
              <a:rPr lang="en-US" altLang="zh-CN" sz="1800" dirty="0">
                <a:cs typeface="Times New Roman" panose="02020603050405020304" pitchFamily="18" charset="0"/>
              </a:rPr>
              <a:t>through</a:t>
            </a:r>
            <a:endParaRPr lang="en-US" altLang="zh-CN" sz="2000" dirty="0"/>
          </a:p>
          <a:p>
            <a:pPr algn="just"/>
            <a:r>
              <a:rPr lang="en-US" altLang="zh-CN" sz="1800" b="1" dirty="0">
                <a:latin typeface="Courier New" panose="02070309020205020404" pitchFamily="49" charset="0"/>
                <a:cs typeface="Times New Roman" panose="02020603050405020304" pitchFamily="18" charset="0"/>
              </a:rPr>
              <a:t>11001000 00010111 00011000 11111111  </a:t>
            </a:r>
          </a:p>
          <a:p>
            <a:pPr algn="just"/>
            <a:endParaRPr lang="en-US" altLang="zh-CN" sz="2000" b="1" dirty="0">
              <a:latin typeface="Courier New" panose="02070309020205020404" pitchFamily="49" charset="0"/>
            </a:endParaRPr>
          </a:p>
          <a:p>
            <a:pPr algn="just"/>
            <a:r>
              <a:rPr lang="en-US" altLang="zh-CN" sz="1800" b="1" dirty="0">
                <a:latin typeface="Courier New" panose="02070309020205020404" pitchFamily="49" charset="0"/>
                <a:cs typeface="Times New Roman" panose="02020603050405020304" pitchFamily="18" charset="0"/>
              </a:rPr>
              <a:t>11001000 00010111 00011001 00000000</a:t>
            </a:r>
            <a:endParaRPr lang="en-US" altLang="zh-CN" sz="2000" b="1" dirty="0">
              <a:latin typeface="Courier New" panose="02070309020205020404" pitchFamily="49" charset="0"/>
            </a:endParaRPr>
          </a:p>
          <a:p>
            <a:pPr algn="just"/>
            <a:r>
              <a:rPr lang="en-US" altLang="zh-CN" sz="1800" dirty="0">
                <a:cs typeface="Times New Roman" panose="02020603050405020304" pitchFamily="18" charset="0"/>
              </a:rPr>
              <a:t>through</a:t>
            </a:r>
            <a:endParaRPr lang="en-US" altLang="zh-CN" sz="2000" dirty="0"/>
          </a:p>
          <a:p>
            <a:pPr algn="just"/>
            <a:r>
              <a:rPr lang="en-US" altLang="zh-CN" sz="1800" b="1" dirty="0">
                <a:latin typeface="Courier New" panose="02070309020205020404" pitchFamily="49" charset="0"/>
                <a:cs typeface="Times New Roman" panose="02020603050405020304" pitchFamily="18" charset="0"/>
              </a:rPr>
              <a:t>11001000 00010111 00011111 11111111  </a:t>
            </a:r>
          </a:p>
          <a:p>
            <a:pPr algn="just"/>
            <a:endParaRPr lang="en-US" altLang="zh-CN" sz="1800" dirty="0">
              <a:latin typeface="Comic Sans MS" panose="030F0702030302020204" pitchFamily="66" charset="0"/>
              <a:cs typeface="Times New Roman" panose="02020603050405020304" pitchFamily="18" charset="0"/>
            </a:endParaRPr>
          </a:p>
          <a:p>
            <a:pPr algn="just"/>
            <a:r>
              <a:rPr lang="en-US" altLang="zh-CN" sz="1800" dirty="0">
                <a:cs typeface="Times New Roman" panose="02020603050405020304" pitchFamily="18" charset="0"/>
              </a:rPr>
              <a:t>otherwise</a:t>
            </a:r>
          </a:p>
        </p:txBody>
      </p:sp>
      <p:sp>
        <p:nvSpPr>
          <p:cNvPr id="19" name="Rectangle 5"/>
          <p:cNvSpPr>
            <a:spLocks noChangeArrowheads="1"/>
          </p:cNvSpPr>
          <p:nvPr/>
        </p:nvSpPr>
        <p:spPr bwMode="auto">
          <a:xfrm>
            <a:off x="6607297" y="1187188"/>
            <a:ext cx="110799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just"/>
            <a:r>
              <a:rPr lang="zh-CN" altLang="en-US" sz="1800" dirty="0" smtClean="0">
                <a:latin typeface="+mn-lt"/>
                <a:cs typeface="Times New Roman" panose="02020603050405020304" pitchFamily="18" charset="0"/>
              </a:rPr>
              <a:t>链路接口</a:t>
            </a:r>
            <a:endParaRPr lang="en-US" altLang="zh-CN" sz="1800" dirty="0">
              <a:latin typeface="+mn-lt"/>
              <a:cs typeface="Times New Roman" panose="02020603050405020304" pitchFamily="18" charset="0"/>
            </a:endParaRPr>
          </a:p>
          <a:p>
            <a:pPr algn="just"/>
            <a:endParaRPr lang="en-US" altLang="zh-CN" sz="1800" u="sng" dirty="0">
              <a:cs typeface="Times New Roman" panose="02020603050405020304" pitchFamily="18" charset="0"/>
            </a:endParaRPr>
          </a:p>
          <a:p>
            <a:pPr algn="ctr"/>
            <a:r>
              <a:rPr lang="en-US" altLang="zh-CN" sz="1800" dirty="0">
                <a:cs typeface="Times New Roman" panose="02020603050405020304" pitchFamily="18" charset="0"/>
              </a:rPr>
              <a:t>0</a:t>
            </a:r>
          </a:p>
          <a:p>
            <a:pPr algn="ctr"/>
            <a:endParaRPr lang="en-US" altLang="zh-CN" sz="1800" dirty="0">
              <a:cs typeface="Times New Roman" panose="02020603050405020304" pitchFamily="18" charset="0"/>
            </a:endParaRPr>
          </a:p>
          <a:p>
            <a:pPr algn="ctr"/>
            <a:endParaRPr lang="en-US" altLang="zh-CN" sz="1800" dirty="0">
              <a:cs typeface="Times New Roman" panose="02020603050405020304" pitchFamily="18" charset="0"/>
            </a:endParaRPr>
          </a:p>
          <a:p>
            <a:pPr algn="ctr"/>
            <a:endParaRPr lang="en-US" altLang="zh-CN" sz="1800" dirty="0">
              <a:cs typeface="Times New Roman" panose="02020603050405020304" pitchFamily="18" charset="0"/>
            </a:endParaRPr>
          </a:p>
          <a:p>
            <a:pPr algn="ctr"/>
            <a:r>
              <a:rPr lang="en-US" altLang="zh-CN" sz="1800" dirty="0">
                <a:cs typeface="Times New Roman" panose="02020603050405020304" pitchFamily="18" charset="0"/>
              </a:rPr>
              <a:t>1</a:t>
            </a:r>
          </a:p>
          <a:p>
            <a:pPr algn="ctr"/>
            <a:endParaRPr lang="en-US" altLang="zh-CN" sz="1800" dirty="0">
              <a:cs typeface="Times New Roman" panose="02020603050405020304" pitchFamily="18" charset="0"/>
            </a:endParaRPr>
          </a:p>
          <a:p>
            <a:pPr algn="ctr"/>
            <a:endParaRPr lang="en-US" altLang="zh-CN" sz="1800" dirty="0">
              <a:cs typeface="Times New Roman" panose="02020603050405020304" pitchFamily="18" charset="0"/>
            </a:endParaRPr>
          </a:p>
          <a:p>
            <a:pPr algn="ctr"/>
            <a:endParaRPr lang="en-US" altLang="zh-CN" sz="1800" dirty="0">
              <a:cs typeface="Times New Roman" panose="02020603050405020304" pitchFamily="18" charset="0"/>
            </a:endParaRPr>
          </a:p>
          <a:p>
            <a:pPr algn="ctr"/>
            <a:r>
              <a:rPr lang="en-US" altLang="zh-CN" sz="1800" dirty="0">
                <a:cs typeface="Times New Roman" panose="02020603050405020304" pitchFamily="18" charset="0"/>
              </a:rPr>
              <a:t>2</a:t>
            </a:r>
          </a:p>
          <a:p>
            <a:pPr algn="ctr"/>
            <a:endParaRPr lang="en-US" altLang="zh-CN" sz="1800" dirty="0">
              <a:cs typeface="Times New Roman" panose="02020603050405020304" pitchFamily="18" charset="0"/>
            </a:endParaRPr>
          </a:p>
          <a:p>
            <a:pPr algn="ctr"/>
            <a:endParaRPr lang="en-US" altLang="zh-CN" sz="1800" dirty="0" smtClean="0">
              <a:cs typeface="Times New Roman" panose="02020603050405020304" pitchFamily="18" charset="0"/>
            </a:endParaRPr>
          </a:p>
          <a:p>
            <a:pPr algn="ctr"/>
            <a:endParaRPr lang="en-US" altLang="zh-CN" sz="1800" dirty="0">
              <a:cs typeface="Times New Roman" panose="02020603050405020304" pitchFamily="18" charset="0"/>
            </a:endParaRPr>
          </a:p>
          <a:p>
            <a:pPr algn="ctr"/>
            <a:r>
              <a:rPr lang="en-US" altLang="zh-CN" sz="1800" dirty="0" smtClean="0">
                <a:cs typeface="Times New Roman" panose="02020603050405020304" pitchFamily="18" charset="0"/>
              </a:rPr>
              <a:t> 3  </a:t>
            </a:r>
            <a:endParaRPr lang="en-US" altLang="zh-CN" sz="2000" dirty="0"/>
          </a:p>
          <a:p>
            <a:pPr algn="just"/>
            <a:endParaRPr lang="en-US" altLang="zh-CN" sz="1800" b="1" dirty="0">
              <a:cs typeface="Times New Roman" panose="02020603050405020304" pitchFamily="18" charset="0"/>
            </a:endParaRPr>
          </a:p>
        </p:txBody>
      </p:sp>
      <p:sp>
        <p:nvSpPr>
          <p:cNvPr id="20" name="Rectangle 6"/>
          <p:cNvSpPr>
            <a:spLocks noChangeArrowheads="1"/>
          </p:cNvSpPr>
          <p:nvPr/>
        </p:nvSpPr>
        <p:spPr bwMode="auto">
          <a:xfrm>
            <a:off x="908926" y="1047041"/>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p>
        </p:txBody>
      </p:sp>
      <p:sp>
        <p:nvSpPr>
          <p:cNvPr id="21" name="Line 7"/>
          <p:cNvSpPr>
            <a:spLocks noChangeShapeType="1"/>
          </p:cNvSpPr>
          <p:nvPr/>
        </p:nvSpPr>
        <p:spPr bwMode="auto">
          <a:xfrm>
            <a:off x="897813" y="1653466"/>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2" name="Line 8"/>
          <p:cNvSpPr>
            <a:spLocks noChangeShapeType="1"/>
          </p:cNvSpPr>
          <p:nvPr/>
        </p:nvSpPr>
        <p:spPr bwMode="auto">
          <a:xfrm>
            <a:off x="924801" y="2709154"/>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3" name="Line 9"/>
          <p:cNvSpPr>
            <a:spLocks noChangeShapeType="1"/>
          </p:cNvSpPr>
          <p:nvPr/>
        </p:nvSpPr>
        <p:spPr bwMode="auto">
          <a:xfrm>
            <a:off x="918451" y="3831516"/>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4" name="Line 10"/>
          <p:cNvSpPr>
            <a:spLocks noChangeShapeType="1"/>
          </p:cNvSpPr>
          <p:nvPr/>
        </p:nvSpPr>
        <p:spPr bwMode="auto">
          <a:xfrm>
            <a:off x="912101" y="4953879"/>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5" name="Line 11"/>
          <p:cNvSpPr>
            <a:spLocks noChangeShapeType="1"/>
          </p:cNvSpPr>
          <p:nvPr/>
        </p:nvSpPr>
        <p:spPr bwMode="auto">
          <a:xfrm>
            <a:off x="6201651" y="1058154"/>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6" name="Text Box 12"/>
          <p:cNvSpPr txBox="1">
            <a:spLocks noChangeArrowheads="1"/>
          </p:cNvSpPr>
          <p:nvPr/>
        </p:nvSpPr>
        <p:spPr bwMode="auto">
          <a:xfrm>
            <a:off x="1000634" y="5777671"/>
            <a:ext cx="6714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000" dirty="0">
                <a:solidFill>
                  <a:srgbClr val="CC0000"/>
                </a:solidFill>
                <a:latin typeface="+mn-lt"/>
              </a:rPr>
              <a:t>Q:</a:t>
            </a:r>
            <a:r>
              <a:rPr lang="en-US" altLang="zh-CN" sz="2000" dirty="0">
                <a:latin typeface="+mn-lt"/>
              </a:rPr>
              <a:t> but what happens if ranges don</a:t>
            </a:r>
            <a:r>
              <a:rPr lang="ja-JP" altLang="en-US" sz="2000" dirty="0">
                <a:latin typeface="+mn-lt"/>
              </a:rPr>
              <a:t>’</a:t>
            </a:r>
            <a:r>
              <a:rPr lang="en-US" altLang="ja-JP" sz="2000" dirty="0">
                <a:latin typeface="+mn-lt"/>
              </a:rPr>
              <a:t>t divide up so nicely? </a:t>
            </a:r>
            <a:endParaRPr lang="en-US" altLang="zh-CN" sz="2000" dirty="0">
              <a:latin typeface="+mn-lt"/>
            </a:endParaRPr>
          </a:p>
        </p:txBody>
      </p:sp>
      <p:sp>
        <p:nvSpPr>
          <p:cNvPr id="12" name="TextBox 1"/>
          <p:cNvSpPr txBox="1">
            <a:spLocks noChangeArrowheads="1"/>
          </p:cNvSpPr>
          <p:nvPr/>
        </p:nvSpPr>
        <p:spPr bwMode="auto">
          <a:xfrm>
            <a:off x="3484644" y="829200"/>
            <a:ext cx="2188420" cy="400110"/>
          </a:xfrm>
          <a:prstGeom prst="rect">
            <a:avLst/>
          </a:prstGeom>
          <a:solidFill>
            <a:schemeClr val="bg1"/>
          </a:solidFill>
          <a:ln w="9525">
            <a:noFill/>
            <a:miter lim="800000"/>
            <a:headEnd/>
            <a:tailEnd/>
          </a:ln>
        </p:spPr>
        <p:txBody>
          <a:bodyPr wrap="none">
            <a:spAutoFit/>
          </a:bodyPr>
          <a:lstStyle/>
          <a:p>
            <a:r>
              <a:rPr lang="en-US" altLang="zh-CN" sz="2000" dirty="0">
                <a:solidFill>
                  <a:srgbClr val="CC0000"/>
                </a:solidFill>
              </a:rPr>
              <a:t>forwarding table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dirty="0">
                <a:latin typeface="Gill Sans MT" panose="020B0502020104020203" pitchFamily="34" charset="0"/>
              </a:rPr>
              <a:t>最长前缀匹配</a:t>
            </a:r>
            <a:endParaRPr lang="en-US" altLang="zh-CN" dirty="0">
              <a:latin typeface="Gill Sans MT" panose="020B0502020104020203" pitchFamily="34" charset="0"/>
            </a:endParaRPr>
          </a:p>
        </p:txBody>
      </p:sp>
      <p:sp>
        <p:nvSpPr>
          <p:cNvPr id="11" name="Rectangle 20"/>
          <p:cNvSpPr>
            <a:spLocks noChangeArrowheads="1"/>
          </p:cNvSpPr>
          <p:nvPr/>
        </p:nvSpPr>
        <p:spPr bwMode="auto">
          <a:xfrm>
            <a:off x="675481" y="1401762"/>
            <a:ext cx="8001000" cy="953294"/>
          </a:xfrm>
          <a:prstGeom prst="rect">
            <a:avLst/>
          </a:prstGeom>
          <a:solidFill>
            <a:schemeClr val="bg1"/>
          </a:solidFill>
          <a:ln w="19050">
            <a:solidFill>
              <a:srgbClr val="CC0000"/>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p>
        </p:txBody>
      </p:sp>
      <p:sp>
        <p:nvSpPr>
          <p:cNvPr id="12" name="Rectangle 18"/>
          <p:cNvSpPr>
            <a:spLocks noChangeArrowheads="1"/>
          </p:cNvSpPr>
          <p:nvPr/>
        </p:nvSpPr>
        <p:spPr bwMode="auto">
          <a:xfrm>
            <a:off x="4482306" y="551735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p>
        </p:txBody>
      </p:sp>
      <p:sp>
        <p:nvSpPr>
          <p:cNvPr id="13" name="Rectangle 17"/>
          <p:cNvSpPr>
            <a:spLocks noChangeArrowheads="1"/>
          </p:cNvSpPr>
          <p:nvPr/>
        </p:nvSpPr>
        <p:spPr bwMode="auto">
          <a:xfrm>
            <a:off x="4488656" y="591264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p>
        </p:txBody>
      </p:sp>
      <p:sp>
        <p:nvSpPr>
          <p:cNvPr id="14" name="Rectangle 5"/>
          <p:cNvSpPr>
            <a:spLocks noChangeArrowheads="1"/>
          </p:cNvSpPr>
          <p:nvPr/>
        </p:nvSpPr>
        <p:spPr bwMode="auto">
          <a:xfrm>
            <a:off x="1270794" y="2610157"/>
            <a:ext cx="52355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just">
              <a:lnSpc>
                <a:spcPct val="150000"/>
              </a:lnSpc>
            </a:pPr>
            <a:r>
              <a:rPr lang="zh-CN" altLang="en-US" sz="1800" dirty="0" smtClean="0">
                <a:cs typeface="Times New Roman" panose="02020603050405020304" pitchFamily="18" charset="0"/>
              </a:rPr>
              <a:t>目的地址范围</a:t>
            </a:r>
            <a:r>
              <a:rPr lang="en-US" altLang="zh-CN" sz="1800" dirty="0" smtClean="0">
                <a:cs typeface="Times New Roman" panose="02020603050405020304" pitchFamily="18" charset="0"/>
              </a:rPr>
              <a:t>                        </a:t>
            </a:r>
          </a:p>
          <a:p>
            <a:pPr algn="just">
              <a:lnSpc>
                <a:spcPct val="150000"/>
              </a:lnSpc>
            </a:pPr>
            <a:r>
              <a:rPr lang="en-US" altLang="zh-CN" sz="1800" dirty="0" smtClean="0">
                <a:latin typeface="Courier New" panose="02070309020205020404" pitchFamily="49" charset="0"/>
                <a:cs typeface="Times New Roman" panose="02020603050405020304" pitchFamily="18" charset="0"/>
              </a:rPr>
              <a:t>11001000 </a:t>
            </a:r>
            <a:r>
              <a:rPr lang="en-US" altLang="zh-CN" sz="1800" dirty="0">
                <a:latin typeface="Courier New" panose="02070309020205020404" pitchFamily="49" charset="0"/>
                <a:cs typeface="Times New Roman" panose="02020603050405020304" pitchFamily="18" charset="0"/>
              </a:rPr>
              <a:t>00010111 00010*** ********* </a:t>
            </a:r>
            <a:endParaRPr lang="en-US" altLang="zh-CN" sz="2000" dirty="0">
              <a:latin typeface="Courier New" panose="02070309020205020404" pitchFamily="49" charset="0"/>
            </a:endParaRPr>
          </a:p>
          <a:p>
            <a:pPr algn="just">
              <a:lnSpc>
                <a:spcPct val="150000"/>
              </a:lnSpc>
            </a:pPr>
            <a:r>
              <a:rPr lang="en-US" altLang="zh-CN" sz="1800" dirty="0">
                <a:latin typeface="Courier New" panose="02070309020205020404" pitchFamily="49" charset="0"/>
                <a:cs typeface="Times New Roman" panose="02020603050405020304" pitchFamily="18" charset="0"/>
              </a:rPr>
              <a:t>11001000 00010111 00011000 *********</a:t>
            </a:r>
            <a:endParaRPr lang="en-US" altLang="zh-CN" sz="2000" dirty="0">
              <a:latin typeface="Courier New" panose="02070309020205020404" pitchFamily="49" charset="0"/>
            </a:endParaRPr>
          </a:p>
          <a:p>
            <a:pPr algn="just">
              <a:lnSpc>
                <a:spcPct val="150000"/>
              </a:lnSpc>
            </a:pPr>
            <a:r>
              <a:rPr lang="en-US" altLang="zh-CN" sz="1800" dirty="0">
                <a:latin typeface="Courier New" panose="02070309020205020404" pitchFamily="49" charset="0"/>
                <a:cs typeface="Times New Roman" panose="02020603050405020304" pitchFamily="18" charset="0"/>
              </a:rPr>
              <a:t>11001000 00010111 00011*** *********</a:t>
            </a:r>
            <a:endParaRPr lang="en-US" altLang="zh-CN" sz="2000" dirty="0">
              <a:latin typeface="Comic Sans MS" panose="030F0702030302020204" pitchFamily="66" charset="0"/>
            </a:endParaRPr>
          </a:p>
          <a:p>
            <a:pPr algn="just">
              <a:lnSpc>
                <a:spcPct val="150000"/>
              </a:lnSpc>
            </a:pPr>
            <a:r>
              <a:rPr lang="en-US" altLang="zh-CN" sz="1800" dirty="0">
                <a:cs typeface="Times New Roman" panose="02020603050405020304" pitchFamily="18" charset="0"/>
              </a:rPr>
              <a:t>otherwise  </a:t>
            </a:r>
            <a:r>
              <a:rPr lang="en-US" altLang="zh-CN" sz="1800" dirty="0">
                <a:latin typeface="Times" panose="02020603050405020304" pitchFamily="18" charset="0"/>
                <a:cs typeface="Times New Roman" panose="02020603050405020304" pitchFamily="18" charset="0"/>
              </a:rPr>
              <a:t>           </a:t>
            </a:r>
          </a:p>
        </p:txBody>
      </p:sp>
      <p:sp>
        <p:nvSpPr>
          <p:cNvPr id="15" name="Rectangle 7"/>
          <p:cNvSpPr>
            <a:spLocks noChangeArrowheads="1"/>
          </p:cNvSpPr>
          <p:nvPr/>
        </p:nvSpPr>
        <p:spPr bwMode="auto">
          <a:xfrm>
            <a:off x="1076295" y="586978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1800" dirty="0"/>
              <a:t>DA: 11001000  00010111  00011000  10101010</a:t>
            </a:r>
            <a:r>
              <a:rPr lang="en-US" altLang="zh-CN" sz="1800" dirty="0">
                <a:latin typeface="Comic Sans MS" panose="030F0702030302020204" pitchFamily="66" charset="0"/>
              </a:rPr>
              <a:t> </a:t>
            </a:r>
          </a:p>
        </p:txBody>
      </p:sp>
      <p:sp>
        <p:nvSpPr>
          <p:cNvPr id="16" name="Text Box 8"/>
          <p:cNvSpPr txBox="1">
            <a:spLocks noChangeArrowheads="1"/>
          </p:cNvSpPr>
          <p:nvPr/>
        </p:nvSpPr>
        <p:spPr bwMode="auto">
          <a:xfrm>
            <a:off x="666911" y="5117246"/>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zh-CN" altLang="en-US" sz="2000" dirty="0" smtClean="0">
                <a:solidFill>
                  <a:srgbClr val="000099"/>
                </a:solidFill>
              </a:rPr>
              <a:t>例子</a:t>
            </a:r>
            <a:r>
              <a:rPr lang="en-US" altLang="zh-CN" sz="2000" dirty="0" smtClean="0">
                <a:solidFill>
                  <a:srgbClr val="000099"/>
                </a:solidFill>
              </a:rPr>
              <a:t>:</a:t>
            </a:r>
            <a:endParaRPr lang="en-US" altLang="zh-CN" sz="2000" dirty="0">
              <a:solidFill>
                <a:srgbClr val="000099"/>
              </a:solidFill>
            </a:endParaRPr>
          </a:p>
        </p:txBody>
      </p:sp>
      <p:sp>
        <p:nvSpPr>
          <p:cNvPr id="17" name="Text Box 9"/>
          <p:cNvSpPr txBox="1">
            <a:spLocks noChangeArrowheads="1"/>
          </p:cNvSpPr>
          <p:nvPr/>
        </p:nvSpPr>
        <p:spPr bwMode="auto">
          <a:xfrm>
            <a:off x="1050991" y="5485606"/>
            <a:ext cx="513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1800" dirty="0"/>
              <a:t>DA: 11001000  00010111  00010110  10100001 </a:t>
            </a:r>
          </a:p>
        </p:txBody>
      </p:sp>
      <p:sp>
        <p:nvSpPr>
          <p:cNvPr id="18" name="Text Box 15"/>
          <p:cNvSpPr txBox="1">
            <a:spLocks noChangeArrowheads="1"/>
          </p:cNvSpPr>
          <p:nvPr/>
        </p:nvSpPr>
        <p:spPr bwMode="auto">
          <a:xfrm>
            <a:off x="6468269" y="5484019"/>
            <a:ext cx="2023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000" dirty="0">
                <a:solidFill>
                  <a:srgbClr val="CC0000"/>
                </a:solidFill>
                <a:latin typeface="+mn-lt"/>
              </a:rPr>
              <a:t>which interface?</a:t>
            </a:r>
          </a:p>
        </p:txBody>
      </p:sp>
      <p:sp>
        <p:nvSpPr>
          <p:cNvPr id="19" name="Text Box 16"/>
          <p:cNvSpPr txBox="1">
            <a:spLocks noChangeArrowheads="1"/>
          </p:cNvSpPr>
          <p:nvPr/>
        </p:nvSpPr>
        <p:spPr bwMode="auto">
          <a:xfrm>
            <a:off x="6515894" y="5834856"/>
            <a:ext cx="2023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000" dirty="0">
                <a:solidFill>
                  <a:srgbClr val="CC0000"/>
                </a:solidFill>
                <a:latin typeface="+mn-lt"/>
              </a:rPr>
              <a:t>which interface?</a:t>
            </a:r>
          </a:p>
        </p:txBody>
      </p:sp>
      <p:sp>
        <p:nvSpPr>
          <p:cNvPr id="20" name="Text Box 19"/>
          <p:cNvSpPr txBox="1">
            <a:spLocks noChangeArrowheads="1"/>
          </p:cNvSpPr>
          <p:nvPr/>
        </p:nvSpPr>
        <p:spPr bwMode="auto">
          <a:xfrm>
            <a:off x="776287" y="1544638"/>
            <a:ext cx="7799388"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nSpc>
                <a:spcPct val="80000"/>
              </a:lnSpc>
            </a:pPr>
            <a:r>
              <a:rPr lang="zh-CN" altLang="en-US" sz="2800" dirty="0">
                <a:latin typeface="+mn-lt"/>
                <a:ea typeface="+mn-ea"/>
              </a:rPr>
              <a:t>当寻找给定</a:t>
            </a:r>
            <a:r>
              <a:rPr lang="zh-CN" altLang="en-US" sz="2800" dirty="0" smtClean="0">
                <a:latin typeface="+mn-lt"/>
                <a:ea typeface="+mn-ea"/>
              </a:rPr>
              <a:t>目的地址</a:t>
            </a:r>
            <a:r>
              <a:rPr lang="zh-CN" altLang="en-US" sz="2800" dirty="0">
                <a:latin typeface="+mn-lt"/>
                <a:ea typeface="+mn-ea"/>
              </a:rPr>
              <a:t>的转发表条目时，使用与目标地址匹配的最长地址前缀</a:t>
            </a:r>
            <a:r>
              <a:rPr lang="zh-CN" altLang="en-US" sz="2800" dirty="0" smtClean="0">
                <a:latin typeface="+mn-lt"/>
                <a:ea typeface="+mn-ea"/>
              </a:rPr>
              <a:t>。</a:t>
            </a:r>
            <a:endParaRPr lang="en-US" altLang="zh-CN" sz="2800" dirty="0">
              <a:latin typeface="+mn-lt"/>
              <a:ea typeface="+mn-ea"/>
            </a:endParaRPr>
          </a:p>
        </p:txBody>
      </p:sp>
      <p:sp>
        <p:nvSpPr>
          <p:cNvPr id="22" name="Rectangle 24"/>
          <p:cNvSpPr>
            <a:spLocks noChangeArrowheads="1"/>
          </p:cNvSpPr>
          <p:nvPr/>
        </p:nvSpPr>
        <p:spPr bwMode="auto">
          <a:xfrm>
            <a:off x="1197769" y="264349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p>
        </p:txBody>
      </p:sp>
      <p:sp>
        <p:nvSpPr>
          <p:cNvPr id="23" name="Line 25"/>
          <p:cNvSpPr>
            <a:spLocks noChangeShapeType="1"/>
          </p:cNvSpPr>
          <p:nvPr/>
        </p:nvSpPr>
        <p:spPr bwMode="auto">
          <a:xfrm>
            <a:off x="1197769" y="307846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4" name="Line 26"/>
          <p:cNvSpPr>
            <a:spLocks noChangeShapeType="1"/>
          </p:cNvSpPr>
          <p:nvPr/>
        </p:nvSpPr>
        <p:spPr bwMode="auto">
          <a:xfrm>
            <a:off x="1227931" y="350868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5" name="Line 27"/>
          <p:cNvSpPr>
            <a:spLocks noChangeShapeType="1"/>
          </p:cNvSpPr>
          <p:nvPr/>
        </p:nvSpPr>
        <p:spPr bwMode="auto">
          <a:xfrm>
            <a:off x="1202531" y="392778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6" name="Line 28"/>
          <p:cNvSpPr>
            <a:spLocks noChangeShapeType="1"/>
          </p:cNvSpPr>
          <p:nvPr/>
        </p:nvSpPr>
        <p:spPr bwMode="auto">
          <a:xfrm>
            <a:off x="1199356" y="435799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7" name="Line 29"/>
          <p:cNvSpPr>
            <a:spLocks noChangeShapeType="1"/>
          </p:cNvSpPr>
          <p:nvPr/>
        </p:nvSpPr>
        <p:spPr bwMode="auto">
          <a:xfrm>
            <a:off x="6382544" y="2643494"/>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8" name="Text Box 30"/>
          <p:cNvSpPr txBox="1">
            <a:spLocks noChangeArrowheads="1"/>
          </p:cNvSpPr>
          <p:nvPr/>
        </p:nvSpPr>
        <p:spPr bwMode="auto">
          <a:xfrm>
            <a:off x="6680994" y="2586344"/>
            <a:ext cx="1107996"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nSpc>
                <a:spcPct val="150000"/>
              </a:lnSpc>
            </a:pPr>
            <a:r>
              <a:rPr lang="zh-CN" altLang="en-US" sz="1800" dirty="0" smtClean="0"/>
              <a:t>链路接口</a:t>
            </a:r>
            <a:endParaRPr lang="en-US" altLang="zh-CN" sz="1800" dirty="0"/>
          </a:p>
          <a:p>
            <a:pPr>
              <a:lnSpc>
                <a:spcPct val="150000"/>
              </a:lnSpc>
            </a:pPr>
            <a:r>
              <a:rPr lang="en-US" altLang="zh-CN" sz="1800" dirty="0"/>
              <a:t>0</a:t>
            </a:r>
          </a:p>
          <a:p>
            <a:pPr>
              <a:lnSpc>
                <a:spcPct val="150000"/>
              </a:lnSpc>
            </a:pPr>
            <a:r>
              <a:rPr lang="en-US" altLang="zh-CN" sz="1800" dirty="0"/>
              <a:t>1</a:t>
            </a:r>
          </a:p>
          <a:p>
            <a:pPr>
              <a:lnSpc>
                <a:spcPct val="150000"/>
              </a:lnSpc>
            </a:pPr>
            <a:r>
              <a:rPr lang="en-US" altLang="zh-CN" sz="1800" dirty="0"/>
              <a:t>2</a:t>
            </a:r>
          </a:p>
          <a:p>
            <a:pPr>
              <a:lnSpc>
                <a:spcPct val="150000"/>
              </a:lnSpc>
            </a:pPr>
            <a:r>
              <a:rPr lang="en-US" altLang="zh-CN" sz="1800" dirty="0"/>
              <a:t>3</a:t>
            </a:r>
          </a:p>
        </p:txBody>
      </p:sp>
      <p:sp>
        <p:nvSpPr>
          <p:cNvPr id="29" name="Text Box 22"/>
          <p:cNvSpPr txBox="1">
            <a:spLocks noChangeArrowheads="1"/>
          </p:cNvSpPr>
          <p:nvPr/>
        </p:nvSpPr>
        <p:spPr bwMode="auto">
          <a:xfrm>
            <a:off x="675481" y="1095276"/>
            <a:ext cx="203132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zh-CN" altLang="en-US" sz="2400" dirty="0" smtClean="0">
                <a:solidFill>
                  <a:srgbClr val="CC0000"/>
                </a:solidFill>
                <a:latin typeface="+mn-lt"/>
              </a:rPr>
              <a:t>最长前缀匹配</a:t>
            </a:r>
            <a:endParaRPr lang="en-US" altLang="zh-CN" sz="2400" dirty="0">
              <a:solidFill>
                <a:srgbClr val="CC0000"/>
              </a:solidFill>
              <a:latin typeface="+mn-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p:nvPr>
        </p:nvSpPr>
        <p:spPr/>
        <p:txBody>
          <a:bodyPr/>
          <a:lstStyle/>
          <a:p>
            <a:pPr eaLnBrk="1" hangingPunct="1"/>
            <a:r>
              <a:rPr lang="zh-CN" altLang="en-US" dirty="0">
                <a:latin typeface="Gill Sans MT" panose="020B0502020104020203" pitchFamily="34" charset="0"/>
              </a:rPr>
              <a:t>最长前缀匹配</a:t>
            </a:r>
            <a:endParaRPr lang="en-US" altLang="zh-CN" dirty="0">
              <a:latin typeface="Gill Sans MT" panose="020B0502020104020203" pitchFamily="34" charset="0"/>
            </a:endParaRPr>
          </a:p>
        </p:txBody>
      </p:sp>
      <p:sp>
        <p:nvSpPr>
          <p:cNvPr id="55299" name="Content Placeholder 1"/>
          <p:cNvSpPr>
            <a:spLocks noGrp="1"/>
          </p:cNvSpPr>
          <p:nvPr>
            <p:ph idx="1"/>
          </p:nvPr>
        </p:nvSpPr>
        <p:spPr/>
        <p:txBody>
          <a:bodyPr/>
          <a:lstStyle/>
          <a:p>
            <a:pPr>
              <a:spcBef>
                <a:spcPts val="600"/>
              </a:spcBef>
            </a:pPr>
            <a:r>
              <a:rPr lang="zh-CN" altLang="en-US" dirty="0" smtClean="0"/>
              <a:t>当学习</a:t>
            </a:r>
            <a:r>
              <a:rPr lang="zh-CN" altLang="en-US" dirty="0"/>
              <a:t>寻址时，我们将很快看到为什么使用最长前缀匹配</a:t>
            </a:r>
            <a:r>
              <a:rPr lang="zh-CN" altLang="en-US" dirty="0" smtClean="0"/>
              <a:t>。</a:t>
            </a:r>
            <a:r>
              <a:rPr lang="en-US" altLang="zh-CN" dirty="0" smtClean="0">
                <a:ea typeface="ＭＳ Ｐゴシック" pitchFamily="34" charset="-128"/>
                <a:cs typeface="ＭＳ Ｐゴシック" pitchFamily="34" charset="-128"/>
              </a:rPr>
              <a:t> </a:t>
            </a:r>
          </a:p>
          <a:p>
            <a:pPr>
              <a:spcBef>
                <a:spcPts val="600"/>
              </a:spcBef>
            </a:pPr>
            <a:endParaRPr lang="en-US" altLang="zh-CN" dirty="0" smtClean="0">
              <a:ea typeface="ＭＳ Ｐゴシック" pitchFamily="34" charset="-128"/>
              <a:cs typeface="ＭＳ Ｐゴシック" pitchFamily="34" charset="-128"/>
            </a:endParaRPr>
          </a:p>
          <a:p>
            <a:pPr>
              <a:spcBef>
                <a:spcPts val="600"/>
              </a:spcBef>
            </a:pPr>
            <a:r>
              <a:rPr lang="zh-CN" altLang="en-US" dirty="0"/>
              <a:t>最长前缀匹配</a:t>
            </a:r>
            <a:r>
              <a:rPr lang="en-US" altLang="zh-CN" dirty="0" smtClean="0"/>
              <a:t>: </a:t>
            </a:r>
            <a:r>
              <a:rPr lang="zh-CN" altLang="en-US" dirty="0" smtClean="0"/>
              <a:t>通常</a:t>
            </a:r>
            <a:r>
              <a:rPr lang="zh-CN" altLang="en-US" dirty="0"/>
              <a:t>使用三元内容可寻址</a:t>
            </a:r>
            <a:r>
              <a:rPr lang="zh-CN" altLang="en-US" dirty="0" smtClean="0"/>
              <a:t>存储器</a:t>
            </a:r>
            <a:r>
              <a:rPr lang="en-US" altLang="zh-CN" dirty="0">
                <a:ea typeface="ＭＳ Ｐゴシック" pitchFamily="34" charset="-128"/>
                <a:cs typeface="ＭＳ Ｐゴシック" pitchFamily="34" charset="-128"/>
              </a:rPr>
              <a:t>(TCAMs</a:t>
            </a:r>
            <a:r>
              <a:rPr lang="en-US" altLang="zh-CN" dirty="0" smtClean="0">
                <a:ea typeface="ＭＳ Ｐゴシック" pitchFamily="34" charset="-128"/>
                <a:cs typeface="ＭＳ Ｐゴシック" pitchFamily="34" charset="-128"/>
              </a:rPr>
              <a:t>)</a:t>
            </a:r>
            <a:r>
              <a:rPr lang="zh-CN" altLang="en-US" dirty="0" smtClean="0">
                <a:solidFill>
                  <a:srgbClr val="FF0000"/>
                </a:solidFill>
              </a:rPr>
              <a:t>来</a:t>
            </a:r>
            <a:r>
              <a:rPr lang="zh-CN" altLang="en-US" dirty="0" smtClean="0"/>
              <a:t>执行</a:t>
            </a:r>
            <a:endParaRPr lang="en-US" altLang="zh-CN" dirty="0" smtClean="0"/>
          </a:p>
          <a:p>
            <a:pPr lvl="1">
              <a:spcBef>
                <a:spcPts val="600"/>
              </a:spcBef>
            </a:pPr>
            <a:r>
              <a:rPr lang="zh-CN" altLang="en-US" dirty="0"/>
              <a:t>内容可寻址</a:t>
            </a:r>
            <a:r>
              <a:rPr lang="en-US" altLang="zh-CN" dirty="0" smtClean="0"/>
              <a:t>: </a:t>
            </a:r>
            <a:r>
              <a:rPr lang="zh-CN" altLang="en-US" dirty="0" smtClean="0"/>
              <a:t>当给</a:t>
            </a:r>
            <a:r>
              <a:rPr lang="en-US" altLang="zh-CN" dirty="0" smtClean="0"/>
              <a:t>TCAM</a:t>
            </a:r>
            <a:r>
              <a:rPr lang="zh-CN" altLang="en-US" dirty="0" smtClean="0"/>
              <a:t>提交地址时，</a:t>
            </a:r>
            <a:r>
              <a:rPr lang="zh-CN" altLang="en-US" dirty="0"/>
              <a:t>无论表的</a:t>
            </a:r>
            <a:r>
              <a:rPr lang="zh-CN" altLang="en-US" dirty="0" smtClean="0"/>
              <a:t>大小，在</a:t>
            </a:r>
            <a:r>
              <a:rPr lang="zh-CN" altLang="en-US" dirty="0"/>
              <a:t>一个时钟</a:t>
            </a:r>
            <a:r>
              <a:rPr lang="zh-CN" altLang="en-US" dirty="0" smtClean="0"/>
              <a:t>周期内检索地址</a:t>
            </a:r>
            <a:endParaRPr lang="en-US" altLang="zh-CN" dirty="0"/>
          </a:p>
          <a:p>
            <a:pPr lvl="1">
              <a:spcBef>
                <a:spcPts val="600"/>
              </a:spcBef>
            </a:pPr>
            <a:endParaRPr lang="en-US" altLang="zh-CN" dirty="0" smtClean="0">
              <a:ea typeface="ＭＳ Ｐゴシック" pitchFamily="34" charset="-128"/>
              <a:cs typeface="Gill Sans MT" pitchFamily="34" charset="0"/>
            </a:endParaRPr>
          </a:p>
          <a:p>
            <a:pPr lvl="1">
              <a:spcBef>
                <a:spcPts val="600"/>
              </a:spcBef>
            </a:pPr>
            <a:r>
              <a:rPr lang="en-US" altLang="zh-CN" dirty="0" smtClean="0">
                <a:ea typeface="ＭＳ Ｐゴシック" pitchFamily="34" charset="-128"/>
                <a:cs typeface="Gill Sans MT" pitchFamily="34" charset="0"/>
              </a:rPr>
              <a:t>Cisco Catalyst: </a:t>
            </a:r>
            <a:r>
              <a:rPr lang="zh-CN" altLang="en-US" dirty="0" smtClean="0"/>
              <a:t>能</a:t>
            </a:r>
            <a:r>
              <a:rPr lang="zh-CN" altLang="en-US" dirty="0"/>
              <a:t>在</a:t>
            </a:r>
            <a:r>
              <a:rPr lang="en-US" altLang="zh-CN" dirty="0" smtClean="0"/>
              <a:t>TCAM</a:t>
            </a:r>
            <a:r>
              <a:rPr lang="zh-CN" altLang="en-US" dirty="0" smtClean="0"/>
              <a:t>有</a:t>
            </a:r>
            <a:r>
              <a:rPr lang="en-US" altLang="zh-CN" dirty="0" smtClean="0"/>
              <a:t>1 </a:t>
            </a:r>
            <a:r>
              <a:rPr lang="en-US" altLang="zh-CN" dirty="0"/>
              <a:t>~</a:t>
            </a:r>
            <a:r>
              <a:rPr lang="en-US" altLang="zh-CN" dirty="0" smtClean="0"/>
              <a:t>1M</a:t>
            </a:r>
            <a:r>
              <a:rPr lang="zh-CN" altLang="en-US" dirty="0"/>
              <a:t>路由</a:t>
            </a:r>
            <a:r>
              <a:rPr lang="zh-CN" altLang="en-US" dirty="0" smtClean="0"/>
              <a:t>表项</a:t>
            </a:r>
            <a:endParaRPr lang="zh-CN" altLang="en-US" dirty="0"/>
          </a:p>
        </p:txBody>
      </p:sp>
    </p:spTree>
    <p:extLst>
      <p:ext uri="{BB962C8B-B14F-4D97-AF65-F5344CB8AC3E}">
        <p14:creationId xmlns:p14="http://schemas.microsoft.com/office/powerpoint/2010/main" val="37328004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solidFill>
                  <a:srgbClr val="FF0000"/>
                </a:solidFill>
              </a:rPr>
              <a:t>交换</a:t>
            </a:r>
            <a:endParaRPr lang="en-US" altLang="zh-CN" sz="2000" dirty="0">
              <a:solidFill>
                <a:srgbClr val="FF0000"/>
              </a:solidFill>
            </a:endParaRPr>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2728241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title"/>
          </p:nvPr>
        </p:nvSpPr>
        <p:spPr/>
        <p:txBody>
          <a:bodyPr/>
          <a:lstStyle/>
          <a:p>
            <a:r>
              <a:rPr lang="zh-CN" altLang="en-US" dirty="0" smtClean="0">
                <a:ea typeface="ＭＳ Ｐゴシック" pitchFamily="34" charset="-128"/>
              </a:rPr>
              <a:t>交换结构</a:t>
            </a:r>
            <a:endParaRPr lang="en-US" altLang="zh-CN" sz="1800" dirty="0" smtClean="0">
              <a:ea typeface="ＭＳ Ｐゴシック" pitchFamily="34" charset="-128"/>
            </a:endParaRPr>
          </a:p>
        </p:txBody>
      </p:sp>
      <p:sp>
        <p:nvSpPr>
          <p:cNvPr id="24582" name="Rectangle 4"/>
          <p:cNvSpPr>
            <a:spLocks noGrp="1" noChangeArrowheads="1"/>
          </p:cNvSpPr>
          <p:nvPr>
            <p:ph idx="1"/>
          </p:nvPr>
        </p:nvSpPr>
        <p:spPr>
          <a:xfrm>
            <a:off x="325438" y="1042988"/>
            <a:ext cx="8488362" cy="2613025"/>
          </a:xfrm>
        </p:spPr>
        <p:txBody>
          <a:bodyPr/>
          <a:lstStyle/>
          <a:p>
            <a:pPr>
              <a:buFont typeface="Wingdings" charset="2"/>
              <a:buChar char="§"/>
              <a:defRPr/>
            </a:pPr>
            <a:r>
              <a:rPr lang="zh-CN" altLang="en-US" dirty="0" smtClean="0"/>
              <a:t>将分组从</a:t>
            </a:r>
            <a:r>
              <a:rPr lang="zh-CN" altLang="en-US" dirty="0"/>
              <a:t>输入</a:t>
            </a:r>
            <a:r>
              <a:rPr lang="zh-CN" altLang="en-US" dirty="0" smtClean="0"/>
              <a:t>缓冲区</a:t>
            </a:r>
            <a:r>
              <a:rPr lang="zh-CN" altLang="en-US" dirty="0">
                <a:solidFill>
                  <a:srgbClr val="FF0000"/>
                </a:solidFill>
              </a:rPr>
              <a:t>传输</a:t>
            </a:r>
            <a:r>
              <a:rPr lang="zh-CN" altLang="en-US" dirty="0" smtClean="0">
                <a:solidFill>
                  <a:srgbClr val="FF0000"/>
                </a:solidFill>
              </a:rPr>
              <a:t>到</a:t>
            </a:r>
            <a:r>
              <a:rPr lang="zh-CN" altLang="en-US" dirty="0"/>
              <a:t>适当的输出</a:t>
            </a:r>
            <a:r>
              <a:rPr lang="zh-CN" altLang="en-US" dirty="0" smtClean="0"/>
              <a:t>缓冲区</a:t>
            </a:r>
            <a:endParaRPr lang="en-US" dirty="0" smtClean="0">
              <a:cs typeface="+mn-cs"/>
            </a:endParaRPr>
          </a:p>
          <a:p>
            <a:pPr>
              <a:buFont typeface="Wingdings" charset="2"/>
              <a:buChar char="§"/>
              <a:defRPr/>
            </a:pPr>
            <a:r>
              <a:rPr lang="zh-CN" altLang="en-US" dirty="0" smtClean="0">
                <a:cs typeface="+mn-cs"/>
              </a:rPr>
              <a:t>交换速率</a:t>
            </a:r>
            <a:r>
              <a:rPr lang="zh-CN" altLang="en-US" dirty="0"/>
              <a:t>：</a:t>
            </a:r>
            <a:r>
              <a:rPr lang="zh-CN" altLang="en-US" dirty="0" smtClean="0"/>
              <a:t>数据包</a:t>
            </a:r>
            <a:r>
              <a:rPr lang="zh-CN" altLang="en-US" dirty="0"/>
              <a:t>从输入传输到输出的</a:t>
            </a:r>
            <a:r>
              <a:rPr lang="zh-CN" altLang="en-US" dirty="0" smtClean="0"/>
              <a:t>速率</a:t>
            </a:r>
            <a:endParaRPr lang="en-US" dirty="0" smtClean="0">
              <a:cs typeface="+mn-cs"/>
            </a:endParaRPr>
          </a:p>
          <a:p>
            <a:pPr lvl="1">
              <a:spcBef>
                <a:spcPts val="600"/>
              </a:spcBef>
              <a:buFont typeface="Arial"/>
              <a:buChar char="•"/>
              <a:defRPr/>
            </a:pPr>
            <a:r>
              <a:rPr lang="zh-CN" altLang="en-US" dirty="0"/>
              <a:t>通常以输入</a:t>
            </a:r>
            <a:r>
              <a:rPr lang="en-US" altLang="zh-CN" dirty="0"/>
              <a:t>/</a:t>
            </a:r>
            <a:r>
              <a:rPr lang="zh-CN" altLang="en-US" dirty="0"/>
              <a:t>输出线速率的倍数来</a:t>
            </a:r>
            <a:r>
              <a:rPr lang="zh-CN" altLang="en-US" dirty="0" smtClean="0"/>
              <a:t>测量</a:t>
            </a:r>
            <a:endParaRPr lang="en-US" dirty="0"/>
          </a:p>
          <a:p>
            <a:pPr lvl="1">
              <a:spcBef>
                <a:spcPts val="600"/>
              </a:spcBef>
              <a:buFont typeface="Arial"/>
              <a:buChar char="•"/>
              <a:defRPr/>
            </a:pPr>
            <a:r>
              <a:rPr lang="en-US" dirty="0"/>
              <a:t>N </a:t>
            </a:r>
            <a:r>
              <a:rPr lang="en-US" dirty="0" smtClean="0"/>
              <a:t>inputs</a:t>
            </a:r>
            <a:r>
              <a:rPr lang="zh-CN" altLang="en-US" dirty="0" smtClean="0"/>
              <a:t>：交换速率</a:t>
            </a:r>
            <a:r>
              <a:rPr lang="en-US" altLang="zh-CN" dirty="0"/>
              <a:t>N</a:t>
            </a:r>
            <a:r>
              <a:rPr lang="zh-CN" altLang="en-US" dirty="0"/>
              <a:t>倍于理想的线路速率</a:t>
            </a:r>
          </a:p>
          <a:p>
            <a:pPr>
              <a:buFont typeface="Wingdings" charset="2"/>
              <a:buChar char="§"/>
              <a:defRPr/>
            </a:pPr>
            <a:r>
              <a:rPr lang="zh-CN" altLang="en-US" dirty="0" smtClean="0">
                <a:cs typeface="+mn-cs"/>
              </a:rPr>
              <a:t>三种交换技术</a:t>
            </a:r>
            <a:endParaRPr lang="en-US" dirty="0">
              <a:cs typeface="+mn-cs"/>
            </a:endParaRPr>
          </a:p>
        </p:txBody>
      </p:sp>
      <p:grpSp>
        <p:nvGrpSpPr>
          <p:cNvPr id="56325" name="Group 30"/>
          <p:cNvGrpSpPr>
            <a:grpSpLocks/>
          </p:cNvGrpSpPr>
          <p:nvPr/>
        </p:nvGrpSpPr>
        <p:grpSpPr bwMode="auto">
          <a:xfrm>
            <a:off x="766396" y="4048615"/>
            <a:ext cx="890588" cy="215900"/>
            <a:chOff x="876" y="2800"/>
            <a:chExt cx="642" cy="175"/>
          </a:xfrm>
        </p:grpSpPr>
        <p:sp>
          <p:nvSpPr>
            <p:cNvPr id="56455"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56"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57"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58"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59"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26" name="Group 45"/>
          <p:cNvGrpSpPr>
            <a:grpSpLocks/>
          </p:cNvGrpSpPr>
          <p:nvPr/>
        </p:nvGrpSpPr>
        <p:grpSpPr bwMode="auto">
          <a:xfrm>
            <a:off x="742584" y="4443903"/>
            <a:ext cx="890587" cy="215900"/>
            <a:chOff x="876" y="2800"/>
            <a:chExt cx="642" cy="175"/>
          </a:xfrm>
        </p:grpSpPr>
        <p:sp>
          <p:nvSpPr>
            <p:cNvPr id="56450"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51"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52"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53"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54"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27" name="Group 51"/>
          <p:cNvGrpSpPr>
            <a:grpSpLocks/>
          </p:cNvGrpSpPr>
          <p:nvPr/>
        </p:nvGrpSpPr>
        <p:grpSpPr bwMode="auto">
          <a:xfrm>
            <a:off x="737821" y="4870940"/>
            <a:ext cx="890588" cy="215900"/>
            <a:chOff x="876" y="2800"/>
            <a:chExt cx="642" cy="175"/>
          </a:xfrm>
        </p:grpSpPr>
        <p:sp>
          <p:nvSpPr>
            <p:cNvPr id="56445"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46"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47"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48"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49"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sp>
        <p:nvSpPr>
          <p:cNvPr id="56328" name="Rectangle 57"/>
          <p:cNvSpPr>
            <a:spLocks noChangeArrowheads="1"/>
          </p:cNvSpPr>
          <p:nvPr/>
        </p:nvSpPr>
        <p:spPr bwMode="auto">
          <a:xfrm>
            <a:off x="1625234" y="3966065"/>
            <a:ext cx="704850" cy="1176338"/>
          </a:xfrm>
          <a:prstGeom prst="rect">
            <a:avLst/>
          </a:prstGeom>
          <a:noFill/>
          <a:ln w="28575">
            <a:solidFill>
              <a:srgbClr val="FF0000"/>
            </a:solidFill>
            <a:miter lim="800000"/>
            <a:headEnd/>
            <a:tailEnd/>
          </a:ln>
        </p:spPr>
        <p:txBody>
          <a:bodyPr wrap="none" anchor="ctr"/>
          <a:lstStyle/>
          <a:p>
            <a:endParaRPr lang="zh-CN" altLang="zh-CN"/>
          </a:p>
        </p:txBody>
      </p:sp>
      <p:grpSp>
        <p:nvGrpSpPr>
          <p:cNvPr id="56329" name="Group 64"/>
          <p:cNvGrpSpPr>
            <a:grpSpLocks/>
          </p:cNvGrpSpPr>
          <p:nvPr/>
        </p:nvGrpSpPr>
        <p:grpSpPr bwMode="auto">
          <a:xfrm>
            <a:off x="2334846" y="4047028"/>
            <a:ext cx="890588" cy="215900"/>
            <a:chOff x="455" y="3463"/>
            <a:chExt cx="561" cy="136"/>
          </a:xfrm>
        </p:grpSpPr>
        <p:sp>
          <p:nvSpPr>
            <p:cNvPr id="56440"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41"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42"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43"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44"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0" name="Group 65"/>
          <p:cNvGrpSpPr>
            <a:grpSpLocks/>
          </p:cNvGrpSpPr>
          <p:nvPr/>
        </p:nvGrpSpPr>
        <p:grpSpPr bwMode="auto">
          <a:xfrm>
            <a:off x="2339609" y="4439140"/>
            <a:ext cx="890587" cy="215900"/>
            <a:chOff x="455" y="3463"/>
            <a:chExt cx="561" cy="136"/>
          </a:xfrm>
        </p:grpSpPr>
        <p:sp>
          <p:nvSpPr>
            <p:cNvPr id="56435"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36"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37"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38"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39"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1" name="Group 71"/>
          <p:cNvGrpSpPr>
            <a:grpSpLocks/>
          </p:cNvGrpSpPr>
          <p:nvPr/>
        </p:nvGrpSpPr>
        <p:grpSpPr bwMode="auto">
          <a:xfrm>
            <a:off x="2334846" y="4866178"/>
            <a:ext cx="890588" cy="215900"/>
            <a:chOff x="455" y="3463"/>
            <a:chExt cx="561" cy="136"/>
          </a:xfrm>
        </p:grpSpPr>
        <p:sp>
          <p:nvSpPr>
            <p:cNvPr id="56430"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31"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32"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33"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34"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sp>
        <p:nvSpPr>
          <p:cNvPr id="56332" name="Text Box 78"/>
          <p:cNvSpPr txBox="1">
            <a:spLocks noChangeArrowheads="1"/>
          </p:cNvSpPr>
          <p:nvPr/>
        </p:nvSpPr>
        <p:spPr bwMode="auto">
          <a:xfrm>
            <a:off x="1458546" y="5351953"/>
            <a:ext cx="646331" cy="369332"/>
          </a:xfrm>
          <a:prstGeom prst="rect">
            <a:avLst/>
          </a:prstGeom>
          <a:noFill/>
          <a:ln w="9525">
            <a:noFill/>
            <a:miter lim="800000"/>
            <a:headEnd/>
            <a:tailEnd/>
          </a:ln>
        </p:spPr>
        <p:txBody>
          <a:bodyPr wrap="none">
            <a:spAutoFit/>
          </a:bodyPr>
          <a:lstStyle/>
          <a:p>
            <a:r>
              <a:rPr lang="zh-CN" altLang="en-US" dirty="0" smtClean="0"/>
              <a:t>内存</a:t>
            </a:r>
            <a:endParaRPr lang="en-US" altLang="zh-CN" dirty="0"/>
          </a:p>
        </p:txBody>
      </p:sp>
      <p:sp>
        <p:nvSpPr>
          <p:cNvPr id="56333" name="Text Box 79"/>
          <p:cNvSpPr txBox="1">
            <a:spLocks noChangeArrowheads="1"/>
          </p:cNvSpPr>
          <p:nvPr/>
        </p:nvSpPr>
        <p:spPr bwMode="auto">
          <a:xfrm>
            <a:off x="1556971" y="4283565"/>
            <a:ext cx="823913" cy="304800"/>
          </a:xfrm>
          <a:prstGeom prst="rect">
            <a:avLst/>
          </a:prstGeom>
          <a:noFill/>
          <a:ln w="9525">
            <a:noFill/>
            <a:miter lim="800000"/>
            <a:headEnd/>
            <a:tailEnd/>
          </a:ln>
        </p:spPr>
        <p:txBody>
          <a:bodyPr wrap="none">
            <a:spAutoFit/>
          </a:bodyPr>
          <a:lstStyle/>
          <a:p>
            <a:r>
              <a:rPr lang="en-US" altLang="zh-CN" sz="1400"/>
              <a:t>memory</a:t>
            </a:r>
          </a:p>
        </p:txBody>
      </p:sp>
      <p:grpSp>
        <p:nvGrpSpPr>
          <p:cNvPr id="56334" name="Group 80"/>
          <p:cNvGrpSpPr>
            <a:grpSpLocks/>
          </p:cNvGrpSpPr>
          <p:nvPr/>
        </p:nvGrpSpPr>
        <p:grpSpPr bwMode="auto">
          <a:xfrm>
            <a:off x="3671521" y="4032740"/>
            <a:ext cx="890588" cy="215900"/>
            <a:chOff x="876" y="2800"/>
            <a:chExt cx="642" cy="175"/>
          </a:xfrm>
        </p:grpSpPr>
        <p:sp>
          <p:nvSpPr>
            <p:cNvPr id="56425"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26"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27"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28"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29"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5" name="Group 86"/>
          <p:cNvGrpSpPr>
            <a:grpSpLocks/>
          </p:cNvGrpSpPr>
          <p:nvPr/>
        </p:nvGrpSpPr>
        <p:grpSpPr bwMode="auto">
          <a:xfrm>
            <a:off x="3669934" y="4428028"/>
            <a:ext cx="890587" cy="215900"/>
            <a:chOff x="876" y="2800"/>
            <a:chExt cx="642" cy="175"/>
          </a:xfrm>
        </p:grpSpPr>
        <p:sp>
          <p:nvSpPr>
            <p:cNvPr id="56420"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21"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22"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23"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24"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6" name="Group 92"/>
          <p:cNvGrpSpPr>
            <a:grpSpLocks/>
          </p:cNvGrpSpPr>
          <p:nvPr/>
        </p:nvGrpSpPr>
        <p:grpSpPr bwMode="auto">
          <a:xfrm>
            <a:off x="3665171" y="4855065"/>
            <a:ext cx="890588" cy="215900"/>
            <a:chOff x="876" y="2800"/>
            <a:chExt cx="642" cy="175"/>
          </a:xfrm>
        </p:grpSpPr>
        <p:sp>
          <p:nvSpPr>
            <p:cNvPr id="56415"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16"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17"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18"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19"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sp>
        <p:nvSpPr>
          <p:cNvPr id="56337" name="Line 98"/>
          <p:cNvSpPr>
            <a:spLocks noChangeShapeType="1"/>
          </p:cNvSpPr>
          <p:nvPr/>
        </p:nvSpPr>
        <p:spPr bwMode="auto">
          <a:xfrm>
            <a:off x="4573221" y="4035915"/>
            <a:ext cx="0" cy="1003300"/>
          </a:xfrm>
          <a:prstGeom prst="line">
            <a:avLst/>
          </a:prstGeom>
          <a:noFill/>
          <a:ln w="76200">
            <a:solidFill>
              <a:srgbClr val="FF0000"/>
            </a:solidFill>
            <a:round/>
            <a:headEnd/>
            <a:tailEnd/>
          </a:ln>
        </p:spPr>
        <p:txBody>
          <a:bodyPr wrap="none"/>
          <a:lstStyle/>
          <a:p>
            <a:endParaRPr lang="zh-CN" altLang="en-US"/>
          </a:p>
        </p:txBody>
      </p:sp>
      <p:grpSp>
        <p:nvGrpSpPr>
          <p:cNvPr id="56338" name="Group 99"/>
          <p:cNvGrpSpPr>
            <a:grpSpLocks/>
          </p:cNvGrpSpPr>
          <p:nvPr/>
        </p:nvGrpSpPr>
        <p:grpSpPr bwMode="auto">
          <a:xfrm>
            <a:off x="4627196" y="4020040"/>
            <a:ext cx="890588" cy="215900"/>
            <a:chOff x="455" y="3463"/>
            <a:chExt cx="561" cy="136"/>
          </a:xfrm>
        </p:grpSpPr>
        <p:sp>
          <p:nvSpPr>
            <p:cNvPr id="56410"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11"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12"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13"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14"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9" name="Group 105"/>
          <p:cNvGrpSpPr>
            <a:grpSpLocks/>
          </p:cNvGrpSpPr>
          <p:nvPr/>
        </p:nvGrpSpPr>
        <p:grpSpPr bwMode="auto">
          <a:xfrm>
            <a:off x="4631959" y="4412153"/>
            <a:ext cx="890587" cy="215900"/>
            <a:chOff x="455" y="3463"/>
            <a:chExt cx="561" cy="136"/>
          </a:xfrm>
        </p:grpSpPr>
        <p:sp>
          <p:nvSpPr>
            <p:cNvPr id="56405"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06"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07"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08"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09"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0" name="Group 111"/>
          <p:cNvGrpSpPr>
            <a:grpSpLocks/>
          </p:cNvGrpSpPr>
          <p:nvPr/>
        </p:nvGrpSpPr>
        <p:grpSpPr bwMode="auto">
          <a:xfrm>
            <a:off x="4627196" y="4839190"/>
            <a:ext cx="890588" cy="215900"/>
            <a:chOff x="455" y="3463"/>
            <a:chExt cx="561" cy="136"/>
          </a:xfrm>
        </p:grpSpPr>
        <p:sp>
          <p:nvSpPr>
            <p:cNvPr id="56400"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01"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02"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03"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04"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sp>
        <p:nvSpPr>
          <p:cNvPr id="56341" name="Text Box 117"/>
          <p:cNvSpPr txBox="1">
            <a:spLocks noChangeArrowheads="1"/>
          </p:cNvSpPr>
          <p:nvPr/>
        </p:nvSpPr>
        <p:spPr bwMode="auto">
          <a:xfrm>
            <a:off x="4309696" y="5348778"/>
            <a:ext cx="646331" cy="369332"/>
          </a:xfrm>
          <a:prstGeom prst="rect">
            <a:avLst/>
          </a:prstGeom>
          <a:noFill/>
          <a:ln w="9525">
            <a:noFill/>
            <a:miter lim="800000"/>
            <a:headEnd/>
            <a:tailEnd/>
          </a:ln>
        </p:spPr>
        <p:txBody>
          <a:bodyPr wrap="none">
            <a:spAutoFit/>
          </a:bodyPr>
          <a:lstStyle/>
          <a:p>
            <a:r>
              <a:rPr lang="zh-CN" altLang="en-US" dirty="0" smtClean="0"/>
              <a:t>总线</a:t>
            </a:r>
            <a:endParaRPr lang="en-US" altLang="zh-CN" dirty="0"/>
          </a:p>
        </p:txBody>
      </p:sp>
      <p:grpSp>
        <p:nvGrpSpPr>
          <p:cNvPr id="56342" name="Group 118"/>
          <p:cNvGrpSpPr>
            <a:grpSpLocks/>
          </p:cNvGrpSpPr>
          <p:nvPr/>
        </p:nvGrpSpPr>
        <p:grpSpPr bwMode="auto">
          <a:xfrm>
            <a:off x="6114684" y="3999403"/>
            <a:ext cx="890587" cy="215900"/>
            <a:chOff x="876" y="2800"/>
            <a:chExt cx="642" cy="175"/>
          </a:xfrm>
        </p:grpSpPr>
        <p:sp>
          <p:nvSpPr>
            <p:cNvPr id="56395"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96"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97"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98"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99"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3" name="Group 124"/>
          <p:cNvGrpSpPr>
            <a:grpSpLocks/>
          </p:cNvGrpSpPr>
          <p:nvPr/>
        </p:nvGrpSpPr>
        <p:grpSpPr bwMode="auto">
          <a:xfrm>
            <a:off x="6090871" y="4394690"/>
            <a:ext cx="890588" cy="215900"/>
            <a:chOff x="876" y="2800"/>
            <a:chExt cx="642" cy="175"/>
          </a:xfrm>
        </p:grpSpPr>
        <p:sp>
          <p:nvSpPr>
            <p:cNvPr id="56390"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91"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92"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93"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94"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4" name="Group 130"/>
          <p:cNvGrpSpPr>
            <a:grpSpLocks/>
          </p:cNvGrpSpPr>
          <p:nvPr/>
        </p:nvGrpSpPr>
        <p:grpSpPr bwMode="auto">
          <a:xfrm>
            <a:off x="6086109" y="4821728"/>
            <a:ext cx="890587" cy="215900"/>
            <a:chOff x="876" y="2800"/>
            <a:chExt cx="642" cy="175"/>
          </a:xfrm>
        </p:grpSpPr>
        <p:sp>
          <p:nvSpPr>
            <p:cNvPr id="56385"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86"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87"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88"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89"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5" name="Group 154"/>
          <p:cNvGrpSpPr>
            <a:grpSpLocks/>
          </p:cNvGrpSpPr>
          <p:nvPr/>
        </p:nvGrpSpPr>
        <p:grpSpPr bwMode="auto">
          <a:xfrm rot="5400000">
            <a:off x="7210059" y="5018578"/>
            <a:ext cx="895350" cy="1035050"/>
            <a:chOff x="2954" y="2776"/>
            <a:chExt cx="564" cy="652"/>
          </a:xfrm>
        </p:grpSpPr>
        <p:grpSp>
          <p:nvGrpSpPr>
            <p:cNvPr id="56367" name="Group 136"/>
            <p:cNvGrpSpPr>
              <a:grpSpLocks/>
            </p:cNvGrpSpPr>
            <p:nvPr/>
          </p:nvGrpSpPr>
          <p:grpSpPr bwMode="auto">
            <a:xfrm>
              <a:off x="2954" y="2776"/>
              <a:ext cx="561" cy="136"/>
              <a:chOff x="455" y="3463"/>
              <a:chExt cx="561" cy="136"/>
            </a:xfrm>
          </p:grpSpPr>
          <p:sp>
            <p:nvSpPr>
              <p:cNvPr id="56380"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81"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82"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83"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84"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68" name="Group 142"/>
            <p:cNvGrpSpPr>
              <a:grpSpLocks/>
            </p:cNvGrpSpPr>
            <p:nvPr/>
          </p:nvGrpSpPr>
          <p:grpSpPr bwMode="auto">
            <a:xfrm>
              <a:off x="2957" y="3023"/>
              <a:ext cx="561" cy="136"/>
              <a:chOff x="455" y="3463"/>
              <a:chExt cx="561" cy="136"/>
            </a:xfrm>
          </p:grpSpPr>
          <p:sp>
            <p:nvSpPr>
              <p:cNvPr id="56375"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76"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77"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78"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79"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69" name="Group 148"/>
            <p:cNvGrpSpPr>
              <a:grpSpLocks/>
            </p:cNvGrpSpPr>
            <p:nvPr/>
          </p:nvGrpSpPr>
          <p:grpSpPr bwMode="auto">
            <a:xfrm>
              <a:off x="2954" y="3292"/>
              <a:ext cx="561" cy="136"/>
              <a:chOff x="455" y="3463"/>
              <a:chExt cx="561" cy="136"/>
            </a:xfrm>
          </p:grpSpPr>
          <p:sp>
            <p:nvSpPr>
              <p:cNvPr id="56370"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71"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72"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73"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74"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p:spPr>
            <p:txBody>
              <a:bodyPr wrap="none"/>
              <a:lstStyle/>
              <a:p>
                <a:endParaRPr lang="zh-CN" altLang="en-US"/>
              </a:p>
            </p:txBody>
          </p:sp>
        </p:grpSp>
      </p:grpSp>
      <p:sp>
        <p:nvSpPr>
          <p:cNvPr id="56346" name="Line 155"/>
          <p:cNvSpPr>
            <a:spLocks noChangeShapeType="1"/>
          </p:cNvSpPr>
          <p:nvPr/>
        </p:nvSpPr>
        <p:spPr bwMode="auto">
          <a:xfrm>
            <a:off x="7005271" y="4105765"/>
            <a:ext cx="1063625" cy="0"/>
          </a:xfrm>
          <a:prstGeom prst="line">
            <a:avLst/>
          </a:prstGeom>
          <a:noFill/>
          <a:ln w="28575">
            <a:solidFill>
              <a:srgbClr val="FF0000"/>
            </a:solidFill>
            <a:round/>
            <a:headEnd/>
            <a:tailEnd/>
          </a:ln>
        </p:spPr>
        <p:txBody>
          <a:bodyPr wrap="none"/>
          <a:lstStyle/>
          <a:p>
            <a:endParaRPr lang="zh-CN" altLang="en-US"/>
          </a:p>
        </p:txBody>
      </p:sp>
      <p:sp>
        <p:nvSpPr>
          <p:cNvPr id="56347" name="Line 156"/>
          <p:cNvSpPr>
            <a:spLocks noChangeShapeType="1"/>
          </p:cNvSpPr>
          <p:nvPr/>
        </p:nvSpPr>
        <p:spPr bwMode="auto">
          <a:xfrm flipV="1">
            <a:off x="6967171" y="4493115"/>
            <a:ext cx="1111250" cy="3175"/>
          </a:xfrm>
          <a:prstGeom prst="line">
            <a:avLst/>
          </a:prstGeom>
          <a:noFill/>
          <a:ln w="28575">
            <a:solidFill>
              <a:srgbClr val="FF0000"/>
            </a:solidFill>
            <a:round/>
            <a:headEnd/>
            <a:tailEnd/>
          </a:ln>
        </p:spPr>
        <p:txBody>
          <a:bodyPr wrap="none"/>
          <a:lstStyle/>
          <a:p>
            <a:endParaRPr lang="zh-CN" altLang="en-US"/>
          </a:p>
        </p:txBody>
      </p:sp>
      <p:sp>
        <p:nvSpPr>
          <p:cNvPr id="56348" name="Line 157"/>
          <p:cNvSpPr>
            <a:spLocks noChangeShapeType="1"/>
          </p:cNvSpPr>
          <p:nvPr/>
        </p:nvSpPr>
        <p:spPr bwMode="auto">
          <a:xfrm>
            <a:off x="6967171" y="4924915"/>
            <a:ext cx="1101725" cy="0"/>
          </a:xfrm>
          <a:prstGeom prst="line">
            <a:avLst/>
          </a:prstGeom>
          <a:noFill/>
          <a:ln w="28575">
            <a:solidFill>
              <a:srgbClr val="FF0000"/>
            </a:solidFill>
            <a:round/>
            <a:headEnd/>
            <a:tailEnd/>
          </a:ln>
        </p:spPr>
        <p:txBody>
          <a:bodyPr wrap="none"/>
          <a:lstStyle/>
          <a:p>
            <a:endParaRPr lang="zh-CN" altLang="en-US"/>
          </a:p>
        </p:txBody>
      </p:sp>
      <p:sp>
        <p:nvSpPr>
          <p:cNvPr id="56349" name="Line 158"/>
          <p:cNvSpPr>
            <a:spLocks noChangeShapeType="1"/>
          </p:cNvSpPr>
          <p:nvPr/>
        </p:nvSpPr>
        <p:spPr bwMode="auto">
          <a:xfrm flipV="1">
            <a:off x="7249746" y="4105765"/>
            <a:ext cx="0" cy="977900"/>
          </a:xfrm>
          <a:prstGeom prst="line">
            <a:avLst/>
          </a:prstGeom>
          <a:noFill/>
          <a:ln w="28575">
            <a:solidFill>
              <a:srgbClr val="FF0000"/>
            </a:solidFill>
            <a:round/>
            <a:headEnd/>
            <a:tailEnd/>
          </a:ln>
        </p:spPr>
        <p:txBody>
          <a:bodyPr wrap="none"/>
          <a:lstStyle/>
          <a:p>
            <a:endParaRPr lang="zh-CN" altLang="en-US"/>
          </a:p>
        </p:txBody>
      </p:sp>
      <p:sp>
        <p:nvSpPr>
          <p:cNvPr id="56350" name="Line 159"/>
          <p:cNvSpPr>
            <a:spLocks noChangeShapeType="1"/>
          </p:cNvSpPr>
          <p:nvPr/>
        </p:nvSpPr>
        <p:spPr bwMode="auto">
          <a:xfrm flipV="1">
            <a:off x="7672021" y="4105765"/>
            <a:ext cx="0" cy="977900"/>
          </a:xfrm>
          <a:prstGeom prst="line">
            <a:avLst/>
          </a:prstGeom>
          <a:noFill/>
          <a:ln w="28575">
            <a:solidFill>
              <a:srgbClr val="FF0000"/>
            </a:solidFill>
            <a:round/>
            <a:headEnd/>
            <a:tailEnd/>
          </a:ln>
        </p:spPr>
        <p:txBody>
          <a:bodyPr wrap="none"/>
          <a:lstStyle/>
          <a:p>
            <a:endParaRPr lang="zh-CN" altLang="en-US"/>
          </a:p>
        </p:txBody>
      </p:sp>
      <p:sp>
        <p:nvSpPr>
          <p:cNvPr id="56351" name="Line 160"/>
          <p:cNvSpPr>
            <a:spLocks noChangeShapeType="1"/>
          </p:cNvSpPr>
          <p:nvPr/>
        </p:nvSpPr>
        <p:spPr bwMode="auto">
          <a:xfrm flipV="1">
            <a:off x="8068896" y="4096240"/>
            <a:ext cx="0" cy="977900"/>
          </a:xfrm>
          <a:prstGeom prst="line">
            <a:avLst/>
          </a:prstGeom>
          <a:noFill/>
          <a:ln w="28575">
            <a:solidFill>
              <a:srgbClr val="FF0000"/>
            </a:solidFill>
            <a:round/>
            <a:headEnd/>
            <a:tailEnd/>
          </a:ln>
        </p:spPr>
        <p:txBody>
          <a:bodyPr wrap="none"/>
          <a:lstStyle/>
          <a:p>
            <a:endParaRPr lang="zh-CN" altLang="en-US"/>
          </a:p>
        </p:txBody>
      </p:sp>
      <p:sp>
        <p:nvSpPr>
          <p:cNvPr id="56352" name="Oval 161"/>
          <p:cNvSpPr>
            <a:spLocks noChangeArrowheads="1"/>
          </p:cNvSpPr>
          <p:nvPr/>
        </p:nvSpPr>
        <p:spPr bwMode="auto">
          <a:xfrm>
            <a:off x="7208471" y="4067665"/>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3" name="Oval 162"/>
          <p:cNvSpPr>
            <a:spLocks noChangeArrowheads="1"/>
          </p:cNvSpPr>
          <p:nvPr/>
        </p:nvSpPr>
        <p:spPr bwMode="auto">
          <a:xfrm>
            <a:off x="7208471" y="445184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4" name="Oval 163"/>
          <p:cNvSpPr>
            <a:spLocks noChangeArrowheads="1"/>
          </p:cNvSpPr>
          <p:nvPr/>
        </p:nvSpPr>
        <p:spPr bwMode="auto">
          <a:xfrm>
            <a:off x="7202121" y="487729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5" name="Oval 164"/>
          <p:cNvSpPr>
            <a:spLocks noChangeArrowheads="1"/>
          </p:cNvSpPr>
          <p:nvPr/>
        </p:nvSpPr>
        <p:spPr bwMode="auto">
          <a:xfrm>
            <a:off x="7633921" y="4067665"/>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6" name="Oval 165"/>
          <p:cNvSpPr>
            <a:spLocks noChangeArrowheads="1"/>
          </p:cNvSpPr>
          <p:nvPr/>
        </p:nvSpPr>
        <p:spPr bwMode="auto">
          <a:xfrm>
            <a:off x="7633921" y="445184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7" name="Oval 166"/>
          <p:cNvSpPr>
            <a:spLocks noChangeArrowheads="1"/>
          </p:cNvSpPr>
          <p:nvPr/>
        </p:nvSpPr>
        <p:spPr bwMode="auto">
          <a:xfrm>
            <a:off x="7627571" y="487729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8" name="Oval 167"/>
          <p:cNvSpPr>
            <a:spLocks noChangeArrowheads="1"/>
          </p:cNvSpPr>
          <p:nvPr/>
        </p:nvSpPr>
        <p:spPr bwMode="auto">
          <a:xfrm>
            <a:off x="8024446" y="4067665"/>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9" name="Oval 168"/>
          <p:cNvSpPr>
            <a:spLocks noChangeArrowheads="1"/>
          </p:cNvSpPr>
          <p:nvPr/>
        </p:nvSpPr>
        <p:spPr bwMode="auto">
          <a:xfrm>
            <a:off x="8024446" y="445184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60" name="Oval 169"/>
          <p:cNvSpPr>
            <a:spLocks noChangeArrowheads="1"/>
          </p:cNvSpPr>
          <p:nvPr/>
        </p:nvSpPr>
        <p:spPr bwMode="auto">
          <a:xfrm>
            <a:off x="8018096" y="487729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61" name="Text Box 170"/>
          <p:cNvSpPr txBox="1">
            <a:spLocks noChangeArrowheads="1"/>
          </p:cNvSpPr>
          <p:nvPr/>
        </p:nvSpPr>
        <p:spPr bwMode="auto">
          <a:xfrm>
            <a:off x="5922596" y="5355128"/>
            <a:ext cx="877163" cy="369332"/>
          </a:xfrm>
          <a:prstGeom prst="rect">
            <a:avLst/>
          </a:prstGeom>
          <a:noFill/>
          <a:ln w="9525">
            <a:noFill/>
            <a:miter lim="800000"/>
            <a:headEnd/>
            <a:tailEnd/>
          </a:ln>
        </p:spPr>
        <p:txBody>
          <a:bodyPr wrap="none">
            <a:spAutoFit/>
          </a:bodyPr>
          <a:lstStyle/>
          <a:p>
            <a:r>
              <a:rPr lang="zh-CN" altLang="en-US" dirty="0" smtClean="0"/>
              <a:t>纵横式</a:t>
            </a:r>
            <a:endParaRPr lang="en-US" altLang="zh-CN" dirty="0"/>
          </a:p>
        </p:txBody>
      </p:sp>
      <p:sp>
        <p:nvSpPr>
          <p:cNvPr id="56362" name="Freeform 171"/>
          <p:cNvSpPr>
            <a:spLocks/>
          </p:cNvSpPr>
          <p:nvPr/>
        </p:nvSpPr>
        <p:spPr bwMode="auto">
          <a:xfrm>
            <a:off x="613996" y="4091478"/>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a:solidFill>
              <a:schemeClr val="tx1"/>
            </a:solidFill>
            <a:round/>
            <a:headEnd/>
            <a:tailEnd type="triangle" w="med" len="med"/>
          </a:ln>
        </p:spPr>
        <p:txBody>
          <a:bodyPr wrap="none"/>
          <a:lstStyle/>
          <a:p>
            <a:endParaRPr lang="zh-CN" altLang="en-US"/>
          </a:p>
        </p:txBody>
      </p:sp>
      <p:sp>
        <p:nvSpPr>
          <p:cNvPr id="56363" name="Freeform 172"/>
          <p:cNvSpPr>
            <a:spLocks/>
          </p:cNvSpPr>
          <p:nvPr/>
        </p:nvSpPr>
        <p:spPr bwMode="auto">
          <a:xfrm>
            <a:off x="3665171" y="4061315"/>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a:solidFill>
              <a:schemeClr val="tx1"/>
            </a:solidFill>
            <a:round/>
            <a:headEnd/>
            <a:tailEnd type="triangle" w="med" len="med"/>
          </a:ln>
        </p:spPr>
        <p:txBody>
          <a:bodyPr wrap="none"/>
          <a:lstStyle/>
          <a:p>
            <a:endParaRPr lang="zh-CN" altLang="en-US"/>
          </a:p>
        </p:txBody>
      </p:sp>
      <p:sp>
        <p:nvSpPr>
          <p:cNvPr id="56364" name="Freeform 173"/>
          <p:cNvSpPr>
            <a:spLocks/>
          </p:cNvSpPr>
          <p:nvPr/>
        </p:nvSpPr>
        <p:spPr bwMode="auto">
          <a:xfrm>
            <a:off x="6062296" y="4051790"/>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a:solidFill>
              <a:schemeClr val="tx1"/>
            </a:solidFill>
            <a:round/>
            <a:headEnd/>
            <a:tailEnd type="triangle" w="med" len="med"/>
          </a:ln>
        </p:spPr>
        <p:txBody>
          <a:bodyPr wrap="none"/>
          <a:lstStyle/>
          <a:p>
            <a:endParaRPr lang="zh-CN" altLang="en-US"/>
          </a:p>
        </p:txBody>
      </p:sp>
    </p:spTree>
    <p:extLst>
      <p:ext uri="{BB962C8B-B14F-4D97-AF65-F5344CB8AC3E}">
        <p14:creationId xmlns:p14="http://schemas.microsoft.com/office/powerpoint/2010/main" val="2462085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Oval 3"/>
          <p:cNvSpPr>
            <a:spLocks noChangeArrowheads="1"/>
          </p:cNvSpPr>
          <p:nvPr/>
        </p:nvSpPr>
        <p:spPr bwMode="auto">
          <a:xfrm>
            <a:off x="914400" y="2932113"/>
            <a:ext cx="985838" cy="914400"/>
          </a:xfrm>
          <a:prstGeom prst="ellipse">
            <a:avLst/>
          </a:prstGeom>
          <a:solidFill>
            <a:schemeClr val="bg1"/>
          </a:solidFill>
          <a:ln w="9525">
            <a:solidFill>
              <a:schemeClr val="tx1"/>
            </a:solidFill>
            <a:round/>
            <a:headEnd/>
            <a:tailEnd/>
          </a:ln>
          <a:effectLst/>
        </p:spPr>
        <p:txBody>
          <a:bodyPr wrap="none" anchor="ctr"/>
          <a:lstStyle/>
          <a:p>
            <a:pPr eaLnBrk="0" hangingPunct="0"/>
            <a:r>
              <a:rPr kumimoji="0" lang="en-US" altLang="zh-CN" sz="2400" dirty="0">
                <a:latin typeface="Comic Sans MS" pitchFamily="66" charset="0"/>
              </a:rPr>
              <a:t>R1</a:t>
            </a:r>
          </a:p>
        </p:txBody>
      </p:sp>
      <p:sp>
        <p:nvSpPr>
          <p:cNvPr id="154628" name="Line 4"/>
          <p:cNvSpPr>
            <a:spLocks noChangeShapeType="1"/>
          </p:cNvSpPr>
          <p:nvPr/>
        </p:nvSpPr>
        <p:spPr bwMode="auto">
          <a:xfrm>
            <a:off x="304800" y="3389313"/>
            <a:ext cx="609600"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29" name="Line 5"/>
          <p:cNvSpPr>
            <a:spLocks noChangeShapeType="1"/>
          </p:cNvSpPr>
          <p:nvPr/>
        </p:nvSpPr>
        <p:spPr bwMode="auto">
          <a:xfrm>
            <a:off x="1366838" y="3846513"/>
            <a:ext cx="0" cy="45720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30" name="Line 6"/>
          <p:cNvSpPr>
            <a:spLocks noChangeShapeType="1"/>
          </p:cNvSpPr>
          <p:nvPr/>
        </p:nvSpPr>
        <p:spPr bwMode="auto">
          <a:xfrm>
            <a:off x="1905000" y="3389313"/>
            <a:ext cx="609600"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31" name="Line 7"/>
          <p:cNvSpPr>
            <a:spLocks noChangeShapeType="1"/>
          </p:cNvSpPr>
          <p:nvPr/>
        </p:nvSpPr>
        <p:spPr bwMode="auto">
          <a:xfrm>
            <a:off x="1366838" y="2398713"/>
            <a:ext cx="0" cy="53340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32" name="AutoShape 8"/>
          <p:cNvSpPr>
            <a:spLocks noChangeArrowheads="1"/>
          </p:cNvSpPr>
          <p:nvPr/>
        </p:nvSpPr>
        <p:spPr bwMode="auto">
          <a:xfrm>
            <a:off x="4233863" y="1484313"/>
            <a:ext cx="3124200" cy="4114800"/>
          </a:xfrm>
          <a:prstGeom prst="roundRect">
            <a:avLst>
              <a:gd name="adj" fmla="val 16667"/>
            </a:avLst>
          </a:prstGeom>
          <a:noFill/>
          <a:ln w="9525">
            <a:solidFill>
              <a:schemeClr val="bg2"/>
            </a:solidFill>
            <a:round/>
            <a:headEnd/>
            <a:tailEnd/>
          </a:ln>
          <a:effectLst/>
        </p:spPr>
        <p:txBody>
          <a:bodyPr wrap="none" anchor="ctr"/>
          <a:lstStyle/>
          <a:p>
            <a:endParaRPr lang="zh-CN" altLang="en-US"/>
          </a:p>
        </p:txBody>
      </p:sp>
      <p:sp>
        <p:nvSpPr>
          <p:cNvPr id="154633" name="Text Box 9"/>
          <p:cNvSpPr txBox="1">
            <a:spLocks noChangeArrowheads="1"/>
          </p:cNvSpPr>
          <p:nvPr/>
        </p:nvSpPr>
        <p:spPr bwMode="auto">
          <a:xfrm>
            <a:off x="228600" y="3389313"/>
            <a:ext cx="652463"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1</a:t>
            </a:r>
          </a:p>
        </p:txBody>
      </p:sp>
      <p:sp>
        <p:nvSpPr>
          <p:cNvPr id="154634" name="Text Box 10"/>
          <p:cNvSpPr txBox="1">
            <a:spLocks noChangeArrowheads="1"/>
          </p:cNvSpPr>
          <p:nvPr/>
        </p:nvSpPr>
        <p:spPr bwMode="auto">
          <a:xfrm>
            <a:off x="1366838" y="2474913"/>
            <a:ext cx="681037"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2</a:t>
            </a:r>
          </a:p>
        </p:txBody>
      </p:sp>
      <p:sp>
        <p:nvSpPr>
          <p:cNvPr id="154635" name="Text Box 11"/>
          <p:cNvSpPr txBox="1">
            <a:spLocks noChangeArrowheads="1"/>
          </p:cNvSpPr>
          <p:nvPr/>
        </p:nvSpPr>
        <p:spPr bwMode="auto">
          <a:xfrm>
            <a:off x="1905000" y="3389313"/>
            <a:ext cx="681038"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3</a:t>
            </a:r>
          </a:p>
        </p:txBody>
      </p:sp>
      <p:sp>
        <p:nvSpPr>
          <p:cNvPr id="154636" name="Text Box 12"/>
          <p:cNvSpPr txBox="1">
            <a:spLocks noChangeArrowheads="1"/>
          </p:cNvSpPr>
          <p:nvPr/>
        </p:nvSpPr>
        <p:spPr bwMode="auto">
          <a:xfrm>
            <a:off x="1366838" y="3922713"/>
            <a:ext cx="681037"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4</a:t>
            </a:r>
          </a:p>
        </p:txBody>
      </p:sp>
      <p:grpSp>
        <p:nvGrpSpPr>
          <p:cNvPr id="154637" name="Group 13"/>
          <p:cNvGrpSpPr>
            <a:grpSpLocks/>
          </p:cNvGrpSpPr>
          <p:nvPr/>
        </p:nvGrpSpPr>
        <p:grpSpPr bwMode="auto">
          <a:xfrm>
            <a:off x="2862263" y="2170113"/>
            <a:ext cx="1524000" cy="2667000"/>
            <a:chOff x="1824" y="1632"/>
            <a:chExt cx="1200" cy="1680"/>
          </a:xfrm>
        </p:grpSpPr>
        <p:sp>
          <p:nvSpPr>
            <p:cNvPr id="154638" name="Line 14"/>
            <p:cNvSpPr>
              <a:spLocks noChangeShapeType="1"/>
            </p:cNvSpPr>
            <p:nvPr/>
          </p:nvSpPr>
          <p:spPr bwMode="auto">
            <a:xfrm>
              <a:off x="1824" y="1632"/>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39" name="Line 15"/>
            <p:cNvSpPr>
              <a:spLocks noChangeShapeType="1"/>
            </p:cNvSpPr>
            <p:nvPr/>
          </p:nvSpPr>
          <p:spPr bwMode="auto">
            <a:xfrm>
              <a:off x="1824" y="2208"/>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0" name="Line 16"/>
            <p:cNvSpPr>
              <a:spLocks noChangeShapeType="1"/>
            </p:cNvSpPr>
            <p:nvPr/>
          </p:nvSpPr>
          <p:spPr bwMode="auto">
            <a:xfrm>
              <a:off x="1824" y="2736"/>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1" name="Line 17"/>
            <p:cNvSpPr>
              <a:spLocks noChangeShapeType="1"/>
            </p:cNvSpPr>
            <p:nvPr/>
          </p:nvSpPr>
          <p:spPr bwMode="auto">
            <a:xfrm>
              <a:off x="1824" y="3312"/>
              <a:ext cx="1200" cy="0"/>
            </a:xfrm>
            <a:prstGeom prst="line">
              <a:avLst/>
            </a:prstGeom>
            <a:noFill/>
            <a:ln w="19050">
              <a:solidFill>
                <a:schemeClr val="tx1"/>
              </a:solidFill>
              <a:round/>
              <a:headEnd/>
              <a:tailEnd type="triangle" w="med" len="med"/>
            </a:ln>
            <a:effectLst/>
          </p:spPr>
          <p:txBody>
            <a:bodyPr/>
            <a:lstStyle/>
            <a:p>
              <a:endParaRPr lang="zh-CN" altLang="en-US"/>
            </a:p>
          </p:txBody>
        </p:sp>
      </p:grpSp>
      <p:grpSp>
        <p:nvGrpSpPr>
          <p:cNvPr id="154642" name="Group 18"/>
          <p:cNvGrpSpPr>
            <a:grpSpLocks/>
          </p:cNvGrpSpPr>
          <p:nvPr/>
        </p:nvGrpSpPr>
        <p:grpSpPr bwMode="auto">
          <a:xfrm>
            <a:off x="6900863" y="2170113"/>
            <a:ext cx="1524000" cy="2667000"/>
            <a:chOff x="1824" y="1632"/>
            <a:chExt cx="1200" cy="1680"/>
          </a:xfrm>
        </p:grpSpPr>
        <p:sp>
          <p:nvSpPr>
            <p:cNvPr id="154643" name="Line 19"/>
            <p:cNvSpPr>
              <a:spLocks noChangeShapeType="1"/>
            </p:cNvSpPr>
            <p:nvPr/>
          </p:nvSpPr>
          <p:spPr bwMode="auto">
            <a:xfrm>
              <a:off x="1824" y="1632"/>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4" name="Line 20"/>
            <p:cNvSpPr>
              <a:spLocks noChangeShapeType="1"/>
            </p:cNvSpPr>
            <p:nvPr/>
          </p:nvSpPr>
          <p:spPr bwMode="auto">
            <a:xfrm>
              <a:off x="1824" y="2208"/>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5" name="Line 21"/>
            <p:cNvSpPr>
              <a:spLocks noChangeShapeType="1"/>
            </p:cNvSpPr>
            <p:nvPr/>
          </p:nvSpPr>
          <p:spPr bwMode="auto">
            <a:xfrm>
              <a:off x="1824" y="2736"/>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6" name="Line 22"/>
            <p:cNvSpPr>
              <a:spLocks noChangeShapeType="1"/>
            </p:cNvSpPr>
            <p:nvPr/>
          </p:nvSpPr>
          <p:spPr bwMode="auto">
            <a:xfrm>
              <a:off x="1824" y="3312"/>
              <a:ext cx="1200" cy="0"/>
            </a:xfrm>
            <a:prstGeom prst="line">
              <a:avLst/>
            </a:prstGeom>
            <a:noFill/>
            <a:ln w="19050">
              <a:solidFill>
                <a:schemeClr val="tx1"/>
              </a:solidFill>
              <a:round/>
              <a:headEnd/>
              <a:tailEnd type="triangle" w="med" len="med"/>
            </a:ln>
            <a:effectLst/>
          </p:spPr>
          <p:txBody>
            <a:bodyPr/>
            <a:lstStyle/>
            <a:p>
              <a:endParaRPr lang="zh-CN" altLang="en-US"/>
            </a:p>
          </p:txBody>
        </p:sp>
      </p:grpSp>
      <p:sp>
        <p:nvSpPr>
          <p:cNvPr id="154647" name="Text Box 23"/>
          <p:cNvSpPr txBox="1">
            <a:spLocks noChangeArrowheads="1"/>
          </p:cNvSpPr>
          <p:nvPr/>
        </p:nvSpPr>
        <p:spPr bwMode="auto">
          <a:xfrm>
            <a:off x="2938463" y="1865313"/>
            <a:ext cx="1347787"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1, ingress</a:t>
            </a:r>
          </a:p>
        </p:txBody>
      </p:sp>
      <p:sp>
        <p:nvSpPr>
          <p:cNvPr id="154648" name="Text Box 24"/>
          <p:cNvSpPr txBox="1">
            <a:spLocks noChangeArrowheads="1"/>
          </p:cNvSpPr>
          <p:nvPr/>
        </p:nvSpPr>
        <p:spPr bwMode="auto">
          <a:xfrm>
            <a:off x="7427913" y="1865313"/>
            <a:ext cx="1301750"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1, egress</a:t>
            </a:r>
          </a:p>
        </p:txBody>
      </p:sp>
      <p:sp>
        <p:nvSpPr>
          <p:cNvPr id="154649" name="Text Box 25"/>
          <p:cNvSpPr txBox="1">
            <a:spLocks noChangeArrowheads="1"/>
          </p:cNvSpPr>
          <p:nvPr/>
        </p:nvSpPr>
        <p:spPr bwMode="auto">
          <a:xfrm>
            <a:off x="2938463" y="2779713"/>
            <a:ext cx="1376362"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2, ingress</a:t>
            </a:r>
          </a:p>
        </p:txBody>
      </p:sp>
      <p:sp>
        <p:nvSpPr>
          <p:cNvPr id="154650" name="Text Box 26"/>
          <p:cNvSpPr txBox="1">
            <a:spLocks noChangeArrowheads="1"/>
          </p:cNvSpPr>
          <p:nvPr/>
        </p:nvSpPr>
        <p:spPr bwMode="auto">
          <a:xfrm>
            <a:off x="7427913" y="2779713"/>
            <a:ext cx="1330325"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2, egress</a:t>
            </a:r>
          </a:p>
        </p:txBody>
      </p:sp>
      <p:sp>
        <p:nvSpPr>
          <p:cNvPr id="154651" name="Text Box 27"/>
          <p:cNvSpPr txBox="1">
            <a:spLocks noChangeArrowheads="1"/>
          </p:cNvSpPr>
          <p:nvPr/>
        </p:nvSpPr>
        <p:spPr bwMode="auto">
          <a:xfrm>
            <a:off x="2938463" y="3617913"/>
            <a:ext cx="1376362"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3, ingress</a:t>
            </a:r>
          </a:p>
        </p:txBody>
      </p:sp>
      <p:sp>
        <p:nvSpPr>
          <p:cNvPr id="154652" name="Text Box 28"/>
          <p:cNvSpPr txBox="1">
            <a:spLocks noChangeArrowheads="1"/>
          </p:cNvSpPr>
          <p:nvPr/>
        </p:nvSpPr>
        <p:spPr bwMode="auto">
          <a:xfrm>
            <a:off x="7427913" y="3617913"/>
            <a:ext cx="1330325"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3, egress</a:t>
            </a:r>
          </a:p>
        </p:txBody>
      </p:sp>
      <p:sp>
        <p:nvSpPr>
          <p:cNvPr id="154653" name="Text Box 29"/>
          <p:cNvSpPr txBox="1">
            <a:spLocks noChangeArrowheads="1"/>
          </p:cNvSpPr>
          <p:nvPr/>
        </p:nvSpPr>
        <p:spPr bwMode="auto">
          <a:xfrm>
            <a:off x="2938463" y="4532313"/>
            <a:ext cx="1376362"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4, ingress</a:t>
            </a:r>
          </a:p>
        </p:txBody>
      </p:sp>
      <p:sp>
        <p:nvSpPr>
          <p:cNvPr id="154654" name="Text Box 30"/>
          <p:cNvSpPr txBox="1">
            <a:spLocks noChangeArrowheads="1"/>
          </p:cNvSpPr>
          <p:nvPr/>
        </p:nvSpPr>
        <p:spPr bwMode="auto">
          <a:xfrm>
            <a:off x="7427913" y="4532313"/>
            <a:ext cx="1330325" cy="304800"/>
          </a:xfrm>
          <a:prstGeom prst="rect">
            <a:avLst/>
          </a:prstGeom>
          <a:noFill/>
          <a:ln w="9525">
            <a:noFill/>
            <a:miter lim="800000"/>
            <a:headEnd/>
            <a:tailEnd/>
          </a:ln>
          <a:effectLst/>
        </p:spPr>
        <p:txBody>
          <a:bodyPr wrap="none">
            <a:spAutoFit/>
          </a:bodyPr>
          <a:lstStyle/>
          <a:p>
            <a:pPr algn="l" eaLnBrk="0" hangingPunct="0"/>
            <a:r>
              <a:rPr kumimoji="0" lang="en-US" altLang="zh-CN" sz="1400" dirty="0">
                <a:latin typeface="Comic Sans MS" pitchFamily="66" charset="0"/>
              </a:rPr>
              <a:t>Link 4, egress</a:t>
            </a:r>
          </a:p>
        </p:txBody>
      </p:sp>
      <p:grpSp>
        <p:nvGrpSpPr>
          <p:cNvPr id="154655" name="Group 31"/>
          <p:cNvGrpSpPr>
            <a:grpSpLocks/>
          </p:cNvGrpSpPr>
          <p:nvPr/>
        </p:nvGrpSpPr>
        <p:grpSpPr bwMode="auto">
          <a:xfrm>
            <a:off x="6215063" y="1941513"/>
            <a:ext cx="914400" cy="533400"/>
            <a:chOff x="3696" y="1056"/>
            <a:chExt cx="576" cy="336"/>
          </a:xfrm>
        </p:grpSpPr>
        <p:sp>
          <p:nvSpPr>
            <p:cNvPr id="154656" name="Freeform 32"/>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57" name="Line 33"/>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58" name="Group 34"/>
          <p:cNvGrpSpPr>
            <a:grpSpLocks/>
          </p:cNvGrpSpPr>
          <p:nvPr/>
        </p:nvGrpSpPr>
        <p:grpSpPr bwMode="auto">
          <a:xfrm>
            <a:off x="6215063" y="2779713"/>
            <a:ext cx="914400" cy="533400"/>
            <a:chOff x="3696" y="1056"/>
            <a:chExt cx="576" cy="336"/>
          </a:xfrm>
        </p:grpSpPr>
        <p:sp>
          <p:nvSpPr>
            <p:cNvPr id="154659" name="Freeform 35"/>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60" name="Line 36"/>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61" name="Group 37"/>
          <p:cNvGrpSpPr>
            <a:grpSpLocks/>
          </p:cNvGrpSpPr>
          <p:nvPr/>
        </p:nvGrpSpPr>
        <p:grpSpPr bwMode="auto">
          <a:xfrm>
            <a:off x="6215063" y="3617913"/>
            <a:ext cx="914400" cy="533400"/>
            <a:chOff x="3696" y="1056"/>
            <a:chExt cx="576" cy="336"/>
          </a:xfrm>
        </p:grpSpPr>
        <p:sp>
          <p:nvSpPr>
            <p:cNvPr id="154662" name="Freeform 38"/>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63" name="Line 39"/>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64" name="Group 40"/>
          <p:cNvGrpSpPr>
            <a:grpSpLocks/>
          </p:cNvGrpSpPr>
          <p:nvPr/>
        </p:nvGrpSpPr>
        <p:grpSpPr bwMode="auto">
          <a:xfrm>
            <a:off x="6215063" y="4532313"/>
            <a:ext cx="914400" cy="533400"/>
            <a:chOff x="3696" y="1056"/>
            <a:chExt cx="576" cy="336"/>
          </a:xfrm>
        </p:grpSpPr>
        <p:sp>
          <p:nvSpPr>
            <p:cNvPr id="154665" name="Freeform 41"/>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66" name="Line 42"/>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67" name="Group 43"/>
          <p:cNvGrpSpPr>
            <a:grpSpLocks/>
          </p:cNvGrpSpPr>
          <p:nvPr/>
        </p:nvGrpSpPr>
        <p:grpSpPr bwMode="auto">
          <a:xfrm>
            <a:off x="5148263" y="2170113"/>
            <a:ext cx="1066800" cy="2667000"/>
            <a:chOff x="2736" y="1584"/>
            <a:chExt cx="1008" cy="1680"/>
          </a:xfrm>
        </p:grpSpPr>
        <p:grpSp>
          <p:nvGrpSpPr>
            <p:cNvPr id="154668" name="Group 44"/>
            <p:cNvGrpSpPr>
              <a:grpSpLocks/>
            </p:cNvGrpSpPr>
            <p:nvPr/>
          </p:nvGrpSpPr>
          <p:grpSpPr bwMode="auto">
            <a:xfrm>
              <a:off x="2736" y="1584"/>
              <a:ext cx="1008" cy="1680"/>
              <a:chOff x="2736" y="1584"/>
              <a:chExt cx="1008" cy="1680"/>
            </a:xfrm>
          </p:grpSpPr>
          <p:sp>
            <p:nvSpPr>
              <p:cNvPr id="154669" name="Line 45"/>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0" name="Line 46"/>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1" name="Line 47"/>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2" name="Line 48"/>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a:effectLst/>
            </p:spPr>
            <p:txBody>
              <a:bodyPr/>
              <a:lstStyle/>
              <a:p>
                <a:endParaRPr lang="zh-CN" altLang="en-US"/>
              </a:p>
            </p:txBody>
          </p:sp>
        </p:grpSp>
        <p:grpSp>
          <p:nvGrpSpPr>
            <p:cNvPr id="154673" name="Group 49"/>
            <p:cNvGrpSpPr>
              <a:grpSpLocks/>
            </p:cNvGrpSpPr>
            <p:nvPr/>
          </p:nvGrpSpPr>
          <p:grpSpPr bwMode="auto">
            <a:xfrm flipV="1">
              <a:off x="2736" y="1584"/>
              <a:ext cx="1008" cy="1680"/>
              <a:chOff x="2736" y="1584"/>
              <a:chExt cx="1008" cy="1680"/>
            </a:xfrm>
          </p:grpSpPr>
          <p:sp>
            <p:nvSpPr>
              <p:cNvPr id="154674" name="Line 50"/>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5" name="Line 51"/>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6" name="Line 52"/>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7" name="Line 53"/>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a:effectLst/>
            </p:spPr>
            <p:txBody>
              <a:bodyPr/>
              <a:lstStyle/>
              <a:p>
                <a:endParaRPr lang="zh-CN" altLang="en-US"/>
              </a:p>
            </p:txBody>
          </p:sp>
        </p:grpSp>
        <p:grpSp>
          <p:nvGrpSpPr>
            <p:cNvPr id="154678" name="Group 54"/>
            <p:cNvGrpSpPr>
              <a:grpSpLocks/>
            </p:cNvGrpSpPr>
            <p:nvPr/>
          </p:nvGrpSpPr>
          <p:grpSpPr bwMode="auto">
            <a:xfrm>
              <a:off x="2736" y="1584"/>
              <a:ext cx="1008" cy="1680"/>
              <a:chOff x="2736" y="1584"/>
              <a:chExt cx="1008" cy="1680"/>
            </a:xfrm>
          </p:grpSpPr>
          <p:sp>
            <p:nvSpPr>
              <p:cNvPr id="154679" name="Line 55"/>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0" name="Line 56"/>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1" name="Line 57"/>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2" name="Line 58"/>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a:effectLst/>
            </p:spPr>
            <p:txBody>
              <a:bodyPr/>
              <a:lstStyle/>
              <a:p>
                <a:endParaRPr lang="zh-CN" altLang="en-US"/>
              </a:p>
            </p:txBody>
          </p:sp>
        </p:grpSp>
        <p:grpSp>
          <p:nvGrpSpPr>
            <p:cNvPr id="154683" name="Group 59"/>
            <p:cNvGrpSpPr>
              <a:grpSpLocks/>
            </p:cNvGrpSpPr>
            <p:nvPr/>
          </p:nvGrpSpPr>
          <p:grpSpPr bwMode="auto">
            <a:xfrm flipV="1">
              <a:off x="2736" y="1584"/>
              <a:ext cx="1008" cy="1680"/>
              <a:chOff x="2736" y="1584"/>
              <a:chExt cx="1008" cy="1680"/>
            </a:xfrm>
          </p:grpSpPr>
          <p:sp>
            <p:nvSpPr>
              <p:cNvPr id="154684" name="Line 60"/>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5" name="Line 61"/>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6" name="Line 62"/>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7" name="Line 63"/>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a:effectLst/>
            </p:spPr>
            <p:txBody>
              <a:bodyPr/>
              <a:lstStyle/>
              <a:p>
                <a:endParaRPr lang="zh-CN" altLang="en-US"/>
              </a:p>
            </p:txBody>
          </p:sp>
        </p:grpSp>
      </p:grpSp>
      <p:sp>
        <p:nvSpPr>
          <p:cNvPr id="154688" name="Rectangle 64"/>
          <p:cNvSpPr>
            <a:spLocks noChangeArrowheads="1"/>
          </p:cNvSpPr>
          <p:nvPr/>
        </p:nvSpPr>
        <p:spPr bwMode="auto">
          <a:xfrm>
            <a:off x="4386263" y="19415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dirty="0">
                <a:latin typeface="Comic Sans MS" pitchFamily="66" charset="0"/>
              </a:rPr>
              <a:t>Choose</a:t>
            </a:r>
          </a:p>
          <a:p>
            <a:pPr eaLnBrk="0" hangingPunct="0"/>
            <a:r>
              <a:rPr kumimoji="0" lang="en-US" altLang="zh-CN" sz="1600" dirty="0">
                <a:latin typeface="Comic Sans MS" pitchFamily="66" charset="0"/>
              </a:rPr>
              <a:t>Egress</a:t>
            </a:r>
          </a:p>
        </p:txBody>
      </p:sp>
      <p:sp>
        <p:nvSpPr>
          <p:cNvPr id="154689" name="Rectangle 65"/>
          <p:cNvSpPr>
            <a:spLocks noChangeArrowheads="1"/>
          </p:cNvSpPr>
          <p:nvPr/>
        </p:nvSpPr>
        <p:spPr bwMode="auto">
          <a:xfrm>
            <a:off x="4386263" y="27797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dirty="0">
                <a:latin typeface="Comic Sans MS" pitchFamily="66" charset="0"/>
              </a:rPr>
              <a:t>Choose</a:t>
            </a:r>
          </a:p>
          <a:p>
            <a:pPr eaLnBrk="0" hangingPunct="0"/>
            <a:r>
              <a:rPr kumimoji="0" lang="en-US" altLang="zh-CN" sz="1600" dirty="0">
                <a:latin typeface="Comic Sans MS" pitchFamily="66" charset="0"/>
              </a:rPr>
              <a:t>Egress</a:t>
            </a:r>
          </a:p>
        </p:txBody>
      </p:sp>
      <p:sp>
        <p:nvSpPr>
          <p:cNvPr id="154690" name="Rectangle 66"/>
          <p:cNvSpPr>
            <a:spLocks noChangeArrowheads="1"/>
          </p:cNvSpPr>
          <p:nvPr/>
        </p:nvSpPr>
        <p:spPr bwMode="auto">
          <a:xfrm>
            <a:off x="4386263" y="36179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dirty="0">
                <a:latin typeface="Comic Sans MS" pitchFamily="66" charset="0"/>
              </a:rPr>
              <a:t>Choose</a:t>
            </a:r>
          </a:p>
          <a:p>
            <a:pPr eaLnBrk="0" hangingPunct="0"/>
            <a:r>
              <a:rPr kumimoji="0" lang="en-US" altLang="zh-CN" sz="1600" dirty="0">
                <a:latin typeface="Comic Sans MS" pitchFamily="66" charset="0"/>
              </a:rPr>
              <a:t>Egress</a:t>
            </a:r>
          </a:p>
        </p:txBody>
      </p:sp>
      <p:sp>
        <p:nvSpPr>
          <p:cNvPr id="154691" name="Rectangle 67"/>
          <p:cNvSpPr>
            <a:spLocks noChangeArrowheads="1"/>
          </p:cNvSpPr>
          <p:nvPr/>
        </p:nvSpPr>
        <p:spPr bwMode="auto">
          <a:xfrm>
            <a:off x="4386263" y="45323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dirty="0">
                <a:latin typeface="Comic Sans MS" pitchFamily="66" charset="0"/>
              </a:rPr>
              <a:t>Choose</a:t>
            </a:r>
          </a:p>
          <a:p>
            <a:pPr eaLnBrk="0" hangingPunct="0"/>
            <a:r>
              <a:rPr kumimoji="0" lang="en-US" altLang="zh-CN" sz="1600" dirty="0">
                <a:latin typeface="Comic Sans MS" pitchFamily="66" charset="0"/>
              </a:rPr>
              <a:t>Egress</a:t>
            </a:r>
          </a:p>
        </p:txBody>
      </p:sp>
      <p:grpSp>
        <p:nvGrpSpPr>
          <p:cNvPr id="154692" name="Group 68"/>
          <p:cNvGrpSpPr>
            <a:grpSpLocks/>
          </p:cNvGrpSpPr>
          <p:nvPr/>
        </p:nvGrpSpPr>
        <p:grpSpPr bwMode="auto">
          <a:xfrm>
            <a:off x="609600" y="3236913"/>
            <a:ext cx="1219200" cy="304800"/>
            <a:chOff x="672" y="1152"/>
            <a:chExt cx="768" cy="192"/>
          </a:xfrm>
        </p:grpSpPr>
        <p:sp>
          <p:nvSpPr>
            <p:cNvPr id="154693" name="Rectangle 69"/>
            <p:cNvSpPr>
              <a:spLocks noChangeArrowheads="1"/>
            </p:cNvSpPr>
            <p:nvPr/>
          </p:nvSpPr>
          <p:spPr bwMode="auto">
            <a:xfrm>
              <a:off x="855" y="1152"/>
              <a:ext cx="345" cy="192"/>
            </a:xfrm>
            <a:prstGeom prst="rect">
              <a:avLst/>
            </a:prstGeom>
            <a:solidFill>
              <a:schemeClr val="accent2"/>
            </a:solidFill>
            <a:ln w="9525">
              <a:solidFill>
                <a:schemeClr val="accent2"/>
              </a:solidFill>
              <a:miter lim="800000"/>
              <a:headEnd/>
              <a:tailEnd/>
            </a:ln>
            <a:effectLst/>
          </p:spPr>
          <p:txBody>
            <a:bodyPr wrap="none" anchor="ctr"/>
            <a:lstStyle/>
            <a:p>
              <a:endParaRPr lang="zh-CN" altLang="en-US"/>
            </a:p>
          </p:txBody>
        </p:sp>
        <p:grpSp>
          <p:nvGrpSpPr>
            <p:cNvPr id="154694" name="Group 70"/>
            <p:cNvGrpSpPr>
              <a:grpSpLocks/>
            </p:cNvGrpSpPr>
            <p:nvPr/>
          </p:nvGrpSpPr>
          <p:grpSpPr bwMode="auto">
            <a:xfrm>
              <a:off x="672" y="1200"/>
              <a:ext cx="122" cy="96"/>
              <a:chOff x="576" y="1200"/>
              <a:chExt cx="96" cy="48"/>
            </a:xfrm>
          </p:grpSpPr>
          <p:sp>
            <p:nvSpPr>
              <p:cNvPr id="154695" name="Line 71"/>
              <p:cNvSpPr>
                <a:spLocks noChangeShapeType="1"/>
              </p:cNvSpPr>
              <p:nvPr/>
            </p:nvSpPr>
            <p:spPr bwMode="auto">
              <a:xfrm>
                <a:off x="672" y="1200"/>
                <a:ext cx="0" cy="48"/>
              </a:xfrm>
              <a:prstGeom prst="line">
                <a:avLst/>
              </a:prstGeom>
              <a:noFill/>
              <a:ln w="38100">
                <a:solidFill>
                  <a:schemeClr val="tx1"/>
                </a:solidFill>
                <a:round/>
                <a:headEnd/>
                <a:tailEnd/>
              </a:ln>
              <a:effectLst/>
            </p:spPr>
            <p:txBody>
              <a:bodyPr/>
              <a:lstStyle/>
              <a:p>
                <a:endParaRPr lang="zh-CN" altLang="en-US"/>
              </a:p>
            </p:txBody>
          </p:sp>
          <p:sp>
            <p:nvSpPr>
              <p:cNvPr id="154696" name="Line 72"/>
              <p:cNvSpPr>
                <a:spLocks noChangeShapeType="1"/>
              </p:cNvSpPr>
              <p:nvPr/>
            </p:nvSpPr>
            <p:spPr bwMode="auto">
              <a:xfrm>
                <a:off x="624" y="1200"/>
                <a:ext cx="0" cy="48"/>
              </a:xfrm>
              <a:prstGeom prst="line">
                <a:avLst/>
              </a:prstGeom>
              <a:noFill/>
              <a:ln w="19050">
                <a:solidFill>
                  <a:schemeClr val="tx1"/>
                </a:solidFill>
                <a:round/>
                <a:headEnd/>
                <a:tailEnd/>
              </a:ln>
              <a:effectLst/>
            </p:spPr>
            <p:txBody>
              <a:bodyPr/>
              <a:lstStyle/>
              <a:p>
                <a:endParaRPr lang="zh-CN" altLang="en-US"/>
              </a:p>
            </p:txBody>
          </p:sp>
          <p:sp>
            <p:nvSpPr>
              <p:cNvPr id="154697" name="Line 73"/>
              <p:cNvSpPr>
                <a:spLocks noChangeShapeType="1"/>
              </p:cNvSpPr>
              <p:nvPr/>
            </p:nvSpPr>
            <p:spPr bwMode="auto">
              <a:xfrm>
                <a:off x="576" y="1200"/>
                <a:ext cx="0" cy="48"/>
              </a:xfrm>
              <a:prstGeom prst="line">
                <a:avLst/>
              </a:prstGeom>
              <a:noFill/>
              <a:ln w="9525">
                <a:solidFill>
                  <a:schemeClr val="tx1"/>
                </a:solidFill>
                <a:round/>
                <a:headEnd/>
                <a:tailEnd/>
              </a:ln>
              <a:effectLst/>
            </p:spPr>
            <p:txBody>
              <a:bodyPr/>
              <a:lstStyle/>
              <a:p>
                <a:endParaRPr lang="zh-CN" altLang="en-US"/>
              </a:p>
            </p:txBody>
          </p:sp>
        </p:grpSp>
        <p:sp>
          <p:nvSpPr>
            <p:cNvPr id="154698" name="Rectangle 74"/>
            <p:cNvSpPr>
              <a:spLocks noChangeArrowheads="1"/>
            </p:cNvSpPr>
            <p:nvPr/>
          </p:nvSpPr>
          <p:spPr bwMode="auto">
            <a:xfrm>
              <a:off x="1200" y="1152"/>
              <a:ext cx="240" cy="192"/>
            </a:xfrm>
            <a:prstGeom prst="rect">
              <a:avLst/>
            </a:prstGeom>
            <a:solidFill>
              <a:schemeClr val="accent2"/>
            </a:solidFill>
            <a:ln w="9525">
              <a:solidFill>
                <a:schemeClr val="tx1"/>
              </a:solidFill>
              <a:miter lim="800000"/>
              <a:headEnd/>
              <a:tailEnd/>
            </a:ln>
            <a:effectLst/>
          </p:spPr>
          <p:txBody>
            <a:bodyPr wrap="none" anchor="ctr"/>
            <a:lstStyle/>
            <a:p>
              <a:pPr eaLnBrk="0" hangingPunct="0"/>
              <a:r>
                <a:rPr kumimoji="0" lang="en-US" altLang="zh-CN" sz="1600" dirty="0" smtClean="0">
                  <a:latin typeface="Comic Sans MS" pitchFamily="66" charset="0"/>
                </a:rPr>
                <a:t>"4"</a:t>
              </a:r>
              <a:endParaRPr kumimoji="0" lang="en-US" altLang="zh-CN" sz="1600" dirty="0">
                <a:latin typeface="Comic Sans MS" pitchFamily="66" charset="0"/>
              </a:endParaRPr>
            </a:p>
          </p:txBody>
        </p:sp>
      </p:grpSp>
      <p:grpSp>
        <p:nvGrpSpPr>
          <p:cNvPr id="154699" name="Group 75"/>
          <p:cNvGrpSpPr>
            <a:grpSpLocks/>
          </p:cNvGrpSpPr>
          <p:nvPr/>
        </p:nvGrpSpPr>
        <p:grpSpPr bwMode="auto">
          <a:xfrm>
            <a:off x="1676400" y="1941513"/>
            <a:ext cx="1219200" cy="304800"/>
            <a:chOff x="672" y="1152"/>
            <a:chExt cx="768" cy="192"/>
          </a:xfrm>
        </p:grpSpPr>
        <p:sp>
          <p:nvSpPr>
            <p:cNvPr id="154700" name="Rectangle 76"/>
            <p:cNvSpPr>
              <a:spLocks noChangeArrowheads="1"/>
            </p:cNvSpPr>
            <p:nvPr/>
          </p:nvSpPr>
          <p:spPr bwMode="auto">
            <a:xfrm>
              <a:off x="855" y="1152"/>
              <a:ext cx="345" cy="192"/>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nvGrpSpPr>
            <p:cNvPr id="154701" name="Group 77"/>
            <p:cNvGrpSpPr>
              <a:grpSpLocks/>
            </p:cNvGrpSpPr>
            <p:nvPr/>
          </p:nvGrpSpPr>
          <p:grpSpPr bwMode="auto">
            <a:xfrm>
              <a:off x="672" y="1200"/>
              <a:ext cx="122" cy="96"/>
              <a:chOff x="576" y="1200"/>
              <a:chExt cx="96" cy="48"/>
            </a:xfrm>
          </p:grpSpPr>
          <p:sp>
            <p:nvSpPr>
              <p:cNvPr id="154702" name="Line 78"/>
              <p:cNvSpPr>
                <a:spLocks noChangeShapeType="1"/>
              </p:cNvSpPr>
              <p:nvPr/>
            </p:nvSpPr>
            <p:spPr bwMode="auto">
              <a:xfrm>
                <a:off x="672" y="1200"/>
                <a:ext cx="0" cy="48"/>
              </a:xfrm>
              <a:prstGeom prst="line">
                <a:avLst/>
              </a:prstGeom>
              <a:noFill/>
              <a:ln w="38100">
                <a:solidFill>
                  <a:schemeClr val="tx1"/>
                </a:solidFill>
                <a:round/>
                <a:headEnd/>
                <a:tailEnd/>
              </a:ln>
              <a:effectLst/>
            </p:spPr>
            <p:txBody>
              <a:bodyPr/>
              <a:lstStyle/>
              <a:p>
                <a:endParaRPr lang="zh-CN" altLang="en-US"/>
              </a:p>
            </p:txBody>
          </p:sp>
          <p:sp>
            <p:nvSpPr>
              <p:cNvPr id="154703" name="Line 79"/>
              <p:cNvSpPr>
                <a:spLocks noChangeShapeType="1"/>
              </p:cNvSpPr>
              <p:nvPr/>
            </p:nvSpPr>
            <p:spPr bwMode="auto">
              <a:xfrm>
                <a:off x="624" y="1200"/>
                <a:ext cx="0" cy="48"/>
              </a:xfrm>
              <a:prstGeom prst="line">
                <a:avLst/>
              </a:prstGeom>
              <a:noFill/>
              <a:ln w="19050">
                <a:solidFill>
                  <a:schemeClr val="tx1"/>
                </a:solidFill>
                <a:round/>
                <a:headEnd/>
                <a:tailEnd/>
              </a:ln>
              <a:effectLst/>
            </p:spPr>
            <p:txBody>
              <a:bodyPr/>
              <a:lstStyle/>
              <a:p>
                <a:endParaRPr lang="zh-CN" altLang="en-US"/>
              </a:p>
            </p:txBody>
          </p:sp>
          <p:sp>
            <p:nvSpPr>
              <p:cNvPr id="154704" name="Line 80"/>
              <p:cNvSpPr>
                <a:spLocks noChangeShapeType="1"/>
              </p:cNvSpPr>
              <p:nvPr/>
            </p:nvSpPr>
            <p:spPr bwMode="auto">
              <a:xfrm>
                <a:off x="576" y="1200"/>
                <a:ext cx="0" cy="48"/>
              </a:xfrm>
              <a:prstGeom prst="line">
                <a:avLst/>
              </a:prstGeom>
              <a:noFill/>
              <a:ln w="9525">
                <a:solidFill>
                  <a:schemeClr val="tx1"/>
                </a:solidFill>
                <a:round/>
                <a:headEnd/>
                <a:tailEnd/>
              </a:ln>
              <a:effectLst/>
            </p:spPr>
            <p:txBody>
              <a:bodyPr/>
              <a:lstStyle/>
              <a:p>
                <a:endParaRPr lang="zh-CN" altLang="en-US"/>
              </a:p>
            </p:txBody>
          </p:sp>
        </p:grpSp>
        <p:sp>
          <p:nvSpPr>
            <p:cNvPr id="154705" name="Rectangle 81"/>
            <p:cNvSpPr>
              <a:spLocks noChangeArrowheads="1"/>
            </p:cNvSpPr>
            <p:nvPr/>
          </p:nvSpPr>
          <p:spPr bwMode="auto">
            <a:xfrm>
              <a:off x="1200" y="1152"/>
              <a:ext cx="240" cy="192"/>
            </a:xfrm>
            <a:prstGeom prst="rect">
              <a:avLst/>
            </a:prstGeom>
            <a:solidFill>
              <a:schemeClr val="accent2"/>
            </a:solidFill>
            <a:ln w="9525">
              <a:solidFill>
                <a:schemeClr val="tx1"/>
              </a:solidFill>
              <a:miter lim="800000"/>
              <a:headEnd/>
              <a:tailEnd/>
            </a:ln>
            <a:effectLst/>
          </p:spPr>
          <p:txBody>
            <a:bodyPr wrap="none" anchor="ctr"/>
            <a:lstStyle/>
            <a:p>
              <a:pPr eaLnBrk="0" hangingPunct="0"/>
              <a:r>
                <a:rPr kumimoji="0" lang="en-US" altLang="zh-CN" sz="1600" dirty="0" smtClean="0">
                  <a:latin typeface="Comic Sans MS" pitchFamily="66" charset="0"/>
                </a:rPr>
                <a:t>"4"</a:t>
              </a:r>
              <a:endParaRPr kumimoji="0" lang="en-US" altLang="zh-CN" sz="1600" dirty="0">
                <a:latin typeface="Comic Sans MS" pitchFamily="66" charset="0"/>
              </a:endParaRPr>
            </a:p>
          </p:txBody>
        </p:sp>
      </p:grpSp>
      <p:sp>
        <p:nvSpPr>
          <p:cNvPr id="2" name="标题 1"/>
          <p:cNvSpPr>
            <a:spLocks noGrp="1"/>
          </p:cNvSpPr>
          <p:nvPr>
            <p:ph type="title"/>
          </p:nvPr>
        </p:nvSpPr>
        <p:spPr/>
        <p:txBody>
          <a:bodyPr/>
          <a:lstStyle/>
          <a:p>
            <a:r>
              <a:rPr lang="zh-CN" altLang="en-US" dirty="0" smtClean="0"/>
              <a:t>交换</a:t>
            </a:r>
            <a:endParaRPr lang="zh-CN" altLang="en-US" dirty="0"/>
          </a:p>
        </p:txBody>
      </p:sp>
    </p:spTree>
    <p:extLst>
      <p:ext uri="{BB962C8B-B14F-4D97-AF65-F5344CB8AC3E}">
        <p14:creationId xmlns:p14="http://schemas.microsoft.com/office/powerpoint/2010/main" val="406334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4692"/>
                                        </p:tgtEl>
                                        <p:attrNameLst>
                                          <p:attrName>style.visibility</p:attrName>
                                        </p:attrNameLst>
                                      </p:cBhvr>
                                      <p:to>
                                        <p:strVal val="visible"/>
                                      </p:to>
                                    </p:set>
                                    <p:anim calcmode="lin" valueType="num">
                                      <p:cBhvr additive="base">
                                        <p:cTn id="7" dur="500" fill="hold"/>
                                        <p:tgtEl>
                                          <p:spTgt spid="154692"/>
                                        </p:tgtEl>
                                        <p:attrNameLst>
                                          <p:attrName>ppt_x</p:attrName>
                                        </p:attrNameLst>
                                      </p:cBhvr>
                                      <p:tavLst>
                                        <p:tav tm="0">
                                          <p:val>
                                            <p:strVal val="0-#ppt_w/2"/>
                                          </p:val>
                                        </p:tav>
                                        <p:tav tm="100000">
                                          <p:val>
                                            <p:strVal val="#ppt_x"/>
                                          </p:val>
                                        </p:tav>
                                      </p:tavLst>
                                    </p:anim>
                                    <p:anim calcmode="lin" valueType="num">
                                      <p:cBhvr additive="base">
                                        <p:cTn id="8" dur="500" fill="hold"/>
                                        <p:tgtEl>
                                          <p:spTgt spid="1546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5400000">
                                      <p:cBhvr>
                                        <p:cTn id="12" dur="500" fill="hold"/>
                                        <p:tgtEl>
                                          <p:spTgt spid="154692"/>
                                        </p:tgtEl>
                                        <p:attrNameLst>
                                          <p:attrName>r</p:attrName>
                                        </p:attrNameLst>
                                      </p:cBhvr>
                                    </p:animRo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3.33333E-6 -4.44444E-6 L -3.33333E-6 0.2 " pathEditMode="relative" rAng="0" ptsTypes="AA">
                                      <p:cBhvr>
                                        <p:cTn id="15" dur="1000" fill="hold"/>
                                        <p:tgtEl>
                                          <p:spTgt spid="154692"/>
                                        </p:tgtEl>
                                        <p:attrNameLst>
                                          <p:attrName>ppt_x</p:attrName>
                                          <p:attrName>ppt_y</p:attrName>
                                        </p:attrNameLst>
                                      </p:cBhvr>
                                      <p:rCtr x="0" y="1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4699"/>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nodeType="afterEffect">
                                  <p:stCondLst>
                                    <p:cond delay="0"/>
                                  </p:stCondLst>
                                  <p:childTnLst>
                                    <p:animMotion origin="layout" path="M 0.01997 0.01112 L 0.31164 0.01112 " pathEditMode="relative" rAng="0" ptsTypes="AA">
                                      <p:cBhvr>
                                        <p:cTn id="22" dur="2000" fill="hold"/>
                                        <p:tgtEl>
                                          <p:spTgt spid="154699"/>
                                        </p:tgtEl>
                                        <p:attrNameLst>
                                          <p:attrName>ppt_x</p:attrName>
                                          <p:attrName>ppt_y</p:attrName>
                                        </p:attrNameLst>
                                      </p:cBhvr>
                                      <p:rCtr x="146" y="0"/>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4500000">
                                      <p:cBhvr>
                                        <p:cTn id="26" dur="500" fill="hold"/>
                                        <p:tgtEl>
                                          <p:spTgt spid="154699"/>
                                        </p:tgtEl>
                                        <p:attrNameLst>
                                          <p:attrName>r</p:attrName>
                                        </p:attrNameLst>
                                      </p:cBhvr>
                                    </p:animRo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0.31163 0.01111 L 0.4283 0.4 " pathEditMode="relative" ptsTypes="AA">
                                      <p:cBhvr>
                                        <p:cTn id="29" dur="1000" fill="hold"/>
                                        <p:tgtEl>
                                          <p:spTgt spid="154699"/>
                                        </p:tgtEl>
                                        <p:attrNameLst>
                                          <p:attrName>ppt_x</p:attrName>
                                          <p:attrName>ppt_y</p:attrName>
                                        </p:attrNameLst>
                                      </p:cBhvr>
                                    </p:animMotion>
                                  </p:childTnLst>
                                </p:cTn>
                              </p:par>
                            </p:childTnLst>
                          </p:cTn>
                        </p:par>
                        <p:par>
                          <p:cTn id="30" fill="hold">
                            <p:stCondLst>
                              <p:cond delay="1500"/>
                            </p:stCondLst>
                            <p:childTnLst>
                              <p:par>
                                <p:cTn id="31" presetID="8" presetClass="emph" presetSubtype="0" fill="hold" nodeType="afterEffect">
                                  <p:stCondLst>
                                    <p:cond delay="0"/>
                                  </p:stCondLst>
                                  <p:childTnLst>
                                    <p:animRot by="-4500000">
                                      <p:cBhvr>
                                        <p:cTn id="32" dur="500" fill="hold"/>
                                        <p:tgtEl>
                                          <p:spTgt spid="15469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4283 0.4 L 0.6783 0.4 " pathEditMode="relative" rAng="0" ptsTypes="AA">
                                      <p:cBhvr>
                                        <p:cTn id="36" dur="1000" fill="hold"/>
                                        <p:tgtEl>
                                          <p:spTgt spid="15469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Grp="1" noChangeArrowheads="1"/>
          </p:cNvSpPr>
          <p:nvPr>
            <p:ph type="body" idx="1"/>
          </p:nvPr>
        </p:nvSpPr>
        <p:spPr>
          <a:xfrm>
            <a:off x="299540" y="1003300"/>
            <a:ext cx="8531944" cy="2662238"/>
          </a:xfrm>
        </p:spPr>
        <p:txBody>
          <a:bodyPr/>
          <a:lstStyle/>
          <a:p>
            <a:pPr marL="234950" indent="-234950">
              <a:buFont typeface="Wingdings" panose="05000000000000000000" pitchFamily="2" charset="2"/>
              <a:buNone/>
            </a:pPr>
            <a:r>
              <a:rPr lang="zh-CN" altLang="en-US" dirty="0">
                <a:solidFill>
                  <a:srgbClr val="FF0000"/>
                </a:solidFill>
                <a:ea typeface="楷体" panose="02010609060101010101" pitchFamily="49" charset="-122"/>
                <a:cs typeface="Arial" panose="020B0604020202020204" pitchFamily="34" charset="0"/>
              </a:rPr>
              <a:t>经内存</a:t>
            </a:r>
            <a:r>
              <a:rPr lang="zh-CN" altLang="en-US" dirty="0" smtClean="0">
                <a:solidFill>
                  <a:srgbClr val="FF0000"/>
                </a:solidFill>
                <a:ea typeface="楷体" panose="02010609060101010101" pitchFamily="49" charset="-122"/>
                <a:cs typeface="Arial" panose="020B0604020202020204" pitchFamily="34" charset="0"/>
              </a:rPr>
              <a:t>交换</a:t>
            </a:r>
            <a:r>
              <a:rPr lang="zh-CN" altLang="en-US" dirty="0" smtClean="0">
                <a:solidFill>
                  <a:srgbClr val="FF0000"/>
                </a:solidFill>
                <a:latin typeface="Gill Sans MT" panose="020B0502020104020203" pitchFamily="34" charset="0"/>
                <a:ea typeface="楷体" panose="02010609060101010101" pitchFamily="49" charset="-122"/>
                <a:cs typeface="Arial" panose="020B0604020202020204" pitchFamily="34" charset="0"/>
              </a:rPr>
              <a:t>：</a:t>
            </a:r>
            <a:endParaRPr lang="en-US" altLang="zh-CN" dirty="0" smtClean="0">
              <a:solidFill>
                <a:srgbClr val="FF0000"/>
              </a:solidFill>
              <a:latin typeface="Gill Sans MT" panose="020B0502020104020203" pitchFamily="34" charset="0"/>
            </a:endParaRPr>
          </a:p>
          <a:p>
            <a:pPr eaLnBrk="1" hangingPunct="1"/>
            <a:r>
              <a:rPr lang="zh-CN" altLang="en-US" dirty="0">
                <a:ea typeface="楷体" panose="02010609060101010101" pitchFamily="49" charset="-122"/>
                <a:cs typeface="Arial" panose="020B0604020202020204" pitchFamily="34" charset="0"/>
              </a:rPr>
              <a:t>在输入端口和输出端口之间的交换是在</a:t>
            </a:r>
            <a:r>
              <a:rPr lang="en-US" altLang="zh-CN" dirty="0" smtClean="0">
                <a:ea typeface="楷体" panose="02010609060101010101" pitchFamily="49" charset="-122"/>
                <a:cs typeface="Arial" panose="020B0604020202020204" pitchFamily="34" charset="0"/>
              </a:rPr>
              <a:t>CPU (</a:t>
            </a:r>
            <a:r>
              <a:rPr lang="zh-CN" altLang="en-US" dirty="0" smtClean="0">
                <a:ea typeface="楷体" panose="02010609060101010101" pitchFamily="49" charset="-122"/>
                <a:cs typeface="Arial" panose="020B0604020202020204" pitchFamily="34" charset="0"/>
              </a:rPr>
              <a:t>路由处理器</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的</a:t>
            </a:r>
            <a:r>
              <a:rPr lang="zh-CN" altLang="en-US" dirty="0">
                <a:ea typeface="楷体" panose="02010609060101010101" pitchFamily="49" charset="-122"/>
                <a:cs typeface="Arial" panose="020B0604020202020204" pitchFamily="34" charset="0"/>
              </a:rPr>
              <a:t>直接控制下完成的</a:t>
            </a:r>
          </a:p>
          <a:p>
            <a:pPr eaLnBrk="1" hangingPunct="1"/>
            <a:r>
              <a:rPr lang="zh-CN" altLang="en-US" dirty="0">
                <a:ea typeface="楷体" panose="02010609060101010101" pitchFamily="49" charset="-122"/>
                <a:cs typeface="Arial" panose="020B0604020202020204" pitchFamily="34" charset="0"/>
              </a:rPr>
              <a:t>分组被拷贝到系统内存中，然后在</a:t>
            </a:r>
            <a:r>
              <a:rPr lang="en-US" altLang="zh-CN" dirty="0">
                <a:ea typeface="楷体" panose="02010609060101010101" pitchFamily="49" charset="-122"/>
                <a:cs typeface="Arial" panose="020B0604020202020204" pitchFamily="34" charset="0"/>
              </a:rPr>
              <a:t>CPU</a:t>
            </a:r>
            <a:r>
              <a:rPr lang="zh-CN" altLang="en-US" dirty="0">
                <a:ea typeface="楷体" panose="02010609060101010101" pitchFamily="49" charset="-122"/>
                <a:cs typeface="Arial" panose="020B0604020202020204" pitchFamily="34" charset="0"/>
              </a:rPr>
              <a:t>的控制下输送到输出端口</a:t>
            </a:r>
          </a:p>
          <a:p>
            <a:pPr eaLnBrk="1" hangingPunct="1"/>
            <a:r>
              <a:rPr lang="zh-CN" altLang="en-US" dirty="0">
                <a:ea typeface="楷体" panose="02010609060101010101" pitchFamily="49" charset="-122"/>
                <a:cs typeface="Arial" panose="020B0604020202020204" pitchFamily="34" charset="0"/>
              </a:rPr>
              <a:t>转发速度受限于内存的</a:t>
            </a:r>
            <a:r>
              <a:rPr lang="zh-CN" altLang="en-US" dirty="0" smtClean="0">
                <a:ea typeface="楷体" panose="02010609060101010101" pitchFamily="49" charset="-122"/>
                <a:cs typeface="Arial" panose="020B0604020202020204" pitchFamily="34" charset="0"/>
              </a:rPr>
              <a:t>带宽</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每个</a:t>
            </a:r>
            <a:r>
              <a:rPr lang="zh-CN" altLang="en-US" dirty="0">
                <a:ea typeface="楷体" panose="02010609060101010101" pitchFamily="49" charset="-122"/>
                <a:cs typeface="Arial" panose="020B0604020202020204" pitchFamily="34" charset="0"/>
              </a:rPr>
              <a:t>分组走两次</a:t>
            </a:r>
            <a:r>
              <a:rPr lang="zh-CN" altLang="en-US" dirty="0" smtClean="0">
                <a:ea typeface="楷体" panose="02010609060101010101" pitchFamily="49" charset="-122"/>
                <a:cs typeface="Arial" panose="020B0604020202020204" pitchFamily="34" charset="0"/>
              </a:rPr>
              <a:t>总线</a:t>
            </a:r>
            <a:r>
              <a:rPr lang="en-US" altLang="zh-CN" dirty="0" smtClean="0">
                <a:ea typeface="楷体" panose="02010609060101010101" pitchFamily="49" charset="-122"/>
                <a:cs typeface="Arial" panose="020B0604020202020204" pitchFamily="34" charset="0"/>
              </a:rPr>
              <a:t>)</a:t>
            </a:r>
            <a:endParaRPr lang="zh-CN" altLang="en-US" dirty="0">
              <a:ea typeface="楷体" panose="02010609060101010101" pitchFamily="49" charset="-122"/>
              <a:cs typeface="Arial" panose="020B0604020202020204" pitchFamily="34" charset="0"/>
            </a:endParaRPr>
          </a:p>
        </p:txBody>
      </p:sp>
      <p:grpSp>
        <p:nvGrpSpPr>
          <p:cNvPr id="65542" name="Group 42"/>
          <p:cNvGrpSpPr>
            <a:grpSpLocks/>
          </p:cNvGrpSpPr>
          <p:nvPr/>
        </p:nvGrpSpPr>
        <p:grpSpPr bwMode="auto">
          <a:xfrm>
            <a:off x="1560513" y="4032250"/>
            <a:ext cx="6380163" cy="1790700"/>
            <a:chOff x="983" y="2540"/>
            <a:chExt cx="4019" cy="1128"/>
          </a:xfrm>
        </p:grpSpPr>
        <p:sp>
          <p:nvSpPr>
            <p:cNvPr id="65547"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65548" name="Text Box 31"/>
            <p:cNvSpPr txBox="1">
              <a:spLocks noChangeArrowheads="1"/>
            </p:cNvSpPr>
            <p:nvPr/>
          </p:nvSpPr>
          <p:spPr bwMode="auto">
            <a:xfrm>
              <a:off x="986" y="2557"/>
              <a:ext cx="718"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800" dirty="0" smtClean="0">
                  <a:latin typeface="+mn-lt"/>
                </a:rPr>
                <a:t>input</a:t>
              </a:r>
            </a:p>
            <a:p>
              <a:pPr algn="ctr">
                <a:lnSpc>
                  <a:spcPct val="90000"/>
                </a:lnSpc>
              </a:pPr>
              <a:r>
                <a:rPr lang="en-US" altLang="zh-CN" sz="1800" dirty="0" smtClean="0">
                  <a:latin typeface="+mn-lt"/>
                </a:rPr>
                <a:t>port</a:t>
              </a:r>
            </a:p>
            <a:p>
              <a:pPr algn="ctr">
                <a:lnSpc>
                  <a:spcPct val="90000"/>
                </a:lnSpc>
              </a:pPr>
              <a:r>
                <a:rPr lang="en-US" altLang="zh-CN" sz="1800" dirty="0" smtClean="0">
                  <a:latin typeface="+mn-lt"/>
                </a:rPr>
                <a:t>(e.g</a:t>
              </a:r>
              <a:r>
                <a:rPr lang="en-US" altLang="zh-CN" sz="1800" dirty="0">
                  <a:latin typeface="+mn-lt"/>
                </a:rPr>
                <a:t>.,</a:t>
              </a:r>
            </a:p>
            <a:p>
              <a:pPr algn="ctr">
                <a:lnSpc>
                  <a:spcPct val="90000"/>
                </a:lnSpc>
              </a:pPr>
              <a:r>
                <a:rPr lang="en-US" altLang="zh-CN" sz="1800" dirty="0" smtClean="0">
                  <a:latin typeface="+mn-lt"/>
                </a:rPr>
                <a:t>Ethernet)</a:t>
              </a:r>
              <a:endParaRPr lang="en-US" altLang="zh-CN" sz="1800" dirty="0">
                <a:latin typeface="+mn-lt"/>
              </a:endParaRPr>
            </a:p>
          </p:txBody>
        </p:sp>
        <p:sp>
          <p:nvSpPr>
            <p:cNvPr id="65549"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800">
                  <a:latin typeface="+mn-lt"/>
                </a:rPr>
                <a:t>memory</a:t>
              </a:r>
            </a:p>
          </p:txBody>
        </p:sp>
        <p:sp>
          <p:nvSpPr>
            <p:cNvPr id="65550"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65551"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65552" name="Text Box 36"/>
            <p:cNvSpPr txBox="1">
              <a:spLocks noChangeArrowheads="1"/>
            </p:cNvSpPr>
            <p:nvPr/>
          </p:nvSpPr>
          <p:spPr bwMode="auto">
            <a:xfrm>
              <a:off x="3560" y="2555"/>
              <a:ext cx="718"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800" dirty="0">
                  <a:latin typeface="+mn-lt"/>
                </a:rPr>
                <a:t>output</a:t>
              </a:r>
            </a:p>
            <a:p>
              <a:pPr algn="ctr">
                <a:lnSpc>
                  <a:spcPct val="90000"/>
                </a:lnSpc>
              </a:pPr>
              <a:r>
                <a:rPr lang="en-US" altLang="zh-CN" sz="1800" dirty="0">
                  <a:latin typeface="+mn-lt"/>
                </a:rPr>
                <a:t>port</a:t>
              </a:r>
            </a:p>
            <a:p>
              <a:pPr algn="ctr">
                <a:lnSpc>
                  <a:spcPct val="90000"/>
                </a:lnSpc>
              </a:pPr>
              <a:r>
                <a:rPr lang="en-US" altLang="zh-CN" sz="1800" dirty="0" smtClean="0">
                  <a:latin typeface="+mn-lt"/>
                </a:rPr>
                <a:t>(e.g</a:t>
              </a:r>
              <a:r>
                <a:rPr lang="en-US" altLang="zh-CN" sz="1800" dirty="0">
                  <a:latin typeface="+mn-lt"/>
                </a:rPr>
                <a:t>.,</a:t>
              </a:r>
            </a:p>
            <a:p>
              <a:pPr algn="ctr">
                <a:lnSpc>
                  <a:spcPct val="90000"/>
                </a:lnSpc>
              </a:pPr>
              <a:r>
                <a:rPr lang="en-US" altLang="zh-CN" sz="1800" dirty="0" smtClean="0">
                  <a:latin typeface="+mn-lt"/>
                </a:rPr>
                <a:t>Ethernet)</a:t>
              </a:r>
              <a:endParaRPr lang="en-US" altLang="zh-CN" sz="1800" dirty="0">
                <a:latin typeface="+mn-lt"/>
              </a:endParaRPr>
            </a:p>
          </p:txBody>
        </p:sp>
        <p:sp>
          <p:nvSpPr>
            <p:cNvPr id="65553"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4"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5"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6"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7" name="Text Box 41"/>
            <p:cNvSpPr txBox="1">
              <a:spLocks noChangeArrowheads="1"/>
            </p:cNvSpPr>
            <p:nvPr/>
          </p:nvSpPr>
          <p:spPr bwMode="auto">
            <a:xfrm>
              <a:off x="4304" y="3435"/>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latin typeface="+mn-lt"/>
                  <a:ea typeface="+mn-ea"/>
                </a:rPr>
                <a:t>系统总线</a:t>
              </a:r>
              <a:endParaRPr lang="en-US" altLang="zh-CN" sz="1800" dirty="0">
                <a:latin typeface="+mn-lt"/>
                <a:ea typeface="+mn-ea"/>
              </a:endParaRPr>
            </a:p>
          </p:txBody>
        </p:sp>
      </p:grpSp>
      <p:pic>
        <p:nvPicPr>
          <p:cNvPr id="6554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538" y="4225925"/>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4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377825"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437294" name="Rectangle 46"/>
          <p:cNvSpPr>
            <a:spLocks noChangeArrowheads="1"/>
          </p:cNvSpPr>
          <p:nvPr/>
        </p:nvSpPr>
        <p:spPr bwMode="auto">
          <a:xfrm>
            <a:off x="390525" y="4470400"/>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2" name="标题 1"/>
          <p:cNvSpPr>
            <a:spLocks noGrp="1"/>
          </p:cNvSpPr>
          <p:nvPr>
            <p:ph type="title"/>
          </p:nvPr>
        </p:nvSpPr>
        <p:spPr>
          <a:xfrm>
            <a:off x="299540" y="206374"/>
            <a:ext cx="8455025" cy="639763"/>
          </a:xfrm>
        </p:spPr>
        <p:txBody>
          <a:bodyPr/>
          <a:lstStyle/>
          <a:p>
            <a:pPr lvl="1" eaLnBrk="1" hangingPunct="1"/>
            <a:r>
              <a:rPr lang="zh-CN" altLang="en-US" dirty="0">
                <a:ea typeface="楷体" panose="02010609060101010101" pitchFamily="49" charset="-122"/>
                <a:cs typeface="Arial" panose="020B0604020202020204" pitchFamily="34" charset="0"/>
              </a:rPr>
              <a:t>经内存交换</a:t>
            </a:r>
          </a:p>
        </p:txBody>
      </p:sp>
    </p:spTree>
    <p:extLst>
      <p:ext uri="{BB962C8B-B14F-4D97-AF65-F5344CB8AC3E}">
        <p14:creationId xmlns:p14="http://schemas.microsoft.com/office/powerpoint/2010/main" val="2900196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4.16667E-6 3.33333E-6 L 0.16476 3.33333E-6 L 0.16962 0.13495 L 0.39098 0.13495 L 0.39098 0.04074 " pathEditMode="relative" rAng="0" ptsTypes="AAAAA">
                                      <p:cBhvr>
                                        <p:cTn id="6" dur="2000" fill="hold"/>
                                        <p:tgtEl>
                                          <p:spTgt spid="437293"/>
                                        </p:tgtEl>
                                        <p:attrNameLst>
                                          <p:attrName>ppt_x</p:attrName>
                                          <p:attrName>ppt_y</p:attrName>
                                        </p:attrNameLst>
                                      </p:cBhvr>
                                      <p:rCtr x="19549"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1.38889E-6 -1.11111E-6 L 0.16233 -1.11111E-6 L 0.16597 0.1382 L 0.33906 0.13588 L 0.33785 0.03843 " pathEditMode="relative" rAng="0" ptsTypes="AAAAA">
                                      <p:cBhvr>
                                        <p:cTn id="13" dur="2000" fill="hold"/>
                                        <p:tgtEl>
                                          <p:spTgt spid="437294"/>
                                        </p:tgtEl>
                                        <p:attrNameLst>
                                          <p:attrName>ppt_x</p:attrName>
                                          <p:attrName>ppt_y</p:attrName>
                                        </p:attrNameLst>
                                      </p:cBhvr>
                                      <p:rCtr x="16944"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9098 0.04074 L 0.408 0.04074 L 0.408 0.12847 L 0.61911 0.12361 L 0.62032 -0.00162 L 0.79098 -0.00162 " pathEditMode="relative" ptsTypes="AAAAAA">
                                      <p:cBhvr>
                                        <p:cTn id="17" dur="2000" fill="hold"/>
                                        <p:tgtEl>
                                          <p:spTgt spid="437293"/>
                                        </p:tgtEl>
                                        <p:attrNameLst>
                                          <p:attrName>ppt_x</p:attrName>
                                          <p:attrName>ppt_y</p:attrName>
                                        </p:attrNameLst>
                                      </p:cBhvr>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7"/>
          <p:cNvSpPr>
            <a:spLocks noGrp="1" noChangeArrowheads="1"/>
          </p:cNvSpPr>
          <p:nvPr>
            <p:ph type="body" idx="1"/>
          </p:nvPr>
        </p:nvSpPr>
        <p:spPr>
          <a:xfrm>
            <a:off x="338138" y="1405054"/>
            <a:ext cx="5902325" cy="4197234"/>
          </a:xfrm>
        </p:spPr>
        <p:txBody>
          <a:bodyPr/>
          <a:lstStyle/>
          <a:p>
            <a:pPr marL="0" indent="0" eaLnBrk="1" hangingPunct="1">
              <a:spcBef>
                <a:spcPts val="600"/>
              </a:spcBef>
              <a:buNone/>
            </a:pPr>
            <a:r>
              <a:rPr lang="zh-CN" altLang="en-US" sz="2800" dirty="0">
                <a:ea typeface="楷体" panose="02010609060101010101" pitchFamily="49" charset="-122"/>
                <a:cs typeface="Arial" panose="020B0604020202020204" pitchFamily="34" charset="0"/>
              </a:rPr>
              <a:t>经总线交换</a:t>
            </a:r>
            <a:endParaRPr lang="en-US" altLang="zh-CN" sz="2800"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输入</a:t>
            </a:r>
            <a:r>
              <a:rPr lang="zh-CN" altLang="en-US" dirty="0">
                <a:ea typeface="楷体" panose="02010609060101010101" pitchFamily="49" charset="-122"/>
                <a:cs typeface="Arial" panose="020B0604020202020204" pitchFamily="34" charset="0"/>
              </a:rPr>
              <a:t>端口经一根共享总线将分组直接传送到输出端口</a:t>
            </a:r>
          </a:p>
          <a:p>
            <a:pPr eaLnBrk="1" hangingPunct="1">
              <a:spcBef>
                <a:spcPts val="600"/>
              </a:spcBef>
            </a:pPr>
            <a:r>
              <a:rPr lang="zh-CN" altLang="en-US" dirty="0">
                <a:solidFill>
                  <a:srgbClr val="FF0000"/>
                </a:solidFill>
                <a:ea typeface="楷体" panose="02010609060101010101" pitchFamily="49" charset="-122"/>
                <a:cs typeface="Arial" panose="020B0604020202020204" pitchFamily="34" charset="0"/>
              </a:rPr>
              <a:t>总线交换的问题</a:t>
            </a:r>
            <a:r>
              <a:rPr lang="en-US" altLang="zh-CN" dirty="0">
                <a:solidFill>
                  <a:srgbClr val="FF0000"/>
                </a:solidFill>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交换速度受限于总线的带宽</a:t>
            </a:r>
          </a:p>
          <a:p>
            <a:pPr eaLnBrk="1" hangingPunct="1">
              <a:spcBef>
                <a:spcPts val="600"/>
              </a:spcBef>
            </a:pPr>
            <a:r>
              <a:rPr lang="en-US" altLang="zh-CN" dirty="0" smtClean="0">
                <a:ea typeface="楷体" panose="02010609060101010101" pitchFamily="49" charset="-122"/>
                <a:cs typeface="Arial" panose="020B0604020202020204" pitchFamily="34" charset="0"/>
              </a:rPr>
              <a:t>32Gbps</a:t>
            </a:r>
            <a:r>
              <a:rPr lang="zh-CN" altLang="en-US" dirty="0" smtClean="0">
                <a:ea typeface="楷体" panose="02010609060101010101" pitchFamily="49" charset="-122"/>
                <a:cs typeface="Arial" panose="020B0604020202020204" pitchFamily="34" charset="0"/>
              </a:rPr>
              <a:t>总线</a:t>
            </a:r>
            <a:r>
              <a:rPr lang="en-US" altLang="zh-CN" dirty="0">
                <a:ea typeface="楷体" panose="02010609060101010101" pitchFamily="49" charset="-122"/>
                <a:cs typeface="Arial" panose="020B0604020202020204" pitchFamily="34" charset="0"/>
              </a:rPr>
              <a:t>, Cisco 5600</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对于</a:t>
            </a:r>
            <a:r>
              <a:rPr lang="zh-CN" altLang="en-US" dirty="0">
                <a:ea typeface="楷体" panose="02010609060101010101" pitchFamily="49" charset="-122"/>
                <a:cs typeface="Arial" panose="020B0604020202020204" pitchFamily="34" charset="0"/>
              </a:rPr>
              <a:t>运行在接入网或企业网的路由器，通过总线交换的转发速度是足够的。</a:t>
            </a:r>
            <a:endParaRPr lang="en-US" altLang="zh-CN" dirty="0">
              <a:ea typeface="楷体" panose="02010609060101010101" pitchFamily="49" charset="-122"/>
              <a:cs typeface="Arial" panose="020B0604020202020204" pitchFamily="34" charset="0"/>
            </a:endParaRPr>
          </a:p>
        </p:txBody>
      </p:sp>
      <p:grpSp>
        <p:nvGrpSpPr>
          <p:cNvPr id="66566" name="Group 8"/>
          <p:cNvGrpSpPr>
            <a:grpSpLocks/>
          </p:cNvGrpSpPr>
          <p:nvPr/>
        </p:nvGrpSpPr>
        <p:grpSpPr bwMode="auto">
          <a:xfrm>
            <a:off x="6408738" y="2435225"/>
            <a:ext cx="890587" cy="215900"/>
            <a:chOff x="876" y="2800"/>
            <a:chExt cx="642" cy="175"/>
          </a:xfrm>
        </p:grpSpPr>
        <p:sp>
          <p:nvSpPr>
            <p:cNvPr id="66600"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1"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2"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3"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4"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67" name="Group 14"/>
          <p:cNvGrpSpPr>
            <a:grpSpLocks/>
          </p:cNvGrpSpPr>
          <p:nvPr/>
        </p:nvGrpSpPr>
        <p:grpSpPr bwMode="auto">
          <a:xfrm>
            <a:off x="6407150" y="2830513"/>
            <a:ext cx="890588" cy="215900"/>
            <a:chOff x="876" y="2800"/>
            <a:chExt cx="642" cy="175"/>
          </a:xfrm>
        </p:grpSpPr>
        <p:sp>
          <p:nvSpPr>
            <p:cNvPr id="66595"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6"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7"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8"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9"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68" name="Group 20"/>
          <p:cNvGrpSpPr>
            <a:grpSpLocks/>
          </p:cNvGrpSpPr>
          <p:nvPr/>
        </p:nvGrpSpPr>
        <p:grpSpPr bwMode="auto">
          <a:xfrm>
            <a:off x="6402388" y="3257550"/>
            <a:ext cx="890587" cy="215900"/>
            <a:chOff x="876" y="2800"/>
            <a:chExt cx="642" cy="175"/>
          </a:xfrm>
        </p:grpSpPr>
        <p:sp>
          <p:nvSpPr>
            <p:cNvPr id="66590"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1"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2"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3"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4"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6569" name="Line 26"/>
          <p:cNvSpPr>
            <a:spLocks noChangeShapeType="1"/>
          </p:cNvSpPr>
          <p:nvPr/>
        </p:nvSpPr>
        <p:spPr bwMode="auto">
          <a:xfrm>
            <a:off x="7310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6570" name="Group 27"/>
          <p:cNvGrpSpPr>
            <a:grpSpLocks/>
          </p:cNvGrpSpPr>
          <p:nvPr/>
        </p:nvGrpSpPr>
        <p:grpSpPr bwMode="auto">
          <a:xfrm>
            <a:off x="7364413" y="2422525"/>
            <a:ext cx="890587" cy="215900"/>
            <a:chOff x="455" y="3463"/>
            <a:chExt cx="561" cy="136"/>
          </a:xfrm>
        </p:grpSpPr>
        <p:sp>
          <p:nvSpPr>
            <p:cNvPr id="66585"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6"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7"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8"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9"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71" name="Group 33"/>
          <p:cNvGrpSpPr>
            <a:grpSpLocks/>
          </p:cNvGrpSpPr>
          <p:nvPr/>
        </p:nvGrpSpPr>
        <p:grpSpPr bwMode="auto">
          <a:xfrm>
            <a:off x="7369175" y="2814638"/>
            <a:ext cx="890588" cy="215900"/>
            <a:chOff x="455" y="3463"/>
            <a:chExt cx="561" cy="136"/>
          </a:xfrm>
        </p:grpSpPr>
        <p:sp>
          <p:nvSpPr>
            <p:cNvPr id="66580"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1"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2"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3"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4"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72" name="Group 39"/>
          <p:cNvGrpSpPr>
            <a:grpSpLocks/>
          </p:cNvGrpSpPr>
          <p:nvPr/>
        </p:nvGrpSpPr>
        <p:grpSpPr bwMode="auto">
          <a:xfrm>
            <a:off x="7364413" y="3241675"/>
            <a:ext cx="890587" cy="215900"/>
            <a:chOff x="455" y="3463"/>
            <a:chExt cx="561" cy="136"/>
          </a:xfrm>
        </p:grpSpPr>
        <p:sp>
          <p:nvSpPr>
            <p:cNvPr id="66575"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6"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7"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8"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9"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6573" name="Text Box 45"/>
          <p:cNvSpPr txBox="1">
            <a:spLocks noChangeArrowheads="1"/>
          </p:cNvSpPr>
          <p:nvPr/>
        </p:nvSpPr>
        <p:spPr bwMode="auto">
          <a:xfrm>
            <a:off x="7046913" y="367823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latin typeface="+mn-lt"/>
              </a:rPr>
              <a:t>总线</a:t>
            </a:r>
            <a:endParaRPr lang="en-US" altLang="zh-CN" dirty="0">
              <a:latin typeface="+mn-lt"/>
            </a:endParaRPr>
          </a:p>
        </p:txBody>
      </p:sp>
      <p:sp>
        <p:nvSpPr>
          <p:cNvPr id="66574" name="Freeform 46"/>
          <p:cNvSpPr>
            <a:spLocks/>
          </p:cNvSpPr>
          <p:nvPr/>
        </p:nvSpPr>
        <p:spPr bwMode="auto">
          <a:xfrm>
            <a:off x="6402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 name="标题 1"/>
          <p:cNvSpPr>
            <a:spLocks noGrp="1"/>
          </p:cNvSpPr>
          <p:nvPr>
            <p:ph type="title"/>
          </p:nvPr>
        </p:nvSpPr>
        <p:spPr/>
        <p:txBody>
          <a:bodyPr/>
          <a:lstStyle/>
          <a:p>
            <a:pPr lvl="1" eaLnBrk="1" hangingPunct="1"/>
            <a:r>
              <a:rPr lang="zh-CN" altLang="en-US" dirty="0">
                <a:ea typeface="楷体" panose="02010609060101010101" pitchFamily="49" charset="-122"/>
                <a:cs typeface="Arial" panose="020B0604020202020204" pitchFamily="34" charset="0"/>
              </a:rPr>
              <a:t>经总线交换</a:t>
            </a:r>
          </a:p>
        </p:txBody>
      </p:sp>
    </p:spTree>
    <p:extLst>
      <p:ext uri="{BB962C8B-B14F-4D97-AF65-F5344CB8AC3E}">
        <p14:creationId xmlns:p14="http://schemas.microsoft.com/office/powerpoint/2010/main" val="32951908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339724" y="1087438"/>
            <a:ext cx="5258187" cy="5030787"/>
          </a:xfrm>
        </p:spPr>
        <p:txBody>
          <a:bodyPr/>
          <a:lstStyle/>
          <a:p>
            <a:pPr marL="0" indent="0" eaLnBrk="1" hangingPunct="1">
              <a:buNone/>
            </a:pPr>
            <a:r>
              <a:rPr lang="zh-CN" altLang="en-US" sz="2800" dirty="0">
                <a:ea typeface="楷体" panose="02010609060101010101" pitchFamily="49" charset="-122"/>
                <a:cs typeface="Arial" panose="020B0604020202020204" pitchFamily="34" charset="0"/>
              </a:rPr>
              <a:t>经内联网络</a:t>
            </a:r>
          </a:p>
          <a:p>
            <a:pPr eaLnBrk="1" hangingPunct="1">
              <a:spcBef>
                <a:spcPts val="600"/>
              </a:spcBef>
            </a:pPr>
            <a:r>
              <a:rPr lang="zh-CN" altLang="en-US" dirty="0">
                <a:ea typeface="楷体" panose="02010609060101010101" pitchFamily="49" charset="-122"/>
                <a:cs typeface="Arial" panose="020B0604020202020204" pitchFamily="34" charset="0"/>
              </a:rPr>
              <a:t>克服总线带宽限制</a:t>
            </a:r>
          </a:p>
          <a:p>
            <a:pPr eaLnBrk="1" hangingPunct="1">
              <a:spcBef>
                <a:spcPts val="600"/>
              </a:spcBef>
            </a:pPr>
            <a:r>
              <a:rPr lang="en-US" altLang="zh-CN" dirty="0" smtClean="0">
                <a:ea typeface="楷体" panose="02010609060101010101" pitchFamily="49" charset="-122"/>
                <a:cs typeface="Arial" panose="020B0604020202020204" pitchFamily="34" charset="0"/>
              </a:rPr>
              <a:t>Banyan</a:t>
            </a:r>
            <a:r>
              <a:rPr lang="zh-CN" altLang="en-US" dirty="0" smtClean="0">
                <a:ea typeface="楷体" panose="02010609060101010101" pitchFamily="49" charset="-122"/>
                <a:cs typeface="Arial" panose="020B0604020202020204" pitchFamily="34" charset="0"/>
              </a:rPr>
              <a:t>网络：过去</a:t>
            </a:r>
            <a:r>
              <a:rPr lang="zh-CN" altLang="en-US" dirty="0">
                <a:ea typeface="楷体" panose="02010609060101010101" pitchFamily="49" charset="-122"/>
                <a:cs typeface="Arial" panose="020B0604020202020204" pitchFamily="34" charset="0"/>
              </a:rPr>
              <a:t>在多处理机计算机体系结构中</a:t>
            </a:r>
            <a:r>
              <a:rPr lang="zh-CN" altLang="en-US" dirty="0">
                <a:solidFill>
                  <a:srgbClr val="FF0000"/>
                </a:solidFill>
                <a:ea typeface="楷体" panose="02010609060101010101" pitchFamily="49" charset="-122"/>
                <a:cs typeface="Arial" panose="020B0604020202020204" pitchFamily="34" charset="0"/>
              </a:rPr>
              <a:t>用来互连</a:t>
            </a:r>
            <a:r>
              <a:rPr lang="zh-CN" altLang="en-US" dirty="0">
                <a:ea typeface="楷体" panose="02010609060101010101" pitchFamily="49" charset="-122"/>
                <a:cs typeface="Arial" panose="020B0604020202020204" pitchFamily="34" charset="0"/>
              </a:rPr>
              <a:t>多个处理器的网络</a:t>
            </a:r>
          </a:p>
          <a:p>
            <a:pPr eaLnBrk="1" hangingPunct="1">
              <a:spcBef>
                <a:spcPts val="600"/>
              </a:spcBef>
            </a:pPr>
            <a:r>
              <a:rPr lang="zh-CN" altLang="en-US" dirty="0">
                <a:ea typeface="楷体" panose="02010609060101010101" pitchFamily="49" charset="-122"/>
                <a:cs typeface="Arial" panose="020B0604020202020204" pitchFamily="34" charset="0"/>
              </a:rPr>
              <a:t>设计先进：将长度变化的</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分组分片成固定尺寸的信元，通过交换结构对信元进行转发 </a:t>
            </a:r>
          </a:p>
          <a:p>
            <a:pPr eaLnBrk="1" hangingPunct="1">
              <a:spcBef>
                <a:spcPts val="600"/>
              </a:spcBef>
            </a:pPr>
            <a:r>
              <a:rPr lang="en-US" altLang="zh-CN" dirty="0">
                <a:ea typeface="楷体" panose="02010609060101010101" pitchFamily="49" charset="-122"/>
                <a:cs typeface="Arial" panose="020B0604020202020204" pitchFamily="34" charset="0"/>
              </a:rPr>
              <a:t>Cisco 12000: </a:t>
            </a:r>
            <a:r>
              <a:rPr lang="zh-CN" altLang="en-US" dirty="0">
                <a:ea typeface="楷体" panose="02010609060101010101" pitchFamily="49" charset="-122"/>
                <a:cs typeface="Arial" panose="020B0604020202020204" pitchFamily="34" charset="0"/>
              </a:rPr>
              <a:t>通过内联网络交换速度为</a:t>
            </a:r>
            <a:r>
              <a:rPr lang="en-US" altLang="zh-CN" dirty="0" smtClean="0">
                <a:ea typeface="楷体" panose="02010609060101010101" pitchFamily="49" charset="-122"/>
                <a:cs typeface="Arial" panose="020B0604020202020204" pitchFamily="34" charset="0"/>
              </a:rPr>
              <a:t>60Gb/s </a:t>
            </a:r>
            <a:endParaRPr lang="en-US" altLang="zh-CN" dirty="0">
              <a:ea typeface="楷体" panose="02010609060101010101" pitchFamily="49" charset="-122"/>
              <a:cs typeface="Arial" panose="020B0604020202020204" pitchFamily="34" charset="0"/>
            </a:endParaRPr>
          </a:p>
        </p:txBody>
      </p:sp>
      <p:grpSp>
        <p:nvGrpSpPr>
          <p:cNvPr id="6" name="Group 58"/>
          <p:cNvGrpSpPr>
            <a:grpSpLocks/>
          </p:cNvGrpSpPr>
          <p:nvPr/>
        </p:nvGrpSpPr>
        <p:grpSpPr bwMode="auto">
          <a:xfrm>
            <a:off x="5597912" y="2490633"/>
            <a:ext cx="2945007" cy="2460508"/>
            <a:chOff x="3812" y="2763"/>
            <a:chExt cx="1419" cy="1302"/>
          </a:xfrm>
        </p:grpSpPr>
        <p:grpSp>
          <p:nvGrpSpPr>
            <p:cNvPr id="7" name="Group 4"/>
            <p:cNvGrpSpPr>
              <a:grpSpLocks/>
            </p:cNvGrpSpPr>
            <p:nvPr/>
          </p:nvGrpSpPr>
          <p:grpSpPr bwMode="auto">
            <a:xfrm>
              <a:off x="3933" y="2763"/>
              <a:ext cx="561" cy="136"/>
              <a:chOff x="876" y="2800"/>
              <a:chExt cx="642" cy="175"/>
            </a:xfrm>
          </p:grpSpPr>
          <p:sp>
            <p:nvSpPr>
              <p:cNvPr id="5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6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8" name="Group 10"/>
            <p:cNvGrpSpPr>
              <a:grpSpLocks/>
            </p:cNvGrpSpPr>
            <p:nvPr/>
          </p:nvGrpSpPr>
          <p:grpSpPr bwMode="auto">
            <a:xfrm>
              <a:off x="3918" y="3012"/>
              <a:ext cx="561" cy="136"/>
              <a:chOff x="876" y="2800"/>
              <a:chExt cx="642" cy="175"/>
            </a:xfrm>
          </p:grpSpPr>
          <p:sp>
            <p:nvSpPr>
              <p:cNvPr id="5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9" name="Group 16"/>
            <p:cNvGrpSpPr>
              <a:grpSpLocks/>
            </p:cNvGrpSpPr>
            <p:nvPr/>
          </p:nvGrpSpPr>
          <p:grpSpPr bwMode="auto">
            <a:xfrm>
              <a:off x="3915" y="3281"/>
              <a:ext cx="561" cy="136"/>
              <a:chOff x="876" y="2800"/>
              <a:chExt cx="642" cy="175"/>
            </a:xfrm>
          </p:grpSpPr>
          <p:sp>
            <p:nvSpPr>
              <p:cNvPr id="4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10" name="Group 22"/>
            <p:cNvGrpSpPr>
              <a:grpSpLocks/>
            </p:cNvGrpSpPr>
            <p:nvPr/>
          </p:nvGrpSpPr>
          <p:grpSpPr bwMode="auto">
            <a:xfrm rot="5400000">
              <a:off x="4623" y="3405"/>
              <a:ext cx="564" cy="652"/>
              <a:chOff x="2954" y="2776"/>
              <a:chExt cx="564" cy="652"/>
            </a:xfrm>
          </p:grpSpPr>
          <p:grpSp>
            <p:nvGrpSpPr>
              <p:cNvPr id="28" name="Group 23"/>
              <p:cNvGrpSpPr>
                <a:grpSpLocks/>
              </p:cNvGrpSpPr>
              <p:nvPr/>
            </p:nvGrpSpPr>
            <p:grpSpPr bwMode="auto">
              <a:xfrm>
                <a:off x="2954" y="2776"/>
                <a:ext cx="561" cy="136"/>
                <a:chOff x="455" y="3463"/>
                <a:chExt cx="561" cy="136"/>
              </a:xfrm>
            </p:grpSpPr>
            <p:sp>
              <p:nvSpPr>
                <p:cNvPr id="4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29" name="Group 29"/>
              <p:cNvGrpSpPr>
                <a:grpSpLocks/>
              </p:cNvGrpSpPr>
              <p:nvPr/>
            </p:nvGrpSpPr>
            <p:grpSpPr bwMode="auto">
              <a:xfrm>
                <a:off x="2957" y="3023"/>
                <a:ext cx="561" cy="136"/>
                <a:chOff x="455" y="3463"/>
                <a:chExt cx="561" cy="136"/>
              </a:xfrm>
            </p:grpSpPr>
            <p:sp>
              <p:nvSpPr>
                <p:cNvPr id="3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30" name="Group 35"/>
              <p:cNvGrpSpPr>
                <a:grpSpLocks/>
              </p:cNvGrpSpPr>
              <p:nvPr/>
            </p:nvGrpSpPr>
            <p:grpSpPr bwMode="auto">
              <a:xfrm>
                <a:off x="2954" y="3292"/>
                <a:ext cx="561" cy="136"/>
                <a:chOff x="455" y="3463"/>
                <a:chExt cx="561" cy="136"/>
              </a:xfrm>
            </p:grpSpPr>
            <p:sp>
              <p:nvSpPr>
                <p:cNvPr id="3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sp>
          <p:nvSpPr>
            <p:cNvPr id="1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1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1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6" name="Text Box 56"/>
            <p:cNvSpPr txBox="1">
              <a:spLocks noChangeArrowheads="1"/>
            </p:cNvSpPr>
            <p:nvPr/>
          </p:nvSpPr>
          <p:spPr bwMode="auto">
            <a:xfrm>
              <a:off x="3812" y="3601"/>
              <a:ext cx="42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smtClean="0">
                  <a:latin typeface="Gill Sans MT" panose="020B0502020104020203" pitchFamily="34" charset="0"/>
                </a:rPr>
                <a:t>纵横式</a:t>
              </a:r>
              <a:endParaRPr lang="en-US" altLang="zh-CN" sz="1800" dirty="0">
                <a:latin typeface="Gill Sans MT" panose="020B0502020104020203" pitchFamily="34" charset="0"/>
              </a:endParaRPr>
            </a:p>
          </p:txBody>
        </p:sp>
        <p:sp>
          <p:nvSpPr>
            <p:cNvPr id="2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293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Gill Sans MT" panose="020B0502020104020203" pitchFamily="34" charset="0"/>
              </a:endParaRPr>
            </a:p>
          </p:txBody>
        </p:sp>
      </p:grpSp>
      <p:sp>
        <p:nvSpPr>
          <p:cNvPr id="2" name="标题 1"/>
          <p:cNvSpPr>
            <a:spLocks noGrp="1"/>
          </p:cNvSpPr>
          <p:nvPr>
            <p:ph type="title"/>
          </p:nvPr>
        </p:nvSpPr>
        <p:spPr/>
        <p:txBody>
          <a:bodyPr/>
          <a:lstStyle/>
          <a:p>
            <a:pPr lvl="1"/>
            <a:r>
              <a:rPr lang="zh-CN" altLang="en-US" dirty="0">
                <a:ea typeface="楷体" panose="02010609060101010101" pitchFamily="49" charset="-122"/>
                <a:cs typeface="Arial" panose="020B0604020202020204" pitchFamily="34" charset="0"/>
              </a:rPr>
              <a:t>经内联</a:t>
            </a:r>
            <a:r>
              <a:rPr lang="zh-CN" altLang="en-US" dirty="0" smtClean="0">
                <a:ea typeface="楷体" panose="02010609060101010101" pitchFamily="49" charset="-122"/>
                <a:cs typeface="Arial" panose="020B0604020202020204" pitchFamily="34" charset="0"/>
              </a:rPr>
              <a:t>网络交换</a:t>
            </a:r>
            <a:endParaRPr lang="zh-CN" altLang="en-US" dirty="0"/>
          </a:p>
        </p:txBody>
      </p:sp>
      <p:sp>
        <p:nvSpPr>
          <p:cNvPr id="3" name="矩形 2"/>
          <p:cNvSpPr/>
          <p:nvPr/>
        </p:nvSpPr>
        <p:spPr>
          <a:xfrm>
            <a:off x="5482301" y="2891782"/>
            <a:ext cx="338554" cy="369332"/>
          </a:xfrm>
          <a:prstGeom prst="rect">
            <a:avLst/>
          </a:prstGeom>
        </p:spPr>
        <p:txBody>
          <a:bodyPr wrap="none">
            <a:spAutoFit/>
          </a:bodyPr>
          <a:lstStyle/>
          <a:p>
            <a:r>
              <a:rPr lang="en-US" altLang="zh-CN" b="1" dirty="0">
                <a:latin typeface="Times New Roman" pitchFamily="18" charset="0"/>
              </a:rPr>
              <a:t>B</a:t>
            </a:r>
            <a:endParaRPr lang="zh-CN" altLang="en-US" b="1" dirty="0"/>
          </a:p>
        </p:txBody>
      </p:sp>
      <p:sp>
        <p:nvSpPr>
          <p:cNvPr id="61" name="矩形 60"/>
          <p:cNvSpPr/>
          <p:nvPr/>
        </p:nvSpPr>
        <p:spPr>
          <a:xfrm>
            <a:off x="5482289" y="2489546"/>
            <a:ext cx="351378" cy="369332"/>
          </a:xfrm>
          <a:prstGeom prst="rect">
            <a:avLst/>
          </a:prstGeom>
        </p:spPr>
        <p:txBody>
          <a:bodyPr wrap="none">
            <a:spAutoFit/>
          </a:bodyPr>
          <a:lstStyle/>
          <a:p>
            <a:r>
              <a:rPr lang="en-US" altLang="zh-CN" b="1" dirty="0">
                <a:latin typeface="Times New Roman" pitchFamily="18" charset="0"/>
              </a:rPr>
              <a:t>A</a:t>
            </a:r>
            <a:endParaRPr lang="zh-CN" altLang="en-US" b="1" dirty="0"/>
          </a:p>
        </p:txBody>
      </p:sp>
      <p:sp>
        <p:nvSpPr>
          <p:cNvPr id="62" name="矩形 61"/>
          <p:cNvSpPr/>
          <p:nvPr/>
        </p:nvSpPr>
        <p:spPr>
          <a:xfrm>
            <a:off x="7143775" y="4999217"/>
            <a:ext cx="351378" cy="369332"/>
          </a:xfrm>
          <a:prstGeom prst="rect">
            <a:avLst/>
          </a:prstGeom>
        </p:spPr>
        <p:txBody>
          <a:bodyPr wrap="none">
            <a:spAutoFit/>
          </a:bodyPr>
          <a:lstStyle/>
          <a:p>
            <a:r>
              <a:rPr lang="en-US" altLang="zh-CN" b="1" dirty="0" smtClean="0">
                <a:latin typeface="Times New Roman" pitchFamily="18" charset="0"/>
              </a:rPr>
              <a:t>X</a:t>
            </a:r>
            <a:endParaRPr lang="zh-CN" altLang="en-US" b="1" dirty="0"/>
          </a:p>
        </p:txBody>
      </p:sp>
      <p:sp>
        <p:nvSpPr>
          <p:cNvPr id="63" name="矩形 62"/>
          <p:cNvSpPr/>
          <p:nvPr/>
        </p:nvSpPr>
        <p:spPr>
          <a:xfrm>
            <a:off x="7683699" y="5012418"/>
            <a:ext cx="351378" cy="369332"/>
          </a:xfrm>
          <a:prstGeom prst="rect">
            <a:avLst/>
          </a:prstGeom>
        </p:spPr>
        <p:txBody>
          <a:bodyPr wrap="none">
            <a:spAutoFit/>
          </a:bodyPr>
          <a:lstStyle/>
          <a:p>
            <a:r>
              <a:rPr lang="en-US" altLang="zh-CN" b="1" dirty="0" smtClean="0">
                <a:latin typeface="Times New Roman" pitchFamily="18" charset="0"/>
              </a:rPr>
              <a:t>Y</a:t>
            </a:r>
            <a:endParaRPr lang="zh-CN" alt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223963" y="26082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Application</a:t>
            </a:r>
          </a:p>
        </p:txBody>
      </p:sp>
      <p:sp>
        <p:nvSpPr>
          <p:cNvPr id="31748" name="Rectangle 4"/>
          <p:cNvSpPr>
            <a:spLocks noChangeArrowheads="1"/>
          </p:cNvSpPr>
          <p:nvPr/>
        </p:nvSpPr>
        <p:spPr bwMode="auto">
          <a:xfrm>
            <a:off x="1223963" y="30654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Transport</a:t>
            </a:r>
          </a:p>
        </p:txBody>
      </p:sp>
      <p:sp>
        <p:nvSpPr>
          <p:cNvPr id="31749" name="Rectangle 5"/>
          <p:cNvSpPr>
            <a:spLocks noChangeArrowheads="1"/>
          </p:cNvSpPr>
          <p:nvPr/>
        </p:nvSpPr>
        <p:spPr bwMode="auto">
          <a:xfrm>
            <a:off x="1223963" y="35226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Network</a:t>
            </a:r>
          </a:p>
        </p:txBody>
      </p:sp>
      <p:sp>
        <p:nvSpPr>
          <p:cNvPr id="31750" name="Rectangle 6"/>
          <p:cNvSpPr>
            <a:spLocks noChangeArrowheads="1"/>
          </p:cNvSpPr>
          <p:nvPr/>
        </p:nvSpPr>
        <p:spPr bwMode="auto">
          <a:xfrm>
            <a:off x="12239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Data Link</a:t>
            </a:r>
          </a:p>
        </p:txBody>
      </p:sp>
      <p:sp>
        <p:nvSpPr>
          <p:cNvPr id="31751" name="Rectangle 7"/>
          <p:cNvSpPr>
            <a:spLocks noChangeArrowheads="1"/>
          </p:cNvSpPr>
          <p:nvPr/>
        </p:nvSpPr>
        <p:spPr bwMode="auto">
          <a:xfrm>
            <a:off x="12239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cxnSp>
        <p:nvCxnSpPr>
          <p:cNvPr id="31752" name="AutoShape 8"/>
          <p:cNvCxnSpPr>
            <a:cxnSpLocks noChangeShapeType="1"/>
            <a:stCxn id="31764" idx="2"/>
            <a:endCxn id="31766" idx="2"/>
          </p:cNvCxnSpPr>
          <p:nvPr/>
        </p:nvCxnSpPr>
        <p:spPr bwMode="auto">
          <a:xfrm rot="5400000">
            <a:off x="6138069" y="3904457"/>
            <a:ext cx="1587" cy="1981200"/>
          </a:xfrm>
          <a:prstGeom prst="bentConnector3">
            <a:avLst>
              <a:gd name="adj1" fmla="val 14400005"/>
            </a:avLst>
          </a:prstGeom>
          <a:noFill/>
          <a:ln w="38100">
            <a:solidFill>
              <a:schemeClr val="tx1"/>
            </a:solidFill>
            <a:miter lim="800000"/>
            <a:headEnd/>
            <a:tailEnd/>
          </a:ln>
        </p:spPr>
      </p:cxnSp>
      <p:sp>
        <p:nvSpPr>
          <p:cNvPr id="31753" name="Text Box 9"/>
          <p:cNvSpPr txBox="1">
            <a:spLocks noChangeArrowheads="1"/>
          </p:cNvSpPr>
          <p:nvPr/>
        </p:nvSpPr>
        <p:spPr bwMode="auto">
          <a:xfrm>
            <a:off x="5643563" y="5122863"/>
            <a:ext cx="906462" cy="336550"/>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Medium</a:t>
            </a:r>
          </a:p>
        </p:txBody>
      </p:sp>
      <p:grpSp>
        <p:nvGrpSpPr>
          <p:cNvPr id="31754" name="Group 10"/>
          <p:cNvGrpSpPr>
            <a:grpSpLocks/>
          </p:cNvGrpSpPr>
          <p:nvPr/>
        </p:nvGrpSpPr>
        <p:grpSpPr bwMode="auto">
          <a:xfrm flipH="1">
            <a:off x="2900363" y="1236663"/>
            <a:ext cx="1028700" cy="1470025"/>
            <a:chOff x="240" y="2832"/>
            <a:chExt cx="648" cy="926"/>
          </a:xfrm>
        </p:grpSpPr>
        <p:grpSp>
          <p:nvGrpSpPr>
            <p:cNvPr id="32336" name="Group 11"/>
            <p:cNvGrpSpPr>
              <a:grpSpLocks/>
            </p:cNvGrpSpPr>
            <p:nvPr/>
          </p:nvGrpSpPr>
          <p:grpSpPr bwMode="auto">
            <a:xfrm>
              <a:off x="240" y="3217"/>
              <a:ext cx="141" cy="541"/>
              <a:chOff x="1635" y="1833"/>
              <a:chExt cx="92" cy="246"/>
            </a:xfrm>
          </p:grpSpPr>
          <p:grpSp>
            <p:nvGrpSpPr>
              <p:cNvPr id="32350" name="Group 12"/>
              <p:cNvGrpSpPr>
                <a:grpSpLocks/>
              </p:cNvGrpSpPr>
              <p:nvPr/>
            </p:nvGrpSpPr>
            <p:grpSpPr bwMode="auto">
              <a:xfrm>
                <a:off x="1636" y="1918"/>
                <a:ext cx="91" cy="161"/>
                <a:chOff x="1636" y="1918"/>
                <a:chExt cx="91" cy="161"/>
              </a:xfrm>
            </p:grpSpPr>
            <p:grpSp>
              <p:nvGrpSpPr>
                <p:cNvPr id="32358" name="Group 13"/>
                <p:cNvGrpSpPr>
                  <a:grpSpLocks/>
                </p:cNvGrpSpPr>
                <p:nvPr/>
              </p:nvGrpSpPr>
              <p:grpSpPr bwMode="auto">
                <a:xfrm>
                  <a:off x="1636" y="1922"/>
                  <a:ext cx="59" cy="156"/>
                  <a:chOff x="1636" y="1922"/>
                  <a:chExt cx="59" cy="156"/>
                </a:xfrm>
              </p:grpSpPr>
              <p:sp>
                <p:nvSpPr>
                  <p:cNvPr id="32366" name="Line 14"/>
                  <p:cNvSpPr>
                    <a:spLocks noChangeShapeType="1"/>
                  </p:cNvSpPr>
                  <p:nvPr/>
                </p:nvSpPr>
                <p:spPr bwMode="auto">
                  <a:xfrm>
                    <a:off x="1660" y="1922"/>
                    <a:ext cx="21" cy="1"/>
                  </a:xfrm>
                  <a:prstGeom prst="line">
                    <a:avLst/>
                  </a:prstGeom>
                  <a:noFill/>
                  <a:ln w="12700">
                    <a:solidFill>
                      <a:schemeClr val="tx1"/>
                    </a:solidFill>
                    <a:round/>
                    <a:headEnd/>
                    <a:tailEnd/>
                  </a:ln>
                </p:spPr>
                <p:txBody>
                  <a:bodyPr/>
                  <a:lstStyle/>
                  <a:p>
                    <a:endParaRPr lang="zh-CN" altLang="en-US"/>
                  </a:p>
                </p:txBody>
              </p:sp>
              <p:sp>
                <p:nvSpPr>
                  <p:cNvPr id="32367" name="Line 15"/>
                  <p:cNvSpPr>
                    <a:spLocks noChangeShapeType="1"/>
                  </p:cNvSpPr>
                  <p:nvPr/>
                </p:nvSpPr>
                <p:spPr bwMode="auto">
                  <a:xfrm flipV="1">
                    <a:off x="1653" y="1923"/>
                    <a:ext cx="27" cy="33"/>
                  </a:xfrm>
                  <a:prstGeom prst="line">
                    <a:avLst/>
                  </a:prstGeom>
                  <a:noFill/>
                  <a:ln w="12700">
                    <a:solidFill>
                      <a:schemeClr val="tx1"/>
                    </a:solidFill>
                    <a:round/>
                    <a:headEnd/>
                    <a:tailEnd/>
                  </a:ln>
                </p:spPr>
                <p:txBody>
                  <a:bodyPr/>
                  <a:lstStyle/>
                  <a:p>
                    <a:endParaRPr lang="zh-CN" altLang="en-US"/>
                  </a:p>
                </p:txBody>
              </p:sp>
              <p:sp>
                <p:nvSpPr>
                  <p:cNvPr id="32368" name="Line 16"/>
                  <p:cNvSpPr>
                    <a:spLocks noChangeShapeType="1"/>
                  </p:cNvSpPr>
                  <p:nvPr/>
                </p:nvSpPr>
                <p:spPr bwMode="auto">
                  <a:xfrm>
                    <a:off x="1653" y="1956"/>
                    <a:ext cx="37" cy="70"/>
                  </a:xfrm>
                  <a:prstGeom prst="line">
                    <a:avLst/>
                  </a:prstGeom>
                  <a:noFill/>
                  <a:ln w="12700">
                    <a:solidFill>
                      <a:schemeClr val="tx1"/>
                    </a:solidFill>
                    <a:round/>
                    <a:headEnd/>
                    <a:tailEnd/>
                  </a:ln>
                </p:spPr>
                <p:txBody>
                  <a:bodyPr/>
                  <a:lstStyle/>
                  <a:p>
                    <a:endParaRPr lang="zh-CN" altLang="en-US"/>
                  </a:p>
                </p:txBody>
              </p:sp>
              <p:sp>
                <p:nvSpPr>
                  <p:cNvPr id="32369" name="Line 17"/>
                  <p:cNvSpPr>
                    <a:spLocks noChangeShapeType="1"/>
                  </p:cNvSpPr>
                  <p:nvPr/>
                </p:nvSpPr>
                <p:spPr bwMode="auto">
                  <a:xfrm flipV="1">
                    <a:off x="1636" y="2024"/>
                    <a:ext cx="53" cy="53"/>
                  </a:xfrm>
                  <a:prstGeom prst="line">
                    <a:avLst/>
                  </a:prstGeom>
                  <a:noFill/>
                  <a:ln w="12700">
                    <a:solidFill>
                      <a:schemeClr val="tx1"/>
                    </a:solidFill>
                    <a:round/>
                    <a:headEnd/>
                    <a:tailEnd/>
                  </a:ln>
                </p:spPr>
                <p:txBody>
                  <a:bodyPr/>
                  <a:lstStyle/>
                  <a:p>
                    <a:endParaRPr lang="zh-CN" altLang="en-US"/>
                  </a:p>
                </p:txBody>
              </p:sp>
              <p:sp>
                <p:nvSpPr>
                  <p:cNvPr id="32370" name="Line 18"/>
                  <p:cNvSpPr>
                    <a:spLocks noChangeShapeType="1"/>
                  </p:cNvSpPr>
                  <p:nvPr/>
                </p:nvSpPr>
                <p:spPr bwMode="auto">
                  <a:xfrm>
                    <a:off x="1644" y="2025"/>
                    <a:ext cx="51" cy="53"/>
                  </a:xfrm>
                  <a:prstGeom prst="line">
                    <a:avLst/>
                  </a:prstGeom>
                  <a:noFill/>
                  <a:ln w="12700">
                    <a:solidFill>
                      <a:schemeClr val="tx1"/>
                    </a:solidFill>
                    <a:round/>
                    <a:headEnd/>
                    <a:tailEnd/>
                  </a:ln>
                </p:spPr>
                <p:txBody>
                  <a:bodyPr/>
                  <a:lstStyle/>
                  <a:p>
                    <a:endParaRPr lang="zh-CN" altLang="en-US"/>
                  </a:p>
                </p:txBody>
              </p:sp>
              <p:sp>
                <p:nvSpPr>
                  <p:cNvPr id="32371" name="Line 19"/>
                  <p:cNvSpPr>
                    <a:spLocks noChangeShapeType="1"/>
                  </p:cNvSpPr>
                  <p:nvPr/>
                </p:nvSpPr>
                <p:spPr bwMode="auto">
                  <a:xfrm flipV="1">
                    <a:off x="1643" y="1956"/>
                    <a:ext cx="41" cy="69"/>
                  </a:xfrm>
                  <a:prstGeom prst="line">
                    <a:avLst/>
                  </a:prstGeom>
                  <a:noFill/>
                  <a:ln w="12700">
                    <a:solidFill>
                      <a:schemeClr val="tx1"/>
                    </a:solidFill>
                    <a:round/>
                    <a:headEnd/>
                    <a:tailEnd/>
                  </a:ln>
                </p:spPr>
                <p:txBody>
                  <a:bodyPr/>
                  <a:lstStyle/>
                  <a:p>
                    <a:endParaRPr lang="zh-CN" altLang="en-US"/>
                  </a:p>
                </p:txBody>
              </p:sp>
              <p:sp>
                <p:nvSpPr>
                  <p:cNvPr id="32372" name="Line 20"/>
                  <p:cNvSpPr>
                    <a:spLocks noChangeShapeType="1"/>
                  </p:cNvSpPr>
                  <p:nvPr/>
                </p:nvSpPr>
                <p:spPr bwMode="auto">
                  <a:xfrm>
                    <a:off x="1660" y="1922"/>
                    <a:ext cx="24" cy="36"/>
                  </a:xfrm>
                  <a:prstGeom prst="line">
                    <a:avLst/>
                  </a:prstGeom>
                  <a:noFill/>
                  <a:ln w="12700">
                    <a:solidFill>
                      <a:schemeClr val="tx1"/>
                    </a:solidFill>
                    <a:round/>
                    <a:headEnd/>
                    <a:tailEnd/>
                  </a:ln>
                </p:spPr>
                <p:txBody>
                  <a:bodyPr/>
                  <a:lstStyle/>
                  <a:p>
                    <a:endParaRPr lang="zh-CN" altLang="en-US"/>
                  </a:p>
                </p:txBody>
              </p:sp>
            </p:grpSp>
            <p:sp>
              <p:nvSpPr>
                <p:cNvPr id="32359" name="Line 21"/>
                <p:cNvSpPr>
                  <a:spLocks noChangeShapeType="1"/>
                </p:cNvSpPr>
                <p:nvPr/>
              </p:nvSpPr>
              <p:spPr bwMode="auto">
                <a:xfrm flipV="1">
                  <a:off x="1693" y="2014"/>
                  <a:ext cx="22" cy="65"/>
                </a:xfrm>
                <a:prstGeom prst="line">
                  <a:avLst/>
                </a:prstGeom>
                <a:noFill/>
                <a:ln w="12700">
                  <a:solidFill>
                    <a:schemeClr val="tx1"/>
                  </a:solidFill>
                  <a:round/>
                  <a:headEnd/>
                  <a:tailEnd/>
                </a:ln>
              </p:spPr>
              <p:txBody>
                <a:bodyPr/>
                <a:lstStyle/>
                <a:p>
                  <a:endParaRPr lang="zh-CN" altLang="en-US"/>
                </a:p>
              </p:txBody>
            </p:sp>
            <p:sp>
              <p:nvSpPr>
                <p:cNvPr id="32360" name="Line 22"/>
                <p:cNvSpPr>
                  <a:spLocks noChangeShapeType="1"/>
                </p:cNvSpPr>
                <p:nvPr/>
              </p:nvSpPr>
              <p:spPr bwMode="auto">
                <a:xfrm>
                  <a:off x="1685" y="1957"/>
                  <a:ext cx="30" cy="58"/>
                </a:xfrm>
                <a:prstGeom prst="line">
                  <a:avLst/>
                </a:prstGeom>
                <a:noFill/>
                <a:ln w="12700">
                  <a:solidFill>
                    <a:schemeClr val="tx1"/>
                  </a:solidFill>
                  <a:round/>
                  <a:headEnd/>
                  <a:tailEnd/>
                </a:ln>
              </p:spPr>
              <p:txBody>
                <a:bodyPr/>
                <a:lstStyle/>
                <a:p>
                  <a:endParaRPr lang="zh-CN" altLang="en-US"/>
                </a:p>
              </p:txBody>
            </p:sp>
            <p:sp>
              <p:nvSpPr>
                <p:cNvPr id="32361" name="Line 23"/>
                <p:cNvSpPr>
                  <a:spLocks noChangeShapeType="1"/>
                </p:cNvSpPr>
                <p:nvPr/>
              </p:nvSpPr>
              <p:spPr bwMode="auto">
                <a:xfrm flipV="1">
                  <a:off x="1685" y="1918"/>
                  <a:ext cx="7" cy="40"/>
                </a:xfrm>
                <a:prstGeom prst="line">
                  <a:avLst/>
                </a:prstGeom>
                <a:noFill/>
                <a:ln w="12700">
                  <a:solidFill>
                    <a:schemeClr val="tx1"/>
                  </a:solidFill>
                  <a:round/>
                  <a:headEnd/>
                  <a:tailEnd/>
                </a:ln>
              </p:spPr>
              <p:txBody>
                <a:bodyPr/>
                <a:lstStyle/>
                <a:p>
                  <a:endParaRPr lang="zh-CN" altLang="en-US"/>
                </a:p>
              </p:txBody>
            </p:sp>
            <p:sp>
              <p:nvSpPr>
                <p:cNvPr id="32362" name="Line 24"/>
                <p:cNvSpPr>
                  <a:spLocks noChangeShapeType="1"/>
                </p:cNvSpPr>
                <p:nvPr/>
              </p:nvSpPr>
              <p:spPr bwMode="auto">
                <a:xfrm flipV="1">
                  <a:off x="1682" y="1918"/>
                  <a:ext cx="12" cy="5"/>
                </a:xfrm>
                <a:prstGeom prst="line">
                  <a:avLst/>
                </a:prstGeom>
                <a:noFill/>
                <a:ln w="12700">
                  <a:solidFill>
                    <a:schemeClr val="tx1"/>
                  </a:solidFill>
                  <a:round/>
                  <a:headEnd/>
                  <a:tailEnd/>
                </a:ln>
              </p:spPr>
              <p:txBody>
                <a:bodyPr/>
                <a:lstStyle/>
                <a:p>
                  <a:endParaRPr lang="zh-CN" altLang="en-US"/>
                </a:p>
              </p:txBody>
            </p:sp>
            <p:sp>
              <p:nvSpPr>
                <p:cNvPr id="32363" name="Line 25"/>
                <p:cNvSpPr>
                  <a:spLocks noChangeShapeType="1"/>
                </p:cNvSpPr>
                <p:nvPr/>
              </p:nvSpPr>
              <p:spPr bwMode="auto">
                <a:xfrm>
                  <a:off x="1682" y="1922"/>
                  <a:ext cx="19" cy="28"/>
                </a:xfrm>
                <a:prstGeom prst="line">
                  <a:avLst/>
                </a:prstGeom>
                <a:noFill/>
                <a:ln w="12700">
                  <a:solidFill>
                    <a:schemeClr val="tx1"/>
                  </a:solidFill>
                  <a:round/>
                  <a:headEnd/>
                  <a:tailEnd/>
                </a:ln>
              </p:spPr>
              <p:txBody>
                <a:bodyPr/>
                <a:lstStyle/>
                <a:p>
                  <a:endParaRPr lang="zh-CN" altLang="en-US"/>
                </a:p>
              </p:txBody>
            </p:sp>
            <p:sp>
              <p:nvSpPr>
                <p:cNvPr id="32364" name="Line 26"/>
                <p:cNvSpPr>
                  <a:spLocks noChangeShapeType="1"/>
                </p:cNvSpPr>
                <p:nvPr/>
              </p:nvSpPr>
              <p:spPr bwMode="auto">
                <a:xfrm flipV="1">
                  <a:off x="1691" y="1951"/>
                  <a:ext cx="8" cy="74"/>
                </a:xfrm>
                <a:prstGeom prst="line">
                  <a:avLst/>
                </a:prstGeom>
                <a:noFill/>
                <a:ln w="12700">
                  <a:solidFill>
                    <a:schemeClr val="tx1"/>
                  </a:solidFill>
                  <a:round/>
                  <a:headEnd/>
                  <a:tailEnd/>
                </a:ln>
              </p:spPr>
              <p:txBody>
                <a:bodyPr/>
                <a:lstStyle/>
                <a:p>
                  <a:endParaRPr lang="zh-CN" altLang="en-US"/>
                </a:p>
              </p:txBody>
            </p:sp>
            <p:sp>
              <p:nvSpPr>
                <p:cNvPr id="32365" name="Line 27"/>
                <p:cNvSpPr>
                  <a:spLocks noChangeShapeType="1"/>
                </p:cNvSpPr>
                <p:nvPr/>
              </p:nvSpPr>
              <p:spPr bwMode="auto">
                <a:xfrm>
                  <a:off x="1691" y="2024"/>
                  <a:ext cx="36" cy="34"/>
                </a:xfrm>
                <a:prstGeom prst="line">
                  <a:avLst/>
                </a:prstGeom>
                <a:noFill/>
                <a:ln w="12700">
                  <a:solidFill>
                    <a:schemeClr val="tx1"/>
                  </a:solidFill>
                  <a:round/>
                  <a:headEnd/>
                  <a:tailEnd/>
                </a:ln>
              </p:spPr>
              <p:txBody>
                <a:bodyPr/>
                <a:lstStyle/>
                <a:p>
                  <a:endParaRPr lang="zh-CN" altLang="en-US"/>
                </a:p>
              </p:txBody>
            </p:sp>
          </p:grpSp>
          <p:grpSp>
            <p:nvGrpSpPr>
              <p:cNvPr id="32351" name="Group 28"/>
              <p:cNvGrpSpPr>
                <a:grpSpLocks/>
              </p:cNvGrpSpPr>
              <p:nvPr/>
            </p:nvGrpSpPr>
            <p:grpSpPr bwMode="auto">
              <a:xfrm>
                <a:off x="1635" y="1841"/>
                <a:ext cx="90" cy="236"/>
                <a:chOff x="1635" y="1841"/>
                <a:chExt cx="90" cy="236"/>
              </a:xfrm>
            </p:grpSpPr>
            <p:sp>
              <p:nvSpPr>
                <p:cNvPr id="32353" name="Line 29"/>
                <p:cNvSpPr>
                  <a:spLocks noChangeShapeType="1"/>
                </p:cNvSpPr>
                <p:nvPr/>
              </p:nvSpPr>
              <p:spPr bwMode="auto">
                <a:xfrm flipV="1">
                  <a:off x="1635" y="1841"/>
                  <a:ext cx="35" cy="234"/>
                </a:xfrm>
                <a:prstGeom prst="line">
                  <a:avLst/>
                </a:prstGeom>
                <a:noFill/>
                <a:ln w="12700">
                  <a:solidFill>
                    <a:schemeClr val="tx1"/>
                  </a:solidFill>
                  <a:round/>
                  <a:headEnd/>
                  <a:tailEnd/>
                </a:ln>
              </p:spPr>
              <p:txBody>
                <a:bodyPr/>
                <a:lstStyle/>
                <a:p>
                  <a:endParaRPr lang="zh-CN" altLang="en-US"/>
                </a:p>
              </p:txBody>
            </p:sp>
            <p:sp>
              <p:nvSpPr>
                <p:cNvPr id="32354" name="Line 30"/>
                <p:cNvSpPr>
                  <a:spLocks noChangeShapeType="1"/>
                </p:cNvSpPr>
                <p:nvPr/>
              </p:nvSpPr>
              <p:spPr bwMode="auto">
                <a:xfrm>
                  <a:off x="1671" y="1847"/>
                  <a:ext cx="22" cy="230"/>
                </a:xfrm>
                <a:prstGeom prst="line">
                  <a:avLst/>
                </a:prstGeom>
                <a:noFill/>
                <a:ln w="12700">
                  <a:solidFill>
                    <a:schemeClr val="tx1"/>
                  </a:solidFill>
                  <a:round/>
                  <a:headEnd/>
                  <a:tailEnd/>
                </a:ln>
              </p:spPr>
              <p:txBody>
                <a:bodyPr/>
                <a:lstStyle/>
                <a:p>
                  <a:endParaRPr lang="zh-CN" altLang="en-US"/>
                </a:p>
              </p:txBody>
            </p:sp>
            <p:sp>
              <p:nvSpPr>
                <p:cNvPr id="32355" name="Line 31"/>
                <p:cNvSpPr>
                  <a:spLocks noChangeShapeType="1"/>
                </p:cNvSpPr>
                <p:nvPr/>
              </p:nvSpPr>
              <p:spPr bwMode="auto">
                <a:xfrm flipV="1">
                  <a:off x="1694" y="2057"/>
                  <a:ext cx="31" cy="19"/>
                </a:xfrm>
                <a:prstGeom prst="line">
                  <a:avLst/>
                </a:prstGeom>
                <a:noFill/>
                <a:ln w="12700">
                  <a:solidFill>
                    <a:schemeClr val="tx1"/>
                  </a:solidFill>
                  <a:round/>
                  <a:headEnd/>
                  <a:tailEnd/>
                </a:ln>
              </p:spPr>
              <p:txBody>
                <a:bodyPr/>
                <a:lstStyle/>
                <a:p>
                  <a:endParaRPr lang="zh-CN" altLang="en-US"/>
                </a:p>
              </p:txBody>
            </p:sp>
            <p:sp>
              <p:nvSpPr>
                <p:cNvPr id="32356" name="Line 32"/>
                <p:cNvSpPr>
                  <a:spLocks noChangeShapeType="1"/>
                </p:cNvSpPr>
                <p:nvPr/>
              </p:nvSpPr>
              <p:spPr bwMode="auto">
                <a:xfrm>
                  <a:off x="1676" y="1846"/>
                  <a:ext cx="48" cy="213"/>
                </a:xfrm>
                <a:prstGeom prst="line">
                  <a:avLst/>
                </a:prstGeom>
                <a:noFill/>
                <a:ln w="12700">
                  <a:solidFill>
                    <a:schemeClr val="tx1"/>
                  </a:solidFill>
                  <a:round/>
                  <a:headEnd/>
                  <a:tailEnd/>
                </a:ln>
              </p:spPr>
              <p:txBody>
                <a:bodyPr/>
                <a:lstStyle/>
                <a:p>
                  <a:endParaRPr lang="zh-CN" altLang="en-US"/>
                </a:p>
              </p:txBody>
            </p:sp>
            <p:sp>
              <p:nvSpPr>
                <p:cNvPr id="32357" name="Line 33"/>
                <p:cNvSpPr>
                  <a:spLocks noChangeShapeType="1"/>
                </p:cNvSpPr>
                <p:nvPr/>
              </p:nvSpPr>
              <p:spPr bwMode="auto">
                <a:xfrm>
                  <a:off x="1636" y="2075"/>
                  <a:ext cx="59" cy="1"/>
                </a:xfrm>
                <a:prstGeom prst="line">
                  <a:avLst/>
                </a:prstGeom>
                <a:noFill/>
                <a:ln w="12700">
                  <a:solidFill>
                    <a:schemeClr val="tx1"/>
                  </a:solidFill>
                  <a:round/>
                  <a:headEnd/>
                  <a:tailEnd/>
                </a:ln>
              </p:spPr>
              <p:txBody>
                <a:bodyPr/>
                <a:lstStyle/>
                <a:p>
                  <a:endParaRPr lang="zh-CN" altLang="en-US"/>
                </a:p>
              </p:txBody>
            </p:sp>
          </p:grpSp>
          <p:sp>
            <p:nvSpPr>
              <p:cNvPr id="32352" name="Oval 34"/>
              <p:cNvSpPr>
                <a:spLocks noChangeArrowheads="1"/>
              </p:cNvSpPr>
              <p:nvPr/>
            </p:nvSpPr>
            <p:spPr bwMode="auto">
              <a:xfrm>
                <a:off x="1662" y="1833"/>
                <a:ext cx="25" cy="28"/>
              </a:xfrm>
              <a:prstGeom prst="ellipse">
                <a:avLst/>
              </a:prstGeom>
              <a:solidFill>
                <a:srgbClr val="FFFF00"/>
              </a:solidFill>
              <a:ln w="12700">
                <a:solidFill>
                  <a:schemeClr val="tx1"/>
                </a:solidFill>
                <a:round/>
                <a:headEnd/>
                <a:tailEnd/>
              </a:ln>
            </p:spPr>
            <p:txBody>
              <a:bodyPr/>
              <a:lstStyle/>
              <a:p>
                <a:endParaRPr lang="zh-CN" altLang="en-US"/>
              </a:p>
            </p:txBody>
          </p:sp>
        </p:grpSp>
        <p:grpSp>
          <p:nvGrpSpPr>
            <p:cNvPr id="32337" name="Group 35"/>
            <p:cNvGrpSpPr>
              <a:grpSpLocks/>
            </p:cNvGrpSpPr>
            <p:nvPr/>
          </p:nvGrpSpPr>
          <p:grpSpPr bwMode="auto">
            <a:xfrm>
              <a:off x="328" y="2832"/>
              <a:ext cx="560" cy="768"/>
              <a:chOff x="1697" y="1685"/>
              <a:chExt cx="364" cy="349"/>
            </a:xfrm>
          </p:grpSpPr>
          <p:grpSp>
            <p:nvGrpSpPr>
              <p:cNvPr id="32338" name="Group 36"/>
              <p:cNvGrpSpPr>
                <a:grpSpLocks/>
              </p:cNvGrpSpPr>
              <p:nvPr/>
            </p:nvGrpSpPr>
            <p:grpSpPr bwMode="auto">
              <a:xfrm>
                <a:off x="1884" y="1685"/>
                <a:ext cx="177" cy="349"/>
                <a:chOff x="1884" y="1685"/>
                <a:chExt cx="177" cy="349"/>
              </a:xfrm>
            </p:grpSpPr>
            <p:sp>
              <p:nvSpPr>
                <p:cNvPr id="32347" name="Arc 37"/>
                <p:cNvSpPr>
                  <a:spLocks/>
                </p:cNvSpPr>
                <p:nvPr/>
              </p:nvSpPr>
              <p:spPr bwMode="auto">
                <a:xfrm>
                  <a:off x="1952" y="1685"/>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 name="T9" fmla="*/ 0 w 21600"/>
                    <a:gd name="T10" fmla="*/ 0 h 41996"/>
                    <a:gd name="T11" fmla="*/ 21600 w 21600"/>
                    <a:gd name="T12" fmla="*/ 41996 h 41996"/>
                  </a:gdLst>
                  <a:ahLst/>
                  <a:cxnLst>
                    <a:cxn ang="T6">
                      <a:pos x="T0" y="T1"/>
                    </a:cxn>
                    <a:cxn ang="T7">
                      <a:pos x="T2" y="T3"/>
                    </a:cxn>
                    <a:cxn ang="T8">
                      <a:pos x="T4" y="T5"/>
                    </a:cxn>
                  </a:cxnLst>
                  <a:rect l="T9" t="T10" r="T11" b="T12"/>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close/>
                    </a:path>
                  </a:pathLst>
                </a:custGeom>
                <a:noFill/>
                <a:ln w="12700">
                  <a:solidFill>
                    <a:srgbClr val="FF0000"/>
                  </a:solidFill>
                  <a:round/>
                  <a:headEnd/>
                  <a:tailEnd/>
                </a:ln>
              </p:spPr>
              <p:txBody>
                <a:bodyPr/>
                <a:lstStyle/>
                <a:p>
                  <a:endParaRPr lang="zh-CN" altLang="en-US"/>
                </a:p>
              </p:txBody>
            </p:sp>
            <p:sp>
              <p:nvSpPr>
                <p:cNvPr id="32348" name="Arc 38"/>
                <p:cNvSpPr>
                  <a:spLocks/>
                </p:cNvSpPr>
                <p:nvPr/>
              </p:nvSpPr>
              <p:spPr bwMode="auto">
                <a:xfrm>
                  <a:off x="1921" y="1708"/>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 name="T9" fmla="*/ 0 w 21600"/>
                    <a:gd name="T10" fmla="*/ 0 h 41987"/>
                    <a:gd name="T11" fmla="*/ 21600 w 21600"/>
                    <a:gd name="T12" fmla="*/ 41987 h 41987"/>
                  </a:gdLst>
                  <a:ahLst/>
                  <a:cxnLst>
                    <a:cxn ang="T6">
                      <a:pos x="T0" y="T1"/>
                    </a:cxn>
                    <a:cxn ang="T7">
                      <a:pos x="T2" y="T3"/>
                    </a:cxn>
                    <a:cxn ang="T8">
                      <a:pos x="T4" y="T5"/>
                    </a:cxn>
                  </a:cxnLst>
                  <a:rect l="T9" t="T10" r="T11" b="T12"/>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close/>
                    </a:path>
                  </a:pathLst>
                </a:custGeom>
                <a:noFill/>
                <a:ln w="12700">
                  <a:solidFill>
                    <a:srgbClr val="FF0000"/>
                  </a:solidFill>
                  <a:round/>
                  <a:headEnd/>
                  <a:tailEnd/>
                </a:ln>
              </p:spPr>
              <p:txBody>
                <a:bodyPr/>
                <a:lstStyle/>
                <a:p>
                  <a:endParaRPr lang="zh-CN" altLang="en-US"/>
                </a:p>
              </p:txBody>
            </p:sp>
            <p:sp>
              <p:nvSpPr>
                <p:cNvPr id="32349" name="Arc 39"/>
                <p:cNvSpPr>
                  <a:spLocks/>
                </p:cNvSpPr>
                <p:nvPr/>
              </p:nvSpPr>
              <p:spPr bwMode="auto">
                <a:xfrm>
                  <a:off x="1884" y="1733"/>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 name="T9" fmla="*/ 0 w 21600"/>
                    <a:gd name="T10" fmla="*/ 0 h 42045"/>
                    <a:gd name="T11" fmla="*/ 21600 w 21600"/>
                    <a:gd name="T12" fmla="*/ 42045 h 42045"/>
                  </a:gdLst>
                  <a:ahLst/>
                  <a:cxnLst>
                    <a:cxn ang="T6">
                      <a:pos x="T0" y="T1"/>
                    </a:cxn>
                    <a:cxn ang="T7">
                      <a:pos x="T2" y="T3"/>
                    </a:cxn>
                    <a:cxn ang="T8">
                      <a:pos x="T4" y="T5"/>
                    </a:cxn>
                  </a:cxnLst>
                  <a:rect l="T9" t="T10" r="T11" b="T12"/>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close/>
                    </a:path>
                  </a:pathLst>
                </a:custGeom>
                <a:noFill/>
                <a:ln w="12700">
                  <a:solidFill>
                    <a:srgbClr val="FF0000"/>
                  </a:solidFill>
                  <a:round/>
                  <a:headEnd/>
                  <a:tailEnd/>
                </a:ln>
              </p:spPr>
              <p:txBody>
                <a:bodyPr/>
                <a:lstStyle/>
                <a:p>
                  <a:endParaRPr lang="zh-CN" altLang="en-US"/>
                </a:p>
              </p:txBody>
            </p:sp>
          </p:grpSp>
          <p:grpSp>
            <p:nvGrpSpPr>
              <p:cNvPr id="32339" name="Group 40"/>
              <p:cNvGrpSpPr>
                <a:grpSpLocks/>
              </p:cNvGrpSpPr>
              <p:nvPr/>
            </p:nvGrpSpPr>
            <p:grpSpPr bwMode="auto">
              <a:xfrm>
                <a:off x="1782" y="1750"/>
                <a:ext cx="150" cy="232"/>
                <a:chOff x="1782" y="1750"/>
                <a:chExt cx="150" cy="232"/>
              </a:xfrm>
            </p:grpSpPr>
            <p:sp>
              <p:nvSpPr>
                <p:cNvPr id="32344" name="Arc 41"/>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 name="T9" fmla="*/ 0 w 21600"/>
                    <a:gd name="T10" fmla="*/ 0 h 42051"/>
                    <a:gd name="T11" fmla="*/ 21600 w 21600"/>
                    <a:gd name="T12" fmla="*/ 42051 h 42051"/>
                  </a:gdLst>
                  <a:ahLst/>
                  <a:cxnLst>
                    <a:cxn ang="T6">
                      <a:pos x="T0" y="T1"/>
                    </a:cxn>
                    <a:cxn ang="T7">
                      <a:pos x="T2" y="T3"/>
                    </a:cxn>
                    <a:cxn ang="T8">
                      <a:pos x="T4" y="T5"/>
                    </a:cxn>
                  </a:cxnLst>
                  <a:rect l="T9" t="T10" r="T11" b="T12"/>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close/>
                    </a:path>
                  </a:pathLst>
                </a:custGeom>
                <a:noFill/>
                <a:ln w="12700">
                  <a:solidFill>
                    <a:srgbClr val="FF0000"/>
                  </a:solidFill>
                  <a:round/>
                  <a:headEnd/>
                  <a:tailEnd/>
                </a:ln>
              </p:spPr>
              <p:txBody>
                <a:bodyPr/>
                <a:lstStyle/>
                <a:p>
                  <a:endParaRPr lang="zh-CN" altLang="en-US"/>
                </a:p>
              </p:txBody>
            </p:sp>
            <p:sp>
              <p:nvSpPr>
                <p:cNvPr id="32345" name="Arc 42"/>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 name="T9" fmla="*/ 0 w 21600"/>
                    <a:gd name="T10" fmla="*/ 0 h 42128"/>
                    <a:gd name="T11" fmla="*/ 21600 w 21600"/>
                    <a:gd name="T12" fmla="*/ 42128 h 42128"/>
                  </a:gdLst>
                  <a:ahLst/>
                  <a:cxnLst>
                    <a:cxn ang="T6">
                      <a:pos x="T0" y="T1"/>
                    </a:cxn>
                    <a:cxn ang="T7">
                      <a:pos x="T2" y="T3"/>
                    </a:cxn>
                    <a:cxn ang="T8">
                      <a:pos x="T4" y="T5"/>
                    </a:cxn>
                  </a:cxnLst>
                  <a:rect l="T9" t="T10" r="T11" b="T12"/>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close/>
                    </a:path>
                  </a:pathLst>
                </a:custGeom>
                <a:noFill/>
                <a:ln w="12700">
                  <a:solidFill>
                    <a:srgbClr val="FF0000"/>
                  </a:solidFill>
                  <a:round/>
                  <a:headEnd/>
                  <a:tailEnd/>
                </a:ln>
              </p:spPr>
              <p:txBody>
                <a:bodyPr/>
                <a:lstStyle/>
                <a:p>
                  <a:endParaRPr lang="zh-CN" altLang="en-US"/>
                </a:p>
              </p:txBody>
            </p:sp>
            <p:sp>
              <p:nvSpPr>
                <p:cNvPr id="32346" name="Arc 43"/>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 name="T9" fmla="*/ 0 w 21600"/>
                    <a:gd name="T10" fmla="*/ 0 h 41974"/>
                    <a:gd name="T11" fmla="*/ 21600 w 21600"/>
                    <a:gd name="T12" fmla="*/ 41974 h 41974"/>
                  </a:gdLst>
                  <a:ahLst/>
                  <a:cxnLst>
                    <a:cxn ang="T6">
                      <a:pos x="T0" y="T1"/>
                    </a:cxn>
                    <a:cxn ang="T7">
                      <a:pos x="T2" y="T3"/>
                    </a:cxn>
                    <a:cxn ang="T8">
                      <a:pos x="T4" y="T5"/>
                    </a:cxn>
                  </a:cxnLst>
                  <a:rect l="T9" t="T10" r="T11" b="T12"/>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close/>
                    </a:path>
                  </a:pathLst>
                </a:custGeom>
                <a:noFill/>
                <a:ln w="12700">
                  <a:solidFill>
                    <a:srgbClr val="FF0000"/>
                  </a:solidFill>
                  <a:round/>
                  <a:headEnd/>
                  <a:tailEnd/>
                </a:ln>
              </p:spPr>
              <p:txBody>
                <a:bodyPr/>
                <a:lstStyle/>
                <a:p>
                  <a:endParaRPr lang="zh-CN" altLang="en-US"/>
                </a:p>
              </p:txBody>
            </p:sp>
          </p:grpSp>
          <p:sp>
            <p:nvSpPr>
              <p:cNvPr id="32340" name="Arc 44"/>
              <p:cNvSpPr>
                <a:spLocks/>
              </p:cNvSpPr>
              <p:nvPr/>
            </p:nvSpPr>
            <p:spPr bwMode="auto">
              <a:xfrm>
                <a:off x="1757" y="1797"/>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 name="T9" fmla="*/ 0 w 21600"/>
                  <a:gd name="T10" fmla="*/ 0 h 42217"/>
                  <a:gd name="T11" fmla="*/ 21600 w 21600"/>
                  <a:gd name="T12" fmla="*/ 42217 h 42217"/>
                </a:gdLst>
                <a:ahLst/>
                <a:cxnLst>
                  <a:cxn ang="T6">
                    <a:pos x="T0" y="T1"/>
                  </a:cxn>
                  <a:cxn ang="T7">
                    <a:pos x="T2" y="T3"/>
                  </a:cxn>
                  <a:cxn ang="T8">
                    <a:pos x="T4" y="T5"/>
                  </a:cxn>
                </a:cxnLst>
                <a:rect l="T9" t="T10" r="T11" b="T12"/>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close/>
                  </a:path>
                </a:pathLst>
              </a:custGeom>
              <a:noFill/>
              <a:ln w="12700">
                <a:solidFill>
                  <a:srgbClr val="FF0000"/>
                </a:solidFill>
                <a:round/>
                <a:headEnd/>
                <a:tailEnd/>
              </a:ln>
            </p:spPr>
            <p:txBody>
              <a:bodyPr/>
              <a:lstStyle/>
              <a:p>
                <a:endParaRPr lang="zh-CN" altLang="en-US"/>
              </a:p>
            </p:txBody>
          </p:sp>
          <p:sp>
            <p:nvSpPr>
              <p:cNvPr id="32341" name="Arc 45"/>
              <p:cNvSpPr>
                <a:spLocks/>
              </p:cNvSpPr>
              <p:nvPr/>
            </p:nvSpPr>
            <p:spPr bwMode="auto">
              <a:xfrm>
                <a:off x="1729" y="1808"/>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 name="T9" fmla="*/ 0 w 21600"/>
                  <a:gd name="T10" fmla="*/ 0 h 42160"/>
                  <a:gd name="T11" fmla="*/ 21600 w 21600"/>
                  <a:gd name="T12" fmla="*/ 42160 h 42160"/>
                </a:gdLst>
                <a:ahLst/>
                <a:cxnLst>
                  <a:cxn ang="T6">
                    <a:pos x="T0" y="T1"/>
                  </a:cxn>
                  <a:cxn ang="T7">
                    <a:pos x="T2" y="T3"/>
                  </a:cxn>
                  <a:cxn ang="T8">
                    <a:pos x="T4" y="T5"/>
                  </a:cxn>
                </a:cxnLst>
                <a:rect l="T9" t="T10" r="T11" b="T12"/>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close/>
                  </a:path>
                </a:pathLst>
              </a:custGeom>
              <a:noFill/>
              <a:ln w="12700">
                <a:solidFill>
                  <a:srgbClr val="FF0000"/>
                </a:solidFill>
                <a:round/>
                <a:headEnd/>
                <a:tailEnd/>
              </a:ln>
            </p:spPr>
            <p:txBody>
              <a:bodyPr/>
              <a:lstStyle/>
              <a:p>
                <a:endParaRPr lang="zh-CN" altLang="en-US"/>
              </a:p>
            </p:txBody>
          </p:sp>
          <p:sp>
            <p:nvSpPr>
              <p:cNvPr id="32342" name="Arc 46"/>
              <p:cNvSpPr>
                <a:spLocks/>
              </p:cNvSpPr>
              <p:nvPr/>
            </p:nvSpPr>
            <p:spPr bwMode="auto">
              <a:xfrm>
                <a:off x="1706" y="1824"/>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 name="T9" fmla="*/ 0 w 21600"/>
                  <a:gd name="T10" fmla="*/ 0 h 42030"/>
                  <a:gd name="T11" fmla="*/ 21600 w 21600"/>
                  <a:gd name="T12" fmla="*/ 42030 h 42030"/>
                </a:gdLst>
                <a:ahLst/>
                <a:cxnLst>
                  <a:cxn ang="T6">
                    <a:pos x="T0" y="T1"/>
                  </a:cxn>
                  <a:cxn ang="T7">
                    <a:pos x="T2" y="T3"/>
                  </a:cxn>
                  <a:cxn ang="T8">
                    <a:pos x="T4" y="T5"/>
                  </a:cxn>
                </a:cxnLst>
                <a:rect l="T9" t="T10" r="T11" b="T12"/>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close/>
                  </a:path>
                </a:pathLst>
              </a:custGeom>
              <a:noFill/>
              <a:ln w="12700">
                <a:solidFill>
                  <a:srgbClr val="FF0000"/>
                </a:solidFill>
                <a:round/>
                <a:headEnd/>
                <a:tailEnd/>
              </a:ln>
            </p:spPr>
            <p:txBody>
              <a:bodyPr/>
              <a:lstStyle/>
              <a:p>
                <a:endParaRPr lang="zh-CN" altLang="en-US"/>
              </a:p>
            </p:txBody>
          </p:sp>
          <p:sp>
            <p:nvSpPr>
              <p:cNvPr id="32343" name="Arc 47"/>
              <p:cNvSpPr>
                <a:spLocks/>
              </p:cNvSpPr>
              <p:nvPr/>
            </p:nvSpPr>
            <p:spPr bwMode="auto">
              <a:xfrm>
                <a:off x="1697" y="1839"/>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 name="T9" fmla="*/ 0 w 21600"/>
                  <a:gd name="T10" fmla="*/ 0 h 42282"/>
                  <a:gd name="T11" fmla="*/ 21600 w 21600"/>
                  <a:gd name="T12" fmla="*/ 42282 h 42282"/>
                </a:gdLst>
                <a:ahLst/>
                <a:cxnLst>
                  <a:cxn ang="T6">
                    <a:pos x="T0" y="T1"/>
                  </a:cxn>
                  <a:cxn ang="T7">
                    <a:pos x="T2" y="T3"/>
                  </a:cxn>
                  <a:cxn ang="T8">
                    <a:pos x="T4" y="T5"/>
                  </a:cxn>
                </a:cxnLst>
                <a:rect l="T9" t="T10" r="T11" b="T12"/>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close/>
                  </a:path>
                </a:pathLst>
              </a:custGeom>
              <a:noFill/>
              <a:ln w="12700">
                <a:solidFill>
                  <a:srgbClr val="FF0000"/>
                </a:solidFill>
                <a:round/>
                <a:headEnd/>
                <a:tailEnd/>
              </a:ln>
            </p:spPr>
            <p:txBody>
              <a:bodyPr/>
              <a:lstStyle/>
              <a:p>
                <a:endParaRPr lang="zh-CN" altLang="en-US"/>
              </a:p>
            </p:txBody>
          </p:sp>
        </p:grpSp>
      </p:grpSp>
      <p:grpSp>
        <p:nvGrpSpPr>
          <p:cNvPr id="31755" name="Group 48"/>
          <p:cNvGrpSpPr>
            <a:grpSpLocks/>
          </p:cNvGrpSpPr>
          <p:nvPr/>
        </p:nvGrpSpPr>
        <p:grpSpPr bwMode="auto">
          <a:xfrm>
            <a:off x="6786563" y="1312863"/>
            <a:ext cx="609600" cy="1143000"/>
            <a:chOff x="1008" y="1536"/>
            <a:chExt cx="192" cy="432"/>
          </a:xfrm>
        </p:grpSpPr>
        <p:sp>
          <p:nvSpPr>
            <p:cNvPr id="32278" name="Rectangle 49"/>
            <p:cNvSpPr>
              <a:spLocks noChangeArrowheads="1"/>
            </p:cNvSpPr>
            <p:nvPr/>
          </p:nvSpPr>
          <p:spPr bwMode="auto">
            <a:xfrm>
              <a:off x="1040" y="1789"/>
              <a:ext cx="16" cy="157"/>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2279" name="Rectangle 50"/>
            <p:cNvSpPr>
              <a:spLocks noChangeArrowheads="1"/>
            </p:cNvSpPr>
            <p:nvPr/>
          </p:nvSpPr>
          <p:spPr bwMode="auto">
            <a:xfrm>
              <a:off x="1073" y="1789"/>
              <a:ext cx="16" cy="157"/>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2280" name="Freeform 51"/>
            <p:cNvSpPr>
              <a:spLocks/>
            </p:cNvSpPr>
            <p:nvPr/>
          </p:nvSpPr>
          <p:spPr bwMode="auto">
            <a:xfrm>
              <a:off x="1012" y="1899"/>
              <a:ext cx="188" cy="69"/>
            </a:xfrm>
            <a:custGeom>
              <a:avLst/>
              <a:gdLst>
                <a:gd name="T0" fmla="*/ 372 w 373"/>
                <a:gd name="T1" fmla="*/ 0 h 113"/>
                <a:gd name="T2" fmla="*/ 247 w 373"/>
                <a:gd name="T3" fmla="*/ 103 h 113"/>
                <a:gd name="T4" fmla="*/ 243 w 373"/>
                <a:gd name="T5" fmla="*/ 107 h 113"/>
                <a:gd name="T6" fmla="*/ 238 w 373"/>
                <a:gd name="T7" fmla="*/ 111 h 113"/>
                <a:gd name="T8" fmla="*/ 229 w 373"/>
                <a:gd name="T9" fmla="*/ 112 h 113"/>
                <a:gd name="T10" fmla="*/ 215 w 373"/>
                <a:gd name="T11" fmla="*/ 111 h 113"/>
                <a:gd name="T12" fmla="*/ 0 w 373"/>
                <a:gd name="T13" fmla="*/ 89 h 113"/>
                <a:gd name="T14" fmla="*/ 3 w 373"/>
                <a:gd name="T15" fmla="*/ 72 h 113"/>
                <a:gd name="T16" fmla="*/ 372 w 373"/>
                <a:gd name="T17" fmla="*/ 0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3"/>
                <a:gd name="T28" fmla="*/ 0 h 113"/>
                <a:gd name="T29" fmla="*/ 373 w 373"/>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3" h="113">
                  <a:moveTo>
                    <a:pt x="372" y="0"/>
                  </a:moveTo>
                  <a:lnTo>
                    <a:pt x="247" y="103"/>
                  </a:lnTo>
                  <a:lnTo>
                    <a:pt x="243" y="107"/>
                  </a:lnTo>
                  <a:lnTo>
                    <a:pt x="238" y="111"/>
                  </a:lnTo>
                  <a:lnTo>
                    <a:pt x="229" y="112"/>
                  </a:lnTo>
                  <a:lnTo>
                    <a:pt x="215" y="111"/>
                  </a:lnTo>
                  <a:lnTo>
                    <a:pt x="0" y="89"/>
                  </a:lnTo>
                  <a:lnTo>
                    <a:pt x="3" y="72"/>
                  </a:lnTo>
                  <a:lnTo>
                    <a:pt x="372" y="0"/>
                  </a:lnTo>
                </a:path>
              </a:pathLst>
            </a:custGeom>
            <a:solidFill>
              <a:srgbClr val="606060"/>
            </a:solidFill>
            <a:ln w="12700" cap="rnd">
              <a:solidFill>
                <a:srgbClr val="606060"/>
              </a:solidFill>
              <a:round/>
              <a:headEnd/>
              <a:tailEnd/>
            </a:ln>
          </p:spPr>
          <p:txBody>
            <a:bodyPr/>
            <a:lstStyle/>
            <a:p>
              <a:endParaRPr lang="zh-CN" altLang="en-US"/>
            </a:p>
          </p:txBody>
        </p:sp>
        <p:sp>
          <p:nvSpPr>
            <p:cNvPr id="32281" name="Freeform 52"/>
            <p:cNvSpPr>
              <a:spLocks/>
            </p:cNvSpPr>
            <p:nvPr/>
          </p:nvSpPr>
          <p:spPr bwMode="auto">
            <a:xfrm>
              <a:off x="1011" y="1539"/>
              <a:ext cx="188" cy="427"/>
            </a:xfrm>
            <a:custGeom>
              <a:avLst/>
              <a:gdLst>
                <a:gd name="T0" fmla="*/ 373 w 374"/>
                <a:gd name="T1" fmla="*/ 1 h 694"/>
                <a:gd name="T2" fmla="*/ 373 w 374"/>
                <a:gd name="T3" fmla="*/ 581 h 694"/>
                <a:gd name="T4" fmla="*/ 248 w 374"/>
                <a:gd name="T5" fmla="*/ 685 h 694"/>
                <a:gd name="T6" fmla="*/ 244 w 374"/>
                <a:gd name="T7" fmla="*/ 688 h 694"/>
                <a:gd name="T8" fmla="*/ 239 w 374"/>
                <a:gd name="T9" fmla="*/ 691 h 694"/>
                <a:gd name="T10" fmla="*/ 231 w 374"/>
                <a:gd name="T11" fmla="*/ 693 h 694"/>
                <a:gd name="T12" fmla="*/ 218 w 374"/>
                <a:gd name="T13" fmla="*/ 692 h 694"/>
                <a:gd name="T14" fmla="*/ 13 w 374"/>
                <a:gd name="T15" fmla="*/ 672 h 694"/>
                <a:gd name="T16" fmla="*/ 7 w 374"/>
                <a:gd name="T17" fmla="*/ 671 h 694"/>
                <a:gd name="T18" fmla="*/ 2 w 374"/>
                <a:gd name="T19" fmla="*/ 667 h 694"/>
                <a:gd name="T20" fmla="*/ 1 w 374"/>
                <a:gd name="T21" fmla="*/ 663 h 694"/>
                <a:gd name="T22" fmla="*/ 0 w 374"/>
                <a:gd name="T23" fmla="*/ 654 h 694"/>
                <a:gd name="T24" fmla="*/ 1 w 374"/>
                <a:gd name="T25" fmla="*/ 25 h 694"/>
                <a:gd name="T26" fmla="*/ 226 w 374"/>
                <a:gd name="T27" fmla="*/ 0 h 694"/>
                <a:gd name="T28" fmla="*/ 373 w 374"/>
                <a:gd name="T29" fmla="*/ 1 h 6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4"/>
                <a:gd name="T46" fmla="*/ 0 h 694"/>
                <a:gd name="T47" fmla="*/ 374 w 374"/>
                <a:gd name="T48" fmla="*/ 694 h 6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4" h="694">
                  <a:moveTo>
                    <a:pt x="373" y="1"/>
                  </a:moveTo>
                  <a:lnTo>
                    <a:pt x="373" y="581"/>
                  </a:lnTo>
                  <a:lnTo>
                    <a:pt x="248" y="685"/>
                  </a:lnTo>
                  <a:lnTo>
                    <a:pt x="244" y="688"/>
                  </a:lnTo>
                  <a:lnTo>
                    <a:pt x="239" y="691"/>
                  </a:lnTo>
                  <a:lnTo>
                    <a:pt x="231" y="693"/>
                  </a:lnTo>
                  <a:lnTo>
                    <a:pt x="218" y="692"/>
                  </a:lnTo>
                  <a:lnTo>
                    <a:pt x="13" y="672"/>
                  </a:lnTo>
                  <a:lnTo>
                    <a:pt x="7" y="671"/>
                  </a:lnTo>
                  <a:lnTo>
                    <a:pt x="2" y="667"/>
                  </a:lnTo>
                  <a:lnTo>
                    <a:pt x="1" y="663"/>
                  </a:lnTo>
                  <a:lnTo>
                    <a:pt x="0" y="654"/>
                  </a:lnTo>
                  <a:lnTo>
                    <a:pt x="1" y="25"/>
                  </a:lnTo>
                  <a:lnTo>
                    <a:pt x="226" y="0"/>
                  </a:lnTo>
                  <a:lnTo>
                    <a:pt x="373" y="1"/>
                  </a:lnTo>
                </a:path>
              </a:pathLst>
            </a:custGeom>
            <a:solidFill>
              <a:srgbClr val="B2B2B2"/>
            </a:solidFill>
            <a:ln w="12700" cap="rnd">
              <a:solidFill>
                <a:srgbClr val="EAEC5E"/>
              </a:solidFill>
              <a:round/>
              <a:headEnd/>
              <a:tailEnd/>
            </a:ln>
          </p:spPr>
          <p:txBody>
            <a:bodyPr/>
            <a:lstStyle/>
            <a:p>
              <a:endParaRPr lang="zh-CN" altLang="en-US"/>
            </a:p>
          </p:txBody>
        </p:sp>
        <p:sp>
          <p:nvSpPr>
            <p:cNvPr id="32282" name="Freeform 53"/>
            <p:cNvSpPr>
              <a:spLocks/>
            </p:cNvSpPr>
            <p:nvPr/>
          </p:nvSpPr>
          <p:spPr bwMode="auto">
            <a:xfrm>
              <a:off x="1011" y="1536"/>
              <a:ext cx="182" cy="22"/>
            </a:xfrm>
            <a:custGeom>
              <a:avLst/>
              <a:gdLst>
                <a:gd name="T0" fmla="*/ 2 w 362"/>
                <a:gd name="T1" fmla="*/ 23 h 36"/>
                <a:gd name="T2" fmla="*/ 206 w 362"/>
                <a:gd name="T3" fmla="*/ 0 h 36"/>
                <a:gd name="T4" fmla="*/ 361 w 362"/>
                <a:gd name="T5" fmla="*/ 4 h 36"/>
                <a:gd name="T6" fmla="*/ 219 w 362"/>
                <a:gd name="T7" fmla="*/ 35 h 36"/>
                <a:gd name="T8" fmla="*/ 0 w 362"/>
                <a:gd name="T9" fmla="*/ 28 h 36"/>
                <a:gd name="T10" fmla="*/ 0 w 362"/>
                <a:gd name="T11" fmla="*/ 26 h 36"/>
                <a:gd name="T12" fmla="*/ 0 w 362"/>
                <a:gd name="T13" fmla="*/ 24 h 36"/>
                <a:gd name="T14" fmla="*/ 2 w 362"/>
                <a:gd name="T15" fmla="*/ 23 h 36"/>
                <a:gd name="T16" fmla="*/ 0 60000 65536"/>
                <a:gd name="T17" fmla="*/ 0 60000 65536"/>
                <a:gd name="T18" fmla="*/ 0 60000 65536"/>
                <a:gd name="T19" fmla="*/ 0 60000 65536"/>
                <a:gd name="T20" fmla="*/ 0 60000 65536"/>
                <a:gd name="T21" fmla="*/ 0 60000 65536"/>
                <a:gd name="T22" fmla="*/ 0 60000 65536"/>
                <a:gd name="T23" fmla="*/ 0 60000 65536"/>
                <a:gd name="T24" fmla="*/ 0 w 362"/>
                <a:gd name="T25" fmla="*/ 0 h 36"/>
                <a:gd name="T26" fmla="*/ 362 w 36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2" h="36">
                  <a:moveTo>
                    <a:pt x="2" y="23"/>
                  </a:moveTo>
                  <a:lnTo>
                    <a:pt x="206" y="0"/>
                  </a:lnTo>
                  <a:lnTo>
                    <a:pt x="361" y="4"/>
                  </a:lnTo>
                  <a:lnTo>
                    <a:pt x="219" y="35"/>
                  </a:lnTo>
                  <a:lnTo>
                    <a:pt x="0" y="28"/>
                  </a:lnTo>
                  <a:lnTo>
                    <a:pt x="0" y="26"/>
                  </a:lnTo>
                  <a:lnTo>
                    <a:pt x="0" y="24"/>
                  </a:lnTo>
                  <a:lnTo>
                    <a:pt x="2" y="23"/>
                  </a:lnTo>
                </a:path>
              </a:pathLst>
            </a:custGeom>
            <a:solidFill>
              <a:srgbClr val="B2B2B2"/>
            </a:solidFill>
            <a:ln w="12700" cap="rnd">
              <a:noFill/>
              <a:round/>
              <a:headEnd/>
              <a:tailEnd/>
            </a:ln>
          </p:spPr>
          <p:txBody>
            <a:bodyPr/>
            <a:lstStyle/>
            <a:p>
              <a:endParaRPr lang="zh-CN" altLang="en-US"/>
            </a:p>
          </p:txBody>
        </p:sp>
        <p:sp>
          <p:nvSpPr>
            <p:cNvPr id="32283" name="Freeform 54"/>
            <p:cNvSpPr>
              <a:spLocks/>
            </p:cNvSpPr>
            <p:nvPr/>
          </p:nvSpPr>
          <p:spPr bwMode="auto">
            <a:xfrm>
              <a:off x="1008" y="1553"/>
              <a:ext cx="116" cy="392"/>
            </a:xfrm>
            <a:custGeom>
              <a:avLst/>
              <a:gdLst>
                <a:gd name="T0" fmla="*/ 5 w 231"/>
                <a:gd name="T1" fmla="*/ 616 h 639"/>
                <a:gd name="T2" fmla="*/ 8 w 231"/>
                <a:gd name="T3" fmla="*/ 624 h 639"/>
                <a:gd name="T4" fmla="*/ 14 w 231"/>
                <a:gd name="T5" fmla="*/ 625 h 639"/>
                <a:gd name="T6" fmla="*/ 20 w 231"/>
                <a:gd name="T7" fmla="*/ 625 h 639"/>
                <a:gd name="T8" fmla="*/ 26 w 231"/>
                <a:gd name="T9" fmla="*/ 625 h 639"/>
                <a:gd name="T10" fmla="*/ 230 w 231"/>
                <a:gd name="T11" fmla="*/ 638 h 639"/>
                <a:gd name="T12" fmla="*/ 230 w 231"/>
                <a:gd name="T13" fmla="*/ 25 h 639"/>
                <a:gd name="T14" fmla="*/ 228 w 231"/>
                <a:gd name="T15" fmla="*/ 18 h 639"/>
                <a:gd name="T16" fmla="*/ 224 w 231"/>
                <a:gd name="T17" fmla="*/ 14 h 639"/>
                <a:gd name="T18" fmla="*/ 219 w 231"/>
                <a:gd name="T19" fmla="*/ 12 h 639"/>
                <a:gd name="T20" fmla="*/ 212 w 231"/>
                <a:gd name="T21" fmla="*/ 12 h 639"/>
                <a:gd name="T22" fmla="*/ 205 w 231"/>
                <a:gd name="T23" fmla="*/ 12 h 639"/>
                <a:gd name="T24" fmla="*/ 47 w 231"/>
                <a:gd name="T25" fmla="*/ 2 h 639"/>
                <a:gd name="T26" fmla="*/ 26 w 231"/>
                <a:gd name="T27" fmla="*/ 0 h 639"/>
                <a:gd name="T28" fmla="*/ 19 w 231"/>
                <a:gd name="T29" fmla="*/ 0 h 639"/>
                <a:gd name="T30" fmla="*/ 14 w 231"/>
                <a:gd name="T31" fmla="*/ 1 h 639"/>
                <a:gd name="T32" fmla="*/ 6 w 231"/>
                <a:gd name="T33" fmla="*/ 4 h 639"/>
                <a:gd name="T34" fmla="*/ 4 w 231"/>
                <a:gd name="T35" fmla="*/ 6 h 639"/>
                <a:gd name="T36" fmla="*/ 1 w 231"/>
                <a:gd name="T37" fmla="*/ 14 h 639"/>
                <a:gd name="T38" fmla="*/ 0 w 231"/>
                <a:gd name="T39" fmla="*/ 25 h 639"/>
                <a:gd name="T40" fmla="*/ 0 w 231"/>
                <a:gd name="T41" fmla="*/ 351 h 639"/>
                <a:gd name="T42" fmla="*/ 0 w 231"/>
                <a:gd name="T43" fmla="*/ 355 h 639"/>
                <a:gd name="T44" fmla="*/ 3 w 231"/>
                <a:gd name="T45" fmla="*/ 356 h 639"/>
                <a:gd name="T46" fmla="*/ 5 w 231"/>
                <a:gd name="T47" fmla="*/ 355 h 639"/>
                <a:gd name="T48" fmla="*/ 5 w 231"/>
                <a:gd name="T49" fmla="*/ 616 h 6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1"/>
                <a:gd name="T76" fmla="*/ 0 h 639"/>
                <a:gd name="T77" fmla="*/ 231 w 231"/>
                <a:gd name="T78" fmla="*/ 639 h 6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1" h="639">
                  <a:moveTo>
                    <a:pt x="5" y="616"/>
                  </a:moveTo>
                  <a:lnTo>
                    <a:pt x="8" y="624"/>
                  </a:lnTo>
                  <a:lnTo>
                    <a:pt x="14" y="625"/>
                  </a:lnTo>
                  <a:lnTo>
                    <a:pt x="20" y="625"/>
                  </a:lnTo>
                  <a:lnTo>
                    <a:pt x="26" y="625"/>
                  </a:lnTo>
                  <a:lnTo>
                    <a:pt x="230" y="638"/>
                  </a:lnTo>
                  <a:lnTo>
                    <a:pt x="230" y="25"/>
                  </a:lnTo>
                  <a:lnTo>
                    <a:pt x="228" y="18"/>
                  </a:lnTo>
                  <a:lnTo>
                    <a:pt x="224" y="14"/>
                  </a:lnTo>
                  <a:lnTo>
                    <a:pt x="219" y="12"/>
                  </a:lnTo>
                  <a:lnTo>
                    <a:pt x="212" y="12"/>
                  </a:lnTo>
                  <a:lnTo>
                    <a:pt x="205" y="12"/>
                  </a:lnTo>
                  <a:lnTo>
                    <a:pt x="47" y="2"/>
                  </a:lnTo>
                  <a:lnTo>
                    <a:pt x="26" y="0"/>
                  </a:lnTo>
                  <a:lnTo>
                    <a:pt x="19" y="0"/>
                  </a:lnTo>
                  <a:lnTo>
                    <a:pt x="14" y="1"/>
                  </a:lnTo>
                  <a:lnTo>
                    <a:pt x="6" y="4"/>
                  </a:lnTo>
                  <a:lnTo>
                    <a:pt x="4" y="6"/>
                  </a:lnTo>
                  <a:lnTo>
                    <a:pt x="1" y="14"/>
                  </a:lnTo>
                  <a:lnTo>
                    <a:pt x="0" y="25"/>
                  </a:lnTo>
                  <a:lnTo>
                    <a:pt x="0" y="351"/>
                  </a:lnTo>
                  <a:lnTo>
                    <a:pt x="0" y="355"/>
                  </a:lnTo>
                  <a:lnTo>
                    <a:pt x="3" y="356"/>
                  </a:lnTo>
                  <a:lnTo>
                    <a:pt x="5" y="355"/>
                  </a:lnTo>
                  <a:lnTo>
                    <a:pt x="5" y="616"/>
                  </a:lnTo>
                </a:path>
              </a:pathLst>
            </a:custGeom>
            <a:solidFill>
              <a:schemeClr val="tx1"/>
            </a:solidFill>
            <a:ln w="12700" cap="rnd">
              <a:noFill/>
              <a:round/>
              <a:headEnd/>
              <a:tailEnd/>
            </a:ln>
          </p:spPr>
          <p:txBody>
            <a:bodyPr/>
            <a:lstStyle/>
            <a:p>
              <a:endParaRPr lang="zh-CN" altLang="en-US"/>
            </a:p>
          </p:txBody>
        </p:sp>
        <p:sp>
          <p:nvSpPr>
            <p:cNvPr id="32284" name="Line 55"/>
            <p:cNvSpPr>
              <a:spLocks noChangeShapeType="1"/>
            </p:cNvSpPr>
            <p:nvPr/>
          </p:nvSpPr>
          <p:spPr bwMode="auto">
            <a:xfrm>
              <a:off x="1137" y="1562"/>
              <a:ext cx="0" cy="383"/>
            </a:xfrm>
            <a:prstGeom prst="line">
              <a:avLst/>
            </a:prstGeom>
            <a:noFill/>
            <a:ln w="12700">
              <a:solidFill>
                <a:schemeClr val="bg2"/>
              </a:solidFill>
              <a:round/>
              <a:headEnd/>
              <a:tailEnd/>
            </a:ln>
          </p:spPr>
          <p:txBody>
            <a:bodyPr wrap="none" anchor="ctr"/>
            <a:lstStyle/>
            <a:p>
              <a:endParaRPr lang="zh-CN" altLang="en-US"/>
            </a:p>
          </p:txBody>
        </p:sp>
        <p:sp>
          <p:nvSpPr>
            <p:cNvPr id="32285" name="Freeform 56"/>
            <p:cNvSpPr>
              <a:spLocks/>
            </p:cNvSpPr>
            <p:nvPr/>
          </p:nvSpPr>
          <p:spPr bwMode="auto">
            <a:xfrm>
              <a:off x="1126" y="1558"/>
              <a:ext cx="6" cy="388"/>
            </a:xfrm>
            <a:custGeom>
              <a:avLst/>
              <a:gdLst>
                <a:gd name="T0" fmla="*/ 1 w 13"/>
                <a:gd name="T1" fmla="*/ 631 h 632"/>
                <a:gd name="T2" fmla="*/ 12 w 13"/>
                <a:gd name="T3" fmla="*/ 621 h 632"/>
                <a:gd name="T4" fmla="*/ 12 w 13"/>
                <a:gd name="T5" fmla="*/ 0 h 632"/>
                <a:gd name="T6" fmla="*/ 0 w 13"/>
                <a:gd name="T7" fmla="*/ 6 h 632"/>
                <a:gd name="T8" fmla="*/ 1 w 13"/>
                <a:gd name="T9" fmla="*/ 631 h 632"/>
                <a:gd name="T10" fmla="*/ 0 60000 65536"/>
                <a:gd name="T11" fmla="*/ 0 60000 65536"/>
                <a:gd name="T12" fmla="*/ 0 60000 65536"/>
                <a:gd name="T13" fmla="*/ 0 60000 65536"/>
                <a:gd name="T14" fmla="*/ 0 60000 65536"/>
                <a:gd name="T15" fmla="*/ 0 w 13"/>
                <a:gd name="T16" fmla="*/ 0 h 632"/>
                <a:gd name="T17" fmla="*/ 13 w 13"/>
                <a:gd name="T18" fmla="*/ 632 h 632"/>
              </a:gdLst>
              <a:ahLst/>
              <a:cxnLst>
                <a:cxn ang="T10">
                  <a:pos x="T0" y="T1"/>
                </a:cxn>
                <a:cxn ang="T11">
                  <a:pos x="T2" y="T3"/>
                </a:cxn>
                <a:cxn ang="T12">
                  <a:pos x="T4" y="T5"/>
                </a:cxn>
                <a:cxn ang="T13">
                  <a:pos x="T6" y="T7"/>
                </a:cxn>
                <a:cxn ang="T14">
                  <a:pos x="T8" y="T9"/>
                </a:cxn>
              </a:cxnLst>
              <a:rect l="T15" t="T16" r="T17" b="T18"/>
              <a:pathLst>
                <a:path w="13" h="632">
                  <a:moveTo>
                    <a:pt x="1" y="631"/>
                  </a:moveTo>
                  <a:lnTo>
                    <a:pt x="12" y="621"/>
                  </a:lnTo>
                  <a:lnTo>
                    <a:pt x="12" y="0"/>
                  </a:lnTo>
                  <a:lnTo>
                    <a:pt x="0" y="6"/>
                  </a:lnTo>
                  <a:lnTo>
                    <a:pt x="1" y="631"/>
                  </a:lnTo>
                </a:path>
              </a:pathLst>
            </a:custGeom>
            <a:solidFill>
              <a:schemeClr val="tx1"/>
            </a:solidFill>
            <a:ln w="12700" cap="rnd">
              <a:noFill/>
              <a:round/>
              <a:headEnd/>
              <a:tailEnd/>
            </a:ln>
          </p:spPr>
          <p:txBody>
            <a:bodyPr/>
            <a:lstStyle/>
            <a:p>
              <a:endParaRPr lang="zh-CN" altLang="en-US"/>
            </a:p>
          </p:txBody>
        </p:sp>
        <p:sp>
          <p:nvSpPr>
            <p:cNvPr id="32286" name="Line 57"/>
            <p:cNvSpPr>
              <a:spLocks noChangeShapeType="1"/>
            </p:cNvSpPr>
            <p:nvPr/>
          </p:nvSpPr>
          <p:spPr bwMode="auto">
            <a:xfrm>
              <a:off x="1011" y="1771"/>
              <a:ext cx="114" cy="5"/>
            </a:xfrm>
            <a:prstGeom prst="line">
              <a:avLst/>
            </a:prstGeom>
            <a:noFill/>
            <a:ln w="12700">
              <a:solidFill>
                <a:srgbClr val="606060"/>
              </a:solidFill>
              <a:round/>
              <a:headEnd/>
              <a:tailEnd/>
            </a:ln>
          </p:spPr>
          <p:txBody>
            <a:bodyPr wrap="none" anchor="ctr"/>
            <a:lstStyle/>
            <a:p>
              <a:endParaRPr lang="zh-CN" altLang="en-US"/>
            </a:p>
          </p:txBody>
        </p:sp>
        <p:grpSp>
          <p:nvGrpSpPr>
            <p:cNvPr id="32287" name="Group 58"/>
            <p:cNvGrpSpPr>
              <a:grpSpLocks/>
            </p:cNvGrpSpPr>
            <p:nvPr/>
          </p:nvGrpSpPr>
          <p:grpSpPr bwMode="auto">
            <a:xfrm>
              <a:off x="1019" y="1778"/>
              <a:ext cx="106" cy="176"/>
              <a:chOff x="2120" y="2914"/>
              <a:chExt cx="211" cy="286"/>
            </a:xfrm>
          </p:grpSpPr>
          <p:sp>
            <p:nvSpPr>
              <p:cNvPr id="32310" name="Line 59"/>
              <p:cNvSpPr>
                <a:spLocks noChangeShapeType="1"/>
              </p:cNvSpPr>
              <p:nvPr/>
            </p:nvSpPr>
            <p:spPr bwMode="auto">
              <a:xfrm>
                <a:off x="2120" y="3179"/>
                <a:ext cx="211" cy="13"/>
              </a:xfrm>
              <a:prstGeom prst="line">
                <a:avLst/>
              </a:prstGeom>
              <a:noFill/>
              <a:ln w="12700">
                <a:solidFill>
                  <a:srgbClr val="B2B2B2"/>
                </a:solidFill>
                <a:round/>
                <a:headEnd/>
                <a:tailEnd/>
              </a:ln>
            </p:spPr>
            <p:txBody>
              <a:bodyPr wrap="none" anchor="ctr"/>
              <a:lstStyle/>
              <a:p>
                <a:endParaRPr lang="zh-CN" altLang="en-US"/>
              </a:p>
            </p:txBody>
          </p:sp>
          <p:sp>
            <p:nvSpPr>
              <p:cNvPr id="32311" name="Line 60"/>
              <p:cNvSpPr>
                <a:spLocks noChangeShapeType="1"/>
              </p:cNvSpPr>
              <p:nvPr/>
            </p:nvSpPr>
            <p:spPr bwMode="auto">
              <a:xfrm flipV="1">
                <a:off x="2310" y="2922"/>
                <a:ext cx="0" cy="278"/>
              </a:xfrm>
              <a:prstGeom prst="line">
                <a:avLst/>
              </a:prstGeom>
              <a:noFill/>
              <a:ln w="12700">
                <a:solidFill>
                  <a:srgbClr val="B2B2B2"/>
                </a:solidFill>
                <a:round/>
                <a:headEnd/>
                <a:tailEnd/>
              </a:ln>
            </p:spPr>
            <p:txBody>
              <a:bodyPr wrap="none" anchor="ctr"/>
              <a:lstStyle/>
              <a:p>
                <a:endParaRPr lang="zh-CN" altLang="en-US"/>
              </a:p>
            </p:txBody>
          </p:sp>
          <p:sp>
            <p:nvSpPr>
              <p:cNvPr id="32312" name="Line 61"/>
              <p:cNvSpPr>
                <a:spLocks noChangeShapeType="1"/>
              </p:cNvSpPr>
              <p:nvPr/>
            </p:nvSpPr>
            <p:spPr bwMode="auto">
              <a:xfrm>
                <a:off x="2121" y="2914"/>
                <a:ext cx="0" cy="262"/>
              </a:xfrm>
              <a:prstGeom prst="line">
                <a:avLst/>
              </a:prstGeom>
              <a:noFill/>
              <a:ln w="12700">
                <a:solidFill>
                  <a:srgbClr val="B2B2B2"/>
                </a:solidFill>
                <a:round/>
                <a:headEnd/>
                <a:tailEnd/>
              </a:ln>
            </p:spPr>
            <p:txBody>
              <a:bodyPr wrap="none" anchor="ctr"/>
              <a:lstStyle/>
              <a:p>
                <a:endParaRPr lang="zh-CN" altLang="en-US"/>
              </a:p>
            </p:txBody>
          </p:sp>
          <p:sp>
            <p:nvSpPr>
              <p:cNvPr id="32313" name="Line 62"/>
              <p:cNvSpPr>
                <a:spLocks noChangeShapeType="1"/>
              </p:cNvSpPr>
              <p:nvPr/>
            </p:nvSpPr>
            <p:spPr bwMode="auto">
              <a:xfrm>
                <a:off x="2129" y="2914"/>
                <a:ext cx="0" cy="262"/>
              </a:xfrm>
              <a:prstGeom prst="line">
                <a:avLst/>
              </a:prstGeom>
              <a:noFill/>
              <a:ln w="12700">
                <a:solidFill>
                  <a:srgbClr val="B2B2B2"/>
                </a:solidFill>
                <a:round/>
                <a:headEnd/>
                <a:tailEnd/>
              </a:ln>
            </p:spPr>
            <p:txBody>
              <a:bodyPr wrap="none" anchor="ctr"/>
              <a:lstStyle/>
              <a:p>
                <a:endParaRPr lang="zh-CN" altLang="en-US"/>
              </a:p>
            </p:txBody>
          </p:sp>
          <p:sp>
            <p:nvSpPr>
              <p:cNvPr id="32314" name="Line 63"/>
              <p:cNvSpPr>
                <a:spLocks noChangeShapeType="1"/>
              </p:cNvSpPr>
              <p:nvPr/>
            </p:nvSpPr>
            <p:spPr bwMode="auto">
              <a:xfrm>
                <a:off x="2136" y="2915"/>
                <a:ext cx="0" cy="262"/>
              </a:xfrm>
              <a:prstGeom prst="line">
                <a:avLst/>
              </a:prstGeom>
              <a:noFill/>
              <a:ln w="12700">
                <a:solidFill>
                  <a:srgbClr val="B2B2B2"/>
                </a:solidFill>
                <a:round/>
                <a:headEnd/>
                <a:tailEnd/>
              </a:ln>
            </p:spPr>
            <p:txBody>
              <a:bodyPr wrap="none" anchor="ctr"/>
              <a:lstStyle/>
              <a:p>
                <a:endParaRPr lang="zh-CN" altLang="en-US"/>
              </a:p>
            </p:txBody>
          </p:sp>
          <p:sp>
            <p:nvSpPr>
              <p:cNvPr id="32315" name="Line 64"/>
              <p:cNvSpPr>
                <a:spLocks noChangeShapeType="1"/>
              </p:cNvSpPr>
              <p:nvPr/>
            </p:nvSpPr>
            <p:spPr bwMode="auto">
              <a:xfrm>
                <a:off x="2144" y="2915"/>
                <a:ext cx="0" cy="262"/>
              </a:xfrm>
              <a:prstGeom prst="line">
                <a:avLst/>
              </a:prstGeom>
              <a:noFill/>
              <a:ln w="12700">
                <a:solidFill>
                  <a:srgbClr val="B2B2B2"/>
                </a:solidFill>
                <a:round/>
                <a:headEnd/>
                <a:tailEnd/>
              </a:ln>
            </p:spPr>
            <p:txBody>
              <a:bodyPr wrap="none" anchor="ctr"/>
              <a:lstStyle/>
              <a:p>
                <a:endParaRPr lang="zh-CN" altLang="en-US"/>
              </a:p>
            </p:txBody>
          </p:sp>
          <p:sp>
            <p:nvSpPr>
              <p:cNvPr id="32316" name="Line 65"/>
              <p:cNvSpPr>
                <a:spLocks noChangeShapeType="1"/>
              </p:cNvSpPr>
              <p:nvPr/>
            </p:nvSpPr>
            <p:spPr bwMode="auto">
              <a:xfrm>
                <a:off x="2152" y="2916"/>
                <a:ext cx="0" cy="261"/>
              </a:xfrm>
              <a:prstGeom prst="line">
                <a:avLst/>
              </a:prstGeom>
              <a:noFill/>
              <a:ln w="12700">
                <a:solidFill>
                  <a:srgbClr val="B2B2B2"/>
                </a:solidFill>
                <a:round/>
                <a:headEnd/>
                <a:tailEnd/>
              </a:ln>
            </p:spPr>
            <p:txBody>
              <a:bodyPr wrap="none" anchor="ctr"/>
              <a:lstStyle/>
              <a:p>
                <a:endParaRPr lang="zh-CN" altLang="en-US"/>
              </a:p>
            </p:txBody>
          </p:sp>
          <p:sp>
            <p:nvSpPr>
              <p:cNvPr id="32317" name="Line 66"/>
              <p:cNvSpPr>
                <a:spLocks noChangeShapeType="1"/>
              </p:cNvSpPr>
              <p:nvPr/>
            </p:nvSpPr>
            <p:spPr bwMode="auto">
              <a:xfrm>
                <a:off x="2182" y="2918"/>
                <a:ext cx="0" cy="261"/>
              </a:xfrm>
              <a:prstGeom prst="line">
                <a:avLst/>
              </a:prstGeom>
              <a:noFill/>
              <a:ln w="12700">
                <a:solidFill>
                  <a:srgbClr val="B2B2B2"/>
                </a:solidFill>
                <a:round/>
                <a:headEnd/>
                <a:tailEnd/>
              </a:ln>
            </p:spPr>
            <p:txBody>
              <a:bodyPr wrap="none" anchor="ctr"/>
              <a:lstStyle/>
              <a:p>
                <a:endParaRPr lang="zh-CN" altLang="en-US"/>
              </a:p>
            </p:txBody>
          </p:sp>
          <p:sp>
            <p:nvSpPr>
              <p:cNvPr id="32318" name="Line 67"/>
              <p:cNvSpPr>
                <a:spLocks noChangeShapeType="1"/>
              </p:cNvSpPr>
              <p:nvPr/>
            </p:nvSpPr>
            <p:spPr bwMode="auto">
              <a:xfrm>
                <a:off x="2159" y="2917"/>
                <a:ext cx="0" cy="261"/>
              </a:xfrm>
              <a:prstGeom prst="line">
                <a:avLst/>
              </a:prstGeom>
              <a:noFill/>
              <a:ln w="12700">
                <a:solidFill>
                  <a:srgbClr val="B2B2B2"/>
                </a:solidFill>
                <a:round/>
                <a:headEnd/>
                <a:tailEnd/>
              </a:ln>
            </p:spPr>
            <p:txBody>
              <a:bodyPr wrap="none" anchor="ctr"/>
              <a:lstStyle/>
              <a:p>
                <a:endParaRPr lang="zh-CN" altLang="en-US"/>
              </a:p>
            </p:txBody>
          </p:sp>
          <p:sp>
            <p:nvSpPr>
              <p:cNvPr id="32319" name="Line 68"/>
              <p:cNvSpPr>
                <a:spLocks noChangeShapeType="1"/>
              </p:cNvSpPr>
              <p:nvPr/>
            </p:nvSpPr>
            <p:spPr bwMode="auto">
              <a:xfrm>
                <a:off x="2167" y="2917"/>
                <a:ext cx="0" cy="261"/>
              </a:xfrm>
              <a:prstGeom prst="line">
                <a:avLst/>
              </a:prstGeom>
              <a:noFill/>
              <a:ln w="12700">
                <a:solidFill>
                  <a:srgbClr val="B2B2B2"/>
                </a:solidFill>
                <a:round/>
                <a:headEnd/>
                <a:tailEnd/>
              </a:ln>
            </p:spPr>
            <p:txBody>
              <a:bodyPr wrap="none" anchor="ctr"/>
              <a:lstStyle/>
              <a:p>
                <a:endParaRPr lang="zh-CN" altLang="en-US"/>
              </a:p>
            </p:txBody>
          </p:sp>
          <p:sp>
            <p:nvSpPr>
              <p:cNvPr id="32320" name="Line 69"/>
              <p:cNvSpPr>
                <a:spLocks noChangeShapeType="1"/>
              </p:cNvSpPr>
              <p:nvPr/>
            </p:nvSpPr>
            <p:spPr bwMode="auto">
              <a:xfrm>
                <a:off x="2174" y="2918"/>
                <a:ext cx="0" cy="261"/>
              </a:xfrm>
              <a:prstGeom prst="line">
                <a:avLst/>
              </a:prstGeom>
              <a:noFill/>
              <a:ln w="12700">
                <a:solidFill>
                  <a:srgbClr val="B2B2B2"/>
                </a:solidFill>
                <a:round/>
                <a:headEnd/>
                <a:tailEnd/>
              </a:ln>
            </p:spPr>
            <p:txBody>
              <a:bodyPr wrap="none" anchor="ctr"/>
              <a:lstStyle/>
              <a:p>
                <a:endParaRPr lang="zh-CN" altLang="en-US"/>
              </a:p>
            </p:txBody>
          </p:sp>
          <p:sp>
            <p:nvSpPr>
              <p:cNvPr id="32321" name="Line 70"/>
              <p:cNvSpPr>
                <a:spLocks noChangeShapeType="1"/>
              </p:cNvSpPr>
              <p:nvPr/>
            </p:nvSpPr>
            <p:spPr bwMode="auto">
              <a:xfrm>
                <a:off x="2189" y="2920"/>
                <a:ext cx="0" cy="261"/>
              </a:xfrm>
              <a:prstGeom prst="line">
                <a:avLst/>
              </a:prstGeom>
              <a:noFill/>
              <a:ln w="12700">
                <a:solidFill>
                  <a:srgbClr val="B2B2B2"/>
                </a:solidFill>
                <a:round/>
                <a:headEnd/>
                <a:tailEnd/>
              </a:ln>
            </p:spPr>
            <p:txBody>
              <a:bodyPr wrap="none" anchor="ctr"/>
              <a:lstStyle/>
              <a:p>
                <a:endParaRPr lang="zh-CN" altLang="en-US"/>
              </a:p>
            </p:txBody>
          </p:sp>
          <p:sp>
            <p:nvSpPr>
              <p:cNvPr id="32322" name="Line 71"/>
              <p:cNvSpPr>
                <a:spLocks noChangeShapeType="1"/>
              </p:cNvSpPr>
              <p:nvPr/>
            </p:nvSpPr>
            <p:spPr bwMode="auto">
              <a:xfrm>
                <a:off x="2197" y="2920"/>
                <a:ext cx="0" cy="261"/>
              </a:xfrm>
              <a:prstGeom prst="line">
                <a:avLst/>
              </a:prstGeom>
              <a:noFill/>
              <a:ln w="12700">
                <a:solidFill>
                  <a:srgbClr val="B2B2B2"/>
                </a:solidFill>
                <a:round/>
                <a:headEnd/>
                <a:tailEnd/>
              </a:ln>
            </p:spPr>
            <p:txBody>
              <a:bodyPr wrap="none" anchor="ctr"/>
              <a:lstStyle/>
              <a:p>
                <a:endParaRPr lang="zh-CN" altLang="en-US"/>
              </a:p>
            </p:txBody>
          </p:sp>
          <p:sp>
            <p:nvSpPr>
              <p:cNvPr id="32323" name="Line 72"/>
              <p:cNvSpPr>
                <a:spLocks noChangeShapeType="1"/>
              </p:cNvSpPr>
              <p:nvPr/>
            </p:nvSpPr>
            <p:spPr bwMode="auto">
              <a:xfrm>
                <a:off x="2205" y="2921"/>
                <a:ext cx="0" cy="261"/>
              </a:xfrm>
              <a:prstGeom prst="line">
                <a:avLst/>
              </a:prstGeom>
              <a:noFill/>
              <a:ln w="12700">
                <a:solidFill>
                  <a:srgbClr val="B2B2B2"/>
                </a:solidFill>
                <a:round/>
                <a:headEnd/>
                <a:tailEnd/>
              </a:ln>
            </p:spPr>
            <p:txBody>
              <a:bodyPr wrap="none" anchor="ctr"/>
              <a:lstStyle/>
              <a:p>
                <a:endParaRPr lang="zh-CN" altLang="en-US"/>
              </a:p>
            </p:txBody>
          </p:sp>
          <p:sp>
            <p:nvSpPr>
              <p:cNvPr id="32324" name="Line 73"/>
              <p:cNvSpPr>
                <a:spLocks noChangeShapeType="1"/>
              </p:cNvSpPr>
              <p:nvPr/>
            </p:nvSpPr>
            <p:spPr bwMode="auto">
              <a:xfrm>
                <a:off x="2213" y="2922"/>
                <a:ext cx="0" cy="261"/>
              </a:xfrm>
              <a:prstGeom prst="line">
                <a:avLst/>
              </a:prstGeom>
              <a:noFill/>
              <a:ln w="12700">
                <a:solidFill>
                  <a:srgbClr val="B2B2B2"/>
                </a:solidFill>
                <a:round/>
                <a:headEnd/>
                <a:tailEnd/>
              </a:ln>
            </p:spPr>
            <p:txBody>
              <a:bodyPr wrap="none" anchor="ctr"/>
              <a:lstStyle/>
              <a:p>
                <a:endParaRPr lang="zh-CN" altLang="en-US"/>
              </a:p>
            </p:txBody>
          </p:sp>
          <p:sp>
            <p:nvSpPr>
              <p:cNvPr id="32325" name="Line 74"/>
              <p:cNvSpPr>
                <a:spLocks noChangeShapeType="1"/>
              </p:cNvSpPr>
              <p:nvPr/>
            </p:nvSpPr>
            <p:spPr bwMode="auto">
              <a:xfrm>
                <a:off x="2221" y="2922"/>
                <a:ext cx="0" cy="261"/>
              </a:xfrm>
              <a:prstGeom prst="line">
                <a:avLst/>
              </a:prstGeom>
              <a:noFill/>
              <a:ln w="12700">
                <a:solidFill>
                  <a:srgbClr val="B2B2B2"/>
                </a:solidFill>
                <a:round/>
                <a:headEnd/>
                <a:tailEnd/>
              </a:ln>
            </p:spPr>
            <p:txBody>
              <a:bodyPr wrap="none" anchor="ctr"/>
              <a:lstStyle/>
              <a:p>
                <a:endParaRPr lang="zh-CN" altLang="en-US"/>
              </a:p>
            </p:txBody>
          </p:sp>
          <p:sp>
            <p:nvSpPr>
              <p:cNvPr id="32326" name="Line 75"/>
              <p:cNvSpPr>
                <a:spLocks noChangeShapeType="1"/>
              </p:cNvSpPr>
              <p:nvPr/>
            </p:nvSpPr>
            <p:spPr bwMode="auto">
              <a:xfrm>
                <a:off x="2231" y="2923"/>
                <a:ext cx="0" cy="262"/>
              </a:xfrm>
              <a:prstGeom prst="line">
                <a:avLst/>
              </a:prstGeom>
              <a:noFill/>
              <a:ln w="12700">
                <a:solidFill>
                  <a:srgbClr val="B2B2B2"/>
                </a:solidFill>
                <a:round/>
                <a:headEnd/>
                <a:tailEnd/>
              </a:ln>
            </p:spPr>
            <p:txBody>
              <a:bodyPr wrap="none" anchor="ctr"/>
              <a:lstStyle/>
              <a:p>
                <a:endParaRPr lang="zh-CN" altLang="en-US"/>
              </a:p>
            </p:txBody>
          </p:sp>
          <p:sp>
            <p:nvSpPr>
              <p:cNvPr id="32327" name="Line 76"/>
              <p:cNvSpPr>
                <a:spLocks noChangeShapeType="1"/>
              </p:cNvSpPr>
              <p:nvPr/>
            </p:nvSpPr>
            <p:spPr bwMode="auto">
              <a:xfrm>
                <a:off x="2238" y="2923"/>
                <a:ext cx="0" cy="262"/>
              </a:xfrm>
              <a:prstGeom prst="line">
                <a:avLst/>
              </a:prstGeom>
              <a:noFill/>
              <a:ln w="12700">
                <a:solidFill>
                  <a:srgbClr val="B2B2B2"/>
                </a:solidFill>
                <a:round/>
                <a:headEnd/>
                <a:tailEnd/>
              </a:ln>
            </p:spPr>
            <p:txBody>
              <a:bodyPr wrap="none" anchor="ctr"/>
              <a:lstStyle/>
              <a:p>
                <a:endParaRPr lang="zh-CN" altLang="en-US"/>
              </a:p>
            </p:txBody>
          </p:sp>
          <p:sp>
            <p:nvSpPr>
              <p:cNvPr id="32328" name="Line 77"/>
              <p:cNvSpPr>
                <a:spLocks noChangeShapeType="1"/>
              </p:cNvSpPr>
              <p:nvPr/>
            </p:nvSpPr>
            <p:spPr bwMode="auto">
              <a:xfrm>
                <a:off x="2246" y="2925"/>
                <a:ext cx="0" cy="261"/>
              </a:xfrm>
              <a:prstGeom prst="line">
                <a:avLst/>
              </a:prstGeom>
              <a:noFill/>
              <a:ln w="12700">
                <a:solidFill>
                  <a:srgbClr val="B2B2B2"/>
                </a:solidFill>
                <a:round/>
                <a:headEnd/>
                <a:tailEnd/>
              </a:ln>
            </p:spPr>
            <p:txBody>
              <a:bodyPr wrap="none" anchor="ctr"/>
              <a:lstStyle/>
              <a:p>
                <a:endParaRPr lang="zh-CN" altLang="en-US"/>
              </a:p>
            </p:txBody>
          </p:sp>
          <p:sp>
            <p:nvSpPr>
              <p:cNvPr id="32329" name="Line 78"/>
              <p:cNvSpPr>
                <a:spLocks noChangeShapeType="1"/>
              </p:cNvSpPr>
              <p:nvPr/>
            </p:nvSpPr>
            <p:spPr bwMode="auto">
              <a:xfrm flipV="1">
                <a:off x="2253" y="2915"/>
                <a:ext cx="0" cy="279"/>
              </a:xfrm>
              <a:prstGeom prst="line">
                <a:avLst/>
              </a:prstGeom>
              <a:noFill/>
              <a:ln w="12700">
                <a:solidFill>
                  <a:srgbClr val="B2B2B2"/>
                </a:solidFill>
                <a:round/>
                <a:headEnd/>
                <a:tailEnd/>
              </a:ln>
            </p:spPr>
            <p:txBody>
              <a:bodyPr wrap="none" anchor="ctr"/>
              <a:lstStyle/>
              <a:p>
                <a:endParaRPr lang="zh-CN" altLang="en-US"/>
              </a:p>
            </p:txBody>
          </p:sp>
          <p:sp>
            <p:nvSpPr>
              <p:cNvPr id="32330" name="Line 79"/>
              <p:cNvSpPr>
                <a:spLocks noChangeShapeType="1"/>
              </p:cNvSpPr>
              <p:nvPr/>
            </p:nvSpPr>
            <p:spPr bwMode="auto">
              <a:xfrm>
                <a:off x="2262" y="2926"/>
                <a:ext cx="0" cy="261"/>
              </a:xfrm>
              <a:prstGeom prst="line">
                <a:avLst/>
              </a:prstGeom>
              <a:noFill/>
              <a:ln w="12700">
                <a:solidFill>
                  <a:srgbClr val="B2B2B2"/>
                </a:solidFill>
                <a:round/>
                <a:headEnd/>
                <a:tailEnd/>
              </a:ln>
            </p:spPr>
            <p:txBody>
              <a:bodyPr wrap="none" anchor="ctr"/>
              <a:lstStyle/>
              <a:p>
                <a:endParaRPr lang="zh-CN" altLang="en-US"/>
              </a:p>
            </p:txBody>
          </p:sp>
          <p:sp>
            <p:nvSpPr>
              <p:cNvPr id="32331" name="Line 80"/>
              <p:cNvSpPr>
                <a:spLocks noChangeShapeType="1"/>
              </p:cNvSpPr>
              <p:nvPr/>
            </p:nvSpPr>
            <p:spPr bwMode="auto">
              <a:xfrm>
                <a:off x="2270" y="2927"/>
                <a:ext cx="0" cy="260"/>
              </a:xfrm>
              <a:prstGeom prst="line">
                <a:avLst/>
              </a:prstGeom>
              <a:noFill/>
              <a:ln w="12700">
                <a:solidFill>
                  <a:srgbClr val="B2B2B2"/>
                </a:solidFill>
                <a:round/>
                <a:headEnd/>
                <a:tailEnd/>
              </a:ln>
            </p:spPr>
            <p:txBody>
              <a:bodyPr wrap="none" anchor="ctr"/>
              <a:lstStyle/>
              <a:p>
                <a:endParaRPr lang="zh-CN" altLang="en-US"/>
              </a:p>
            </p:txBody>
          </p:sp>
          <p:sp>
            <p:nvSpPr>
              <p:cNvPr id="32332" name="Line 81"/>
              <p:cNvSpPr>
                <a:spLocks noChangeShapeType="1"/>
              </p:cNvSpPr>
              <p:nvPr/>
            </p:nvSpPr>
            <p:spPr bwMode="auto">
              <a:xfrm>
                <a:off x="2277" y="2928"/>
                <a:ext cx="0" cy="261"/>
              </a:xfrm>
              <a:prstGeom prst="line">
                <a:avLst/>
              </a:prstGeom>
              <a:noFill/>
              <a:ln w="12700">
                <a:solidFill>
                  <a:srgbClr val="B2B2B2"/>
                </a:solidFill>
                <a:round/>
                <a:headEnd/>
                <a:tailEnd/>
              </a:ln>
            </p:spPr>
            <p:txBody>
              <a:bodyPr wrap="none" anchor="ctr"/>
              <a:lstStyle/>
              <a:p>
                <a:endParaRPr lang="zh-CN" altLang="en-US"/>
              </a:p>
            </p:txBody>
          </p:sp>
          <p:sp>
            <p:nvSpPr>
              <p:cNvPr id="32333" name="Line 82"/>
              <p:cNvSpPr>
                <a:spLocks noChangeShapeType="1"/>
              </p:cNvSpPr>
              <p:nvPr/>
            </p:nvSpPr>
            <p:spPr bwMode="auto">
              <a:xfrm>
                <a:off x="2285" y="2928"/>
                <a:ext cx="0" cy="261"/>
              </a:xfrm>
              <a:prstGeom prst="line">
                <a:avLst/>
              </a:prstGeom>
              <a:noFill/>
              <a:ln w="12700">
                <a:solidFill>
                  <a:srgbClr val="B2B2B2"/>
                </a:solidFill>
                <a:round/>
                <a:headEnd/>
                <a:tailEnd/>
              </a:ln>
            </p:spPr>
            <p:txBody>
              <a:bodyPr wrap="none" anchor="ctr"/>
              <a:lstStyle/>
              <a:p>
                <a:endParaRPr lang="zh-CN" altLang="en-US"/>
              </a:p>
            </p:txBody>
          </p:sp>
          <p:sp>
            <p:nvSpPr>
              <p:cNvPr id="32334" name="Line 83"/>
              <p:cNvSpPr>
                <a:spLocks noChangeShapeType="1"/>
              </p:cNvSpPr>
              <p:nvPr/>
            </p:nvSpPr>
            <p:spPr bwMode="auto">
              <a:xfrm flipV="1">
                <a:off x="2292" y="2919"/>
                <a:ext cx="0" cy="279"/>
              </a:xfrm>
              <a:prstGeom prst="line">
                <a:avLst/>
              </a:prstGeom>
              <a:noFill/>
              <a:ln w="12700">
                <a:solidFill>
                  <a:srgbClr val="B2B2B2"/>
                </a:solidFill>
                <a:round/>
                <a:headEnd/>
                <a:tailEnd/>
              </a:ln>
            </p:spPr>
            <p:txBody>
              <a:bodyPr wrap="none" anchor="ctr"/>
              <a:lstStyle/>
              <a:p>
                <a:endParaRPr lang="zh-CN" altLang="en-US"/>
              </a:p>
            </p:txBody>
          </p:sp>
          <p:sp>
            <p:nvSpPr>
              <p:cNvPr id="32335" name="Line 84"/>
              <p:cNvSpPr>
                <a:spLocks noChangeShapeType="1"/>
              </p:cNvSpPr>
              <p:nvPr/>
            </p:nvSpPr>
            <p:spPr bwMode="auto">
              <a:xfrm>
                <a:off x="2301" y="2930"/>
                <a:ext cx="0" cy="261"/>
              </a:xfrm>
              <a:prstGeom prst="line">
                <a:avLst/>
              </a:prstGeom>
              <a:noFill/>
              <a:ln w="12700">
                <a:solidFill>
                  <a:srgbClr val="B2B2B2"/>
                </a:solidFill>
                <a:round/>
                <a:headEnd/>
                <a:tailEnd/>
              </a:ln>
            </p:spPr>
            <p:txBody>
              <a:bodyPr wrap="none" anchor="ctr"/>
              <a:lstStyle/>
              <a:p>
                <a:endParaRPr lang="zh-CN" altLang="en-US"/>
              </a:p>
            </p:txBody>
          </p:sp>
        </p:grpSp>
        <p:sp>
          <p:nvSpPr>
            <p:cNvPr id="32288" name="Line 85"/>
            <p:cNvSpPr>
              <a:spLocks noChangeShapeType="1"/>
            </p:cNvSpPr>
            <p:nvPr/>
          </p:nvSpPr>
          <p:spPr bwMode="auto">
            <a:xfrm>
              <a:off x="1010" y="1593"/>
              <a:ext cx="115" cy="3"/>
            </a:xfrm>
            <a:prstGeom prst="line">
              <a:avLst/>
            </a:prstGeom>
            <a:noFill/>
            <a:ln w="12700">
              <a:solidFill>
                <a:srgbClr val="606060"/>
              </a:solidFill>
              <a:round/>
              <a:headEnd/>
              <a:tailEnd/>
            </a:ln>
          </p:spPr>
          <p:txBody>
            <a:bodyPr wrap="none" anchor="ctr"/>
            <a:lstStyle/>
            <a:p>
              <a:endParaRPr lang="zh-CN" altLang="en-US"/>
            </a:p>
          </p:txBody>
        </p:sp>
        <p:sp>
          <p:nvSpPr>
            <p:cNvPr id="32289" name="Line 86"/>
            <p:cNvSpPr>
              <a:spLocks noChangeShapeType="1"/>
            </p:cNvSpPr>
            <p:nvPr/>
          </p:nvSpPr>
          <p:spPr bwMode="auto">
            <a:xfrm>
              <a:off x="1011" y="1777"/>
              <a:ext cx="114" cy="5"/>
            </a:xfrm>
            <a:prstGeom prst="line">
              <a:avLst/>
            </a:prstGeom>
            <a:noFill/>
            <a:ln w="12700">
              <a:solidFill>
                <a:schemeClr val="bg2"/>
              </a:solidFill>
              <a:round/>
              <a:headEnd/>
              <a:tailEnd/>
            </a:ln>
          </p:spPr>
          <p:txBody>
            <a:bodyPr wrap="none" anchor="ctr"/>
            <a:lstStyle/>
            <a:p>
              <a:endParaRPr lang="zh-CN" altLang="en-US"/>
            </a:p>
          </p:txBody>
        </p:sp>
        <p:grpSp>
          <p:nvGrpSpPr>
            <p:cNvPr id="32290" name="Group 87"/>
            <p:cNvGrpSpPr>
              <a:grpSpLocks/>
            </p:cNvGrpSpPr>
            <p:nvPr/>
          </p:nvGrpSpPr>
          <p:grpSpPr bwMode="auto">
            <a:xfrm>
              <a:off x="1021" y="1569"/>
              <a:ext cx="96" cy="22"/>
              <a:chOff x="2124" y="2573"/>
              <a:chExt cx="191" cy="37"/>
            </a:xfrm>
          </p:grpSpPr>
          <p:sp>
            <p:nvSpPr>
              <p:cNvPr id="32306" name="Oval 88"/>
              <p:cNvSpPr>
                <a:spLocks noChangeArrowheads="1"/>
              </p:cNvSpPr>
              <p:nvPr/>
            </p:nvSpPr>
            <p:spPr bwMode="auto">
              <a:xfrm>
                <a:off x="2124" y="2573"/>
                <a:ext cx="8" cy="9"/>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7" name="Oval 89"/>
              <p:cNvSpPr>
                <a:spLocks noChangeArrowheads="1"/>
              </p:cNvSpPr>
              <p:nvPr/>
            </p:nvSpPr>
            <p:spPr bwMode="auto">
              <a:xfrm>
                <a:off x="2169" y="2575"/>
                <a:ext cx="9" cy="10"/>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8" name="Oval 90"/>
              <p:cNvSpPr>
                <a:spLocks noChangeArrowheads="1"/>
              </p:cNvSpPr>
              <p:nvPr/>
            </p:nvSpPr>
            <p:spPr bwMode="auto">
              <a:xfrm>
                <a:off x="2213" y="2578"/>
                <a:ext cx="9" cy="9"/>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9" name="Freeform 91"/>
              <p:cNvSpPr>
                <a:spLocks/>
              </p:cNvSpPr>
              <p:nvPr/>
            </p:nvSpPr>
            <p:spPr bwMode="auto">
              <a:xfrm>
                <a:off x="2292" y="2577"/>
                <a:ext cx="23" cy="33"/>
              </a:xfrm>
              <a:custGeom>
                <a:avLst/>
                <a:gdLst>
                  <a:gd name="T0" fmla="*/ 0 w 23"/>
                  <a:gd name="T1" fmla="*/ 0 h 33"/>
                  <a:gd name="T2" fmla="*/ 22 w 23"/>
                  <a:gd name="T3" fmla="*/ 1 h 33"/>
                  <a:gd name="T4" fmla="*/ 22 w 23"/>
                  <a:gd name="T5" fmla="*/ 32 h 33"/>
                  <a:gd name="T6" fmla="*/ 0 w 23"/>
                  <a:gd name="T7" fmla="*/ 30 h 33"/>
                  <a:gd name="T8" fmla="*/ 0 w 23"/>
                  <a:gd name="T9" fmla="*/ 0 h 33"/>
                  <a:gd name="T10" fmla="*/ 0 60000 65536"/>
                  <a:gd name="T11" fmla="*/ 0 60000 65536"/>
                  <a:gd name="T12" fmla="*/ 0 60000 65536"/>
                  <a:gd name="T13" fmla="*/ 0 60000 65536"/>
                  <a:gd name="T14" fmla="*/ 0 60000 65536"/>
                  <a:gd name="T15" fmla="*/ 0 w 23"/>
                  <a:gd name="T16" fmla="*/ 0 h 33"/>
                  <a:gd name="T17" fmla="*/ 23 w 23"/>
                  <a:gd name="T18" fmla="*/ 33 h 33"/>
                </a:gdLst>
                <a:ahLst/>
                <a:cxnLst>
                  <a:cxn ang="T10">
                    <a:pos x="T0" y="T1"/>
                  </a:cxn>
                  <a:cxn ang="T11">
                    <a:pos x="T2" y="T3"/>
                  </a:cxn>
                  <a:cxn ang="T12">
                    <a:pos x="T4" y="T5"/>
                  </a:cxn>
                  <a:cxn ang="T13">
                    <a:pos x="T6" y="T7"/>
                  </a:cxn>
                  <a:cxn ang="T14">
                    <a:pos x="T8" y="T9"/>
                  </a:cxn>
                </a:cxnLst>
                <a:rect l="T15" t="T16" r="T17" b="T18"/>
                <a:pathLst>
                  <a:path w="23" h="33">
                    <a:moveTo>
                      <a:pt x="0" y="0"/>
                    </a:moveTo>
                    <a:lnTo>
                      <a:pt x="22" y="1"/>
                    </a:lnTo>
                    <a:lnTo>
                      <a:pt x="22" y="32"/>
                    </a:lnTo>
                    <a:lnTo>
                      <a:pt x="0" y="30"/>
                    </a:lnTo>
                    <a:lnTo>
                      <a:pt x="0" y="0"/>
                    </a:lnTo>
                  </a:path>
                </a:pathLst>
              </a:custGeom>
              <a:solidFill>
                <a:schemeClr val="tx1"/>
              </a:solidFill>
              <a:ln w="12700" cap="rnd">
                <a:solidFill>
                  <a:schemeClr val="bg2"/>
                </a:solidFill>
                <a:round/>
                <a:headEnd/>
                <a:tailEnd/>
              </a:ln>
            </p:spPr>
            <p:txBody>
              <a:bodyPr/>
              <a:lstStyle/>
              <a:p>
                <a:endParaRPr lang="zh-CN" altLang="en-US"/>
              </a:p>
            </p:txBody>
          </p:sp>
        </p:grpSp>
        <p:sp>
          <p:nvSpPr>
            <p:cNvPr id="32291" name="Line 92"/>
            <p:cNvSpPr>
              <a:spLocks noChangeShapeType="1"/>
            </p:cNvSpPr>
            <p:nvPr/>
          </p:nvSpPr>
          <p:spPr bwMode="auto">
            <a:xfrm>
              <a:off x="1011" y="1619"/>
              <a:ext cx="116" cy="4"/>
            </a:xfrm>
            <a:prstGeom prst="line">
              <a:avLst/>
            </a:prstGeom>
            <a:noFill/>
            <a:ln w="12700">
              <a:solidFill>
                <a:srgbClr val="606060"/>
              </a:solidFill>
              <a:round/>
              <a:headEnd/>
              <a:tailEnd/>
            </a:ln>
          </p:spPr>
          <p:txBody>
            <a:bodyPr wrap="none" anchor="ctr"/>
            <a:lstStyle/>
            <a:p>
              <a:endParaRPr lang="zh-CN" altLang="en-US"/>
            </a:p>
          </p:txBody>
        </p:sp>
        <p:sp>
          <p:nvSpPr>
            <p:cNvPr id="32292" name="Line 93"/>
            <p:cNvSpPr>
              <a:spLocks noChangeShapeType="1"/>
            </p:cNvSpPr>
            <p:nvPr/>
          </p:nvSpPr>
          <p:spPr bwMode="auto">
            <a:xfrm>
              <a:off x="1011" y="1645"/>
              <a:ext cx="114" cy="3"/>
            </a:xfrm>
            <a:prstGeom prst="line">
              <a:avLst/>
            </a:prstGeom>
            <a:noFill/>
            <a:ln w="12700">
              <a:solidFill>
                <a:srgbClr val="606060"/>
              </a:solidFill>
              <a:round/>
              <a:headEnd/>
              <a:tailEnd/>
            </a:ln>
          </p:spPr>
          <p:txBody>
            <a:bodyPr wrap="none" anchor="ctr"/>
            <a:lstStyle/>
            <a:p>
              <a:endParaRPr lang="zh-CN" altLang="en-US"/>
            </a:p>
          </p:txBody>
        </p:sp>
        <p:sp>
          <p:nvSpPr>
            <p:cNvPr id="32293" name="Line 94"/>
            <p:cNvSpPr>
              <a:spLocks noChangeShapeType="1"/>
            </p:cNvSpPr>
            <p:nvPr/>
          </p:nvSpPr>
          <p:spPr bwMode="auto">
            <a:xfrm>
              <a:off x="1011" y="1695"/>
              <a:ext cx="114" cy="4"/>
            </a:xfrm>
            <a:prstGeom prst="line">
              <a:avLst/>
            </a:prstGeom>
            <a:noFill/>
            <a:ln w="12700">
              <a:solidFill>
                <a:srgbClr val="606060"/>
              </a:solidFill>
              <a:round/>
              <a:headEnd/>
              <a:tailEnd/>
            </a:ln>
          </p:spPr>
          <p:txBody>
            <a:bodyPr wrap="none" anchor="ctr"/>
            <a:lstStyle/>
            <a:p>
              <a:endParaRPr lang="zh-CN" altLang="en-US"/>
            </a:p>
          </p:txBody>
        </p:sp>
        <p:sp>
          <p:nvSpPr>
            <p:cNvPr id="32294" name="Line 95"/>
            <p:cNvSpPr>
              <a:spLocks noChangeShapeType="1"/>
            </p:cNvSpPr>
            <p:nvPr/>
          </p:nvSpPr>
          <p:spPr bwMode="auto">
            <a:xfrm>
              <a:off x="1010" y="1720"/>
              <a:ext cx="116" cy="5"/>
            </a:xfrm>
            <a:prstGeom prst="line">
              <a:avLst/>
            </a:prstGeom>
            <a:noFill/>
            <a:ln w="12700">
              <a:solidFill>
                <a:srgbClr val="606060"/>
              </a:solidFill>
              <a:round/>
              <a:headEnd/>
              <a:tailEnd/>
            </a:ln>
          </p:spPr>
          <p:txBody>
            <a:bodyPr wrap="none" anchor="ctr"/>
            <a:lstStyle/>
            <a:p>
              <a:endParaRPr lang="zh-CN" altLang="en-US"/>
            </a:p>
          </p:txBody>
        </p:sp>
        <p:sp>
          <p:nvSpPr>
            <p:cNvPr id="32295" name="Line 96"/>
            <p:cNvSpPr>
              <a:spLocks noChangeShapeType="1"/>
            </p:cNvSpPr>
            <p:nvPr/>
          </p:nvSpPr>
          <p:spPr bwMode="auto">
            <a:xfrm>
              <a:off x="1011" y="1669"/>
              <a:ext cx="115" cy="4"/>
            </a:xfrm>
            <a:prstGeom prst="line">
              <a:avLst/>
            </a:prstGeom>
            <a:noFill/>
            <a:ln w="12700">
              <a:solidFill>
                <a:srgbClr val="606060"/>
              </a:solidFill>
              <a:round/>
              <a:headEnd/>
              <a:tailEnd/>
            </a:ln>
          </p:spPr>
          <p:txBody>
            <a:bodyPr wrap="none" anchor="ctr"/>
            <a:lstStyle/>
            <a:p>
              <a:endParaRPr lang="zh-CN" altLang="en-US"/>
            </a:p>
          </p:txBody>
        </p:sp>
        <p:sp>
          <p:nvSpPr>
            <p:cNvPr id="32296" name="Freeform 97"/>
            <p:cNvSpPr>
              <a:spLocks/>
            </p:cNvSpPr>
            <p:nvPr/>
          </p:nvSpPr>
          <p:spPr bwMode="auto">
            <a:xfrm>
              <a:off x="1018" y="1618"/>
              <a:ext cx="98" cy="34"/>
            </a:xfrm>
            <a:custGeom>
              <a:avLst/>
              <a:gdLst>
                <a:gd name="T0" fmla="*/ 0 w 195"/>
                <a:gd name="T1" fmla="*/ 0 h 55"/>
                <a:gd name="T2" fmla="*/ 0 w 195"/>
                <a:gd name="T3" fmla="*/ 42 h 55"/>
                <a:gd name="T4" fmla="*/ 194 w 195"/>
                <a:gd name="T5" fmla="*/ 54 h 55"/>
                <a:gd name="T6" fmla="*/ 194 w 195"/>
                <a:gd name="T7" fmla="*/ 12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297" name="Freeform 98"/>
            <p:cNvSpPr>
              <a:spLocks/>
            </p:cNvSpPr>
            <p:nvPr/>
          </p:nvSpPr>
          <p:spPr bwMode="auto">
            <a:xfrm>
              <a:off x="1018" y="1643"/>
              <a:ext cx="98" cy="34"/>
            </a:xfrm>
            <a:custGeom>
              <a:avLst/>
              <a:gdLst>
                <a:gd name="T0" fmla="*/ 0 w 195"/>
                <a:gd name="T1" fmla="*/ 0 h 55"/>
                <a:gd name="T2" fmla="*/ 0 w 195"/>
                <a:gd name="T3" fmla="*/ 42 h 55"/>
                <a:gd name="T4" fmla="*/ 194 w 195"/>
                <a:gd name="T5" fmla="*/ 54 h 55"/>
                <a:gd name="T6" fmla="*/ 194 w 195"/>
                <a:gd name="T7" fmla="*/ 12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298" name="Freeform 99"/>
            <p:cNvSpPr>
              <a:spLocks/>
            </p:cNvSpPr>
            <p:nvPr/>
          </p:nvSpPr>
          <p:spPr bwMode="auto">
            <a:xfrm>
              <a:off x="1018" y="1668"/>
              <a:ext cx="98" cy="33"/>
            </a:xfrm>
            <a:custGeom>
              <a:avLst/>
              <a:gdLst>
                <a:gd name="T0" fmla="*/ 0 w 195"/>
                <a:gd name="T1" fmla="*/ 0 h 55"/>
                <a:gd name="T2" fmla="*/ 0 w 195"/>
                <a:gd name="T3" fmla="*/ 42 h 55"/>
                <a:gd name="T4" fmla="*/ 194 w 195"/>
                <a:gd name="T5" fmla="*/ 54 h 55"/>
                <a:gd name="T6" fmla="*/ 194 w 195"/>
                <a:gd name="T7" fmla="*/ 12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299" name="Freeform 100"/>
            <p:cNvSpPr>
              <a:spLocks/>
            </p:cNvSpPr>
            <p:nvPr/>
          </p:nvSpPr>
          <p:spPr bwMode="auto">
            <a:xfrm>
              <a:off x="1018" y="1692"/>
              <a:ext cx="99" cy="36"/>
            </a:xfrm>
            <a:custGeom>
              <a:avLst/>
              <a:gdLst>
                <a:gd name="T0" fmla="*/ 0 w 196"/>
                <a:gd name="T1" fmla="*/ 0 h 58"/>
                <a:gd name="T2" fmla="*/ 0 w 196"/>
                <a:gd name="T3" fmla="*/ 42 h 58"/>
                <a:gd name="T4" fmla="*/ 195 w 196"/>
                <a:gd name="T5" fmla="*/ 57 h 58"/>
                <a:gd name="T6" fmla="*/ 195 w 196"/>
                <a:gd name="T7" fmla="*/ 13 h 58"/>
                <a:gd name="T8" fmla="*/ 0 w 196"/>
                <a:gd name="T9" fmla="*/ 0 h 58"/>
                <a:gd name="T10" fmla="*/ 0 60000 65536"/>
                <a:gd name="T11" fmla="*/ 0 60000 65536"/>
                <a:gd name="T12" fmla="*/ 0 60000 65536"/>
                <a:gd name="T13" fmla="*/ 0 60000 65536"/>
                <a:gd name="T14" fmla="*/ 0 60000 65536"/>
                <a:gd name="T15" fmla="*/ 0 w 196"/>
                <a:gd name="T16" fmla="*/ 0 h 58"/>
                <a:gd name="T17" fmla="*/ 196 w 196"/>
                <a:gd name="T18" fmla="*/ 58 h 58"/>
              </a:gdLst>
              <a:ahLst/>
              <a:cxnLst>
                <a:cxn ang="T10">
                  <a:pos x="T0" y="T1"/>
                </a:cxn>
                <a:cxn ang="T11">
                  <a:pos x="T2" y="T3"/>
                </a:cxn>
                <a:cxn ang="T12">
                  <a:pos x="T4" y="T5"/>
                </a:cxn>
                <a:cxn ang="T13">
                  <a:pos x="T6" y="T7"/>
                </a:cxn>
                <a:cxn ang="T14">
                  <a:pos x="T8" y="T9"/>
                </a:cxn>
              </a:cxnLst>
              <a:rect l="T15" t="T16" r="T17" b="T18"/>
              <a:pathLst>
                <a:path w="196" h="58">
                  <a:moveTo>
                    <a:pt x="0" y="0"/>
                  </a:moveTo>
                  <a:lnTo>
                    <a:pt x="0" y="42"/>
                  </a:lnTo>
                  <a:lnTo>
                    <a:pt x="195" y="57"/>
                  </a:lnTo>
                  <a:lnTo>
                    <a:pt x="195" y="13"/>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300" name="Oval 101"/>
            <p:cNvSpPr>
              <a:spLocks noChangeArrowheads="1"/>
            </p:cNvSpPr>
            <p:nvPr/>
          </p:nvSpPr>
          <p:spPr bwMode="auto">
            <a:xfrm flipH="1" flipV="1">
              <a:off x="1084" y="1624"/>
              <a:ext cx="6" cy="6"/>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1" name="Freeform 102"/>
            <p:cNvSpPr>
              <a:spLocks/>
            </p:cNvSpPr>
            <p:nvPr/>
          </p:nvSpPr>
          <p:spPr bwMode="auto">
            <a:xfrm>
              <a:off x="1036" y="1648"/>
              <a:ext cx="61" cy="16"/>
            </a:xfrm>
            <a:custGeom>
              <a:avLst/>
              <a:gdLst>
                <a:gd name="T0" fmla="*/ 0 w 120"/>
                <a:gd name="T1" fmla="*/ 24 h 25"/>
                <a:gd name="T2" fmla="*/ 0 w 120"/>
                <a:gd name="T3" fmla="*/ 0 h 25"/>
                <a:gd name="T4" fmla="*/ 119 w 120"/>
                <a:gd name="T5" fmla="*/ 8 h 25"/>
                <a:gd name="T6" fmla="*/ 0 60000 65536"/>
                <a:gd name="T7" fmla="*/ 0 60000 65536"/>
                <a:gd name="T8" fmla="*/ 0 60000 65536"/>
                <a:gd name="T9" fmla="*/ 0 w 120"/>
                <a:gd name="T10" fmla="*/ 0 h 25"/>
                <a:gd name="T11" fmla="*/ 120 w 120"/>
                <a:gd name="T12" fmla="*/ 25 h 25"/>
              </a:gdLst>
              <a:ahLst/>
              <a:cxnLst>
                <a:cxn ang="T6">
                  <a:pos x="T0" y="T1"/>
                </a:cxn>
                <a:cxn ang="T7">
                  <a:pos x="T2" y="T3"/>
                </a:cxn>
                <a:cxn ang="T8">
                  <a:pos x="T4" y="T5"/>
                </a:cxn>
              </a:cxnLst>
              <a:rect l="T9" t="T10" r="T11" b="T12"/>
              <a:pathLst>
                <a:path w="120" h="25">
                  <a:moveTo>
                    <a:pt x="0" y="24"/>
                  </a:moveTo>
                  <a:lnTo>
                    <a:pt x="0" y="0"/>
                  </a:lnTo>
                  <a:lnTo>
                    <a:pt x="119" y="8"/>
                  </a:lnTo>
                </a:path>
              </a:pathLst>
            </a:custGeom>
            <a:solidFill>
              <a:schemeClr val="tx1"/>
            </a:solidFill>
            <a:ln w="12700" cap="rnd">
              <a:solidFill>
                <a:schemeClr val="bg2"/>
              </a:solidFill>
              <a:round/>
              <a:headEnd/>
              <a:tailEnd/>
            </a:ln>
          </p:spPr>
          <p:txBody>
            <a:bodyPr/>
            <a:lstStyle/>
            <a:p>
              <a:endParaRPr lang="zh-CN" altLang="en-US"/>
            </a:p>
          </p:txBody>
        </p:sp>
        <p:sp>
          <p:nvSpPr>
            <p:cNvPr id="32302" name="Freeform 103"/>
            <p:cNvSpPr>
              <a:spLocks/>
            </p:cNvSpPr>
            <p:nvPr/>
          </p:nvSpPr>
          <p:spPr bwMode="auto">
            <a:xfrm>
              <a:off x="1038" y="1655"/>
              <a:ext cx="57" cy="9"/>
            </a:xfrm>
            <a:custGeom>
              <a:avLst/>
              <a:gdLst>
                <a:gd name="T0" fmla="*/ 0 w 112"/>
                <a:gd name="T1" fmla="*/ 0 h 14"/>
                <a:gd name="T2" fmla="*/ 0 w 112"/>
                <a:gd name="T3" fmla="*/ 5 h 14"/>
                <a:gd name="T4" fmla="*/ 111 w 112"/>
                <a:gd name="T5" fmla="*/ 13 h 14"/>
                <a:gd name="T6" fmla="*/ 111 w 112"/>
                <a:gd name="T7" fmla="*/ 8 h 14"/>
                <a:gd name="T8" fmla="*/ 0 w 112"/>
                <a:gd name="T9" fmla="*/ 0 h 14"/>
                <a:gd name="T10" fmla="*/ 0 60000 65536"/>
                <a:gd name="T11" fmla="*/ 0 60000 65536"/>
                <a:gd name="T12" fmla="*/ 0 60000 65536"/>
                <a:gd name="T13" fmla="*/ 0 60000 65536"/>
                <a:gd name="T14" fmla="*/ 0 60000 65536"/>
                <a:gd name="T15" fmla="*/ 0 w 112"/>
                <a:gd name="T16" fmla="*/ 0 h 14"/>
                <a:gd name="T17" fmla="*/ 112 w 112"/>
                <a:gd name="T18" fmla="*/ 14 h 14"/>
              </a:gdLst>
              <a:ahLst/>
              <a:cxnLst>
                <a:cxn ang="T10">
                  <a:pos x="T0" y="T1"/>
                </a:cxn>
                <a:cxn ang="T11">
                  <a:pos x="T2" y="T3"/>
                </a:cxn>
                <a:cxn ang="T12">
                  <a:pos x="T4" y="T5"/>
                </a:cxn>
                <a:cxn ang="T13">
                  <a:pos x="T6" y="T7"/>
                </a:cxn>
                <a:cxn ang="T14">
                  <a:pos x="T8" y="T9"/>
                </a:cxn>
              </a:cxnLst>
              <a:rect l="T15" t="T16" r="T17" b="T18"/>
              <a:pathLst>
                <a:path w="112" h="14">
                  <a:moveTo>
                    <a:pt x="0" y="0"/>
                  </a:moveTo>
                  <a:lnTo>
                    <a:pt x="0" y="5"/>
                  </a:lnTo>
                  <a:lnTo>
                    <a:pt x="111" y="13"/>
                  </a:lnTo>
                  <a:lnTo>
                    <a:pt x="111" y="8"/>
                  </a:lnTo>
                  <a:lnTo>
                    <a:pt x="0" y="0"/>
                  </a:lnTo>
                </a:path>
              </a:pathLst>
            </a:custGeom>
            <a:solidFill>
              <a:schemeClr val="tx1"/>
            </a:solidFill>
            <a:ln w="12700" cap="rnd">
              <a:solidFill>
                <a:srgbClr val="A0A0A0"/>
              </a:solidFill>
              <a:round/>
              <a:headEnd/>
              <a:tailEnd/>
            </a:ln>
          </p:spPr>
          <p:txBody>
            <a:bodyPr/>
            <a:lstStyle/>
            <a:p>
              <a:endParaRPr lang="zh-CN" altLang="en-US"/>
            </a:p>
          </p:txBody>
        </p:sp>
        <p:sp>
          <p:nvSpPr>
            <p:cNvPr id="32303" name="Freeform 104"/>
            <p:cNvSpPr>
              <a:spLocks/>
            </p:cNvSpPr>
            <p:nvPr/>
          </p:nvSpPr>
          <p:spPr bwMode="auto">
            <a:xfrm>
              <a:off x="1076" y="1664"/>
              <a:ext cx="14" cy="1"/>
            </a:xfrm>
            <a:custGeom>
              <a:avLst/>
              <a:gdLst>
                <a:gd name="T0" fmla="*/ 0 w 28"/>
                <a:gd name="T1" fmla="*/ 0 h 1"/>
                <a:gd name="T2" fmla="*/ 27 w 28"/>
                <a:gd name="T3" fmla="*/ 0 h 1"/>
                <a:gd name="T4" fmla="*/ 27 w 28"/>
                <a:gd name="T5" fmla="*/ 0 h 1"/>
                <a:gd name="T6" fmla="*/ 0 w 28"/>
                <a:gd name="T7" fmla="*/ 0 h 1"/>
                <a:gd name="T8" fmla="*/ 0 w 28"/>
                <a:gd name="T9" fmla="*/ 0 h 1"/>
                <a:gd name="T10" fmla="*/ 0 60000 65536"/>
                <a:gd name="T11" fmla="*/ 0 60000 65536"/>
                <a:gd name="T12" fmla="*/ 0 60000 65536"/>
                <a:gd name="T13" fmla="*/ 0 60000 65536"/>
                <a:gd name="T14" fmla="*/ 0 60000 65536"/>
                <a:gd name="T15" fmla="*/ 0 w 28"/>
                <a:gd name="T16" fmla="*/ 0 h 1"/>
                <a:gd name="T17" fmla="*/ 28 w 28"/>
                <a:gd name="T18" fmla="*/ 1 h 1"/>
              </a:gdLst>
              <a:ahLst/>
              <a:cxnLst>
                <a:cxn ang="T10">
                  <a:pos x="T0" y="T1"/>
                </a:cxn>
                <a:cxn ang="T11">
                  <a:pos x="T2" y="T3"/>
                </a:cxn>
                <a:cxn ang="T12">
                  <a:pos x="T4" y="T5"/>
                </a:cxn>
                <a:cxn ang="T13">
                  <a:pos x="T6" y="T7"/>
                </a:cxn>
                <a:cxn ang="T14">
                  <a:pos x="T8" y="T9"/>
                </a:cxn>
              </a:cxnLst>
              <a:rect l="T15" t="T16" r="T17" b="T18"/>
              <a:pathLst>
                <a:path w="28" h="1">
                  <a:moveTo>
                    <a:pt x="0" y="0"/>
                  </a:moveTo>
                  <a:lnTo>
                    <a:pt x="27" y="0"/>
                  </a:lnTo>
                  <a:lnTo>
                    <a:pt x="0" y="0"/>
                  </a:lnTo>
                </a:path>
              </a:pathLst>
            </a:custGeom>
            <a:solidFill>
              <a:schemeClr val="tx1"/>
            </a:solidFill>
            <a:ln w="12700" cap="rnd">
              <a:noFill/>
              <a:round/>
              <a:headEnd/>
              <a:tailEnd/>
            </a:ln>
          </p:spPr>
          <p:txBody>
            <a:bodyPr/>
            <a:lstStyle/>
            <a:p>
              <a:endParaRPr lang="zh-CN" altLang="en-US"/>
            </a:p>
          </p:txBody>
        </p:sp>
        <p:sp>
          <p:nvSpPr>
            <p:cNvPr id="32304" name="Freeform 105"/>
            <p:cNvSpPr>
              <a:spLocks/>
            </p:cNvSpPr>
            <p:nvPr/>
          </p:nvSpPr>
          <p:spPr bwMode="auto">
            <a:xfrm>
              <a:off x="1042" y="1625"/>
              <a:ext cx="38" cy="14"/>
            </a:xfrm>
            <a:custGeom>
              <a:avLst/>
              <a:gdLst>
                <a:gd name="T0" fmla="*/ 0 w 76"/>
                <a:gd name="T1" fmla="*/ 1 h 23"/>
                <a:gd name="T2" fmla="*/ 0 w 76"/>
                <a:gd name="T3" fmla="*/ 18 h 23"/>
                <a:gd name="T4" fmla="*/ 74 w 76"/>
                <a:gd name="T5" fmla="*/ 22 h 23"/>
                <a:gd name="T6" fmla="*/ 75 w 76"/>
                <a:gd name="T7" fmla="*/ 1 h 23"/>
                <a:gd name="T8" fmla="*/ 41 w 76"/>
                <a:gd name="T9" fmla="*/ 0 h 23"/>
                <a:gd name="T10" fmla="*/ 37 w 76"/>
                <a:gd name="T11" fmla="*/ 3 h 23"/>
                <a:gd name="T12" fmla="*/ 0 w 76"/>
                <a:gd name="T13" fmla="*/ 1 h 23"/>
                <a:gd name="T14" fmla="*/ 0 60000 65536"/>
                <a:gd name="T15" fmla="*/ 0 60000 65536"/>
                <a:gd name="T16" fmla="*/ 0 60000 65536"/>
                <a:gd name="T17" fmla="*/ 0 60000 65536"/>
                <a:gd name="T18" fmla="*/ 0 60000 65536"/>
                <a:gd name="T19" fmla="*/ 0 60000 65536"/>
                <a:gd name="T20" fmla="*/ 0 60000 65536"/>
                <a:gd name="T21" fmla="*/ 0 w 76"/>
                <a:gd name="T22" fmla="*/ 0 h 23"/>
                <a:gd name="T23" fmla="*/ 76 w 7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23">
                  <a:moveTo>
                    <a:pt x="0" y="1"/>
                  </a:moveTo>
                  <a:lnTo>
                    <a:pt x="0" y="18"/>
                  </a:lnTo>
                  <a:lnTo>
                    <a:pt x="74" y="22"/>
                  </a:lnTo>
                  <a:lnTo>
                    <a:pt x="75" y="1"/>
                  </a:lnTo>
                  <a:lnTo>
                    <a:pt x="41" y="0"/>
                  </a:lnTo>
                  <a:lnTo>
                    <a:pt x="37" y="3"/>
                  </a:lnTo>
                  <a:lnTo>
                    <a:pt x="0" y="1"/>
                  </a:lnTo>
                </a:path>
              </a:pathLst>
            </a:custGeom>
            <a:solidFill>
              <a:schemeClr val="tx1"/>
            </a:solidFill>
            <a:ln w="12700" cap="rnd">
              <a:noFill/>
              <a:round/>
              <a:headEnd/>
              <a:tailEnd/>
            </a:ln>
          </p:spPr>
          <p:txBody>
            <a:bodyPr/>
            <a:lstStyle/>
            <a:p>
              <a:endParaRPr lang="zh-CN" altLang="en-US"/>
            </a:p>
          </p:txBody>
        </p:sp>
        <p:sp>
          <p:nvSpPr>
            <p:cNvPr id="32305" name="Freeform 106"/>
            <p:cNvSpPr>
              <a:spLocks/>
            </p:cNvSpPr>
            <p:nvPr/>
          </p:nvSpPr>
          <p:spPr bwMode="auto">
            <a:xfrm>
              <a:off x="1027" y="1629"/>
              <a:ext cx="73" cy="5"/>
            </a:xfrm>
            <a:custGeom>
              <a:avLst/>
              <a:gdLst>
                <a:gd name="T0" fmla="*/ 5 w 145"/>
                <a:gd name="T1" fmla="*/ 0 h 7"/>
                <a:gd name="T2" fmla="*/ 2 w 145"/>
                <a:gd name="T3" fmla="*/ 0 h 7"/>
                <a:gd name="T4" fmla="*/ 0 w 145"/>
                <a:gd name="T5" fmla="*/ 0 h 7"/>
                <a:gd name="T6" fmla="*/ 0 w 145"/>
                <a:gd name="T7" fmla="*/ 1 h 7"/>
                <a:gd name="T8" fmla="*/ 0 w 145"/>
                <a:gd name="T9" fmla="*/ 2 h 7"/>
                <a:gd name="T10" fmla="*/ 2 w 145"/>
                <a:gd name="T11" fmla="*/ 2 h 7"/>
                <a:gd name="T12" fmla="*/ 5 w 145"/>
                <a:gd name="T13" fmla="*/ 2 h 7"/>
                <a:gd name="T14" fmla="*/ 141 w 145"/>
                <a:gd name="T15" fmla="*/ 6 h 7"/>
                <a:gd name="T16" fmla="*/ 144 w 145"/>
                <a:gd name="T17" fmla="*/ 6 h 7"/>
                <a:gd name="T18" fmla="*/ 144 w 145"/>
                <a:gd name="T19" fmla="*/ 4 h 7"/>
                <a:gd name="T20" fmla="*/ 142 w 145"/>
                <a:gd name="T21" fmla="*/ 4 h 7"/>
                <a:gd name="T22" fmla="*/ 137 w 145"/>
                <a:gd name="T23" fmla="*/ 4 h 7"/>
                <a:gd name="T24" fmla="*/ 5 w 145"/>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7"/>
                <a:gd name="T41" fmla="*/ 145 w 14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7">
                  <a:moveTo>
                    <a:pt x="5" y="0"/>
                  </a:moveTo>
                  <a:lnTo>
                    <a:pt x="2" y="0"/>
                  </a:lnTo>
                  <a:lnTo>
                    <a:pt x="0" y="0"/>
                  </a:lnTo>
                  <a:lnTo>
                    <a:pt x="0" y="1"/>
                  </a:lnTo>
                  <a:lnTo>
                    <a:pt x="0" y="2"/>
                  </a:lnTo>
                  <a:lnTo>
                    <a:pt x="2" y="2"/>
                  </a:lnTo>
                  <a:lnTo>
                    <a:pt x="5" y="2"/>
                  </a:lnTo>
                  <a:lnTo>
                    <a:pt x="141" y="6"/>
                  </a:lnTo>
                  <a:lnTo>
                    <a:pt x="144" y="6"/>
                  </a:lnTo>
                  <a:lnTo>
                    <a:pt x="144" y="4"/>
                  </a:lnTo>
                  <a:lnTo>
                    <a:pt x="142" y="4"/>
                  </a:lnTo>
                  <a:lnTo>
                    <a:pt x="137" y="4"/>
                  </a:lnTo>
                  <a:lnTo>
                    <a:pt x="5" y="0"/>
                  </a:lnTo>
                </a:path>
              </a:pathLst>
            </a:custGeom>
            <a:solidFill>
              <a:schemeClr val="tx1"/>
            </a:solidFill>
            <a:ln w="12700" cap="rnd">
              <a:noFill/>
              <a:round/>
              <a:headEnd/>
              <a:tailEnd/>
            </a:ln>
          </p:spPr>
          <p:txBody>
            <a:bodyPr/>
            <a:lstStyle/>
            <a:p>
              <a:endParaRPr lang="zh-CN" altLang="en-US"/>
            </a:p>
          </p:txBody>
        </p:sp>
      </p:grpSp>
      <p:grpSp>
        <p:nvGrpSpPr>
          <p:cNvPr id="31756" name="Group 107"/>
          <p:cNvGrpSpPr>
            <a:grpSpLocks/>
          </p:cNvGrpSpPr>
          <p:nvPr/>
        </p:nvGrpSpPr>
        <p:grpSpPr bwMode="auto">
          <a:xfrm>
            <a:off x="4119563" y="2532063"/>
            <a:ext cx="838200" cy="838200"/>
            <a:chOff x="1345" y="2354"/>
            <a:chExt cx="336" cy="350"/>
          </a:xfrm>
        </p:grpSpPr>
        <p:sp>
          <p:nvSpPr>
            <p:cNvPr id="31896" name="Rectangle 108"/>
            <p:cNvSpPr>
              <a:spLocks noChangeArrowheads="1"/>
            </p:cNvSpPr>
            <p:nvPr/>
          </p:nvSpPr>
          <p:spPr bwMode="auto">
            <a:xfrm>
              <a:off x="1430" y="2690"/>
              <a:ext cx="9" cy="14"/>
            </a:xfrm>
            <a:prstGeom prst="rect">
              <a:avLst/>
            </a:prstGeom>
            <a:solidFill>
              <a:srgbClr val="404040"/>
            </a:solidFill>
            <a:ln w="9525">
              <a:noFill/>
              <a:miter lim="800000"/>
              <a:headEnd/>
              <a:tailEnd/>
            </a:ln>
          </p:spPr>
          <p:txBody>
            <a:bodyPr/>
            <a:lstStyle/>
            <a:p>
              <a:endParaRPr lang="zh-CN" altLang="en-US"/>
            </a:p>
          </p:txBody>
        </p:sp>
        <p:sp>
          <p:nvSpPr>
            <p:cNvPr id="31897" name="Rectangle 109"/>
            <p:cNvSpPr>
              <a:spLocks noChangeArrowheads="1"/>
            </p:cNvSpPr>
            <p:nvPr/>
          </p:nvSpPr>
          <p:spPr bwMode="auto">
            <a:xfrm>
              <a:off x="1651" y="2655"/>
              <a:ext cx="9" cy="14"/>
            </a:xfrm>
            <a:prstGeom prst="rect">
              <a:avLst/>
            </a:prstGeom>
            <a:solidFill>
              <a:srgbClr val="404040"/>
            </a:solidFill>
            <a:ln w="9525">
              <a:noFill/>
              <a:miter lim="800000"/>
              <a:headEnd/>
              <a:tailEnd/>
            </a:ln>
          </p:spPr>
          <p:txBody>
            <a:bodyPr/>
            <a:lstStyle/>
            <a:p>
              <a:endParaRPr lang="zh-CN" altLang="en-US"/>
            </a:p>
          </p:txBody>
        </p:sp>
        <p:sp>
          <p:nvSpPr>
            <p:cNvPr id="31898" name="Freeform 110"/>
            <p:cNvSpPr>
              <a:spLocks/>
            </p:cNvSpPr>
            <p:nvPr/>
          </p:nvSpPr>
          <p:spPr bwMode="auto">
            <a:xfrm>
              <a:off x="1345" y="2361"/>
              <a:ext cx="55" cy="330"/>
            </a:xfrm>
            <a:custGeom>
              <a:avLst/>
              <a:gdLst>
                <a:gd name="T0" fmla="*/ 0 w 440"/>
                <a:gd name="T1" fmla="*/ 0 h 2634"/>
                <a:gd name="T2" fmla="*/ 440 w 440"/>
                <a:gd name="T3" fmla="*/ 4 h 2634"/>
                <a:gd name="T4" fmla="*/ 440 w 440"/>
                <a:gd name="T5" fmla="*/ 2634 h 2634"/>
                <a:gd name="T6" fmla="*/ 0 w 440"/>
                <a:gd name="T7" fmla="*/ 2372 h 2634"/>
                <a:gd name="T8" fmla="*/ 0 w 440"/>
                <a:gd name="T9" fmla="*/ 0 h 2634"/>
                <a:gd name="T10" fmla="*/ 0 60000 65536"/>
                <a:gd name="T11" fmla="*/ 0 60000 65536"/>
                <a:gd name="T12" fmla="*/ 0 60000 65536"/>
                <a:gd name="T13" fmla="*/ 0 60000 65536"/>
                <a:gd name="T14" fmla="*/ 0 60000 65536"/>
                <a:gd name="T15" fmla="*/ 0 w 440"/>
                <a:gd name="T16" fmla="*/ 0 h 2634"/>
                <a:gd name="T17" fmla="*/ 440 w 440"/>
                <a:gd name="T18" fmla="*/ 2634 h 2634"/>
              </a:gdLst>
              <a:ahLst/>
              <a:cxnLst>
                <a:cxn ang="T10">
                  <a:pos x="T0" y="T1"/>
                </a:cxn>
                <a:cxn ang="T11">
                  <a:pos x="T2" y="T3"/>
                </a:cxn>
                <a:cxn ang="T12">
                  <a:pos x="T4" y="T5"/>
                </a:cxn>
                <a:cxn ang="T13">
                  <a:pos x="T6" y="T7"/>
                </a:cxn>
                <a:cxn ang="T14">
                  <a:pos x="T8" y="T9"/>
                </a:cxn>
              </a:cxnLst>
              <a:rect l="T15" t="T16" r="T17" b="T18"/>
              <a:pathLst>
                <a:path w="440" h="2634">
                  <a:moveTo>
                    <a:pt x="0" y="0"/>
                  </a:moveTo>
                  <a:lnTo>
                    <a:pt x="440" y="4"/>
                  </a:lnTo>
                  <a:lnTo>
                    <a:pt x="440" y="2634"/>
                  </a:lnTo>
                  <a:lnTo>
                    <a:pt x="0" y="2372"/>
                  </a:lnTo>
                  <a:lnTo>
                    <a:pt x="0" y="0"/>
                  </a:lnTo>
                  <a:close/>
                </a:path>
              </a:pathLst>
            </a:custGeom>
            <a:solidFill>
              <a:srgbClr val="A0A0A0"/>
            </a:solidFill>
            <a:ln w="1588">
              <a:solidFill>
                <a:srgbClr val="808080"/>
              </a:solidFill>
              <a:round/>
              <a:headEnd/>
              <a:tailEnd/>
            </a:ln>
          </p:spPr>
          <p:txBody>
            <a:bodyPr/>
            <a:lstStyle/>
            <a:p>
              <a:endParaRPr lang="zh-CN" altLang="en-US"/>
            </a:p>
          </p:txBody>
        </p:sp>
        <p:sp>
          <p:nvSpPr>
            <p:cNvPr id="31899" name="Freeform 111"/>
            <p:cNvSpPr>
              <a:spLocks/>
            </p:cNvSpPr>
            <p:nvPr/>
          </p:nvSpPr>
          <p:spPr bwMode="auto">
            <a:xfrm>
              <a:off x="1419" y="2354"/>
              <a:ext cx="249" cy="28"/>
            </a:xfrm>
            <a:custGeom>
              <a:avLst/>
              <a:gdLst>
                <a:gd name="T0" fmla="*/ 0 w 1993"/>
                <a:gd name="T1" fmla="*/ 51 h 230"/>
                <a:gd name="T2" fmla="*/ 0 w 1993"/>
                <a:gd name="T3" fmla="*/ 230 h 230"/>
                <a:gd name="T4" fmla="*/ 1990 w 1993"/>
                <a:gd name="T5" fmla="*/ 159 h 230"/>
                <a:gd name="T6" fmla="*/ 1993 w 1993"/>
                <a:gd name="T7" fmla="*/ 0 h 230"/>
                <a:gd name="T8" fmla="*/ 0 w 1993"/>
                <a:gd name="T9" fmla="*/ 51 h 230"/>
                <a:gd name="T10" fmla="*/ 0 60000 65536"/>
                <a:gd name="T11" fmla="*/ 0 60000 65536"/>
                <a:gd name="T12" fmla="*/ 0 60000 65536"/>
                <a:gd name="T13" fmla="*/ 0 60000 65536"/>
                <a:gd name="T14" fmla="*/ 0 60000 65536"/>
                <a:gd name="T15" fmla="*/ 0 w 1993"/>
                <a:gd name="T16" fmla="*/ 0 h 230"/>
                <a:gd name="T17" fmla="*/ 1993 w 1993"/>
                <a:gd name="T18" fmla="*/ 230 h 230"/>
              </a:gdLst>
              <a:ahLst/>
              <a:cxnLst>
                <a:cxn ang="T10">
                  <a:pos x="T0" y="T1"/>
                </a:cxn>
                <a:cxn ang="T11">
                  <a:pos x="T2" y="T3"/>
                </a:cxn>
                <a:cxn ang="T12">
                  <a:pos x="T4" y="T5"/>
                </a:cxn>
                <a:cxn ang="T13">
                  <a:pos x="T6" y="T7"/>
                </a:cxn>
                <a:cxn ang="T14">
                  <a:pos x="T8" y="T9"/>
                </a:cxn>
              </a:cxnLst>
              <a:rect l="T15" t="T16" r="T17" b="T18"/>
              <a:pathLst>
                <a:path w="1993" h="230">
                  <a:moveTo>
                    <a:pt x="0" y="51"/>
                  </a:moveTo>
                  <a:lnTo>
                    <a:pt x="0" y="230"/>
                  </a:lnTo>
                  <a:lnTo>
                    <a:pt x="1990" y="159"/>
                  </a:lnTo>
                  <a:lnTo>
                    <a:pt x="1993" y="0"/>
                  </a:lnTo>
                  <a:lnTo>
                    <a:pt x="0" y="51"/>
                  </a:lnTo>
                  <a:close/>
                </a:path>
              </a:pathLst>
            </a:custGeom>
            <a:solidFill>
              <a:srgbClr val="C0C0C0"/>
            </a:solidFill>
            <a:ln w="1588">
              <a:solidFill>
                <a:srgbClr val="808080"/>
              </a:solidFill>
              <a:round/>
              <a:headEnd/>
              <a:tailEnd/>
            </a:ln>
          </p:spPr>
          <p:txBody>
            <a:bodyPr/>
            <a:lstStyle/>
            <a:p>
              <a:endParaRPr lang="zh-CN" altLang="en-US"/>
            </a:p>
          </p:txBody>
        </p:sp>
        <p:sp>
          <p:nvSpPr>
            <p:cNvPr id="31900" name="Freeform 112"/>
            <p:cNvSpPr>
              <a:spLocks/>
            </p:cNvSpPr>
            <p:nvPr/>
          </p:nvSpPr>
          <p:spPr bwMode="auto">
            <a:xfrm>
              <a:off x="1418" y="2374"/>
              <a:ext cx="249" cy="277"/>
            </a:xfrm>
            <a:custGeom>
              <a:avLst/>
              <a:gdLst>
                <a:gd name="T0" fmla="*/ 0 w 1992"/>
                <a:gd name="T1" fmla="*/ 2222 h 2222"/>
                <a:gd name="T2" fmla="*/ 1992 w 1992"/>
                <a:gd name="T3" fmla="*/ 1928 h 2222"/>
                <a:gd name="T4" fmla="*/ 1992 w 1992"/>
                <a:gd name="T5" fmla="*/ 0 h 2222"/>
                <a:gd name="T6" fmla="*/ 0 w 1992"/>
                <a:gd name="T7" fmla="*/ 71 h 2222"/>
                <a:gd name="T8" fmla="*/ 0 w 1992"/>
                <a:gd name="T9" fmla="*/ 2222 h 2222"/>
                <a:gd name="T10" fmla="*/ 0 60000 65536"/>
                <a:gd name="T11" fmla="*/ 0 60000 65536"/>
                <a:gd name="T12" fmla="*/ 0 60000 65536"/>
                <a:gd name="T13" fmla="*/ 0 60000 65536"/>
                <a:gd name="T14" fmla="*/ 0 60000 65536"/>
                <a:gd name="T15" fmla="*/ 0 w 1992"/>
                <a:gd name="T16" fmla="*/ 0 h 2222"/>
                <a:gd name="T17" fmla="*/ 1992 w 1992"/>
                <a:gd name="T18" fmla="*/ 2222 h 2222"/>
              </a:gdLst>
              <a:ahLst/>
              <a:cxnLst>
                <a:cxn ang="T10">
                  <a:pos x="T0" y="T1"/>
                </a:cxn>
                <a:cxn ang="T11">
                  <a:pos x="T2" y="T3"/>
                </a:cxn>
                <a:cxn ang="T12">
                  <a:pos x="T4" y="T5"/>
                </a:cxn>
                <a:cxn ang="T13">
                  <a:pos x="T6" y="T7"/>
                </a:cxn>
                <a:cxn ang="T14">
                  <a:pos x="T8" y="T9"/>
                </a:cxn>
              </a:cxnLst>
              <a:rect l="T15" t="T16" r="T17" b="T18"/>
              <a:pathLst>
                <a:path w="1992" h="2222">
                  <a:moveTo>
                    <a:pt x="0" y="2222"/>
                  </a:moveTo>
                  <a:lnTo>
                    <a:pt x="1992" y="1928"/>
                  </a:lnTo>
                  <a:lnTo>
                    <a:pt x="1992" y="0"/>
                  </a:lnTo>
                  <a:lnTo>
                    <a:pt x="0" y="71"/>
                  </a:lnTo>
                  <a:lnTo>
                    <a:pt x="0" y="2222"/>
                  </a:lnTo>
                  <a:close/>
                </a:path>
              </a:pathLst>
            </a:custGeom>
            <a:solidFill>
              <a:srgbClr val="E0E0E0"/>
            </a:solidFill>
            <a:ln w="1588">
              <a:solidFill>
                <a:srgbClr val="808080"/>
              </a:solidFill>
              <a:round/>
              <a:headEnd/>
              <a:tailEnd/>
            </a:ln>
          </p:spPr>
          <p:txBody>
            <a:bodyPr/>
            <a:lstStyle/>
            <a:p>
              <a:endParaRPr lang="zh-CN" altLang="en-US"/>
            </a:p>
          </p:txBody>
        </p:sp>
        <p:sp>
          <p:nvSpPr>
            <p:cNvPr id="31901" name="Freeform 113"/>
            <p:cNvSpPr>
              <a:spLocks/>
            </p:cNvSpPr>
            <p:nvPr/>
          </p:nvSpPr>
          <p:spPr bwMode="auto">
            <a:xfrm>
              <a:off x="1422" y="2397"/>
              <a:ext cx="9" cy="228"/>
            </a:xfrm>
            <a:custGeom>
              <a:avLst/>
              <a:gdLst>
                <a:gd name="T0" fmla="*/ 75 w 76"/>
                <a:gd name="T1" fmla="*/ 0 h 1823"/>
                <a:gd name="T2" fmla="*/ 0 w 76"/>
                <a:gd name="T3" fmla="*/ 6 h 1823"/>
                <a:gd name="T4" fmla="*/ 0 w 76"/>
                <a:gd name="T5" fmla="*/ 1823 h 1823"/>
                <a:gd name="T6" fmla="*/ 76 w 76"/>
                <a:gd name="T7" fmla="*/ 1810 h 1823"/>
                <a:gd name="T8" fmla="*/ 75 w 76"/>
                <a:gd name="T9" fmla="*/ 0 h 1823"/>
                <a:gd name="T10" fmla="*/ 0 60000 65536"/>
                <a:gd name="T11" fmla="*/ 0 60000 65536"/>
                <a:gd name="T12" fmla="*/ 0 60000 65536"/>
                <a:gd name="T13" fmla="*/ 0 60000 65536"/>
                <a:gd name="T14" fmla="*/ 0 60000 65536"/>
                <a:gd name="T15" fmla="*/ 0 w 76"/>
                <a:gd name="T16" fmla="*/ 0 h 1823"/>
                <a:gd name="T17" fmla="*/ 76 w 76"/>
                <a:gd name="T18" fmla="*/ 1823 h 1823"/>
              </a:gdLst>
              <a:ahLst/>
              <a:cxnLst>
                <a:cxn ang="T10">
                  <a:pos x="T0" y="T1"/>
                </a:cxn>
                <a:cxn ang="T11">
                  <a:pos x="T2" y="T3"/>
                </a:cxn>
                <a:cxn ang="T12">
                  <a:pos x="T4" y="T5"/>
                </a:cxn>
                <a:cxn ang="T13">
                  <a:pos x="T6" y="T7"/>
                </a:cxn>
                <a:cxn ang="T14">
                  <a:pos x="T8" y="T9"/>
                </a:cxn>
              </a:cxnLst>
              <a:rect l="T15" t="T16" r="T17" b="T18"/>
              <a:pathLst>
                <a:path w="76" h="1823">
                  <a:moveTo>
                    <a:pt x="75" y="0"/>
                  </a:moveTo>
                  <a:lnTo>
                    <a:pt x="0" y="6"/>
                  </a:lnTo>
                  <a:lnTo>
                    <a:pt x="0" y="1823"/>
                  </a:lnTo>
                  <a:lnTo>
                    <a:pt x="76" y="1810"/>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31902" name="Freeform 114"/>
            <p:cNvSpPr>
              <a:spLocks/>
            </p:cNvSpPr>
            <p:nvPr/>
          </p:nvSpPr>
          <p:spPr bwMode="auto">
            <a:xfrm>
              <a:off x="1442" y="2396"/>
              <a:ext cx="10" cy="226"/>
            </a:xfrm>
            <a:custGeom>
              <a:avLst/>
              <a:gdLst>
                <a:gd name="T0" fmla="*/ 81 w 81"/>
                <a:gd name="T1" fmla="*/ 0 h 1809"/>
                <a:gd name="T2" fmla="*/ 0 w 81"/>
                <a:gd name="T3" fmla="*/ 3 h 1809"/>
                <a:gd name="T4" fmla="*/ 0 w 81"/>
                <a:gd name="T5" fmla="*/ 1809 h 1809"/>
                <a:gd name="T6" fmla="*/ 79 w 81"/>
                <a:gd name="T7" fmla="*/ 1793 h 1809"/>
                <a:gd name="T8" fmla="*/ 81 w 81"/>
                <a:gd name="T9" fmla="*/ 0 h 1809"/>
                <a:gd name="T10" fmla="*/ 0 60000 65536"/>
                <a:gd name="T11" fmla="*/ 0 60000 65536"/>
                <a:gd name="T12" fmla="*/ 0 60000 65536"/>
                <a:gd name="T13" fmla="*/ 0 60000 65536"/>
                <a:gd name="T14" fmla="*/ 0 60000 65536"/>
                <a:gd name="T15" fmla="*/ 0 w 81"/>
                <a:gd name="T16" fmla="*/ 0 h 1809"/>
                <a:gd name="T17" fmla="*/ 81 w 81"/>
                <a:gd name="T18" fmla="*/ 1809 h 1809"/>
              </a:gdLst>
              <a:ahLst/>
              <a:cxnLst>
                <a:cxn ang="T10">
                  <a:pos x="T0" y="T1"/>
                </a:cxn>
                <a:cxn ang="T11">
                  <a:pos x="T2" y="T3"/>
                </a:cxn>
                <a:cxn ang="T12">
                  <a:pos x="T4" y="T5"/>
                </a:cxn>
                <a:cxn ang="T13">
                  <a:pos x="T6" y="T7"/>
                </a:cxn>
                <a:cxn ang="T14">
                  <a:pos x="T8" y="T9"/>
                </a:cxn>
              </a:cxnLst>
              <a:rect l="T15" t="T16" r="T17" b="T18"/>
              <a:pathLst>
                <a:path w="81" h="1809">
                  <a:moveTo>
                    <a:pt x="81" y="0"/>
                  </a:moveTo>
                  <a:lnTo>
                    <a:pt x="0" y="3"/>
                  </a:lnTo>
                  <a:lnTo>
                    <a:pt x="0" y="1809"/>
                  </a:lnTo>
                  <a:lnTo>
                    <a:pt x="79" y="1793"/>
                  </a:lnTo>
                  <a:lnTo>
                    <a:pt x="81" y="0"/>
                  </a:lnTo>
                  <a:close/>
                </a:path>
              </a:pathLst>
            </a:custGeom>
            <a:solidFill>
              <a:srgbClr val="C0C0C0"/>
            </a:solidFill>
            <a:ln w="1588">
              <a:solidFill>
                <a:srgbClr val="808080"/>
              </a:solidFill>
              <a:round/>
              <a:headEnd/>
              <a:tailEnd/>
            </a:ln>
          </p:spPr>
          <p:txBody>
            <a:bodyPr/>
            <a:lstStyle/>
            <a:p>
              <a:endParaRPr lang="zh-CN" altLang="en-US"/>
            </a:p>
          </p:txBody>
        </p:sp>
        <p:sp>
          <p:nvSpPr>
            <p:cNvPr id="31903" name="Freeform 115"/>
            <p:cNvSpPr>
              <a:spLocks/>
            </p:cNvSpPr>
            <p:nvPr/>
          </p:nvSpPr>
          <p:spPr bwMode="auto">
            <a:xfrm>
              <a:off x="1462" y="2395"/>
              <a:ext cx="9" cy="224"/>
            </a:xfrm>
            <a:custGeom>
              <a:avLst/>
              <a:gdLst>
                <a:gd name="T0" fmla="*/ 75 w 76"/>
                <a:gd name="T1" fmla="*/ 0 h 1793"/>
                <a:gd name="T2" fmla="*/ 0 w 76"/>
                <a:gd name="T3" fmla="*/ 6 h 1793"/>
                <a:gd name="T4" fmla="*/ 0 w 76"/>
                <a:gd name="T5" fmla="*/ 1793 h 1793"/>
                <a:gd name="T6" fmla="*/ 76 w 76"/>
                <a:gd name="T7" fmla="*/ 1781 h 1793"/>
                <a:gd name="T8" fmla="*/ 75 w 76"/>
                <a:gd name="T9" fmla="*/ 0 h 1793"/>
                <a:gd name="T10" fmla="*/ 0 60000 65536"/>
                <a:gd name="T11" fmla="*/ 0 60000 65536"/>
                <a:gd name="T12" fmla="*/ 0 60000 65536"/>
                <a:gd name="T13" fmla="*/ 0 60000 65536"/>
                <a:gd name="T14" fmla="*/ 0 60000 65536"/>
                <a:gd name="T15" fmla="*/ 0 w 76"/>
                <a:gd name="T16" fmla="*/ 0 h 1793"/>
                <a:gd name="T17" fmla="*/ 76 w 76"/>
                <a:gd name="T18" fmla="*/ 1793 h 1793"/>
              </a:gdLst>
              <a:ahLst/>
              <a:cxnLst>
                <a:cxn ang="T10">
                  <a:pos x="T0" y="T1"/>
                </a:cxn>
                <a:cxn ang="T11">
                  <a:pos x="T2" y="T3"/>
                </a:cxn>
                <a:cxn ang="T12">
                  <a:pos x="T4" y="T5"/>
                </a:cxn>
                <a:cxn ang="T13">
                  <a:pos x="T6" y="T7"/>
                </a:cxn>
                <a:cxn ang="T14">
                  <a:pos x="T8" y="T9"/>
                </a:cxn>
              </a:cxnLst>
              <a:rect l="T15" t="T16" r="T17" b="T18"/>
              <a:pathLst>
                <a:path w="76" h="1793">
                  <a:moveTo>
                    <a:pt x="75" y="0"/>
                  </a:moveTo>
                  <a:lnTo>
                    <a:pt x="0" y="6"/>
                  </a:lnTo>
                  <a:lnTo>
                    <a:pt x="0" y="1793"/>
                  </a:lnTo>
                  <a:lnTo>
                    <a:pt x="76" y="1781"/>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31904" name="Freeform 116"/>
            <p:cNvSpPr>
              <a:spLocks/>
            </p:cNvSpPr>
            <p:nvPr/>
          </p:nvSpPr>
          <p:spPr bwMode="auto">
            <a:xfrm>
              <a:off x="1480" y="2394"/>
              <a:ext cx="10" cy="222"/>
            </a:xfrm>
            <a:custGeom>
              <a:avLst/>
              <a:gdLst>
                <a:gd name="T0" fmla="*/ 80 w 80"/>
                <a:gd name="T1" fmla="*/ 0 h 1777"/>
                <a:gd name="T2" fmla="*/ 0 w 80"/>
                <a:gd name="T3" fmla="*/ 6 h 1777"/>
                <a:gd name="T4" fmla="*/ 0 w 80"/>
                <a:gd name="T5" fmla="*/ 1777 h 1777"/>
                <a:gd name="T6" fmla="*/ 79 w 80"/>
                <a:gd name="T7" fmla="*/ 1762 h 1777"/>
                <a:gd name="T8" fmla="*/ 80 w 80"/>
                <a:gd name="T9" fmla="*/ 0 h 1777"/>
                <a:gd name="T10" fmla="*/ 0 60000 65536"/>
                <a:gd name="T11" fmla="*/ 0 60000 65536"/>
                <a:gd name="T12" fmla="*/ 0 60000 65536"/>
                <a:gd name="T13" fmla="*/ 0 60000 65536"/>
                <a:gd name="T14" fmla="*/ 0 60000 65536"/>
                <a:gd name="T15" fmla="*/ 0 w 80"/>
                <a:gd name="T16" fmla="*/ 0 h 1777"/>
                <a:gd name="T17" fmla="*/ 80 w 80"/>
                <a:gd name="T18" fmla="*/ 1777 h 1777"/>
              </a:gdLst>
              <a:ahLst/>
              <a:cxnLst>
                <a:cxn ang="T10">
                  <a:pos x="T0" y="T1"/>
                </a:cxn>
                <a:cxn ang="T11">
                  <a:pos x="T2" y="T3"/>
                </a:cxn>
                <a:cxn ang="T12">
                  <a:pos x="T4" y="T5"/>
                </a:cxn>
                <a:cxn ang="T13">
                  <a:pos x="T6" y="T7"/>
                </a:cxn>
                <a:cxn ang="T14">
                  <a:pos x="T8" y="T9"/>
                </a:cxn>
              </a:cxnLst>
              <a:rect l="T15" t="T16" r="T17" b="T18"/>
              <a:pathLst>
                <a:path w="80" h="1777">
                  <a:moveTo>
                    <a:pt x="80" y="0"/>
                  </a:moveTo>
                  <a:lnTo>
                    <a:pt x="0" y="6"/>
                  </a:lnTo>
                  <a:lnTo>
                    <a:pt x="0" y="1777"/>
                  </a:lnTo>
                  <a:lnTo>
                    <a:pt x="79" y="1762"/>
                  </a:lnTo>
                  <a:lnTo>
                    <a:pt x="80" y="0"/>
                  </a:lnTo>
                  <a:close/>
                </a:path>
              </a:pathLst>
            </a:custGeom>
            <a:solidFill>
              <a:srgbClr val="C0C0C0"/>
            </a:solidFill>
            <a:ln w="1588">
              <a:solidFill>
                <a:srgbClr val="808080"/>
              </a:solidFill>
              <a:round/>
              <a:headEnd/>
              <a:tailEnd/>
            </a:ln>
          </p:spPr>
          <p:txBody>
            <a:bodyPr/>
            <a:lstStyle/>
            <a:p>
              <a:endParaRPr lang="zh-CN" altLang="en-US"/>
            </a:p>
          </p:txBody>
        </p:sp>
        <p:sp>
          <p:nvSpPr>
            <p:cNvPr id="31905" name="Freeform 117"/>
            <p:cNvSpPr>
              <a:spLocks/>
            </p:cNvSpPr>
            <p:nvPr/>
          </p:nvSpPr>
          <p:spPr bwMode="auto">
            <a:xfrm>
              <a:off x="1500" y="2393"/>
              <a:ext cx="9" cy="221"/>
            </a:xfrm>
            <a:custGeom>
              <a:avLst/>
              <a:gdLst>
                <a:gd name="T0" fmla="*/ 74 w 76"/>
                <a:gd name="T1" fmla="*/ 0 h 1764"/>
                <a:gd name="T2" fmla="*/ 0 w 76"/>
                <a:gd name="T3" fmla="*/ 6 h 1764"/>
                <a:gd name="T4" fmla="*/ 0 w 76"/>
                <a:gd name="T5" fmla="*/ 1764 h 1764"/>
                <a:gd name="T6" fmla="*/ 76 w 76"/>
                <a:gd name="T7" fmla="*/ 1748 h 1764"/>
                <a:gd name="T8" fmla="*/ 74 w 76"/>
                <a:gd name="T9" fmla="*/ 0 h 1764"/>
                <a:gd name="T10" fmla="*/ 0 60000 65536"/>
                <a:gd name="T11" fmla="*/ 0 60000 65536"/>
                <a:gd name="T12" fmla="*/ 0 60000 65536"/>
                <a:gd name="T13" fmla="*/ 0 60000 65536"/>
                <a:gd name="T14" fmla="*/ 0 60000 65536"/>
                <a:gd name="T15" fmla="*/ 0 w 76"/>
                <a:gd name="T16" fmla="*/ 0 h 1764"/>
                <a:gd name="T17" fmla="*/ 76 w 76"/>
                <a:gd name="T18" fmla="*/ 1764 h 1764"/>
              </a:gdLst>
              <a:ahLst/>
              <a:cxnLst>
                <a:cxn ang="T10">
                  <a:pos x="T0" y="T1"/>
                </a:cxn>
                <a:cxn ang="T11">
                  <a:pos x="T2" y="T3"/>
                </a:cxn>
                <a:cxn ang="T12">
                  <a:pos x="T4" y="T5"/>
                </a:cxn>
                <a:cxn ang="T13">
                  <a:pos x="T6" y="T7"/>
                </a:cxn>
                <a:cxn ang="T14">
                  <a:pos x="T8" y="T9"/>
                </a:cxn>
              </a:cxnLst>
              <a:rect l="T15" t="T16" r="T17" b="T18"/>
              <a:pathLst>
                <a:path w="76" h="1764">
                  <a:moveTo>
                    <a:pt x="74" y="0"/>
                  </a:moveTo>
                  <a:lnTo>
                    <a:pt x="0" y="6"/>
                  </a:lnTo>
                  <a:lnTo>
                    <a:pt x="0" y="1764"/>
                  </a:lnTo>
                  <a:lnTo>
                    <a:pt x="76" y="1748"/>
                  </a:lnTo>
                  <a:lnTo>
                    <a:pt x="74" y="0"/>
                  </a:lnTo>
                  <a:close/>
                </a:path>
              </a:pathLst>
            </a:custGeom>
            <a:solidFill>
              <a:srgbClr val="C0C0C0"/>
            </a:solidFill>
            <a:ln w="1588">
              <a:solidFill>
                <a:srgbClr val="808080"/>
              </a:solidFill>
              <a:round/>
              <a:headEnd/>
              <a:tailEnd/>
            </a:ln>
          </p:spPr>
          <p:txBody>
            <a:bodyPr/>
            <a:lstStyle/>
            <a:p>
              <a:endParaRPr lang="zh-CN" altLang="en-US"/>
            </a:p>
          </p:txBody>
        </p:sp>
        <p:sp>
          <p:nvSpPr>
            <p:cNvPr id="31906" name="Freeform 118"/>
            <p:cNvSpPr>
              <a:spLocks/>
            </p:cNvSpPr>
            <p:nvPr/>
          </p:nvSpPr>
          <p:spPr bwMode="auto">
            <a:xfrm>
              <a:off x="1518" y="2392"/>
              <a:ext cx="10" cy="219"/>
            </a:xfrm>
            <a:custGeom>
              <a:avLst/>
              <a:gdLst>
                <a:gd name="T0" fmla="*/ 79 w 79"/>
                <a:gd name="T1" fmla="*/ 0 h 1752"/>
                <a:gd name="T2" fmla="*/ 0 w 79"/>
                <a:gd name="T3" fmla="*/ 9 h 1752"/>
                <a:gd name="T4" fmla="*/ 0 w 79"/>
                <a:gd name="T5" fmla="*/ 1752 h 1752"/>
                <a:gd name="T6" fmla="*/ 78 w 79"/>
                <a:gd name="T7" fmla="*/ 1736 h 1752"/>
                <a:gd name="T8" fmla="*/ 79 w 79"/>
                <a:gd name="T9" fmla="*/ 0 h 1752"/>
                <a:gd name="T10" fmla="*/ 0 60000 65536"/>
                <a:gd name="T11" fmla="*/ 0 60000 65536"/>
                <a:gd name="T12" fmla="*/ 0 60000 65536"/>
                <a:gd name="T13" fmla="*/ 0 60000 65536"/>
                <a:gd name="T14" fmla="*/ 0 60000 65536"/>
                <a:gd name="T15" fmla="*/ 0 w 79"/>
                <a:gd name="T16" fmla="*/ 0 h 1752"/>
                <a:gd name="T17" fmla="*/ 79 w 79"/>
                <a:gd name="T18" fmla="*/ 1752 h 1752"/>
              </a:gdLst>
              <a:ahLst/>
              <a:cxnLst>
                <a:cxn ang="T10">
                  <a:pos x="T0" y="T1"/>
                </a:cxn>
                <a:cxn ang="T11">
                  <a:pos x="T2" y="T3"/>
                </a:cxn>
                <a:cxn ang="T12">
                  <a:pos x="T4" y="T5"/>
                </a:cxn>
                <a:cxn ang="T13">
                  <a:pos x="T6" y="T7"/>
                </a:cxn>
                <a:cxn ang="T14">
                  <a:pos x="T8" y="T9"/>
                </a:cxn>
              </a:cxnLst>
              <a:rect l="T15" t="T16" r="T17" b="T18"/>
              <a:pathLst>
                <a:path w="79" h="1752">
                  <a:moveTo>
                    <a:pt x="79" y="0"/>
                  </a:moveTo>
                  <a:lnTo>
                    <a:pt x="0" y="9"/>
                  </a:lnTo>
                  <a:lnTo>
                    <a:pt x="0" y="1752"/>
                  </a:lnTo>
                  <a:lnTo>
                    <a:pt x="78" y="1736"/>
                  </a:lnTo>
                  <a:lnTo>
                    <a:pt x="79" y="0"/>
                  </a:lnTo>
                  <a:close/>
                </a:path>
              </a:pathLst>
            </a:custGeom>
            <a:solidFill>
              <a:srgbClr val="C0C0C0"/>
            </a:solidFill>
            <a:ln w="1588">
              <a:solidFill>
                <a:srgbClr val="808080"/>
              </a:solidFill>
              <a:round/>
              <a:headEnd/>
              <a:tailEnd/>
            </a:ln>
          </p:spPr>
          <p:txBody>
            <a:bodyPr/>
            <a:lstStyle/>
            <a:p>
              <a:endParaRPr lang="zh-CN" altLang="en-US"/>
            </a:p>
          </p:txBody>
        </p:sp>
        <p:sp>
          <p:nvSpPr>
            <p:cNvPr id="31907" name="Freeform 119"/>
            <p:cNvSpPr>
              <a:spLocks/>
            </p:cNvSpPr>
            <p:nvPr/>
          </p:nvSpPr>
          <p:spPr bwMode="auto">
            <a:xfrm>
              <a:off x="1537" y="2391"/>
              <a:ext cx="10" cy="217"/>
            </a:xfrm>
            <a:custGeom>
              <a:avLst/>
              <a:gdLst>
                <a:gd name="T0" fmla="*/ 81 w 81"/>
                <a:gd name="T1" fmla="*/ 0 h 1736"/>
                <a:gd name="T2" fmla="*/ 0 w 81"/>
                <a:gd name="T3" fmla="*/ 9 h 1736"/>
                <a:gd name="T4" fmla="*/ 0 w 81"/>
                <a:gd name="T5" fmla="*/ 1736 h 1736"/>
                <a:gd name="T6" fmla="*/ 79 w 81"/>
                <a:gd name="T7" fmla="*/ 1721 h 1736"/>
                <a:gd name="T8" fmla="*/ 81 w 81"/>
                <a:gd name="T9" fmla="*/ 0 h 1736"/>
                <a:gd name="T10" fmla="*/ 0 60000 65536"/>
                <a:gd name="T11" fmla="*/ 0 60000 65536"/>
                <a:gd name="T12" fmla="*/ 0 60000 65536"/>
                <a:gd name="T13" fmla="*/ 0 60000 65536"/>
                <a:gd name="T14" fmla="*/ 0 60000 65536"/>
                <a:gd name="T15" fmla="*/ 0 w 81"/>
                <a:gd name="T16" fmla="*/ 0 h 1736"/>
                <a:gd name="T17" fmla="*/ 81 w 81"/>
                <a:gd name="T18" fmla="*/ 1736 h 1736"/>
              </a:gdLst>
              <a:ahLst/>
              <a:cxnLst>
                <a:cxn ang="T10">
                  <a:pos x="T0" y="T1"/>
                </a:cxn>
                <a:cxn ang="T11">
                  <a:pos x="T2" y="T3"/>
                </a:cxn>
                <a:cxn ang="T12">
                  <a:pos x="T4" y="T5"/>
                </a:cxn>
                <a:cxn ang="T13">
                  <a:pos x="T6" y="T7"/>
                </a:cxn>
                <a:cxn ang="T14">
                  <a:pos x="T8" y="T9"/>
                </a:cxn>
              </a:cxnLst>
              <a:rect l="T15" t="T16" r="T17" b="T18"/>
              <a:pathLst>
                <a:path w="81" h="1736">
                  <a:moveTo>
                    <a:pt x="81" y="0"/>
                  </a:moveTo>
                  <a:lnTo>
                    <a:pt x="0" y="9"/>
                  </a:lnTo>
                  <a:lnTo>
                    <a:pt x="0" y="1736"/>
                  </a:lnTo>
                  <a:lnTo>
                    <a:pt x="79" y="1721"/>
                  </a:lnTo>
                  <a:lnTo>
                    <a:pt x="81" y="0"/>
                  </a:lnTo>
                  <a:close/>
                </a:path>
              </a:pathLst>
            </a:custGeom>
            <a:solidFill>
              <a:srgbClr val="C0C0C0"/>
            </a:solidFill>
            <a:ln w="1588">
              <a:solidFill>
                <a:srgbClr val="808080"/>
              </a:solidFill>
              <a:round/>
              <a:headEnd/>
              <a:tailEnd/>
            </a:ln>
          </p:spPr>
          <p:txBody>
            <a:bodyPr/>
            <a:lstStyle/>
            <a:p>
              <a:endParaRPr lang="zh-CN" altLang="en-US"/>
            </a:p>
          </p:txBody>
        </p:sp>
        <p:sp>
          <p:nvSpPr>
            <p:cNvPr id="31908" name="Freeform 120"/>
            <p:cNvSpPr>
              <a:spLocks/>
            </p:cNvSpPr>
            <p:nvPr/>
          </p:nvSpPr>
          <p:spPr bwMode="auto">
            <a:xfrm>
              <a:off x="1554" y="2391"/>
              <a:ext cx="9" cy="214"/>
            </a:xfrm>
            <a:custGeom>
              <a:avLst/>
              <a:gdLst>
                <a:gd name="T0" fmla="*/ 76 w 77"/>
                <a:gd name="T1" fmla="*/ 0 h 1714"/>
                <a:gd name="T2" fmla="*/ 0 w 77"/>
                <a:gd name="T3" fmla="*/ 7 h 1714"/>
                <a:gd name="T4" fmla="*/ 0 w 77"/>
                <a:gd name="T5" fmla="*/ 1714 h 1714"/>
                <a:gd name="T6" fmla="*/ 77 w 77"/>
                <a:gd name="T7" fmla="*/ 1702 h 1714"/>
                <a:gd name="T8" fmla="*/ 76 w 77"/>
                <a:gd name="T9" fmla="*/ 0 h 1714"/>
                <a:gd name="T10" fmla="*/ 0 60000 65536"/>
                <a:gd name="T11" fmla="*/ 0 60000 65536"/>
                <a:gd name="T12" fmla="*/ 0 60000 65536"/>
                <a:gd name="T13" fmla="*/ 0 60000 65536"/>
                <a:gd name="T14" fmla="*/ 0 60000 65536"/>
                <a:gd name="T15" fmla="*/ 0 w 77"/>
                <a:gd name="T16" fmla="*/ 0 h 1714"/>
                <a:gd name="T17" fmla="*/ 77 w 77"/>
                <a:gd name="T18" fmla="*/ 1714 h 1714"/>
              </a:gdLst>
              <a:ahLst/>
              <a:cxnLst>
                <a:cxn ang="T10">
                  <a:pos x="T0" y="T1"/>
                </a:cxn>
                <a:cxn ang="T11">
                  <a:pos x="T2" y="T3"/>
                </a:cxn>
                <a:cxn ang="T12">
                  <a:pos x="T4" y="T5"/>
                </a:cxn>
                <a:cxn ang="T13">
                  <a:pos x="T6" y="T7"/>
                </a:cxn>
                <a:cxn ang="T14">
                  <a:pos x="T8" y="T9"/>
                </a:cxn>
              </a:cxnLst>
              <a:rect l="T15" t="T16" r="T17" b="T18"/>
              <a:pathLst>
                <a:path w="77" h="1714">
                  <a:moveTo>
                    <a:pt x="76" y="0"/>
                  </a:moveTo>
                  <a:lnTo>
                    <a:pt x="0" y="7"/>
                  </a:lnTo>
                  <a:lnTo>
                    <a:pt x="0" y="1714"/>
                  </a:lnTo>
                  <a:lnTo>
                    <a:pt x="77" y="1702"/>
                  </a:lnTo>
                  <a:lnTo>
                    <a:pt x="76" y="0"/>
                  </a:lnTo>
                  <a:close/>
                </a:path>
              </a:pathLst>
            </a:custGeom>
            <a:solidFill>
              <a:srgbClr val="C0C0C0"/>
            </a:solidFill>
            <a:ln w="1588">
              <a:solidFill>
                <a:srgbClr val="808080"/>
              </a:solidFill>
              <a:round/>
              <a:headEnd/>
              <a:tailEnd/>
            </a:ln>
          </p:spPr>
          <p:txBody>
            <a:bodyPr/>
            <a:lstStyle/>
            <a:p>
              <a:endParaRPr lang="zh-CN" altLang="en-US"/>
            </a:p>
          </p:txBody>
        </p:sp>
        <p:sp>
          <p:nvSpPr>
            <p:cNvPr id="31909" name="Freeform 121"/>
            <p:cNvSpPr>
              <a:spLocks/>
            </p:cNvSpPr>
            <p:nvPr/>
          </p:nvSpPr>
          <p:spPr bwMode="auto">
            <a:xfrm>
              <a:off x="1570" y="2390"/>
              <a:ext cx="10" cy="213"/>
            </a:xfrm>
            <a:custGeom>
              <a:avLst/>
              <a:gdLst>
                <a:gd name="T0" fmla="*/ 80 w 80"/>
                <a:gd name="T1" fmla="*/ 0 h 1703"/>
                <a:gd name="T2" fmla="*/ 0 w 80"/>
                <a:gd name="T3" fmla="*/ 4 h 1703"/>
                <a:gd name="T4" fmla="*/ 0 w 80"/>
                <a:gd name="T5" fmla="*/ 1703 h 1703"/>
                <a:gd name="T6" fmla="*/ 79 w 80"/>
                <a:gd name="T7" fmla="*/ 1688 h 1703"/>
                <a:gd name="T8" fmla="*/ 80 w 80"/>
                <a:gd name="T9" fmla="*/ 0 h 1703"/>
                <a:gd name="T10" fmla="*/ 0 60000 65536"/>
                <a:gd name="T11" fmla="*/ 0 60000 65536"/>
                <a:gd name="T12" fmla="*/ 0 60000 65536"/>
                <a:gd name="T13" fmla="*/ 0 60000 65536"/>
                <a:gd name="T14" fmla="*/ 0 60000 65536"/>
                <a:gd name="T15" fmla="*/ 0 w 80"/>
                <a:gd name="T16" fmla="*/ 0 h 1703"/>
                <a:gd name="T17" fmla="*/ 80 w 80"/>
                <a:gd name="T18" fmla="*/ 1703 h 1703"/>
              </a:gdLst>
              <a:ahLst/>
              <a:cxnLst>
                <a:cxn ang="T10">
                  <a:pos x="T0" y="T1"/>
                </a:cxn>
                <a:cxn ang="T11">
                  <a:pos x="T2" y="T3"/>
                </a:cxn>
                <a:cxn ang="T12">
                  <a:pos x="T4" y="T5"/>
                </a:cxn>
                <a:cxn ang="T13">
                  <a:pos x="T6" y="T7"/>
                </a:cxn>
                <a:cxn ang="T14">
                  <a:pos x="T8" y="T9"/>
                </a:cxn>
              </a:cxnLst>
              <a:rect l="T15" t="T16" r="T17" b="T18"/>
              <a:pathLst>
                <a:path w="80" h="1703">
                  <a:moveTo>
                    <a:pt x="80" y="0"/>
                  </a:moveTo>
                  <a:lnTo>
                    <a:pt x="0" y="4"/>
                  </a:lnTo>
                  <a:lnTo>
                    <a:pt x="0" y="1703"/>
                  </a:lnTo>
                  <a:lnTo>
                    <a:pt x="79" y="1688"/>
                  </a:lnTo>
                  <a:lnTo>
                    <a:pt x="80" y="0"/>
                  </a:lnTo>
                  <a:close/>
                </a:path>
              </a:pathLst>
            </a:custGeom>
            <a:solidFill>
              <a:srgbClr val="C0C0C0"/>
            </a:solidFill>
            <a:ln w="1588">
              <a:solidFill>
                <a:srgbClr val="808080"/>
              </a:solidFill>
              <a:round/>
              <a:headEnd/>
              <a:tailEnd/>
            </a:ln>
          </p:spPr>
          <p:txBody>
            <a:bodyPr/>
            <a:lstStyle/>
            <a:p>
              <a:endParaRPr lang="zh-CN" altLang="en-US"/>
            </a:p>
          </p:txBody>
        </p:sp>
        <p:sp>
          <p:nvSpPr>
            <p:cNvPr id="31910" name="Freeform 122"/>
            <p:cNvSpPr>
              <a:spLocks/>
            </p:cNvSpPr>
            <p:nvPr/>
          </p:nvSpPr>
          <p:spPr bwMode="auto">
            <a:xfrm>
              <a:off x="1598" y="2389"/>
              <a:ext cx="10" cy="209"/>
            </a:xfrm>
            <a:custGeom>
              <a:avLst/>
              <a:gdLst>
                <a:gd name="T0" fmla="*/ 75 w 75"/>
                <a:gd name="T1" fmla="*/ 0 h 1675"/>
                <a:gd name="T2" fmla="*/ 0 w 75"/>
                <a:gd name="T3" fmla="*/ 6 h 1675"/>
                <a:gd name="T4" fmla="*/ 0 w 75"/>
                <a:gd name="T5" fmla="*/ 1675 h 1675"/>
                <a:gd name="T6" fmla="*/ 74 w 75"/>
                <a:gd name="T7" fmla="*/ 1660 h 1675"/>
                <a:gd name="T8" fmla="*/ 75 w 75"/>
                <a:gd name="T9" fmla="*/ 0 h 1675"/>
                <a:gd name="T10" fmla="*/ 0 60000 65536"/>
                <a:gd name="T11" fmla="*/ 0 60000 65536"/>
                <a:gd name="T12" fmla="*/ 0 60000 65536"/>
                <a:gd name="T13" fmla="*/ 0 60000 65536"/>
                <a:gd name="T14" fmla="*/ 0 60000 65536"/>
                <a:gd name="T15" fmla="*/ 0 w 75"/>
                <a:gd name="T16" fmla="*/ 0 h 1675"/>
                <a:gd name="T17" fmla="*/ 75 w 75"/>
                <a:gd name="T18" fmla="*/ 1675 h 1675"/>
              </a:gdLst>
              <a:ahLst/>
              <a:cxnLst>
                <a:cxn ang="T10">
                  <a:pos x="T0" y="T1"/>
                </a:cxn>
                <a:cxn ang="T11">
                  <a:pos x="T2" y="T3"/>
                </a:cxn>
                <a:cxn ang="T12">
                  <a:pos x="T4" y="T5"/>
                </a:cxn>
                <a:cxn ang="T13">
                  <a:pos x="T6" y="T7"/>
                </a:cxn>
                <a:cxn ang="T14">
                  <a:pos x="T8" y="T9"/>
                </a:cxn>
              </a:cxnLst>
              <a:rect l="T15" t="T16" r="T17" b="T18"/>
              <a:pathLst>
                <a:path w="75" h="1675">
                  <a:moveTo>
                    <a:pt x="75" y="0"/>
                  </a:moveTo>
                  <a:lnTo>
                    <a:pt x="0" y="6"/>
                  </a:lnTo>
                  <a:lnTo>
                    <a:pt x="0" y="1675"/>
                  </a:lnTo>
                  <a:lnTo>
                    <a:pt x="74" y="1660"/>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31911" name="Freeform 123"/>
            <p:cNvSpPr>
              <a:spLocks/>
            </p:cNvSpPr>
            <p:nvPr/>
          </p:nvSpPr>
          <p:spPr bwMode="auto">
            <a:xfrm>
              <a:off x="1619" y="2388"/>
              <a:ext cx="9" cy="208"/>
            </a:xfrm>
            <a:custGeom>
              <a:avLst/>
              <a:gdLst>
                <a:gd name="T0" fmla="*/ 76 w 77"/>
                <a:gd name="T1" fmla="*/ 0 h 1663"/>
                <a:gd name="T2" fmla="*/ 1 w 77"/>
                <a:gd name="T3" fmla="*/ 7 h 1663"/>
                <a:gd name="T4" fmla="*/ 0 w 77"/>
                <a:gd name="T5" fmla="*/ 1663 h 1663"/>
                <a:gd name="T6" fmla="*/ 77 w 77"/>
                <a:gd name="T7" fmla="*/ 1648 h 1663"/>
                <a:gd name="T8" fmla="*/ 76 w 77"/>
                <a:gd name="T9" fmla="*/ 0 h 1663"/>
                <a:gd name="T10" fmla="*/ 0 60000 65536"/>
                <a:gd name="T11" fmla="*/ 0 60000 65536"/>
                <a:gd name="T12" fmla="*/ 0 60000 65536"/>
                <a:gd name="T13" fmla="*/ 0 60000 65536"/>
                <a:gd name="T14" fmla="*/ 0 60000 65536"/>
                <a:gd name="T15" fmla="*/ 0 w 77"/>
                <a:gd name="T16" fmla="*/ 0 h 1663"/>
                <a:gd name="T17" fmla="*/ 77 w 77"/>
                <a:gd name="T18" fmla="*/ 1663 h 1663"/>
              </a:gdLst>
              <a:ahLst/>
              <a:cxnLst>
                <a:cxn ang="T10">
                  <a:pos x="T0" y="T1"/>
                </a:cxn>
                <a:cxn ang="T11">
                  <a:pos x="T2" y="T3"/>
                </a:cxn>
                <a:cxn ang="T12">
                  <a:pos x="T4" y="T5"/>
                </a:cxn>
                <a:cxn ang="T13">
                  <a:pos x="T6" y="T7"/>
                </a:cxn>
                <a:cxn ang="T14">
                  <a:pos x="T8" y="T9"/>
                </a:cxn>
              </a:cxnLst>
              <a:rect l="T15" t="T16" r="T17" b="T18"/>
              <a:pathLst>
                <a:path w="77" h="1663">
                  <a:moveTo>
                    <a:pt x="76" y="0"/>
                  </a:moveTo>
                  <a:lnTo>
                    <a:pt x="1" y="7"/>
                  </a:lnTo>
                  <a:lnTo>
                    <a:pt x="0" y="1663"/>
                  </a:lnTo>
                  <a:lnTo>
                    <a:pt x="77" y="1648"/>
                  </a:lnTo>
                  <a:lnTo>
                    <a:pt x="76" y="0"/>
                  </a:lnTo>
                  <a:close/>
                </a:path>
              </a:pathLst>
            </a:custGeom>
            <a:solidFill>
              <a:srgbClr val="C0C0C0"/>
            </a:solidFill>
            <a:ln w="1588">
              <a:solidFill>
                <a:srgbClr val="808080"/>
              </a:solidFill>
              <a:round/>
              <a:headEnd/>
              <a:tailEnd/>
            </a:ln>
          </p:spPr>
          <p:txBody>
            <a:bodyPr/>
            <a:lstStyle/>
            <a:p>
              <a:endParaRPr lang="zh-CN" altLang="en-US"/>
            </a:p>
          </p:txBody>
        </p:sp>
        <p:sp>
          <p:nvSpPr>
            <p:cNvPr id="31912" name="Freeform 124"/>
            <p:cNvSpPr>
              <a:spLocks/>
            </p:cNvSpPr>
            <p:nvPr/>
          </p:nvSpPr>
          <p:spPr bwMode="auto">
            <a:xfrm>
              <a:off x="1400" y="2360"/>
              <a:ext cx="18" cy="344"/>
            </a:xfrm>
            <a:custGeom>
              <a:avLst/>
              <a:gdLst>
                <a:gd name="T0" fmla="*/ 146 w 146"/>
                <a:gd name="T1" fmla="*/ 0 h 2748"/>
                <a:gd name="T2" fmla="*/ 0 w 146"/>
                <a:gd name="T3" fmla="*/ 3 h 2748"/>
                <a:gd name="T4" fmla="*/ 2 w 146"/>
                <a:gd name="T5" fmla="*/ 2748 h 2748"/>
                <a:gd name="T6" fmla="*/ 145 w 146"/>
                <a:gd name="T7" fmla="*/ 2724 h 2748"/>
                <a:gd name="T8" fmla="*/ 146 w 146"/>
                <a:gd name="T9" fmla="*/ 0 h 2748"/>
                <a:gd name="T10" fmla="*/ 0 60000 65536"/>
                <a:gd name="T11" fmla="*/ 0 60000 65536"/>
                <a:gd name="T12" fmla="*/ 0 60000 65536"/>
                <a:gd name="T13" fmla="*/ 0 60000 65536"/>
                <a:gd name="T14" fmla="*/ 0 60000 65536"/>
                <a:gd name="T15" fmla="*/ 0 w 146"/>
                <a:gd name="T16" fmla="*/ 0 h 2748"/>
                <a:gd name="T17" fmla="*/ 146 w 146"/>
                <a:gd name="T18" fmla="*/ 2748 h 2748"/>
              </a:gdLst>
              <a:ahLst/>
              <a:cxnLst>
                <a:cxn ang="T10">
                  <a:pos x="T0" y="T1"/>
                </a:cxn>
                <a:cxn ang="T11">
                  <a:pos x="T2" y="T3"/>
                </a:cxn>
                <a:cxn ang="T12">
                  <a:pos x="T4" y="T5"/>
                </a:cxn>
                <a:cxn ang="T13">
                  <a:pos x="T6" y="T7"/>
                </a:cxn>
                <a:cxn ang="T14">
                  <a:pos x="T8" y="T9"/>
                </a:cxn>
              </a:cxnLst>
              <a:rect l="T15" t="T16" r="T17" b="T18"/>
              <a:pathLst>
                <a:path w="146" h="2748">
                  <a:moveTo>
                    <a:pt x="146" y="0"/>
                  </a:moveTo>
                  <a:lnTo>
                    <a:pt x="0" y="3"/>
                  </a:lnTo>
                  <a:lnTo>
                    <a:pt x="2" y="2748"/>
                  </a:lnTo>
                  <a:lnTo>
                    <a:pt x="145" y="2724"/>
                  </a:lnTo>
                  <a:lnTo>
                    <a:pt x="146" y="0"/>
                  </a:lnTo>
                  <a:close/>
                </a:path>
              </a:pathLst>
            </a:custGeom>
            <a:solidFill>
              <a:srgbClr val="C0C0C0"/>
            </a:solidFill>
            <a:ln w="1588">
              <a:solidFill>
                <a:srgbClr val="808080"/>
              </a:solidFill>
              <a:round/>
              <a:headEnd/>
              <a:tailEnd/>
            </a:ln>
          </p:spPr>
          <p:txBody>
            <a:bodyPr/>
            <a:lstStyle/>
            <a:p>
              <a:endParaRPr lang="zh-CN" altLang="en-US"/>
            </a:p>
          </p:txBody>
        </p:sp>
        <p:sp>
          <p:nvSpPr>
            <p:cNvPr id="31913" name="Freeform 125"/>
            <p:cNvSpPr>
              <a:spLocks/>
            </p:cNvSpPr>
            <p:nvPr/>
          </p:nvSpPr>
          <p:spPr bwMode="auto">
            <a:xfrm>
              <a:off x="1418" y="2614"/>
              <a:ext cx="250" cy="86"/>
            </a:xfrm>
            <a:custGeom>
              <a:avLst/>
              <a:gdLst>
                <a:gd name="T0" fmla="*/ 0 w 1996"/>
                <a:gd name="T1" fmla="*/ 690 h 690"/>
                <a:gd name="T2" fmla="*/ 1996 w 1996"/>
                <a:gd name="T3" fmla="*/ 383 h 690"/>
                <a:gd name="T4" fmla="*/ 1996 w 1996"/>
                <a:gd name="T5" fmla="*/ 0 h 690"/>
                <a:gd name="T6" fmla="*/ 0 w 1996"/>
                <a:gd name="T7" fmla="*/ 298 h 690"/>
                <a:gd name="T8" fmla="*/ 0 w 1996"/>
                <a:gd name="T9" fmla="*/ 690 h 690"/>
                <a:gd name="T10" fmla="*/ 0 60000 65536"/>
                <a:gd name="T11" fmla="*/ 0 60000 65536"/>
                <a:gd name="T12" fmla="*/ 0 60000 65536"/>
                <a:gd name="T13" fmla="*/ 0 60000 65536"/>
                <a:gd name="T14" fmla="*/ 0 60000 65536"/>
                <a:gd name="T15" fmla="*/ 0 w 1996"/>
                <a:gd name="T16" fmla="*/ 0 h 690"/>
                <a:gd name="T17" fmla="*/ 1996 w 1996"/>
                <a:gd name="T18" fmla="*/ 690 h 690"/>
              </a:gdLst>
              <a:ahLst/>
              <a:cxnLst>
                <a:cxn ang="T10">
                  <a:pos x="T0" y="T1"/>
                </a:cxn>
                <a:cxn ang="T11">
                  <a:pos x="T2" y="T3"/>
                </a:cxn>
                <a:cxn ang="T12">
                  <a:pos x="T4" y="T5"/>
                </a:cxn>
                <a:cxn ang="T13">
                  <a:pos x="T6" y="T7"/>
                </a:cxn>
                <a:cxn ang="T14">
                  <a:pos x="T8" y="T9"/>
                </a:cxn>
              </a:cxnLst>
              <a:rect l="T15" t="T16" r="T17" b="T18"/>
              <a:pathLst>
                <a:path w="1996" h="690">
                  <a:moveTo>
                    <a:pt x="0" y="690"/>
                  </a:moveTo>
                  <a:lnTo>
                    <a:pt x="1996" y="383"/>
                  </a:lnTo>
                  <a:lnTo>
                    <a:pt x="1996" y="0"/>
                  </a:lnTo>
                  <a:lnTo>
                    <a:pt x="0" y="298"/>
                  </a:lnTo>
                  <a:lnTo>
                    <a:pt x="0" y="690"/>
                  </a:lnTo>
                  <a:close/>
                </a:path>
              </a:pathLst>
            </a:custGeom>
            <a:solidFill>
              <a:srgbClr val="C0C0C0"/>
            </a:solidFill>
            <a:ln w="1588">
              <a:solidFill>
                <a:srgbClr val="808080"/>
              </a:solidFill>
              <a:round/>
              <a:headEnd/>
              <a:tailEnd/>
            </a:ln>
          </p:spPr>
          <p:txBody>
            <a:bodyPr/>
            <a:lstStyle/>
            <a:p>
              <a:endParaRPr lang="zh-CN" altLang="en-US"/>
            </a:p>
          </p:txBody>
        </p:sp>
        <p:sp>
          <p:nvSpPr>
            <p:cNvPr id="31914" name="Line 126"/>
            <p:cNvSpPr>
              <a:spLocks noChangeShapeType="1"/>
            </p:cNvSpPr>
            <p:nvPr/>
          </p:nvSpPr>
          <p:spPr bwMode="auto">
            <a:xfrm>
              <a:off x="1436" y="2382"/>
              <a:ext cx="1" cy="266"/>
            </a:xfrm>
            <a:prstGeom prst="line">
              <a:avLst/>
            </a:prstGeom>
            <a:noFill/>
            <a:ln w="1588">
              <a:solidFill>
                <a:srgbClr val="808080"/>
              </a:solidFill>
              <a:round/>
              <a:headEnd/>
              <a:tailEnd/>
            </a:ln>
          </p:spPr>
          <p:txBody>
            <a:bodyPr/>
            <a:lstStyle/>
            <a:p>
              <a:endParaRPr lang="zh-CN" altLang="en-US"/>
            </a:p>
          </p:txBody>
        </p:sp>
        <p:sp>
          <p:nvSpPr>
            <p:cNvPr id="31915" name="Line 127"/>
            <p:cNvSpPr>
              <a:spLocks noChangeShapeType="1"/>
            </p:cNvSpPr>
            <p:nvPr/>
          </p:nvSpPr>
          <p:spPr bwMode="auto">
            <a:xfrm>
              <a:off x="1457" y="2381"/>
              <a:ext cx="1" cy="265"/>
            </a:xfrm>
            <a:prstGeom prst="line">
              <a:avLst/>
            </a:prstGeom>
            <a:noFill/>
            <a:ln w="1588">
              <a:solidFill>
                <a:srgbClr val="808080"/>
              </a:solidFill>
              <a:round/>
              <a:headEnd/>
              <a:tailEnd/>
            </a:ln>
          </p:spPr>
          <p:txBody>
            <a:bodyPr/>
            <a:lstStyle/>
            <a:p>
              <a:endParaRPr lang="zh-CN" altLang="en-US"/>
            </a:p>
          </p:txBody>
        </p:sp>
        <p:sp>
          <p:nvSpPr>
            <p:cNvPr id="31916" name="Line 128"/>
            <p:cNvSpPr>
              <a:spLocks noChangeShapeType="1"/>
            </p:cNvSpPr>
            <p:nvPr/>
          </p:nvSpPr>
          <p:spPr bwMode="auto">
            <a:xfrm>
              <a:off x="1475" y="2381"/>
              <a:ext cx="1" cy="262"/>
            </a:xfrm>
            <a:prstGeom prst="line">
              <a:avLst/>
            </a:prstGeom>
            <a:noFill/>
            <a:ln w="1588">
              <a:solidFill>
                <a:srgbClr val="808080"/>
              </a:solidFill>
              <a:round/>
              <a:headEnd/>
              <a:tailEnd/>
            </a:ln>
          </p:spPr>
          <p:txBody>
            <a:bodyPr/>
            <a:lstStyle/>
            <a:p>
              <a:endParaRPr lang="zh-CN" altLang="en-US"/>
            </a:p>
          </p:txBody>
        </p:sp>
        <p:sp>
          <p:nvSpPr>
            <p:cNvPr id="31917" name="Line 129"/>
            <p:cNvSpPr>
              <a:spLocks noChangeShapeType="1"/>
            </p:cNvSpPr>
            <p:nvPr/>
          </p:nvSpPr>
          <p:spPr bwMode="auto">
            <a:xfrm>
              <a:off x="1495" y="2380"/>
              <a:ext cx="1" cy="260"/>
            </a:xfrm>
            <a:prstGeom prst="line">
              <a:avLst/>
            </a:prstGeom>
            <a:noFill/>
            <a:ln w="1588">
              <a:solidFill>
                <a:srgbClr val="808080"/>
              </a:solidFill>
              <a:round/>
              <a:headEnd/>
              <a:tailEnd/>
            </a:ln>
          </p:spPr>
          <p:txBody>
            <a:bodyPr/>
            <a:lstStyle/>
            <a:p>
              <a:endParaRPr lang="zh-CN" altLang="en-US"/>
            </a:p>
          </p:txBody>
        </p:sp>
        <p:sp>
          <p:nvSpPr>
            <p:cNvPr id="31918" name="Line 130"/>
            <p:cNvSpPr>
              <a:spLocks noChangeShapeType="1"/>
            </p:cNvSpPr>
            <p:nvPr/>
          </p:nvSpPr>
          <p:spPr bwMode="auto">
            <a:xfrm>
              <a:off x="1514" y="2379"/>
              <a:ext cx="1" cy="258"/>
            </a:xfrm>
            <a:prstGeom prst="line">
              <a:avLst/>
            </a:prstGeom>
            <a:noFill/>
            <a:ln w="1588">
              <a:solidFill>
                <a:srgbClr val="808080"/>
              </a:solidFill>
              <a:round/>
              <a:headEnd/>
              <a:tailEnd/>
            </a:ln>
          </p:spPr>
          <p:txBody>
            <a:bodyPr/>
            <a:lstStyle/>
            <a:p>
              <a:endParaRPr lang="zh-CN" altLang="en-US"/>
            </a:p>
          </p:txBody>
        </p:sp>
        <p:sp>
          <p:nvSpPr>
            <p:cNvPr id="31919" name="Freeform 131"/>
            <p:cNvSpPr>
              <a:spLocks/>
            </p:cNvSpPr>
            <p:nvPr/>
          </p:nvSpPr>
          <p:spPr bwMode="auto">
            <a:xfrm>
              <a:off x="1531" y="2379"/>
              <a:ext cx="1" cy="254"/>
            </a:xfrm>
            <a:custGeom>
              <a:avLst/>
              <a:gdLst>
                <a:gd name="T0" fmla="*/ 3 w 3"/>
                <a:gd name="T1" fmla="*/ 0 h 2037"/>
                <a:gd name="T2" fmla="*/ 3 w 3"/>
                <a:gd name="T3" fmla="*/ 2018 h 2037"/>
                <a:gd name="T4" fmla="*/ 0 w 3"/>
                <a:gd name="T5" fmla="*/ 2037 h 2037"/>
                <a:gd name="T6" fmla="*/ 0 60000 65536"/>
                <a:gd name="T7" fmla="*/ 0 60000 65536"/>
                <a:gd name="T8" fmla="*/ 0 60000 65536"/>
                <a:gd name="T9" fmla="*/ 0 w 3"/>
                <a:gd name="T10" fmla="*/ 0 h 2037"/>
                <a:gd name="T11" fmla="*/ 3 w 3"/>
                <a:gd name="T12" fmla="*/ 2037 h 2037"/>
              </a:gdLst>
              <a:ahLst/>
              <a:cxnLst>
                <a:cxn ang="T6">
                  <a:pos x="T0" y="T1"/>
                </a:cxn>
                <a:cxn ang="T7">
                  <a:pos x="T2" y="T3"/>
                </a:cxn>
                <a:cxn ang="T8">
                  <a:pos x="T4" y="T5"/>
                </a:cxn>
              </a:cxnLst>
              <a:rect l="T9" t="T10" r="T11" b="T12"/>
              <a:pathLst>
                <a:path w="3" h="2037">
                  <a:moveTo>
                    <a:pt x="3" y="0"/>
                  </a:moveTo>
                  <a:lnTo>
                    <a:pt x="3" y="2018"/>
                  </a:lnTo>
                  <a:lnTo>
                    <a:pt x="0" y="2037"/>
                  </a:lnTo>
                </a:path>
              </a:pathLst>
            </a:custGeom>
            <a:noFill/>
            <a:ln w="1588">
              <a:solidFill>
                <a:srgbClr val="808080"/>
              </a:solidFill>
              <a:round/>
              <a:headEnd/>
              <a:tailEnd/>
            </a:ln>
          </p:spPr>
          <p:txBody>
            <a:bodyPr/>
            <a:lstStyle/>
            <a:p>
              <a:endParaRPr lang="zh-CN" altLang="en-US"/>
            </a:p>
          </p:txBody>
        </p:sp>
        <p:sp>
          <p:nvSpPr>
            <p:cNvPr id="31920" name="Line 132"/>
            <p:cNvSpPr>
              <a:spLocks noChangeShapeType="1"/>
            </p:cNvSpPr>
            <p:nvPr/>
          </p:nvSpPr>
          <p:spPr bwMode="auto">
            <a:xfrm>
              <a:off x="1550" y="2379"/>
              <a:ext cx="1" cy="254"/>
            </a:xfrm>
            <a:prstGeom prst="line">
              <a:avLst/>
            </a:prstGeom>
            <a:noFill/>
            <a:ln w="1588">
              <a:solidFill>
                <a:srgbClr val="808080"/>
              </a:solidFill>
              <a:round/>
              <a:headEnd/>
              <a:tailEnd/>
            </a:ln>
          </p:spPr>
          <p:txBody>
            <a:bodyPr/>
            <a:lstStyle/>
            <a:p>
              <a:endParaRPr lang="zh-CN" altLang="en-US"/>
            </a:p>
          </p:txBody>
        </p:sp>
        <p:sp>
          <p:nvSpPr>
            <p:cNvPr id="31921" name="Line 133"/>
            <p:cNvSpPr>
              <a:spLocks noChangeShapeType="1"/>
            </p:cNvSpPr>
            <p:nvPr/>
          </p:nvSpPr>
          <p:spPr bwMode="auto">
            <a:xfrm>
              <a:off x="1567" y="2377"/>
              <a:ext cx="1" cy="253"/>
            </a:xfrm>
            <a:prstGeom prst="line">
              <a:avLst/>
            </a:prstGeom>
            <a:noFill/>
            <a:ln w="1588">
              <a:solidFill>
                <a:srgbClr val="808080"/>
              </a:solidFill>
              <a:round/>
              <a:headEnd/>
              <a:tailEnd/>
            </a:ln>
          </p:spPr>
          <p:txBody>
            <a:bodyPr/>
            <a:lstStyle/>
            <a:p>
              <a:endParaRPr lang="zh-CN" altLang="en-US"/>
            </a:p>
          </p:txBody>
        </p:sp>
        <p:sp>
          <p:nvSpPr>
            <p:cNvPr id="31922" name="Line 134"/>
            <p:cNvSpPr>
              <a:spLocks noChangeShapeType="1"/>
            </p:cNvSpPr>
            <p:nvPr/>
          </p:nvSpPr>
          <p:spPr bwMode="auto">
            <a:xfrm flipH="1">
              <a:off x="1583" y="2377"/>
              <a:ext cx="1" cy="250"/>
            </a:xfrm>
            <a:prstGeom prst="line">
              <a:avLst/>
            </a:prstGeom>
            <a:noFill/>
            <a:ln w="1588">
              <a:solidFill>
                <a:srgbClr val="808080"/>
              </a:solidFill>
              <a:round/>
              <a:headEnd/>
              <a:tailEnd/>
            </a:ln>
          </p:spPr>
          <p:txBody>
            <a:bodyPr/>
            <a:lstStyle/>
            <a:p>
              <a:endParaRPr lang="zh-CN" altLang="en-US"/>
            </a:p>
          </p:txBody>
        </p:sp>
        <p:sp>
          <p:nvSpPr>
            <p:cNvPr id="31923" name="Freeform 135"/>
            <p:cNvSpPr>
              <a:spLocks/>
            </p:cNvSpPr>
            <p:nvPr/>
          </p:nvSpPr>
          <p:spPr bwMode="auto">
            <a:xfrm>
              <a:off x="1586" y="2390"/>
              <a:ext cx="10" cy="229"/>
            </a:xfrm>
            <a:custGeom>
              <a:avLst/>
              <a:gdLst>
                <a:gd name="T0" fmla="*/ 1 w 81"/>
                <a:gd name="T1" fmla="*/ 4 h 1829"/>
                <a:gd name="T2" fmla="*/ 81 w 81"/>
                <a:gd name="T3" fmla="*/ 0 h 1829"/>
                <a:gd name="T4" fmla="*/ 80 w 81"/>
                <a:gd name="T5" fmla="*/ 1815 h 1829"/>
                <a:gd name="T6" fmla="*/ 0 w 81"/>
                <a:gd name="T7" fmla="*/ 1829 h 1829"/>
                <a:gd name="T8" fmla="*/ 1 w 81"/>
                <a:gd name="T9" fmla="*/ 4 h 1829"/>
                <a:gd name="T10" fmla="*/ 0 60000 65536"/>
                <a:gd name="T11" fmla="*/ 0 60000 65536"/>
                <a:gd name="T12" fmla="*/ 0 60000 65536"/>
                <a:gd name="T13" fmla="*/ 0 60000 65536"/>
                <a:gd name="T14" fmla="*/ 0 60000 65536"/>
                <a:gd name="T15" fmla="*/ 0 w 81"/>
                <a:gd name="T16" fmla="*/ 0 h 1829"/>
                <a:gd name="T17" fmla="*/ 81 w 81"/>
                <a:gd name="T18" fmla="*/ 1829 h 1829"/>
              </a:gdLst>
              <a:ahLst/>
              <a:cxnLst>
                <a:cxn ang="T10">
                  <a:pos x="T0" y="T1"/>
                </a:cxn>
                <a:cxn ang="T11">
                  <a:pos x="T2" y="T3"/>
                </a:cxn>
                <a:cxn ang="T12">
                  <a:pos x="T4" y="T5"/>
                </a:cxn>
                <a:cxn ang="T13">
                  <a:pos x="T6" y="T7"/>
                </a:cxn>
                <a:cxn ang="T14">
                  <a:pos x="T8" y="T9"/>
                </a:cxn>
              </a:cxnLst>
              <a:rect l="T15" t="T16" r="T17" b="T18"/>
              <a:pathLst>
                <a:path w="81" h="1829">
                  <a:moveTo>
                    <a:pt x="1" y="4"/>
                  </a:moveTo>
                  <a:lnTo>
                    <a:pt x="81" y="0"/>
                  </a:lnTo>
                  <a:lnTo>
                    <a:pt x="80" y="1815"/>
                  </a:lnTo>
                  <a:lnTo>
                    <a:pt x="0" y="1829"/>
                  </a:lnTo>
                  <a:lnTo>
                    <a:pt x="1" y="4"/>
                  </a:lnTo>
                  <a:close/>
                </a:path>
              </a:pathLst>
            </a:custGeom>
            <a:solidFill>
              <a:srgbClr val="404040"/>
            </a:solidFill>
            <a:ln w="1588">
              <a:solidFill>
                <a:srgbClr val="808080"/>
              </a:solidFill>
              <a:round/>
              <a:headEnd/>
              <a:tailEnd/>
            </a:ln>
          </p:spPr>
          <p:txBody>
            <a:bodyPr/>
            <a:lstStyle/>
            <a:p>
              <a:endParaRPr lang="zh-CN" altLang="en-US"/>
            </a:p>
          </p:txBody>
        </p:sp>
        <p:sp>
          <p:nvSpPr>
            <p:cNvPr id="31924" name="Line 136"/>
            <p:cNvSpPr>
              <a:spLocks noChangeShapeType="1"/>
            </p:cNvSpPr>
            <p:nvPr/>
          </p:nvSpPr>
          <p:spPr bwMode="auto">
            <a:xfrm flipH="1">
              <a:off x="1612" y="2376"/>
              <a:ext cx="1" cy="246"/>
            </a:xfrm>
            <a:prstGeom prst="line">
              <a:avLst/>
            </a:prstGeom>
            <a:noFill/>
            <a:ln w="1588">
              <a:solidFill>
                <a:srgbClr val="808080"/>
              </a:solidFill>
              <a:round/>
              <a:headEnd/>
              <a:tailEnd/>
            </a:ln>
          </p:spPr>
          <p:txBody>
            <a:bodyPr/>
            <a:lstStyle/>
            <a:p>
              <a:endParaRPr lang="zh-CN" altLang="en-US"/>
            </a:p>
          </p:txBody>
        </p:sp>
        <p:sp>
          <p:nvSpPr>
            <p:cNvPr id="31925" name="Line 137"/>
            <p:cNvSpPr>
              <a:spLocks noChangeShapeType="1"/>
            </p:cNvSpPr>
            <p:nvPr/>
          </p:nvSpPr>
          <p:spPr bwMode="auto">
            <a:xfrm>
              <a:off x="1634" y="2375"/>
              <a:ext cx="1" cy="244"/>
            </a:xfrm>
            <a:prstGeom prst="line">
              <a:avLst/>
            </a:prstGeom>
            <a:noFill/>
            <a:ln w="1588">
              <a:solidFill>
                <a:srgbClr val="808080"/>
              </a:solidFill>
              <a:round/>
              <a:headEnd/>
              <a:tailEnd/>
            </a:ln>
          </p:spPr>
          <p:txBody>
            <a:bodyPr/>
            <a:lstStyle/>
            <a:p>
              <a:endParaRPr lang="zh-CN" altLang="en-US"/>
            </a:p>
          </p:txBody>
        </p:sp>
        <p:sp>
          <p:nvSpPr>
            <p:cNvPr id="31926" name="Freeform 138"/>
            <p:cNvSpPr>
              <a:spLocks/>
            </p:cNvSpPr>
            <p:nvPr/>
          </p:nvSpPr>
          <p:spPr bwMode="auto">
            <a:xfrm>
              <a:off x="1641" y="2571"/>
              <a:ext cx="17" cy="16"/>
            </a:xfrm>
            <a:custGeom>
              <a:avLst/>
              <a:gdLst>
                <a:gd name="T0" fmla="*/ 134 w 134"/>
                <a:gd name="T1" fmla="*/ 0 h 128"/>
                <a:gd name="T2" fmla="*/ 0 w 134"/>
                <a:gd name="T3" fmla="*/ 6 h 128"/>
                <a:gd name="T4" fmla="*/ 1 w 134"/>
                <a:gd name="T5" fmla="*/ 128 h 128"/>
                <a:gd name="T6" fmla="*/ 134 w 134"/>
                <a:gd name="T7" fmla="*/ 118 h 128"/>
                <a:gd name="T8" fmla="*/ 134 w 134"/>
                <a:gd name="T9" fmla="*/ 0 h 128"/>
                <a:gd name="T10" fmla="*/ 0 60000 65536"/>
                <a:gd name="T11" fmla="*/ 0 60000 65536"/>
                <a:gd name="T12" fmla="*/ 0 60000 65536"/>
                <a:gd name="T13" fmla="*/ 0 60000 65536"/>
                <a:gd name="T14" fmla="*/ 0 60000 65536"/>
                <a:gd name="T15" fmla="*/ 0 w 134"/>
                <a:gd name="T16" fmla="*/ 0 h 128"/>
                <a:gd name="T17" fmla="*/ 134 w 134"/>
                <a:gd name="T18" fmla="*/ 128 h 128"/>
              </a:gdLst>
              <a:ahLst/>
              <a:cxnLst>
                <a:cxn ang="T10">
                  <a:pos x="T0" y="T1"/>
                </a:cxn>
                <a:cxn ang="T11">
                  <a:pos x="T2" y="T3"/>
                </a:cxn>
                <a:cxn ang="T12">
                  <a:pos x="T4" y="T5"/>
                </a:cxn>
                <a:cxn ang="T13">
                  <a:pos x="T6" y="T7"/>
                </a:cxn>
                <a:cxn ang="T14">
                  <a:pos x="T8" y="T9"/>
                </a:cxn>
              </a:cxnLst>
              <a:rect l="T15" t="T16" r="T17" b="T18"/>
              <a:pathLst>
                <a:path w="134" h="128">
                  <a:moveTo>
                    <a:pt x="134" y="0"/>
                  </a:moveTo>
                  <a:lnTo>
                    <a:pt x="0" y="6"/>
                  </a:lnTo>
                  <a:lnTo>
                    <a:pt x="1" y="128"/>
                  </a:lnTo>
                  <a:lnTo>
                    <a:pt x="134" y="118"/>
                  </a:lnTo>
                  <a:lnTo>
                    <a:pt x="134" y="0"/>
                  </a:lnTo>
                  <a:close/>
                </a:path>
              </a:pathLst>
            </a:custGeom>
            <a:solidFill>
              <a:srgbClr val="404040"/>
            </a:solidFill>
            <a:ln w="1588">
              <a:solidFill>
                <a:srgbClr val="808080"/>
              </a:solidFill>
              <a:round/>
              <a:headEnd/>
              <a:tailEnd/>
            </a:ln>
          </p:spPr>
          <p:txBody>
            <a:bodyPr/>
            <a:lstStyle/>
            <a:p>
              <a:endParaRPr lang="zh-CN" altLang="en-US"/>
            </a:p>
          </p:txBody>
        </p:sp>
        <p:sp>
          <p:nvSpPr>
            <p:cNvPr id="31927" name="Oval 139"/>
            <p:cNvSpPr>
              <a:spLocks noChangeArrowheads="1"/>
            </p:cNvSpPr>
            <p:nvPr/>
          </p:nvSpPr>
          <p:spPr bwMode="auto">
            <a:xfrm>
              <a:off x="1644" y="2489"/>
              <a:ext cx="15" cy="17"/>
            </a:xfrm>
            <a:prstGeom prst="ellipse">
              <a:avLst/>
            </a:prstGeom>
            <a:solidFill>
              <a:srgbClr val="404040"/>
            </a:solidFill>
            <a:ln w="1588">
              <a:solidFill>
                <a:srgbClr val="808080"/>
              </a:solidFill>
              <a:round/>
              <a:headEnd/>
              <a:tailEnd/>
            </a:ln>
          </p:spPr>
          <p:txBody>
            <a:bodyPr/>
            <a:lstStyle/>
            <a:p>
              <a:endParaRPr lang="zh-CN" altLang="en-US"/>
            </a:p>
          </p:txBody>
        </p:sp>
        <p:sp>
          <p:nvSpPr>
            <p:cNvPr id="31928" name="Freeform 140"/>
            <p:cNvSpPr>
              <a:spLocks/>
            </p:cNvSpPr>
            <p:nvPr/>
          </p:nvSpPr>
          <p:spPr bwMode="auto">
            <a:xfrm>
              <a:off x="1668" y="2354"/>
              <a:ext cx="13" cy="308"/>
            </a:xfrm>
            <a:custGeom>
              <a:avLst/>
              <a:gdLst>
                <a:gd name="T0" fmla="*/ 109 w 109"/>
                <a:gd name="T1" fmla="*/ 0 h 2468"/>
                <a:gd name="T2" fmla="*/ 0 w 109"/>
                <a:gd name="T3" fmla="*/ 0 h 2468"/>
                <a:gd name="T4" fmla="*/ 0 w 109"/>
                <a:gd name="T5" fmla="*/ 2468 h 2468"/>
                <a:gd name="T6" fmla="*/ 109 w 109"/>
                <a:gd name="T7" fmla="*/ 2443 h 2468"/>
                <a:gd name="T8" fmla="*/ 109 w 109"/>
                <a:gd name="T9" fmla="*/ 0 h 2468"/>
                <a:gd name="T10" fmla="*/ 0 60000 65536"/>
                <a:gd name="T11" fmla="*/ 0 60000 65536"/>
                <a:gd name="T12" fmla="*/ 0 60000 65536"/>
                <a:gd name="T13" fmla="*/ 0 60000 65536"/>
                <a:gd name="T14" fmla="*/ 0 60000 65536"/>
                <a:gd name="T15" fmla="*/ 0 w 109"/>
                <a:gd name="T16" fmla="*/ 0 h 2468"/>
                <a:gd name="T17" fmla="*/ 109 w 109"/>
                <a:gd name="T18" fmla="*/ 2468 h 2468"/>
              </a:gdLst>
              <a:ahLst/>
              <a:cxnLst>
                <a:cxn ang="T10">
                  <a:pos x="T0" y="T1"/>
                </a:cxn>
                <a:cxn ang="T11">
                  <a:pos x="T2" y="T3"/>
                </a:cxn>
                <a:cxn ang="T12">
                  <a:pos x="T4" y="T5"/>
                </a:cxn>
                <a:cxn ang="T13">
                  <a:pos x="T6" y="T7"/>
                </a:cxn>
                <a:cxn ang="T14">
                  <a:pos x="T8" y="T9"/>
                </a:cxn>
              </a:cxnLst>
              <a:rect l="T15" t="T16" r="T17" b="T18"/>
              <a:pathLst>
                <a:path w="109" h="2468">
                  <a:moveTo>
                    <a:pt x="109" y="0"/>
                  </a:moveTo>
                  <a:lnTo>
                    <a:pt x="0" y="0"/>
                  </a:lnTo>
                  <a:lnTo>
                    <a:pt x="0" y="2468"/>
                  </a:lnTo>
                  <a:lnTo>
                    <a:pt x="109" y="2443"/>
                  </a:lnTo>
                  <a:lnTo>
                    <a:pt x="109" y="0"/>
                  </a:lnTo>
                  <a:close/>
                </a:path>
              </a:pathLst>
            </a:custGeom>
            <a:solidFill>
              <a:srgbClr val="C0C0C0"/>
            </a:solidFill>
            <a:ln w="1588">
              <a:solidFill>
                <a:srgbClr val="808080"/>
              </a:solidFill>
              <a:round/>
              <a:headEnd/>
              <a:tailEnd/>
            </a:ln>
          </p:spPr>
          <p:txBody>
            <a:bodyPr/>
            <a:lstStyle/>
            <a:p>
              <a:endParaRPr lang="zh-CN" altLang="en-US"/>
            </a:p>
          </p:txBody>
        </p:sp>
        <p:sp>
          <p:nvSpPr>
            <p:cNvPr id="31929" name="Freeform 141"/>
            <p:cNvSpPr>
              <a:spLocks/>
            </p:cNvSpPr>
            <p:nvPr/>
          </p:nvSpPr>
          <p:spPr bwMode="auto">
            <a:xfrm>
              <a:off x="1642" y="2598"/>
              <a:ext cx="24" cy="5"/>
            </a:xfrm>
            <a:custGeom>
              <a:avLst/>
              <a:gdLst>
                <a:gd name="T0" fmla="*/ 0 w 194"/>
                <a:gd name="T1" fmla="*/ 13 h 45"/>
                <a:gd name="T2" fmla="*/ 51 w 194"/>
                <a:gd name="T3" fmla="*/ 45 h 45"/>
                <a:gd name="T4" fmla="*/ 194 w 194"/>
                <a:gd name="T5" fmla="*/ 26 h 45"/>
                <a:gd name="T6" fmla="*/ 136 w 194"/>
                <a:gd name="T7" fmla="*/ 0 h 45"/>
                <a:gd name="T8" fmla="*/ 0 60000 65536"/>
                <a:gd name="T9" fmla="*/ 0 60000 65536"/>
                <a:gd name="T10" fmla="*/ 0 60000 65536"/>
                <a:gd name="T11" fmla="*/ 0 60000 65536"/>
                <a:gd name="T12" fmla="*/ 0 w 194"/>
                <a:gd name="T13" fmla="*/ 0 h 45"/>
                <a:gd name="T14" fmla="*/ 194 w 194"/>
                <a:gd name="T15" fmla="*/ 45 h 45"/>
              </a:gdLst>
              <a:ahLst/>
              <a:cxnLst>
                <a:cxn ang="T8">
                  <a:pos x="T0" y="T1"/>
                </a:cxn>
                <a:cxn ang="T9">
                  <a:pos x="T2" y="T3"/>
                </a:cxn>
                <a:cxn ang="T10">
                  <a:pos x="T4" y="T5"/>
                </a:cxn>
                <a:cxn ang="T11">
                  <a:pos x="T6" y="T7"/>
                </a:cxn>
              </a:cxnLst>
              <a:rect l="T12" t="T13" r="T14" b="T15"/>
              <a:pathLst>
                <a:path w="194" h="45">
                  <a:moveTo>
                    <a:pt x="0" y="13"/>
                  </a:moveTo>
                  <a:lnTo>
                    <a:pt x="51" y="45"/>
                  </a:lnTo>
                  <a:lnTo>
                    <a:pt x="194" y="26"/>
                  </a:lnTo>
                  <a:lnTo>
                    <a:pt x="136" y="0"/>
                  </a:lnTo>
                </a:path>
              </a:pathLst>
            </a:custGeom>
            <a:noFill/>
            <a:ln w="3175">
              <a:solidFill>
                <a:srgbClr val="808080"/>
              </a:solidFill>
              <a:round/>
              <a:headEnd/>
              <a:tailEnd/>
            </a:ln>
          </p:spPr>
          <p:txBody>
            <a:bodyPr/>
            <a:lstStyle/>
            <a:p>
              <a:endParaRPr lang="zh-CN" altLang="en-US"/>
            </a:p>
          </p:txBody>
        </p:sp>
        <p:sp>
          <p:nvSpPr>
            <p:cNvPr id="31930" name="Freeform 142"/>
            <p:cNvSpPr>
              <a:spLocks/>
            </p:cNvSpPr>
            <p:nvPr/>
          </p:nvSpPr>
          <p:spPr bwMode="auto">
            <a:xfrm>
              <a:off x="1640" y="2477"/>
              <a:ext cx="22" cy="9"/>
            </a:xfrm>
            <a:custGeom>
              <a:avLst/>
              <a:gdLst>
                <a:gd name="T0" fmla="*/ 0 w 174"/>
                <a:gd name="T1" fmla="*/ 3 h 74"/>
                <a:gd name="T2" fmla="*/ 174 w 174"/>
                <a:gd name="T3" fmla="*/ 0 h 74"/>
                <a:gd name="T4" fmla="*/ 173 w 174"/>
                <a:gd name="T5" fmla="*/ 71 h 74"/>
                <a:gd name="T6" fmla="*/ 0 w 174"/>
                <a:gd name="T7" fmla="*/ 74 h 74"/>
                <a:gd name="T8" fmla="*/ 0 w 174"/>
                <a:gd name="T9" fmla="*/ 3 h 74"/>
                <a:gd name="T10" fmla="*/ 0 60000 65536"/>
                <a:gd name="T11" fmla="*/ 0 60000 65536"/>
                <a:gd name="T12" fmla="*/ 0 60000 65536"/>
                <a:gd name="T13" fmla="*/ 0 60000 65536"/>
                <a:gd name="T14" fmla="*/ 0 60000 65536"/>
                <a:gd name="T15" fmla="*/ 0 w 174"/>
                <a:gd name="T16" fmla="*/ 0 h 74"/>
                <a:gd name="T17" fmla="*/ 174 w 174"/>
                <a:gd name="T18" fmla="*/ 74 h 74"/>
              </a:gdLst>
              <a:ahLst/>
              <a:cxnLst>
                <a:cxn ang="T10">
                  <a:pos x="T0" y="T1"/>
                </a:cxn>
                <a:cxn ang="T11">
                  <a:pos x="T2" y="T3"/>
                </a:cxn>
                <a:cxn ang="T12">
                  <a:pos x="T4" y="T5"/>
                </a:cxn>
                <a:cxn ang="T13">
                  <a:pos x="T6" y="T7"/>
                </a:cxn>
                <a:cxn ang="T14">
                  <a:pos x="T8" y="T9"/>
                </a:cxn>
              </a:cxnLst>
              <a:rect l="T15" t="T16" r="T17" b="T18"/>
              <a:pathLst>
                <a:path w="174" h="74">
                  <a:moveTo>
                    <a:pt x="0" y="3"/>
                  </a:moveTo>
                  <a:lnTo>
                    <a:pt x="174" y="0"/>
                  </a:lnTo>
                  <a:lnTo>
                    <a:pt x="173" y="71"/>
                  </a:lnTo>
                  <a:lnTo>
                    <a:pt x="0" y="74"/>
                  </a:lnTo>
                  <a:lnTo>
                    <a:pt x="0" y="3"/>
                  </a:lnTo>
                </a:path>
              </a:pathLst>
            </a:custGeom>
            <a:noFill/>
            <a:ln w="1588">
              <a:solidFill>
                <a:srgbClr val="808080"/>
              </a:solidFill>
              <a:round/>
              <a:headEnd/>
              <a:tailEnd/>
            </a:ln>
          </p:spPr>
          <p:txBody>
            <a:bodyPr/>
            <a:lstStyle/>
            <a:p>
              <a:endParaRPr lang="zh-CN" altLang="en-US"/>
            </a:p>
          </p:txBody>
        </p:sp>
        <p:sp>
          <p:nvSpPr>
            <p:cNvPr id="31931" name="Freeform 143"/>
            <p:cNvSpPr>
              <a:spLocks/>
            </p:cNvSpPr>
            <p:nvPr/>
          </p:nvSpPr>
          <p:spPr bwMode="auto">
            <a:xfrm>
              <a:off x="1444" y="2487"/>
              <a:ext cx="6" cy="120"/>
            </a:xfrm>
            <a:custGeom>
              <a:avLst/>
              <a:gdLst>
                <a:gd name="T0" fmla="*/ 51 w 52"/>
                <a:gd name="T1" fmla="*/ 0 h 962"/>
                <a:gd name="T2" fmla="*/ 0 w 52"/>
                <a:gd name="T3" fmla="*/ 0 h 962"/>
                <a:gd name="T4" fmla="*/ 1 w 52"/>
                <a:gd name="T5" fmla="*/ 962 h 962"/>
                <a:gd name="T6" fmla="*/ 52 w 52"/>
                <a:gd name="T7" fmla="*/ 959 h 962"/>
                <a:gd name="T8" fmla="*/ 51 w 52"/>
                <a:gd name="T9" fmla="*/ 0 h 962"/>
                <a:gd name="T10" fmla="*/ 0 60000 65536"/>
                <a:gd name="T11" fmla="*/ 0 60000 65536"/>
                <a:gd name="T12" fmla="*/ 0 60000 65536"/>
                <a:gd name="T13" fmla="*/ 0 60000 65536"/>
                <a:gd name="T14" fmla="*/ 0 60000 65536"/>
                <a:gd name="T15" fmla="*/ 0 w 52"/>
                <a:gd name="T16" fmla="*/ 0 h 962"/>
                <a:gd name="T17" fmla="*/ 52 w 52"/>
                <a:gd name="T18" fmla="*/ 962 h 962"/>
              </a:gdLst>
              <a:ahLst/>
              <a:cxnLst>
                <a:cxn ang="T10">
                  <a:pos x="T0" y="T1"/>
                </a:cxn>
                <a:cxn ang="T11">
                  <a:pos x="T2" y="T3"/>
                </a:cxn>
                <a:cxn ang="T12">
                  <a:pos x="T4" y="T5"/>
                </a:cxn>
                <a:cxn ang="T13">
                  <a:pos x="T6" y="T7"/>
                </a:cxn>
                <a:cxn ang="T14">
                  <a:pos x="T8" y="T9"/>
                </a:cxn>
              </a:cxnLst>
              <a:rect l="T15" t="T16" r="T17" b="T18"/>
              <a:pathLst>
                <a:path w="52" h="962">
                  <a:moveTo>
                    <a:pt x="51" y="0"/>
                  </a:moveTo>
                  <a:lnTo>
                    <a:pt x="0" y="0"/>
                  </a:lnTo>
                  <a:lnTo>
                    <a:pt x="1" y="962"/>
                  </a:lnTo>
                  <a:lnTo>
                    <a:pt x="52" y="959"/>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2" name="Freeform 144"/>
            <p:cNvSpPr>
              <a:spLocks/>
            </p:cNvSpPr>
            <p:nvPr/>
          </p:nvSpPr>
          <p:spPr bwMode="auto">
            <a:xfrm>
              <a:off x="1463" y="2485"/>
              <a:ext cx="7" cy="120"/>
            </a:xfrm>
            <a:custGeom>
              <a:avLst/>
              <a:gdLst>
                <a:gd name="T0" fmla="*/ 50 w 51"/>
                <a:gd name="T1" fmla="*/ 0 h 958"/>
                <a:gd name="T2" fmla="*/ 0 w 51"/>
                <a:gd name="T3" fmla="*/ 0 h 958"/>
                <a:gd name="T4" fmla="*/ 1 w 51"/>
                <a:gd name="T5" fmla="*/ 958 h 958"/>
                <a:gd name="T6" fmla="*/ 51 w 51"/>
                <a:gd name="T7" fmla="*/ 948 h 958"/>
                <a:gd name="T8" fmla="*/ 50 w 51"/>
                <a:gd name="T9" fmla="*/ 0 h 958"/>
                <a:gd name="T10" fmla="*/ 0 60000 65536"/>
                <a:gd name="T11" fmla="*/ 0 60000 65536"/>
                <a:gd name="T12" fmla="*/ 0 60000 65536"/>
                <a:gd name="T13" fmla="*/ 0 60000 65536"/>
                <a:gd name="T14" fmla="*/ 0 60000 65536"/>
                <a:gd name="T15" fmla="*/ 0 w 51"/>
                <a:gd name="T16" fmla="*/ 0 h 958"/>
                <a:gd name="T17" fmla="*/ 51 w 51"/>
                <a:gd name="T18" fmla="*/ 958 h 958"/>
              </a:gdLst>
              <a:ahLst/>
              <a:cxnLst>
                <a:cxn ang="T10">
                  <a:pos x="T0" y="T1"/>
                </a:cxn>
                <a:cxn ang="T11">
                  <a:pos x="T2" y="T3"/>
                </a:cxn>
                <a:cxn ang="T12">
                  <a:pos x="T4" y="T5"/>
                </a:cxn>
                <a:cxn ang="T13">
                  <a:pos x="T6" y="T7"/>
                </a:cxn>
                <a:cxn ang="T14">
                  <a:pos x="T8" y="T9"/>
                </a:cxn>
              </a:cxnLst>
              <a:rect l="T15" t="T16" r="T17" b="T18"/>
              <a:pathLst>
                <a:path w="51" h="958">
                  <a:moveTo>
                    <a:pt x="50" y="0"/>
                  </a:moveTo>
                  <a:lnTo>
                    <a:pt x="0" y="0"/>
                  </a:lnTo>
                  <a:lnTo>
                    <a:pt x="1" y="958"/>
                  </a:lnTo>
                  <a:lnTo>
                    <a:pt x="51" y="948"/>
                  </a:lnTo>
                  <a:lnTo>
                    <a:pt x="50" y="0"/>
                  </a:lnTo>
                  <a:close/>
                </a:path>
              </a:pathLst>
            </a:custGeom>
            <a:solidFill>
              <a:srgbClr val="404040"/>
            </a:solidFill>
            <a:ln w="1588">
              <a:solidFill>
                <a:srgbClr val="808080"/>
              </a:solidFill>
              <a:round/>
              <a:headEnd/>
              <a:tailEnd/>
            </a:ln>
          </p:spPr>
          <p:txBody>
            <a:bodyPr/>
            <a:lstStyle/>
            <a:p>
              <a:endParaRPr lang="zh-CN" altLang="en-US"/>
            </a:p>
          </p:txBody>
        </p:sp>
        <p:sp>
          <p:nvSpPr>
            <p:cNvPr id="31933" name="Freeform 145"/>
            <p:cNvSpPr>
              <a:spLocks/>
            </p:cNvSpPr>
            <p:nvPr/>
          </p:nvSpPr>
          <p:spPr bwMode="auto">
            <a:xfrm>
              <a:off x="1482" y="2483"/>
              <a:ext cx="6" cy="119"/>
            </a:xfrm>
            <a:custGeom>
              <a:avLst/>
              <a:gdLst>
                <a:gd name="T0" fmla="*/ 50 w 52"/>
                <a:gd name="T1" fmla="*/ 0 h 947"/>
                <a:gd name="T2" fmla="*/ 0 w 52"/>
                <a:gd name="T3" fmla="*/ 0 h 947"/>
                <a:gd name="T4" fmla="*/ 1 w 52"/>
                <a:gd name="T5" fmla="*/ 947 h 947"/>
                <a:gd name="T6" fmla="*/ 52 w 52"/>
                <a:gd name="T7" fmla="*/ 940 h 947"/>
                <a:gd name="T8" fmla="*/ 50 w 52"/>
                <a:gd name="T9" fmla="*/ 0 h 947"/>
                <a:gd name="T10" fmla="*/ 0 60000 65536"/>
                <a:gd name="T11" fmla="*/ 0 60000 65536"/>
                <a:gd name="T12" fmla="*/ 0 60000 65536"/>
                <a:gd name="T13" fmla="*/ 0 60000 65536"/>
                <a:gd name="T14" fmla="*/ 0 60000 65536"/>
                <a:gd name="T15" fmla="*/ 0 w 52"/>
                <a:gd name="T16" fmla="*/ 0 h 947"/>
                <a:gd name="T17" fmla="*/ 52 w 52"/>
                <a:gd name="T18" fmla="*/ 947 h 947"/>
              </a:gdLst>
              <a:ahLst/>
              <a:cxnLst>
                <a:cxn ang="T10">
                  <a:pos x="T0" y="T1"/>
                </a:cxn>
                <a:cxn ang="T11">
                  <a:pos x="T2" y="T3"/>
                </a:cxn>
                <a:cxn ang="T12">
                  <a:pos x="T4" y="T5"/>
                </a:cxn>
                <a:cxn ang="T13">
                  <a:pos x="T6" y="T7"/>
                </a:cxn>
                <a:cxn ang="T14">
                  <a:pos x="T8" y="T9"/>
                </a:cxn>
              </a:cxnLst>
              <a:rect l="T15" t="T16" r="T17" b="T18"/>
              <a:pathLst>
                <a:path w="52" h="947">
                  <a:moveTo>
                    <a:pt x="50" y="0"/>
                  </a:moveTo>
                  <a:lnTo>
                    <a:pt x="0" y="0"/>
                  </a:lnTo>
                  <a:lnTo>
                    <a:pt x="1" y="947"/>
                  </a:lnTo>
                  <a:lnTo>
                    <a:pt x="52" y="940"/>
                  </a:lnTo>
                  <a:lnTo>
                    <a:pt x="50" y="0"/>
                  </a:lnTo>
                  <a:close/>
                </a:path>
              </a:pathLst>
            </a:custGeom>
            <a:solidFill>
              <a:srgbClr val="404040"/>
            </a:solidFill>
            <a:ln w="1588">
              <a:solidFill>
                <a:srgbClr val="808080"/>
              </a:solidFill>
              <a:round/>
              <a:headEnd/>
              <a:tailEnd/>
            </a:ln>
          </p:spPr>
          <p:txBody>
            <a:bodyPr/>
            <a:lstStyle/>
            <a:p>
              <a:endParaRPr lang="zh-CN" altLang="en-US"/>
            </a:p>
          </p:txBody>
        </p:sp>
        <p:sp>
          <p:nvSpPr>
            <p:cNvPr id="31934" name="Freeform 146"/>
            <p:cNvSpPr>
              <a:spLocks/>
            </p:cNvSpPr>
            <p:nvPr/>
          </p:nvSpPr>
          <p:spPr bwMode="auto">
            <a:xfrm>
              <a:off x="1501" y="2482"/>
              <a:ext cx="7" cy="117"/>
            </a:xfrm>
            <a:custGeom>
              <a:avLst/>
              <a:gdLst>
                <a:gd name="T0" fmla="*/ 51 w 51"/>
                <a:gd name="T1" fmla="*/ 0 h 937"/>
                <a:gd name="T2" fmla="*/ 0 w 51"/>
                <a:gd name="T3" fmla="*/ 0 h 937"/>
                <a:gd name="T4" fmla="*/ 1 w 51"/>
                <a:gd name="T5" fmla="*/ 937 h 937"/>
                <a:gd name="T6" fmla="*/ 51 w 51"/>
                <a:gd name="T7" fmla="*/ 931 h 937"/>
                <a:gd name="T8" fmla="*/ 51 w 51"/>
                <a:gd name="T9" fmla="*/ 0 h 937"/>
                <a:gd name="T10" fmla="*/ 0 60000 65536"/>
                <a:gd name="T11" fmla="*/ 0 60000 65536"/>
                <a:gd name="T12" fmla="*/ 0 60000 65536"/>
                <a:gd name="T13" fmla="*/ 0 60000 65536"/>
                <a:gd name="T14" fmla="*/ 0 60000 65536"/>
                <a:gd name="T15" fmla="*/ 0 w 51"/>
                <a:gd name="T16" fmla="*/ 0 h 937"/>
                <a:gd name="T17" fmla="*/ 51 w 51"/>
                <a:gd name="T18" fmla="*/ 937 h 937"/>
              </a:gdLst>
              <a:ahLst/>
              <a:cxnLst>
                <a:cxn ang="T10">
                  <a:pos x="T0" y="T1"/>
                </a:cxn>
                <a:cxn ang="T11">
                  <a:pos x="T2" y="T3"/>
                </a:cxn>
                <a:cxn ang="T12">
                  <a:pos x="T4" y="T5"/>
                </a:cxn>
                <a:cxn ang="T13">
                  <a:pos x="T6" y="T7"/>
                </a:cxn>
                <a:cxn ang="T14">
                  <a:pos x="T8" y="T9"/>
                </a:cxn>
              </a:cxnLst>
              <a:rect l="T15" t="T16" r="T17" b="T18"/>
              <a:pathLst>
                <a:path w="51" h="937">
                  <a:moveTo>
                    <a:pt x="51" y="0"/>
                  </a:moveTo>
                  <a:lnTo>
                    <a:pt x="0" y="0"/>
                  </a:lnTo>
                  <a:lnTo>
                    <a:pt x="1" y="937"/>
                  </a:lnTo>
                  <a:lnTo>
                    <a:pt x="51" y="931"/>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5" name="Freeform 147"/>
            <p:cNvSpPr>
              <a:spLocks/>
            </p:cNvSpPr>
            <p:nvPr/>
          </p:nvSpPr>
          <p:spPr bwMode="auto">
            <a:xfrm>
              <a:off x="1520" y="2480"/>
              <a:ext cx="6" cy="117"/>
            </a:xfrm>
            <a:custGeom>
              <a:avLst/>
              <a:gdLst>
                <a:gd name="T0" fmla="*/ 51 w 52"/>
                <a:gd name="T1" fmla="*/ 0 h 937"/>
                <a:gd name="T2" fmla="*/ 0 w 52"/>
                <a:gd name="T3" fmla="*/ 0 h 937"/>
                <a:gd name="T4" fmla="*/ 1 w 52"/>
                <a:gd name="T5" fmla="*/ 937 h 937"/>
                <a:gd name="T6" fmla="*/ 52 w 52"/>
                <a:gd name="T7" fmla="*/ 931 h 937"/>
                <a:gd name="T8" fmla="*/ 51 w 52"/>
                <a:gd name="T9" fmla="*/ 0 h 937"/>
                <a:gd name="T10" fmla="*/ 0 60000 65536"/>
                <a:gd name="T11" fmla="*/ 0 60000 65536"/>
                <a:gd name="T12" fmla="*/ 0 60000 65536"/>
                <a:gd name="T13" fmla="*/ 0 60000 65536"/>
                <a:gd name="T14" fmla="*/ 0 60000 65536"/>
                <a:gd name="T15" fmla="*/ 0 w 52"/>
                <a:gd name="T16" fmla="*/ 0 h 937"/>
                <a:gd name="T17" fmla="*/ 52 w 52"/>
                <a:gd name="T18" fmla="*/ 937 h 937"/>
              </a:gdLst>
              <a:ahLst/>
              <a:cxnLst>
                <a:cxn ang="T10">
                  <a:pos x="T0" y="T1"/>
                </a:cxn>
                <a:cxn ang="T11">
                  <a:pos x="T2" y="T3"/>
                </a:cxn>
                <a:cxn ang="T12">
                  <a:pos x="T4" y="T5"/>
                </a:cxn>
                <a:cxn ang="T13">
                  <a:pos x="T6" y="T7"/>
                </a:cxn>
                <a:cxn ang="T14">
                  <a:pos x="T8" y="T9"/>
                </a:cxn>
              </a:cxnLst>
              <a:rect l="T15" t="T16" r="T17" b="T18"/>
              <a:pathLst>
                <a:path w="52" h="937">
                  <a:moveTo>
                    <a:pt x="51" y="0"/>
                  </a:moveTo>
                  <a:lnTo>
                    <a:pt x="0" y="0"/>
                  </a:lnTo>
                  <a:lnTo>
                    <a:pt x="1" y="937"/>
                  </a:lnTo>
                  <a:lnTo>
                    <a:pt x="52" y="931"/>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6" name="Freeform 148"/>
            <p:cNvSpPr>
              <a:spLocks/>
            </p:cNvSpPr>
            <p:nvPr/>
          </p:nvSpPr>
          <p:spPr bwMode="auto">
            <a:xfrm>
              <a:off x="1538" y="2479"/>
              <a:ext cx="6" cy="116"/>
            </a:xfrm>
            <a:custGeom>
              <a:avLst/>
              <a:gdLst>
                <a:gd name="T0" fmla="*/ 51 w 52"/>
                <a:gd name="T1" fmla="*/ 0 h 934"/>
                <a:gd name="T2" fmla="*/ 0 w 52"/>
                <a:gd name="T3" fmla="*/ 0 h 934"/>
                <a:gd name="T4" fmla="*/ 1 w 52"/>
                <a:gd name="T5" fmla="*/ 934 h 934"/>
                <a:gd name="T6" fmla="*/ 52 w 52"/>
                <a:gd name="T7" fmla="*/ 924 h 934"/>
                <a:gd name="T8" fmla="*/ 51 w 52"/>
                <a:gd name="T9" fmla="*/ 0 h 934"/>
                <a:gd name="T10" fmla="*/ 0 60000 65536"/>
                <a:gd name="T11" fmla="*/ 0 60000 65536"/>
                <a:gd name="T12" fmla="*/ 0 60000 65536"/>
                <a:gd name="T13" fmla="*/ 0 60000 65536"/>
                <a:gd name="T14" fmla="*/ 0 60000 65536"/>
                <a:gd name="T15" fmla="*/ 0 w 52"/>
                <a:gd name="T16" fmla="*/ 0 h 934"/>
                <a:gd name="T17" fmla="*/ 52 w 52"/>
                <a:gd name="T18" fmla="*/ 934 h 934"/>
              </a:gdLst>
              <a:ahLst/>
              <a:cxnLst>
                <a:cxn ang="T10">
                  <a:pos x="T0" y="T1"/>
                </a:cxn>
                <a:cxn ang="T11">
                  <a:pos x="T2" y="T3"/>
                </a:cxn>
                <a:cxn ang="T12">
                  <a:pos x="T4" y="T5"/>
                </a:cxn>
                <a:cxn ang="T13">
                  <a:pos x="T6" y="T7"/>
                </a:cxn>
                <a:cxn ang="T14">
                  <a:pos x="T8" y="T9"/>
                </a:cxn>
              </a:cxnLst>
              <a:rect l="T15" t="T16" r="T17" b="T18"/>
              <a:pathLst>
                <a:path w="52" h="934">
                  <a:moveTo>
                    <a:pt x="51" y="0"/>
                  </a:moveTo>
                  <a:lnTo>
                    <a:pt x="0" y="0"/>
                  </a:lnTo>
                  <a:lnTo>
                    <a:pt x="1" y="934"/>
                  </a:lnTo>
                  <a:lnTo>
                    <a:pt x="52" y="924"/>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7" name="Freeform 149"/>
            <p:cNvSpPr>
              <a:spLocks/>
            </p:cNvSpPr>
            <p:nvPr/>
          </p:nvSpPr>
          <p:spPr bwMode="auto">
            <a:xfrm>
              <a:off x="1555" y="2476"/>
              <a:ext cx="7" cy="117"/>
            </a:xfrm>
            <a:custGeom>
              <a:avLst/>
              <a:gdLst>
                <a:gd name="T0" fmla="*/ 51 w 52"/>
                <a:gd name="T1" fmla="*/ 0 h 935"/>
                <a:gd name="T2" fmla="*/ 0 w 52"/>
                <a:gd name="T3" fmla="*/ 3 h 935"/>
                <a:gd name="T4" fmla="*/ 1 w 52"/>
                <a:gd name="T5" fmla="*/ 935 h 935"/>
                <a:gd name="T6" fmla="*/ 52 w 52"/>
                <a:gd name="T7" fmla="*/ 928 h 935"/>
                <a:gd name="T8" fmla="*/ 51 w 52"/>
                <a:gd name="T9" fmla="*/ 0 h 935"/>
                <a:gd name="T10" fmla="*/ 0 60000 65536"/>
                <a:gd name="T11" fmla="*/ 0 60000 65536"/>
                <a:gd name="T12" fmla="*/ 0 60000 65536"/>
                <a:gd name="T13" fmla="*/ 0 60000 65536"/>
                <a:gd name="T14" fmla="*/ 0 60000 65536"/>
                <a:gd name="T15" fmla="*/ 0 w 52"/>
                <a:gd name="T16" fmla="*/ 0 h 935"/>
                <a:gd name="T17" fmla="*/ 52 w 52"/>
                <a:gd name="T18" fmla="*/ 935 h 935"/>
              </a:gdLst>
              <a:ahLst/>
              <a:cxnLst>
                <a:cxn ang="T10">
                  <a:pos x="T0" y="T1"/>
                </a:cxn>
                <a:cxn ang="T11">
                  <a:pos x="T2" y="T3"/>
                </a:cxn>
                <a:cxn ang="T12">
                  <a:pos x="T4" y="T5"/>
                </a:cxn>
                <a:cxn ang="T13">
                  <a:pos x="T6" y="T7"/>
                </a:cxn>
                <a:cxn ang="T14">
                  <a:pos x="T8" y="T9"/>
                </a:cxn>
              </a:cxnLst>
              <a:rect l="T15" t="T16" r="T17" b="T18"/>
              <a:pathLst>
                <a:path w="52" h="935">
                  <a:moveTo>
                    <a:pt x="51" y="0"/>
                  </a:moveTo>
                  <a:lnTo>
                    <a:pt x="0" y="3"/>
                  </a:lnTo>
                  <a:lnTo>
                    <a:pt x="1" y="935"/>
                  </a:lnTo>
                  <a:lnTo>
                    <a:pt x="52" y="928"/>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8" name="Freeform 150"/>
            <p:cNvSpPr>
              <a:spLocks/>
            </p:cNvSpPr>
            <p:nvPr/>
          </p:nvSpPr>
          <p:spPr bwMode="auto">
            <a:xfrm>
              <a:off x="1571" y="2475"/>
              <a:ext cx="7" cy="116"/>
            </a:xfrm>
            <a:custGeom>
              <a:avLst/>
              <a:gdLst>
                <a:gd name="T0" fmla="*/ 51 w 52"/>
                <a:gd name="T1" fmla="*/ 0 h 922"/>
                <a:gd name="T2" fmla="*/ 0 w 52"/>
                <a:gd name="T3" fmla="*/ 0 h 922"/>
                <a:gd name="T4" fmla="*/ 1 w 52"/>
                <a:gd name="T5" fmla="*/ 922 h 922"/>
                <a:gd name="T6" fmla="*/ 52 w 52"/>
                <a:gd name="T7" fmla="*/ 915 h 922"/>
                <a:gd name="T8" fmla="*/ 51 w 52"/>
                <a:gd name="T9" fmla="*/ 0 h 922"/>
                <a:gd name="T10" fmla="*/ 0 60000 65536"/>
                <a:gd name="T11" fmla="*/ 0 60000 65536"/>
                <a:gd name="T12" fmla="*/ 0 60000 65536"/>
                <a:gd name="T13" fmla="*/ 0 60000 65536"/>
                <a:gd name="T14" fmla="*/ 0 60000 65536"/>
                <a:gd name="T15" fmla="*/ 0 w 52"/>
                <a:gd name="T16" fmla="*/ 0 h 922"/>
                <a:gd name="T17" fmla="*/ 52 w 52"/>
                <a:gd name="T18" fmla="*/ 922 h 922"/>
              </a:gdLst>
              <a:ahLst/>
              <a:cxnLst>
                <a:cxn ang="T10">
                  <a:pos x="T0" y="T1"/>
                </a:cxn>
                <a:cxn ang="T11">
                  <a:pos x="T2" y="T3"/>
                </a:cxn>
                <a:cxn ang="T12">
                  <a:pos x="T4" y="T5"/>
                </a:cxn>
                <a:cxn ang="T13">
                  <a:pos x="T6" y="T7"/>
                </a:cxn>
                <a:cxn ang="T14">
                  <a:pos x="T8" y="T9"/>
                </a:cxn>
              </a:cxnLst>
              <a:rect l="T15" t="T16" r="T17" b="T18"/>
              <a:pathLst>
                <a:path w="52" h="922">
                  <a:moveTo>
                    <a:pt x="51" y="0"/>
                  </a:moveTo>
                  <a:lnTo>
                    <a:pt x="0" y="0"/>
                  </a:lnTo>
                  <a:lnTo>
                    <a:pt x="1" y="922"/>
                  </a:lnTo>
                  <a:lnTo>
                    <a:pt x="52" y="915"/>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9" name="Freeform 151"/>
            <p:cNvSpPr>
              <a:spLocks/>
            </p:cNvSpPr>
            <p:nvPr/>
          </p:nvSpPr>
          <p:spPr bwMode="auto">
            <a:xfrm>
              <a:off x="1600" y="2473"/>
              <a:ext cx="6" cy="114"/>
            </a:xfrm>
            <a:custGeom>
              <a:avLst/>
              <a:gdLst>
                <a:gd name="T0" fmla="*/ 52 w 52"/>
                <a:gd name="T1" fmla="*/ 0 h 914"/>
                <a:gd name="T2" fmla="*/ 1 w 52"/>
                <a:gd name="T3" fmla="*/ 0 h 914"/>
                <a:gd name="T4" fmla="*/ 0 w 52"/>
                <a:gd name="T5" fmla="*/ 914 h 914"/>
                <a:gd name="T6" fmla="*/ 51 w 52"/>
                <a:gd name="T7" fmla="*/ 904 h 914"/>
                <a:gd name="T8" fmla="*/ 52 w 52"/>
                <a:gd name="T9" fmla="*/ 0 h 914"/>
                <a:gd name="T10" fmla="*/ 0 60000 65536"/>
                <a:gd name="T11" fmla="*/ 0 60000 65536"/>
                <a:gd name="T12" fmla="*/ 0 60000 65536"/>
                <a:gd name="T13" fmla="*/ 0 60000 65536"/>
                <a:gd name="T14" fmla="*/ 0 60000 65536"/>
                <a:gd name="T15" fmla="*/ 0 w 52"/>
                <a:gd name="T16" fmla="*/ 0 h 914"/>
                <a:gd name="T17" fmla="*/ 52 w 52"/>
                <a:gd name="T18" fmla="*/ 914 h 914"/>
              </a:gdLst>
              <a:ahLst/>
              <a:cxnLst>
                <a:cxn ang="T10">
                  <a:pos x="T0" y="T1"/>
                </a:cxn>
                <a:cxn ang="T11">
                  <a:pos x="T2" y="T3"/>
                </a:cxn>
                <a:cxn ang="T12">
                  <a:pos x="T4" y="T5"/>
                </a:cxn>
                <a:cxn ang="T13">
                  <a:pos x="T6" y="T7"/>
                </a:cxn>
                <a:cxn ang="T14">
                  <a:pos x="T8" y="T9"/>
                </a:cxn>
              </a:cxnLst>
              <a:rect l="T15" t="T16" r="T17" b="T18"/>
              <a:pathLst>
                <a:path w="52" h="914">
                  <a:moveTo>
                    <a:pt x="52" y="0"/>
                  </a:moveTo>
                  <a:lnTo>
                    <a:pt x="1" y="0"/>
                  </a:lnTo>
                  <a:lnTo>
                    <a:pt x="0" y="914"/>
                  </a:lnTo>
                  <a:lnTo>
                    <a:pt x="51" y="904"/>
                  </a:lnTo>
                  <a:lnTo>
                    <a:pt x="52" y="0"/>
                  </a:lnTo>
                  <a:close/>
                </a:path>
              </a:pathLst>
            </a:custGeom>
            <a:solidFill>
              <a:srgbClr val="404040"/>
            </a:solidFill>
            <a:ln w="1588">
              <a:solidFill>
                <a:srgbClr val="808080"/>
              </a:solidFill>
              <a:round/>
              <a:headEnd/>
              <a:tailEnd/>
            </a:ln>
          </p:spPr>
          <p:txBody>
            <a:bodyPr/>
            <a:lstStyle/>
            <a:p>
              <a:endParaRPr lang="zh-CN" altLang="en-US"/>
            </a:p>
          </p:txBody>
        </p:sp>
        <p:sp>
          <p:nvSpPr>
            <p:cNvPr id="31940" name="Freeform 152"/>
            <p:cNvSpPr>
              <a:spLocks/>
            </p:cNvSpPr>
            <p:nvPr/>
          </p:nvSpPr>
          <p:spPr bwMode="auto">
            <a:xfrm>
              <a:off x="1620" y="2471"/>
              <a:ext cx="6" cy="114"/>
            </a:xfrm>
            <a:custGeom>
              <a:avLst/>
              <a:gdLst>
                <a:gd name="T0" fmla="*/ 52 w 52"/>
                <a:gd name="T1" fmla="*/ 0 h 907"/>
                <a:gd name="T2" fmla="*/ 1 w 52"/>
                <a:gd name="T3" fmla="*/ 0 h 907"/>
                <a:gd name="T4" fmla="*/ 0 w 52"/>
                <a:gd name="T5" fmla="*/ 907 h 907"/>
                <a:gd name="T6" fmla="*/ 50 w 52"/>
                <a:gd name="T7" fmla="*/ 899 h 907"/>
                <a:gd name="T8" fmla="*/ 52 w 52"/>
                <a:gd name="T9" fmla="*/ 0 h 907"/>
                <a:gd name="T10" fmla="*/ 0 60000 65536"/>
                <a:gd name="T11" fmla="*/ 0 60000 65536"/>
                <a:gd name="T12" fmla="*/ 0 60000 65536"/>
                <a:gd name="T13" fmla="*/ 0 60000 65536"/>
                <a:gd name="T14" fmla="*/ 0 60000 65536"/>
                <a:gd name="T15" fmla="*/ 0 w 52"/>
                <a:gd name="T16" fmla="*/ 0 h 907"/>
                <a:gd name="T17" fmla="*/ 52 w 52"/>
                <a:gd name="T18" fmla="*/ 907 h 907"/>
              </a:gdLst>
              <a:ahLst/>
              <a:cxnLst>
                <a:cxn ang="T10">
                  <a:pos x="T0" y="T1"/>
                </a:cxn>
                <a:cxn ang="T11">
                  <a:pos x="T2" y="T3"/>
                </a:cxn>
                <a:cxn ang="T12">
                  <a:pos x="T4" y="T5"/>
                </a:cxn>
                <a:cxn ang="T13">
                  <a:pos x="T6" y="T7"/>
                </a:cxn>
                <a:cxn ang="T14">
                  <a:pos x="T8" y="T9"/>
                </a:cxn>
              </a:cxnLst>
              <a:rect l="T15" t="T16" r="T17" b="T18"/>
              <a:pathLst>
                <a:path w="52" h="907">
                  <a:moveTo>
                    <a:pt x="52" y="0"/>
                  </a:moveTo>
                  <a:lnTo>
                    <a:pt x="1" y="0"/>
                  </a:lnTo>
                  <a:lnTo>
                    <a:pt x="0" y="907"/>
                  </a:lnTo>
                  <a:lnTo>
                    <a:pt x="50" y="899"/>
                  </a:lnTo>
                  <a:lnTo>
                    <a:pt x="52" y="0"/>
                  </a:lnTo>
                  <a:close/>
                </a:path>
              </a:pathLst>
            </a:custGeom>
            <a:solidFill>
              <a:srgbClr val="404040"/>
            </a:solidFill>
            <a:ln w="1588">
              <a:solidFill>
                <a:srgbClr val="808080"/>
              </a:solidFill>
              <a:round/>
              <a:headEnd/>
              <a:tailEnd/>
            </a:ln>
          </p:spPr>
          <p:txBody>
            <a:bodyPr/>
            <a:lstStyle/>
            <a:p>
              <a:endParaRPr lang="zh-CN" altLang="en-US"/>
            </a:p>
          </p:txBody>
        </p:sp>
        <p:sp>
          <p:nvSpPr>
            <p:cNvPr id="31941" name="Freeform 153"/>
            <p:cNvSpPr>
              <a:spLocks/>
            </p:cNvSpPr>
            <p:nvPr/>
          </p:nvSpPr>
          <p:spPr bwMode="auto">
            <a:xfrm>
              <a:off x="1656" y="2627"/>
              <a:ext cx="9" cy="22"/>
            </a:xfrm>
            <a:custGeom>
              <a:avLst/>
              <a:gdLst>
                <a:gd name="T0" fmla="*/ 3 w 73"/>
                <a:gd name="T1" fmla="*/ 0 h 172"/>
                <a:gd name="T2" fmla="*/ 72 w 73"/>
                <a:gd name="T3" fmla="*/ 23 h 172"/>
                <a:gd name="T4" fmla="*/ 73 w 73"/>
                <a:gd name="T5" fmla="*/ 172 h 172"/>
                <a:gd name="T6" fmla="*/ 0 w 73"/>
                <a:gd name="T7" fmla="*/ 147 h 172"/>
                <a:gd name="T8" fmla="*/ 0 60000 65536"/>
                <a:gd name="T9" fmla="*/ 0 60000 65536"/>
                <a:gd name="T10" fmla="*/ 0 60000 65536"/>
                <a:gd name="T11" fmla="*/ 0 60000 65536"/>
                <a:gd name="T12" fmla="*/ 0 w 73"/>
                <a:gd name="T13" fmla="*/ 0 h 172"/>
                <a:gd name="T14" fmla="*/ 73 w 73"/>
                <a:gd name="T15" fmla="*/ 172 h 172"/>
              </a:gdLst>
              <a:ahLst/>
              <a:cxnLst>
                <a:cxn ang="T8">
                  <a:pos x="T0" y="T1"/>
                </a:cxn>
                <a:cxn ang="T9">
                  <a:pos x="T2" y="T3"/>
                </a:cxn>
                <a:cxn ang="T10">
                  <a:pos x="T4" y="T5"/>
                </a:cxn>
                <a:cxn ang="T11">
                  <a:pos x="T6" y="T7"/>
                </a:cxn>
              </a:cxnLst>
              <a:rect l="T12" t="T13" r="T14" b="T15"/>
              <a:pathLst>
                <a:path w="73" h="172">
                  <a:moveTo>
                    <a:pt x="3" y="0"/>
                  </a:moveTo>
                  <a:lnTo>
                    <a:pt x="72" y="23"/>
                  </a:lnTo>
                  <a:lnTo>
                    <a:pt x="73" y="172"/>
                  </a:lnTo>
                  <a:lnTo>
                    <a:pt x="0" y="147"/>
                  </a:lnTo>
                </a:path>
              </a:pathLst>
            </a:custGeom>
            <a:noFill/>
            <a:ln w="3175">
              <a:solidFill>
                <a:srgbClr val="808080"/>
              </a:solidFill>
              <a:round/>
              <a:headEnd/>
              <a:tailEnd/>
            </a:ln>
          </p:spPr>
          <p:txBody>
            <a:bodyPr/>
            <a:lstStyle/>
            <a:p>
              <a:endParaRPr lang="zh-CN" altLang="en-US"/>
            </a:p>
          </p:txBody>
        </p:sp>
        <p:grpSp>
          <p:nvGrpSpPr>
            <p:cNvPr id="31942" name="Group 154"/>
            <p:cNvGrpSpPr>
              <a:grpSpLocks/>
            </p:cNvGrpSpPr>
            <p:nvPr/>
          </p:nvGrpSpPr>
          <p:grpSpPr bwMode="auto">
            <a:xfrm>
              <a:off x="1405" y="2370"/>
              <a:ext cx="7" cy="322"/>
              <a:chOff x="1405" y="2370"/>
              <a:chExt cx="7" cy="322"/>
            </a:xfrm>
          </p:grpSpPr>
          <p:sp>
            <p:nvSpPr>
              <p:cNvPr id="32270" name="Oval 155"/>
              <p:cNvSpPr>
                <a:spLocks noChangeArrowheads="1"/>
              </p:cNvSpPr>
              <p:nvPr/>
            </p:nvSpPr>
            <p:spPr bwMode="auto">
              <a:xfrm>
                <a:off x="1405" y="2612"/>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1" name="Oval 156"/>
              <p:cNvSpPr>
                <a:spLocks noChangeArrowheads="1"/>
              </p:cNvSpPr>
              <p:nvPr/>
            </p:nvSpPr>
            <p:spPr bwMode="auto">
              <a:xfrm>
                <a:off x="1405" y="2658"/>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2" name="Oval 157"/>
              <p:cNvSpPr>
                <a:spLocks noChangeArrowheads="1"/>
              </p:cNvSpPr>
              <p:nvPr/>
            </p:nvSpPr>
            <p:spPr bwMode="auto">
              <a:xfrm>
                <a:off x="1405" y="2672"/>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3" name="Oval 158"/>
              <p:cNvSpPr>
                <a:spLocks noChangeArrowheads="1"/>
              </p:cNvSpPr>
              <p:nvPr/>
            </p:nvSpPr>
            <p:spPr bwMode="auto">
              <a:xfrm>
                <a:off x="1405" y="2685"/>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4" name="Oval 159"/>
              <p:cNvSpPr>
                <a:spLocks noChangeArrowheads="1"/>
              </p:cNvSpPr>
              <p:nvPr/>
            </p:nvSpPr>
            <p:spPr bwMode="auto">
              <a:xfrm>
                <a:off x="1405" y="2441"/>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5" name="Oval 160"/>
              <p:cNvSpPr>
                <a:spLocks noChangeArrowheads="1"/>
              </p:cNvSpPr>
              <p:nvPr/>
            </p:nvSpPr>
            <p:spPr bwMode="auto">
              <a:xfrm>
                <a:off x="1405" y="2401"/>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6" name="Oval 161"/>
              <p:cNvSpPr>
                <a:spLocks noChangeArrowheads="1"/>
              </p:cNvSpPr>
              <p:nvPr/>
            </p:nvSpPr>
            <p:spPr bwMode="auto">
              <a:xfrm>
                <a:off x="1405" y="2386"/>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7" name="Oval 162"/>
              <p:cNvSpPr>
                <a:spLocks noChangeArrowheads="1"/>
              </p:cNvSpPr>
              <p:nvPr/>
            </p:nvSpPr>
            <p:spPr bwMode="auto">
              <a:xfrm>
                <a:off x="1405" y="2370"/>
                <a:ext cx="7" cy="7"/>
              </a:xfrm>
              <a:prstGeom prst="ellipse">
                <a:avLst/>
              </a:prstGeom>
              <a:solidFill>
                <a:srgbClr val="A0A0A0"/>
              </a:solidFill>
              <a:ln w="1588">
                <a:solidFill>
                  <a:srgbClr val="808080"/>
                </a:solidFill>
                <a:round/>
                <a:headEnd/>
                <a:tailEnd/>
              </a:ln>
            </p:spPr>
            <p:txBody>
              <a:bodyPr/>
              <a:lstStyle/>
              <a:p>
                <a:endParaRPr lang="zh-CN" altLang="en-US"/>
              </a:p>
            </p:txBody>
          </p:sp>
        </p:grpSp>
        <p:grpSp>
          <p:nvGrpSpPr>
            <p:cNvPr id="31943" name="Group 163"/>
            <p:cNvGrpSpPr>
              <a:grpSpLocks/>
            </p:cNvGrpSpPr>
            <p:nvPr/>
          </p:nvGrpSpPr>
          <p:grpSpPr bwMode="auto">
            <a:xfrm>
              <a:off x="1672" y="2359"/>
              <a:ext cx="6" cy="294"/>
              <a:chOff x="1672" y="2359"/>
              <a:chExt cx="6" cy="294"/>
            </a:xfrm>
          </p:grpSpPr>
          <p:sp>
            <p:nvSpPr>
              <p:cNvPr id="32262" name="Oval 164"/>
              <p:cNvSpPr>
                <a:spLocks noChangeArrowheads="1"/>
              </p:cNvSpPr>
              <p:nvPr/>
            </p:nvSpPr>
            <p:spPr bwMode="auto">
              <a:xfrm>
                <a:off x="1672" y="2579"/>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3" name="Oval 165"/>
              <p:cNvSpPr>
                <a:spLocks noChangeArrowheads="1"/>
              </p:cNvSpPr>
              <p:nvPr/>
            </p:nvSpPr>
            <p:spPr bwMode="auto">
              <a:xfrm>
                <a:off x="1672" y="2622"/>
                <a:ext cx="6" cy="6"/>
              </a:xfrm>
              <a:prstGeom prst="ellipse">
                <a:avLst/>
              </a:prstGeom>
              <a:solidFill>
                <a:srgbClr val="A0A0A0"/>
              </a:solidFill>
              <a:ln w="1588">
                <a:solidFill>
                  <a:srgbClr val="808080"/>
                </a:solidFill>
                <a:round/>
                <a:headEnd/>
                <a:tailEnd/>
              </a:ln>
            </p:spPr>
            <p:txBody>
              <a:bodyPr/>
              <a:lstStyle/>
              <a:p>
                <a:endParaRPr lang="zh-CN" altLang="en-US"/>
              </a:p>
            </p:txBody>
          </p:sp>
          <p:sp>
            <p:nvSpPr>
              <p:cNvPr id="32264" name="Oval 166"/>
              <p:cNvSpPr>
                <a:spLocks noChangeArrowheads="1"/>
              </p:cNvSpPr>
              <p:nvPr/>
            </p:nvSpPr>
            <p:spPr bwMode="auto">
              <a:xfrm>
                <a:off x="1672" y="2634"/>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5" name="Oval 167"/>
              <p:cNvSpPr>
                <a:spLocks noChangeArrowheads="1"/>
              </p:cNvSpPr>
              <p:nvPr/>
            </p:nvSpPr>
            <p:spPr bwMode="auto">
              <a:xfrm>
                <a:off x="1672" y="2646"/>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6" name="Oval 168"/>
              <p:cNvSpPr>
                <a:spLocks noChangeArrowheads="1"/>
              </p:cNvSpPr>
              <p:nvPr/>
            </p:nvSpPr>
            <p:spPr bwMode="auto">
              <a:xfrm>
                <a:off x="1672" y="2423"/>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7" name="Oval 169"/>
              <p:cNvSpPr>
                <a:spLocks noChangeArrowheads="1"/>
              </p:cNvSpPr>
              <p:nvPr/>
            </p:nvSpPr>
            <p:spPr bwMode="auto">
              <a:xfrm>
                <a:off x="1672" y="2387"/>
                <a:ext cx="6" cy="6"/>
              </a:xfrm>
              <a:prstGeom prst="ellipse">
                <a:avLst/>
              </a:prstGeom>
              <a:solidFill>
                <a:srgbClr val="A0A0A0"/>
              </a:solidFill>
              <a:ln w="1588">
                <a:solidFill>
                  <a:srgbClr val="808080"/>
                </a:solidFill>
                <a:round/>
                <a:headEnd/>
                <a:tailEnd/>
              </a:ln>
            </p:spPr>
            <p:txBody>
              <a:bodyPr/>
              <a:lstStyle/>
              <a:p>
                <a:endParaRPr lang="zh-CN" altLang="en-US"/>
              </a:p>
            </p:txBody>
          </p:sp>
          <p:sp>
            <p:nvSpPr>
              <p:cNvPr id="32268" name="Oval 170"/>
              <p:cNvSpPr>
                <a:spLocks noChangeArrowheads="1"/>
              </p:cNvSpPr>
              <p:nvPr/>
            </p:nvSpPr>
            <p:spPr bwMode="auto">
              <a:xfrm>
                <a:off x="1672" y="2373"/>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9" name="Oval 171"/>
              <p:cNvSpPr>
                <a:spLocks noChangeArrowheads="1"/>
              </p:cNvSpPr>
              <p:nvPr/>
            </p:nvSpPr>
            <p:spPr bwMode="auto">
              <a:xfrm>
                <a:off x="1672" y="2359"/>
                <a:ext cx="6" cy="6"/>
              </a:xfrm>
              <a:prstGeom prst="ellipse">
                <a:avLst/>
              </a:prstGeom>
              <a:solidFill>
                <a:srgbClr val="A0A0A0"/>
              </a:solidFill>
              <a:ln w="1588">
                <a:solidFill>
                  <a:srgbClr val="808080"/>
                </a:solidFill>
                <a:round/>
                <a:headEnd/>
                <a:tailEnd/>
              </a:ln>
            </p:spPr>
            <p:txBody>
              <a:bodyPr/>
              <a:lstStyle/>
              <a:p>
                <a:endParaRPr lang="zh-CN" altLang="en-US"/>
              </a:p>
            </p:txBody>
          </p:sp>
        </p:grpSp>
        <p:grpSp>
          <p:nvGrpSpPr>
            <p:cNvPr id="31944" name="Group 172"/>
            <p:cNvGrpSpPr>
              <a:grpSpLocks/>
            </p:cNvGrpSpPr>
            <p:nvPr/>
          </p:nvGrpSpPr>
          <p:grpSpPr bwMode="auto">
            <a:xfrm>
              <a:off x="1422" y="2428"/>
              <a:ext cx="12" cy="36"/>
              <a:chOff x="1422" y="2428"/>
              <a:chExt cx="12" cy="36"/>
            </a:xfrm>
          </p:grpSpPr>
          <p:sp>
            <p:nvSpPr>
              <p:cNvPr id="32260" name="Freeform 173"/>
              <p:cNvSpPr>
                <a:spLocks/>
              </p:cNvSpPr>
              <p:nvPr/>
            </p:nvSpPr>
            <p:spPr bwMode="auto">
              <a:xfrm>
                <a:off x="1422" y="2437"/>
                <a:ext cx="9" cy="27"/>
              </a:xfrm>
              <a:custGeom>
                <a:avLst/>
                <a:gdLst>
                  <a:gd name="T0" fmla="*/ 70 w 70"/>
                  <a:gd name="T1" fmla="*/ 0 h 214"/>
                  <a:gd name="T2" fmla="*/ 0 w 70"/>
                  <a:gd name="T3" fmla="*/ 0 h 214"/>
                  <a:gd name="T4" fmla="*/ 0 w 70"/>
                  <a:gd name="T5" fmla="*/ 211 h 214"/>
                  <a:gd name="T6" fmla="*/ 70 w 70"/>
                  <a:gd name="T7" fmla="*/ 214 h 214"/>
                  <a:gd name="T8" fmla="*/ 70 w 70"/>
                  <a:gd name="T9" fmla="*/ 0 h 214"/>
                  <a:gd name="T10" fmla="*/ 0 60000 65536"/>
                  <a:gd name="T11" fmla="*/ 0 60000 65536"/>
                  <a:gd name="T12" fmla="*/ 0 60000 65536"/>
                  <a:gd name="T13" fmla="*/ 0 60000 65536"/>
                  <a:gd name="T14" fmla="*/ 0 60000 65536"/>
                  <a:gd name="T15" fmla="*/ 0 w 70"/>
                  <a:gd name="T16" fmla="*/ 0 h 214"/>
                  <a:gd name="T17" fmla="*/ 70 w 70"/>
                  <a:gd name="T18" fmla="*/ 214 h 214"/>
                </a:gdLst>
                <a:ahLst/>
                <a:cxnLst>
                  <a:cxn ang="T10">
                    <a:pos x="T0" y="T1"/>
                  </a:cxn>
                  <a:cxn ang="T11">
                    <a:pos x="T2" y="T3"/>
                  </a:cxn>
                  <a:cxn ang="T12">
                    <a:pos x="T4" y="T5"/>
                  </a:cxn>
                  <a:cxn ang="T13">
                    <a:pos x="T6" y="T7"/>
                  </a:cxn>
                  <a:cxn ang="T14">
                    <a:pos x="T8" y="T9"/>
                  </a:cxn>
                </a:cxnLst>
                <a:rect l="T15" t="T16" r="T17" b="T18"/>
                <a:pathLst>
                  <a:path w="70" h="214">
                    <a:moveTo>
                      <a:pt x="70" y="0"/>
                    </a:moveTo>
                    <a:lnTo>
                      <a:pt x="0" y="0"/>
                    </a:lnTo>
                    <a:lnTo>
                      <a:pt x="0" y="211"/>
                    </a:lnTo>
                    <a:lnTo>
                      <a:pt x="70" y="214"/>
                    </a:lnTo>
                    <a:lnTo>
                      <a:pt x="70" y="0"/>
                    </a:lnTo>
                    <a:close/>
                  </a:path>
                </a:pathLst>
              </a:custGeom>
              <a:solidFill>
                <a:srgbClr val="606060"/>
              </a:solidFill>
              <a:ln w="1588">
                <a:solidFill>
                  <a:srgbClr val="808080"/>
                </a:solidFill>
                <a:round/>
                <a:headEnd/>
                <a:tailEnd/>
              </a:ln>
            </p:spPr>
            <p:txBody>
              <a:bodyPr/>
              <a:lstStyle/>
              <a:p>
                <a:endParaRPr lang="zh-CN" altLang="en-US"/>
              </a:p>
            </p:txBody>
          </p:sp>
          <p:sp>
            <p:nvSpPr>
              <p:cNvPr id="32261" name="Freeform 174"/>
              <p:cNvSpPr>
                <a:spLocks/>
              </p:cNvSpPr>
              <p:nvPr/>
            </p:nvSpPr>
            <p:spPr bwMode="auto">
              <a:xfrm>
                <a:off x="1423" y="2428"/>
                <a:ext cx="11" cy="36"/>
              </a:xfrm>
              <a:custGeom>
                <a:avLst/>
                <a:gdLst>
                  <a:gd name="T0" fmla="*/ 13 w 86"/>
                  <a:gd name="T1" fmla="*/ 0 h 291"/>
                  <a:gd name="T2" fmla="*/ 16 w 86"/>
                  <a:gd name="T3" fmla="*/ 55 h 291"/>
                  <a:gd name="T4" fmla="*/ 0 w 86"/>
                  <a:gd name="T5" fmla="*/ 58 h 291"/>
                  <a:gd name="T6" fmla="*/ 0 w 86"/>
                  <a:gd name="T7" fmla="*/ 281 h 291"/>
                  <a:gd name="T8" fmla="*/ 25 w 86"/>
                  <a:gd name="T9" fmla="*/ 291 h 291"/>
                  <a:gd name="T10" fmla="*/ 25 w 86"/>
                  <a:gd name="T11" fmla="*/ 77 h 291"/>
                  <a:gd name="T12" fmla="*/ 63 w 86"/>
                  <a:gd name="T13" fmla="*/ 77 h 291"/>
                  <a:gd name="T14" fmla="*/ 63 w 86"/>
                  <a:gd name="T15" fmla="*/ 284 h 291"/>
                  <a:gd name="T16" fmla="*/ 86 w 86"/>
                  <a:gd name="T17" fmla="*/ 288 h 291"/>
                  <a:gd name="T18" fmla="*/ 86 w 86"/>
                  <a:gd name="T19" fmla="*/ 58 h 291"/>
                  <a:gd name="T20" fmla="*/ 63 w 86"/>
                  <a:gd name="T21" fmla="*/ 48 h 291"/>
                  <a:gd name="T22" fmla="*/ 67 w 86"/>
                  <a:gd name="T23" fmla="*/ 0 h 291"/>
                  <a:gd name="T24" fmla="*/ 13 w 86"/>
                  <a:gd name="T25" fmla="*/ 0 h 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291"/>
                  <a:gd name="T41" fmla="*/ 86 w 86"/>
                  <a:gd name="T42" fmla="*/ 291 h 2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291">
                    <a:moveTo>
                      <a:pt x="13" y="0"/>
                    </a:moveTo>
                    <a:lnTo>
                      <a:pt x="16" y="55"/>
                    </a:lnTo>
                    <a:lnTo>
                      <a:pt x="0" y="58"/>
                    </a:lnTo>
                    <a:lnTo>
                      <a:pt x="0" y="281"/>
                    </a:lnTo>
                    <a:lnTo>
                      <a:pt x="25" y="291"/>
                    </a:lnTo>
                    <a:lnTo>
                      <a:pt x="25" y="77"/>
                    </a:lnTo>
                    <a:lnTo>
                      <a:pt x="63" y="77"/>
                    </a:lnTo>
                    <a:lnTo>
                      <a:pt x="63" y="284"/>
                    </a:lnTo>
                    <a:lnTo>
                      <a:pt x="86" y="288"/>
                    </a:lnTo>
                    <a:lnTo>
                      <a:pt x="86" y="58"/>
                    </a:lnTo>
                    <a:lnTo>
                      <a:pt x="63" y="48"/>
                    </a:lnTo>
                    <a:lnTo>
                      <a:pt x="67" y="0"/>
                    </a:lnTo>
                    <a:lnTo>
                      <a:pt x="13" y="0"/>
                    </a:lnTo>
                    <a:close/>
                  </a:path>
                </a:pathLst>
              </a:custGeom>
              <a:solidFill>
                <a:srgbClr val="E0E0E0"/>
              </a:solidFill>
              <a:ln w="1588">
                <a:solidFill>
                  <a:srgbClr val="808080"/>
                </a:solidFill>
                <a:round/>
                <a:headEnd/>
                <a:tailEnd/>
              </a:ln>
            </p:spPr>
            <p:txBody>
              <a:bodyPr/>
              <a:lstStyle/>
              <a:p>
                <a:endParaRPr lang="zh-CN" altLang="en-US"/>
              </a:p>
            </p:txBody>
          </p:sp>
        </p:grpSp>
        <p:grpSp>
          <p:nvGrpSpPr>
            <p:cNvPr id="31945" name="Group 175"/>
            <p:cNvGrpSpPr>
              <a:grpSpLocks/>
            </p:cNvGrpSpPr>
            <p:nvPr/>
          </p:nvGrpSpPr>
          <p:grpSpPr bwMode="auto">
            <a:xfrm>
              <a:off x="1443" y="2399"/>
              <a:ext cx="7" cy="82"/>
              <a:chOff x="1443" y="2399"/>
              <a:chExt cx="7" cy="82"/>
            </a:xfrm>
          </p:grpSpPr>
          <p:sp>
            <p:nvSpPr>
              <p:cNvPr id="32246" name="Rectangle 176"/>
              <p:cNvSpPr>
                <a:spLocks noChangeArrowheads="1"/>
              </p:cNvSpPr>
              <p:nvPr/>
            </p:nvSpPr>
            <p:spPr bwMode="auto">
              <a:xfrm>
                <a:off x="1445" y="2399"/>
                <a:ext cx="4" cy="82"/>
              </a:xfrm>
              <a:prstGeom prst="rect">
                <a:avLst/>
              </a:prstGeom>
              <a:solidFill>
                <a:srgbClr val="808080"/>
              </a:solidFill>
              <a:ln w="9525">
                <a:noFill/>
                <a:miter lim="800000"/>
                <a:headEnd/>
                <a:tailEnd/>
              </a:ln>
            </p:spPr>
            <p:txBody>
              <a:bodyPr/>
              <a:lstStyle/>
              <a:p>
                <a:endParaRPr lang="zh-CN" altLang="en-US"/>
              </a:p>
            </p:txBody>
          </p:sp>
          <p:sp>
            <p:nvSpPr>
              <p:cNvPr id="32247" name="Rectangle 177"/>
              <p:cNvSpPr>
                <a:spLocks noChangeArrowheads="1"/>
              </p:cNvSpPr>
              <p:nvPr/>
            </p:nvSpPr>
            <p:spPr bwMode="auto">
              <a:xfrm>
                <a:off x="1444" y="2401"/>
                <a:ext cx="6" cy="4"/>
              </a:xfrm>
              <a:prstGeom prst="rect">
                <a:avLst/>
              </a:prstGeom>
              <a:solidFill>
                <a:srgbClr val="C0C0C0"/>
              </a:solidFill>
              <a:ln w="9525">
                <a:noFill/>
                <a:miter lim="800000"/>
                <a:headEnd/>
                <a:tailEnd/>
              </a:ln>
            </p:spPr>
            <p:txBody>
              <a:bodyPr/>
              <a:lstStyle/>
              <a:p>
                <a:endParaRPr lang="zh-CN" altLang="en-US"/>
              </a:p>
            </p:txBody>
          </p:sp>
          <p:sp>
            <p:nvSpPr>
              <p:cNvPr id="32248" name="Rectangle 178"/>
              <p:cNvSpPr>
                <a:spLocks noChangeArrowheads="1"/>
              </p:cNvSpPr>
              <p:nvPr/>
            </p:nvSpPr>
            <p:spPr bwMode="auto">
              <a:xfrm>
                <a:off x="1443" y="2407"/>
                <a:ext cx="7" cy="4"/>
              </a:xfrm>
              <a:prstGeom prst="rect">
                <a:avLst/>
              </a:prstGeom>
              <a:solidFill>
                <a:srgbClr val="C0C0C0"/>
              </a:solidFill>
              <a:ln w="9525">
                <a:noFill/>
                <a:miter lim="800000"/>
                <a:headEnd/>
                <a:tailEnd/>
              </a:ln>
            </p:spPr>
            <p:txBody>
              <a:bodyPr/>
              <a:lstStyle/>
              <a:p>
                <a:endParaRPr lang="zh-CN" altLang="en-US"/>
              </a:p>
            </p:txBody>
          </p:sp>
          <p:sp>
            <p:nvSpPr>
              <p:cNvPr id="32249" name="Rectangle 179"/>
              <p:cNvSpPr>
                <a:spLocks noChangeArrowheads="1"/>
              </p:cNvSpPr>
              <p:nvPr/>
            </p:nvSpPr>
            <p:spPr bwMode="auto">
              <a:xfrm>
                <a:off x="1444" y="2414"/>
                <a:ext cx="6" cy="4"/>
              </a:xfrm>
              <a:prstGeom prst="rect">
                <a:avLst/>
              </a:prstGeom>
              <a:solidFill>
                <a:srgbClr val="C0C0C0"/>
              </a:solidFill>
              <a:ln w="9525">
                <a:noFill/>
                <a:miter lim="800000"/>
                <a:headEnd/>
                <a:tailEnd/>
              </a:ln>
            </p:spPr>
            <p:txBody>
              <a:bodyPr/>
              <a:lstStyle/>
              <a:p>
                <a:endParaRPr lang="zh-CN" altLang="en-US"/>
              </a:p>
            </p:txBody>
          </p:sp>
          <p:sp>
            <p:nvSpPr>
              <p:cNvPr id="32250" name="Rectangle 180"/>
              <p:cNvSpPr>
                <a:spLocks noChangeArrowheads="1"/>
              </p:cNvSpPr>
              <p:nvPr/>
            </p:nvSpPr>
            <p:spPr bwMode="auto">
              <a:xfrm>
                <a:off x="1444" y="2420"/>
                <a:ext cx="6" cy="4"/>
              </a:xfrm>
              <a:prstGeom prst="rect">
                <a:avLst/>
              </a:prstGeom>
              <a:solidFill>
                <a:srgbClr val="C0C0C0"/>
              </a:solidFill>
              <a:ln w="9525">
                <a:noFill/>
                <a:miter lim="800000"/>
                <a:headEnd/>
                <a:tailEnd/>
              </a:ln>
            </p:spPr>
            <p:txBody>
              <a:bodyPr/>
              <a:lstStyle/>
              <a:p>
                <a:endParaRPr lang="zh-CN" altLang="en-US"/>
              </a:p>
            </p:txBody>
          </p:sp>
          <p:sp>
            <p:nvSpPr>
              <p:cNvPr id="32251" name="Rectangle 181"/>
              <p:cNvSpPr>
                <a:spLocks noChangeArrowheads="1"/>
              </p:cNvSpPr>
              <p:nvPr/>
            </p:nvSpPr>
            <p:spPr bwMode="auto">
              <a:xfrm>
                <a:off x="1444" y="2426"/>
                <a:ext cx="6" cy="4"/>
              </a:xfrm>
              <a:prstGeom prst="rect">
                <a:avLst/>
              </a:prstGeom>
              <a:solidFill>
                <a:srgbClr val="C0C0C0"/>
              </a:solidFill>
              <a:ln w="9525">
                <a:noFill/>
                <a:miter lim="800000"/>
                <a:headEnd/>
                <a:tailEnd/>
              </a:ln>
            </p:spPr>
            <p:txBody>
              <a:bodyPr/>
              <a:lstStyle/>
              <a:p>
                <a:endParaRPr lang="zh-CN" altLang="en-US"/>
              </a:p>
            </p:txBody>
          </p:sp>
          <p:sp>
            <p:nvSpPr>
              <p:cNvPr id="32252" name="Rectangle 182"/>
              <p:cNvSpPr>
                <a:spLocks noChangeArrowheads="1"/>
              </p:cNvSpPr>
              <p:nvPr/>
            </p:nvSpPr>
            <p:spPr bwMode="auto">
              <a:xfrm>
                <a:off x="1443" y="2432"/>
                <a:ext cx="7" cy="4"/>
              </a:xfrm>
              <a:prstGeom prst="rect">
                <a:avLst/>
              </a:prstGeom>
              <a:solidFill>
                <a:srgbClr val="C0C0C0"/>
              </a:solidFill>
              <a:ln w="9525">
                <a:noFill/>
                <a:miter lim="800000"/>
                <a:headEnd/>
                <a:tailEnd/>
              </a:ln>
            </p:spPr>
            <p:txBody>
              <a:bodyPr/>
              <a:lstStyle/>
              <a:p>
                <a:endParaRPr lang="zh-CN" altLang="en-US"/>
              </a:p>
            </p:txBody>
          </p:sp>
          <p:sp>
            <p:nvSpPr>
              <p:cNvPr id="32253" name="Rectangle 183"/>
              <p:cNvSpPr>
                <a:spLocks noChangeArrowheads="1"/>
              </p:cNvSpPr>
              <p:nvPr/>
            </p:nvSpPr>
            <p:spPr bwMode="auto">
              <a:xfrm>
                <a:off x="1444" y="2439"/>
                <a:ext cx="6" cy="3"/>
              </a:xfrm>
              <a:prstGeom prst="rect">
                <a:avLst/>
              </a:prstGeom>
              <a:solidFill>
                <a:srgbClr val="C0C0C0"/>
              </a:solidFill>
              <a:ln w="9525">
                <a:noFill/>
                <a:miter lim="800000"/>
                <a:headEnd/>
                <a:tailEnd/>
              </a:ln>
            </p:spPr>
            <p:txBody>
              <a:bodyPr/>
              <a:lstStyle/>
              <a:p>
                <a:endParaRPr lang="zh-CN" altLang="en-US"/>
              </a:p>
            </p:txBody>
          </p:sp>
          <p:sp>
            <p:nvSpPr>
              <p:cNvPr id="32254" name="Rectangle 184"/>
              <p:cNvSpPr>
                <a:spLocks noChangeArrowheads="1"/>
              </p:cNvSpPr>
              <p:nvPr/>
            </p:nvSpPr>
            <p:spPr bwMode="auto">
              <a:xfrm>
                <a:off x="1444" y="2445"/>
                <a:ext cx="6" cy="4"/>
              </a:xfrm>
              <a:prstGeom prst="rect">
                <a:avLst/>
              </a:prstGeom>
              <a:solidFill>
                <a:srgbClr val="C0C0C0"/>
              </a:solidFill>
              <a:ln w="9525">
                <a:noFill/>
                <a:miter lim="800000"/>
                <a:headEnd/>
                <a:tailEnd/>
              </a:ln>
            </p:spPr>
            <p:txBody>
              <a:bodyPr/>
              <a:lstStyle/>
              <a:p>
                <a:endParaRPr lang="zh-CN" altLang="en-US"/>
              </a:p>
            </p:txBody>
          </p:sp>
          <p:sp>
            <p:nvSpPr>
              <p:cNvPr id="32255" name="Rectangle 185"/>
              <p:cNvSpPr>
                <a:spLocks noChangeArrowheads="1"/>
              </p:cNvSpPr>
              <p:nvPr/>
            </p:nvSpPr>
            <p:spPr bwMode="auto">
              <a:xfrm>
                <a:off x="1444" y="2451"/>
                <a:ext cx="6" cy="4"/>
              </a:xfrm>
              <a:prstGeom prst="rect">
                <a:avLst/>
              </a:prstGeom>
              <a:solidFill>
                <a:srgbClr val="C0C0C0"/>
              </a:solidFill>
              <a:ln w="9525">
                <a:noFill/>
                <a:miter lim="800000"/>
                <a:headEnd/>
                <a:tailEnd/>
              </a:ln>
            </p:spPr>
            <p:txBody>
              <a:bodyPr/>
              <a:lstStyle/>
              <a:p>
                <a:endParaRPr lang="zh-CN" altLang="en-US"/>
              </a:p>
            </p:txBody>
          </p:sp>
          <p:sp>
            <p:nvSpPr>
              <p:cNvPr id="32256" name="Rectangle 186"/>
              <p:cNvSpPr>
                <a:spLocks noChangeArrowheads="1"/>
              </p:cNvSpPr>
              <p:nvPr/>
            </p:nvSpPr>
            <p:spPr bwMode="auto">
              <a:xfrm>
                <a:off x="1444" y="2457"/>
                <a:ext cx="6" cy="4"/>
              </a:xfrm>
              <a:prstGeom prst="rect">
                <a:avLst/>
              </a:prstGeom>
              <a:solidFill>
                <a:srgbClr val="C0C0C0"/>
              </a:solidFill>
              <a:ln w="9525">
                <a:noFill/>
                <a:miter lim="800000"/>
                <a:headEnd/>
                <a:tailEnd/>
              </a:ln>
            </p:spPr>
            <p:txBody>
              <a:bodyPr/>
              <a:lstStyle/>
              <a:p>
                <a:endParaRPr lang="zh-CN" altLang="en-US"/>
              </a:p>
            </p:txBody>
          </p:sp>
          <p:sp>
            <p:nvSpPr>
              <p:cNvPr id="32257" name="Rectangle 187"/>
              <p:cNvSpPr>
                <a:spLocks noChangeArrowheads="1"/>
              </p:cNvSpPr>
              <p:nvPr/>
            </p:nvSpPr>
            <p:spPr bwMode="auto">
              <a:xfrm>
                <a:off x="1443" y="2463"/>
                <a:ext cx="7" cy="4"/>
              </a:xfrm>
              <a:prstGeom prst="rect">
                <a:avLst/>
              </a:prstGeom>
              <a:solidFill>
                <a:srgbClr val="C0C0C0"/>
              </a:solidFill>
              <a:ln w="9525">
                <a:noFill/>
                <a:miter lim="800000"/>
                <a:headEnd/>
                <a:tailEnd/>
              </a:ln>
            </p:spPr>
            <p:txBody>
              <a:bodyPr/>
              <a:lstStyle/>
              <a:p>
                <a:endParaRPr lang="zh-CN" altLang="en-US"/>
              </a:p>
            </p:txBody>
          </p:sp>
          <p:sp>
            <p:nvSpPr>
              <p:cNvPr id="32258" name="Rectangle 188"/>
              <p:cNvSpPr>
                <a:spLocks noChangeArrowheads="1"/>
              </p:cNvSpPr>
              <p:nvPr/>
            </p:nvSpPr>
            <p:spPr bwMode="auto">
              <a:xfrm>
                <a:off x="1443" y="2469"/>
                <a:ext cx="7" cy="4"/>
              </a:xfrm>
              <a:prstGeom prst="rect">
                <a:avLst/>
              </a:prstGeom>
              <a:solidFill>
                <a:srgbClr val="C0C0C0"/>
              </a:solidFill>
              <a:ln w="9525">
                <a:noFill/>
                <a:miter lim="800000"/>
                <a:headEnd/>
                <a:tailEnd/>
              </a:ln>
            </p:spPr>
            <p:txBody>
              <a:bodyPr/>
              <a:lstStyle/>
              <a:p>
                <a:endParaRPr lang="zh-CN" altLang="en-US"/>
              </a:p>
            </p:txBody>
          </p:sp>
          <p:sp>
            <p:nvSpPr>
              <p:cNvPr id="32259" name="Rectangle 189"/>
              <p:cNvSpPr>
                <a:spLocks noChangeArrowheads="1"/>
              </p:cNvSpPr>
              <p:nvPr/>
            </p:nvSpPr>
            <p:spPr bwMode="auto">
              <a:xfrm>
                <a:off x="1443" y="2475"/>
                <a:ext cx="7" cy="4"/>
              </a:xfrm>
              <a:prstGeom prst="rect">
                <a:avLst/>
              </a:prstGeom>
              <a:solidFill>
                <a:srgbClr val="C0C0C0"/>
              </a:solidFill>
              <a:ln w="9525">
                <a:noFill/>
                <a:miter lim="800000"/>
                <a:headEnd/>
                <a:tailEnd/>
              </a:ln>
            </p:spPr>
            <p:txBody>
              <a:bodyPr/>
              <a:lstStyle/>
              <a:p>
                <a:endParaRPr lang="zh-CN" altLang="en-US"/>
              </a:p>
            </p:txBody>
          </p:sp>
        </p:grpSp>
        <p:grpSp>
          <p:nvGrpSpPr>
            <p:cNvPr id="31946" name="Group 190"/>
            <p:cNvGrpSpPr>
              <a:grpSpLocks/>
            </p:cNvGrpSpPr>
            <p:nvPr/>
          </p:nvGrpSpPr>
          <p:grpSpPr bwMode="auto">
            <a:xfrm>
              <a:off x="1463" y="2399"/>
              <a:ext cx="7" cy="81"/>
              <a:chOff x="1463" y="2399"/>
              <a:chExt cx="7" cy="81"/>
            </a:xfrm>
          </p:grpSpPr>
          <p:sp>
            <p:nvSpPr>
              <p:cNvPr id="32232" name="Rectangle 191"/>
              <p:cNvSpPr>
                <a:spLocks noChangeArrowheads="1"/>
              </p:cNvSpPr>
              <p:nvPr/>
            </p:nvSpPr>
            <p:spPr bwMode="auto">
              <a:xfrm>
                <a:off x="1465" y="2399"/>
                <a:ext cx="4" cy="81"/>
              </a:xfrm>
              <a:prstGeom prst="rect">
                <a:avLst/>
              </a:prstGeom>
              <a:solidFill>
                <a:srgbClr val="808080"/>
              </a:solidFill>
              <a:ln w="9525">
                <a:noFill/>
                <a:miter lim="800000"/>
                <a:headEnd/>
                <a:tailEnd/>
              </a:ln>
            </p:spPr>
            <p:txBody>
              <a:bodyPr/>
              <a:lstStyle/>
              <a:p>
                <a:endParaRPr lang="zh-CN" altLang="en-US"/>
              </a:p>
            </p:txBody>
          </p:sp>
          <p:sp>
            <p:nvSpPr>
              <p:cNvPr id="32233" name="Rectangle 192"/>
              <p:cNvSpPr>
                <a:spLocks noChangeArrowheads="1"/>
              </p:cNvSpPr>
              <p:nvPr/>
            </p:nvSpPr>
            <p:spPr bwMode="auto">
              <a:xfrm>
                <a:off x="1464" y="2401"/>
                <a:ext cx="6" cy="3"/>
              </a:xfrm>
              <a:prstGeom prst="rect">
                <a:avLst/>
              </a:prstGeom>
              <a:solidFill>
                <a:srgbClr val="C0C0C0"/>
              </a:solidFill>
              <a:ln w="9525">
                <a:noFill/>
                <a:miter lim="800000"/>
                <a:headEnd/>
                <a:tailEnd/>
              </a:ln>
            </p:spPr>
            <p:txBody>
              <a:bodyPr/>
              <a:lstStyle/>
              <a:p>
                <a:endParaRPr lang="zh-CN" altLang="en-US"/>
              </a:p>
            </p:txBody>
          </p:sp>
          <p:sp>
            <p:nvSpPr>
              <p:cNvPr id="32234" name="Rectangle 193"/>
              <p:cNvSpPr>
                <a:spLocks noChangeArrowheads="1"/>
              </p:cNvSpPr>
              <p:nvPr/>
            </p:nvSpPr>
            <p:spPr bwMode="auto">
              <a:xfrm>
                <a:off x="1463" y="2407"/>
                <a:ext cx="7" cy="3"/>
              </a:xfrm>
              <a:prstGeom prst="rect">
                <a:avLst/>
              </a:prstGeom>
              <a:solidFill>
                <a:srgbClr val="C0C0C0"/>
              </a:solidFill>
              <a:ln w="9525">
                <a:noFill/>
                <a:miter lim="800000"/>
                <a:headEnd/>
                <a:tailEnd/>
              </a:ln>
            </p:spPr>
            <p:txBody>
              <a:bodyPr/>
              <a:lstStyle/>
              <a:p>
                <a:endParaRPr lang="zh-CN" altLang="en-US"/>
              </a:p>
            </p:txBody>
          </p:sp>
          <p:sp>
            <p:nvSpPr>
              <p:cNvPr id="32235" name="Rectangle 194"/>
              <p:cNvSpPr>
                <a:spLocks noChangeArrowheads="1"/>
              </p:cNvSpPr>
              <p:nvPr/>
            </p:nvSpPr>
            <p:spPr bwMode="auto">
              <a:xfrm>
                <a:off x="1464" y="2413"/>
                <a:ext cx="6" cy="4"/>
              </a:xfrm>
              <a:prstGeom prst="rect">
                <a:avLst/>
              </a:prstGeom>
              <a:solidFill>
                <a:srgbClr val="C0C0C0"/>
              </a:solidFill>
              <a:ln w="9525">
                <a:noFill/>
                <a:miter lim="800000"/>
                <a:headEnd/>
                <a:tailEnd/>
              </a:ln>
            </p:spPr>
            <p:txBody>
              <a:bodyPr/>
              <a:lstStyle/>
              <a:p>
                <a:endParaRPr lang="zh-CN" altLang="en-US"/>
              </a:p>
            </p:txBody>
          </p:sp>
          <p:sp>
            <p:nvSpPr>
              <p:cNvPr id="32236" name="Rectangle 195"/>
              <p:cNvSpPr>
                <a:spLocks noChangeArrowheads="1"/>
              </p:cNvSpPr>
              <p:nvPr/>
            </p:nvSpPr>
            <p:spPr bwMode="auto">
              <a:xfrm>
                <a:off x="1464" y="2419"/>
                <a:ext cx="6" cy="4"/>
              </a:xfrm>
              <a:prstGeom prst="rect">
                <a:avLst/>
              </a:prstGeom>
              <a:solidFill>
                <a:srgbClr val="C0C0C0"/>
              </a:solidFill>
              <a:ln w="9525">
                <a:noFill/>
                <a:miter lim="800000"/>
                <a:headEnd/>
                <a:tailEnd/>
              </a:ln>
            </p:spPr>
            <p:txBody>
              <a:bodyPr/>
              <a:lstStyle/>
              <a:p>
                <a:endParaRPr lang="zh-CN" altLang="en-US"/>
              </a:p>
            </p:txBody>
          </p:sp>
          <p:sp>
            <p:nvSpPr>
              <p:cNvPr id="32237" name="Rectangle 196"/>
              <p:cNvSpPr>
                <a:spLocks noChangeArrowheads="1"/>
              </p:cNvSpPr>
              <p:nvPr/>
            </p:nvSpPr>
            <p:spPr bwMode="auto">
              <a:xfrm>
                <a:off x="1464" y="2425"/>
                <a:ext cx="6" cy="4"/>
              </a:xfrm>
              <a:prstGeom prst="rect">
                <a:avLst/>
              </a:prstGeom>
              <a:solidFill>
                <a:srgbClr val="C0C0C0"/>
              </a:solidFill>
              <a:ln w="9525">
                <a:noFill/>
                <a:miter lim="800000"/>
                <a:headEnd/>
                <a:tailEnd/>
              </a:ln>
            </p:spPr>
            <p:txBody>
              <a:bodyPr/>
              <a:lstStyle/>
              <a:p>
                <a:endParaRPr lang="zh-CN" altLang="en-US"/>
              </a:p>
            </p:txBody>
          </p:sp>
          <p:sp>
            <p:nvSpPr>
              <p:cNvPr id="32238" name="Rectangle 197"/>
              <p:cNvSpPr>
                <a:spLocks noChangeArrowheads="1"/>
              </p:cNvSpPr>
              <p:nvPr/>
            </p:nvSpPr>
            <p:spPr bwMode="auto">
              <a:xfrm>
                <a:off x="1463" y="2431"/>
                <a:ext cx="7" cy="4"/>
              </a:xfrm>
              <a:prstGeom prst="rect">
                <a:avLst/>
              </a:prstGeom>
              <a:solidFill>
                <a:srgbClr val="C0C0C0"/>
              </a:solidFill>
              <a:ln w="9525">
                <a:noFill/>
                <a:miter lim="800000"/>
                <a:headEnd/>
                <a:tailEnd/>
              </a:ln>
            </p:spPr>
            <p:txBody>
              <a:bodyPr/>
              <a:lstStyle/>
              <a:p>
                <a:endParaRPr lang="zh-CN" altLang="en-US"/>
              </a:p>
            </p:txBody>
          </p:sp>
          <p:sp>
            <p:nvSpPr>
              <p:cNvPr id="32239" name="Rectangle 198"/>
              <p:cNvSpPr>
                <a:spLocks noChangeArrowheads="1"/>
              </p:cNvSpPr>
              <p:nvPr/>
            </p:nvSpPr>
            <p:spPr bwMode="auto">
              <a:xfrm>
                <a:off x="1464" y="2438"/>
                <a:ext cx="6" cy="3"/>
              </a:xfrm>
              <a:prstGeom prst="rect">
                <a:avLst/>
              </a:prstGeom>
              <a:solidFill>
                <a:srgbClr val="C0C0C0"/>
              </a:solidFill>
              <a:ln w="9525">
                <a:noFill/>
                <a:miter lim="800000"/>
                <a:headEnd/>
                <a:tailEnd/>
              </a:ln>
            </p:spPr>
            <p:txBody>
              <a:bodyPr/>
              <a:lstStyle/>
              <a:p>
                <a:endParaRPr lang="zh-CN" altLang="en-US"/>
              </a:p>
            </p:txBody>
          </p:sp>
          <p:sp>
            <p:nvSpPr>
              <p:cNvPr id="32240" name="Rectangle 199"/>
              <p:cNvSpPr>
                <a:spLocks noChangeArrowheads="1"/>
              </p:cNvSpPr>
              <p:nvPr/>
            </p:nvSpPr>
            <p:spPr bwMode="auto">
              <a:xfrm>
                <a:off x="1464" y="2444"/>
                <a:ext cx="6" cy="4"/>
              </a:xfrm>
              <a:prstGeom prst="rect">
                <a:avLst/>
              </a:prstGeom>
              <a:solidFill>
                <a:srgbClr val="C0C0C0"/>
              </a:solidFill>
              <a:ln w="9525">
                <a:noFill/>
                <a:miter lim="800000"/>
                <a:headEnd/>
                <a:tailEnd/>
              </a:ln>
            </p:spPr>
            <p:txBody>
              <a:bodyPr/>
              <a:lstStyle/>
              <a:p>
                <a:endParaRPr lang="zh-CN" altLang="en-US"/>
              </a:p>
            </p:txBody>
          </p:sp>
          <p:sp>
            <p:nvSpPr>
              <p:cNvPr id="32241" name="Rectangle 200"/>
              <p:cNvSpPr>
                <a:spLocks noChangeArrowheads="1"/>
              </p:cNvSpPr>
              <p:nvPr/>
            </p:nvSpPr>
            <p:spPr bwMode="auto">
              <a:xfrm>
                <a:off x="1464" y="2450"/>
                <a:ext cx="6" cy="4"/>
              </a:xfrm>
              <a:prstGeom prst="rect">
                <a:avLst/>
              </a:prstGeom>
              <a:solidFill>
                <a:srgbClr val="C0C0C0"/>
              </a:solidFill>
              <a:ln w="9525">
                <a:noFill/>
                <a:miter lim="800000"/>
                <a:headEnd/>
                <a:tailEnd/>
              </a:ln>
            </p:spPr>
            <p:txBody>
              <a:bodyPr/>
              <a:lstStyle/>
              <a:p>
                <a:endParaRPr lang="zh-CN" altLang="en-US"/>
              </a:p>
            </p:txBody>
          </p:sp>
          <p:sp>
            <p:nvSpPr>
              <p:cNvPr id="32242" name="Rectangle 201"/>
              <p:cNvSpPr>
                <a:spLocks noChangeArrowheads="1"/>
              </p:cNvSpPr>
              <p:nvPr/>
            </p:nvSpPr>
            <p:spPr bwMode="auto">
              <a:xfrm>
                <a:off x="1464" y="2456"/>
                <a:ext cx="6" cy="4"/>
              </a:xfrm>
              <a:prstGeom prst="rect">
                <a:avLst/>
              </a:prstGeom>
              <a:solidFill>
                <a:srgbClr val="C0C0C0"/>
              </a:solidFill>
              <a:ln w="9525">
                <a:noFill/>
                <a:miter lim="800000"/>
                <a:headEnd/>
                <a:tailEnd/>
              </a:ln>
            </p:spPr>
            <p:txBody>
              <a:bodyPr/>
              <a:lstStyle/>
              <a:p>
                <a:endParaRPr lang="zh-CN" altLang="en-US"/>
              </a:p>
            </p:txBody>
          </p:sp>
          <p:sp>
            <p:nvSpPr>
              <p:cNvPr id="32243" name="Rectangle 202"/>
              <p:cNvSpPr>
                <a:spLocks noChangeArrowheads="1"/>
              </p:cNvSpPr>
              <p:nvPr/>
            </p:nvSpPr>
            <p:spPr bwMode="auto">
              <a:xfrm>
                <a:off x="1463" y="2462"/>
                <a:ext cx="7" cy="4"/>
              </a:xfrm>
              <a:prstGeom prst="rect">
                <a:avLst/>
              </a:prstGeom>
              <a:solidFill>
                <a:srgbClr val="C0C0C0"/>
              </a:solidFill>
              <a:ln w="9525">
                <a:noFill/>
                <a:miter lim="800000"/>
                <a:headEnd/>
                <a:tailEnd/>
              </a:ln>
            </p:spPr>
            <p:txBody>
              <a:bodyPr/>
              <a:lstStyle/>
              <a:p>
                <a:endParaRPr lang="zh-CN" altLang="en-US"/>
              </a:p>
            </p:txBody>
          </p:sp>
          <p:sp>
            <p:nvSpPr>
              <p:cNvPr id="32244" name="Rectangle 203"/>
              <p:cNvSpPr>
                <a:spLocks noChangeArrowheads="1"/>
              </p:cNvSpPr>
              <p:nvPr/>
            </p:nvSpPr>
            <p:spPr bwMode="auto">
              <a:xfrm>
                <a:off x="1463" y="2468"/>
                <a:ext cx="7" cy="4"/>
              </a:xfrm>
              <a:prstGeom prst="rect">
                <a:avLst/>
              </a:prstGeom>
              <a:solidFill>
                <a:srgbClr val="C0C0C0"/>
              </a:solidFill>
              <a:ln w="9525">
                <a:noFill/>
                <a:miter lim="800000"/>
                <a:headEnd/>
                <a:tailEnd/>
              </a:ln>
            </p:spPr>
            <p:txBody>
              <a:bodyPr/>
              <a:lstStyle/>
              <a:p>
                <a:endParaRPr lang="zh-CN" altLang="en-US"/>
              </a:p>
            </p:txBody>
          </p:sp>
          <p:sp>
            <p:nvSpPr>
              <p:cNvPr id="32245" name="Rectangle 204"/>
              <p:cNvSpPr>
                <a:spLocks noChangeArrowheads="1"/>
              </p:cNvSpPr>
              <p:nvPr/>
            </p:nvSpPr>
            <p:spPr bwMode="auto">
              <a:xfrm>
                <a:off x="1463" y="2474"/>
                <a:ext cx="7" cy="4"/>
              </a:xfrm>
              <a:prstGeom prst="rect">
                <a:avLst/>
              </a:prstGeom>
              <a:solidFill>
                <a:srgbClr val="C0C0C0"/>
              </a:solidFill>
              <a:ln w="9525">
                <a:noFill/>
                <a:miter lim="800000"/>
                <a:headEnd/>
                <a:tailEnd/>
              </a:ln>
            </p:spPr>
            <p:txBody>
              <a:bodyPr/>
              <a:lstStyle/>
              <a:p>
                <a:endParaRPr lang="zh-CN" altLang="en-US"/>
              </a:p>
            </p:txBody>
          </p:sp>
        </p:grpSp>
        <p:grpSp>
          <p:nvGrpSpPr>
            <p:cNvPr id="31947" name="Group 205"/>
            <p:cNvGrpSpPr>
              <a:grpSpLocks/>
            </p:cNvGrpSpPr>
            <p:nvPr/>
          </p:nvGrpSpPr>
          <p:grpSpPr bwMode="auto">
            <a:xfrm>
              <a:off x="1482" y="2397"/>
              <a:ext cx="7" cy="82"/>
              <a:chOff x="1482" y="2397"/>
              <a:chExt cx="7" cy="82"/>
            </a:xfrm>
          </p:grpSpPr>
          <p:sp>
            <p:nvSpPr>
              <p:cNvPr id="32218" name="Rectangle 206"/>
              <p:cNvSpPr>
                <a:spLocks noChangeArrowheads="1"/>
              </p:cNvSpPr>
              <p:nvPr/>
            </p:nvSpPr>
            <p:spPr bwMode="auto">
              <a:xfrm>
                <a:off x="1483" y="2397"/>
                <a:ext cx="5" cy="82"/>
              </a:xfrm>
              <a:prstGeom prst="rect">
                <a:avLst/>
              </a:prstGeom>
              <a:solidFill>
                <a:srgbClr val="808080"/>
              </a:solidFill>
              <a:ln w="9525">
                <a:noFill/>
                <a:miter lim="800000"/>
                <a:headEnd/>
                <a:tailEnd/>
              </a:ln>
            </p:spPr>
            <p:txBody>
              <a:bodyPr/>
              <a:lstStyle/>
              <a:p>
                <a:endParaRPr lang="zh-CN" altLang="en-US"/>
              </a:p>
            </p:txBody>
          </p:sp>
          <p:sp>
            <p:nvSpPr>
              <p:cNvPr id="32219" name="Rectangle 207"/>
              <p:cNvSpPr>
                <a:spLocks noChangeArrowheads="1"/>
              </p:cNvSpPr>
              <p:nvPr/>
            </p:nvSpPr>
            <p:spPr bwMode="auto">
              <a:xfrm>
                <a:off x="1482" y="2399"/>
                <a:ext cx="7" cy="4"/>
              </a:xfrm>
              <a:prstGeom prst="rect">
                <a:avLst/>
              </a:prstGeom>
              <a:solidFill>
                <a:srgbClr val="C0C0C0"/>
              </a:solidFill>
              <a:ln w="9525">
                <a:noFill/>
                <a:miter lim="800000"/>
                <a:headEnd/>
                <a:tailEnd/>
              </a:ln>
            </p:spPr>
            <p:txBody>
              <a:bodyPr/>
              <a:lstStyle/>
              <a:p>
                <a:endParaRPr lang="zh-CN" altLang="en-US"/>
              </a:p>
            </p:txBody>
          </p:sp>
          <p:sp>
            <p:nvSpPr>
              <p:cNvPr id="32220" name="Rectangle 208"/>
              <p:cNvSpPr>
                <a:spLocks noChangeArrowheads="1"/>
              </p:cNvSpPr>
              <p:nvPr/>
            </p:nvSpPr>
            <p:spPr bwMode="auto">
              <a:xfrm>
                <a:off x="1482" y="2405"/>
                <a:ext cx="6" cy="4"/>
              </a:xfrm>
              <a:prstGeom prst="rect">
                <a:avLst/>
              </a:prstGeom>
              <a:solidFill>
                <a:srgbClr val="C0C0C0"/>
              </a:solidFill>
              <a:ln w="9525">
                <a:noFill/>
                <a:miter lim="800000"/>
                <a:headEnd/>
                <a:tailEnd/>
              </a:ln>
            </p:spPr>
            <p:txBody>
              <a:bodyPr/>
              <a:lstStyle/>
              <a:p>
                <a:endParaRPr lang="zh-CN" altLang="en-US"/>
              </a:p>
            </p:txBody>
          </p:sp>
          <p:sp>
            <p:nvSpPr>
              <p:cNvPr id="32221" name="Rectangle 209"/>
              <p:cNvSpPr>
                <a:spLocks noChangeArrowheads="1"/>
              </p:cNvSpPr>
              <p:nvPr/>
            </p:nvSpPr>
            <p:spPr bwMode="auto">
              <a:xfrm>
                <a:off x="1482" y="2411"/>
                <a:ext cx="7" cy="4"/>
              </a:xfrm>
              <a:prstGeom prst="rect">
                <a:avLst/>
              </a:prstGeom>
              <a:solidFill>
                <a:srgbClr val="C0C0C0"/>
              </a:solidFill>
              <a:ln w="9525">
                <a:noFill/>
                <a:miter lim="800000"/>
                <a:headEnd/>
                <a:tailEnd/>
              </a:ln>
            </p:spPr>
            <p:txBody>
              <a:bodyPr/>
              <a:lstStyle/>
              <a:p>
                <a:endParaRPr lang="zh-CN" altLang="en-US"/>
              </a:p>
            </p:txBody>
          </p:sp>
          <p:sp>
            <p:nvSpPr>
              <p:cNvPr id="32222" name="Rectangle 210"/>
              <p:cNvSpPr>
                <a:spLocks noChangeArrowheads="1"/>
              </p:cNvSpPr>
              <p:nvPr/>
            </p:nvSpPr>
            <p:spPr bwMode="auto">
              <a:xfrm>
                <a:off x="1482" y="2417"/>
                <a:ext cx="7" cy="4"/>
              </a:xfrm>
              <a:prstGeom prst="rect">
                <a:avLst/>
              </a:prstGeom>
              <a:solidFill>
                <a:srgbClr val="C0C0C0"/>
              </a:solidFill>
              <a:ln w="9525">
                <a:noFill/>
                <a:miter lim="800000"/>
                <a:headEnd/>
                <a:tailEnd/>
              </a:ln>
            </p:spPr>
            <p:txBody>
              <a:bodyPr/>
              <a:lstStyle/>
              <a:p>
                <a:endParaRPr lang="zh-CN" altLang="en-US"/>
              </a:p>
            </p:txBody>
          </p:sp>
          <p:sp>
            <p:nvSpPr>
              <p:cNvPr id="32223" name="Rectangle 211"/>
              <p:cNvSpPr>
                <a:spLocks noChangeArrowheads="1"/>
              </p:cNvSpPr>
              <p:nvPr/>
            </p:nvSpPr>
            <p:spPr bwMode="auto">
              <a:xfrm>
                <a:off x="1482" y="2423"/>
                <a:ext cx="7" cy="4"/>
              </a:xfrm>
              <a:prstGeom prst="rect">
                <a:avLst/>
              </a:prstGeom>
              <a:solidFill>
                <a:srgbClr val="C0C0C0"/>
              </a:solidFill>
              <a:ln w="9525">
                <a:noFill/>
                <a:miter lim="800000"/>
                <a:headEnd/>
                <a:tailEnd/>
              </a:ln>
            </p:spPr>
            <p:txBody>
              <a:bodyPr/>
              <a:lstStyle/>
              <a:p>
                <a:endParaRPr lang="zh-CN" altLang="en-US"/>
              </a:p>
            </p:txBody>
          </p:sp>
          <p:sp>
            <p:nvSpPr>
              <p:cNvPr id="32224" name="Rectangle 212"/>
              <p:cNvSpPr>
                <a:spLocks noChangeArrowheads="1"/>
              </p:cNvSpPr>
              <p:nvPr/>
            </p:nvSpPr>
            <p:spPr bwMode="auto">
              <a:xfrm>
                <a:off x="1482" y="2430"/>
                <a:ext cx="6" cy="3"/>
              </a:xfrm>
              <a:prstGeom prst="rect">
                <a:avLst/>
              </a:prstGeom>
              <a:solidFill>
                <a:srgbClr val="C0C0C0"/>
              </a:solidFill>
              <a:ln w="9525">
                <a:noFill/>
                <a:miter lim="800000"/>
                <a:headEnd/>
                <a:tailEnd/>
              </a:ln>
            </p:spPr>
            <p:txBody>
              <a:bodyPr/>
              <a:lstStyle/>
              <a:p>
                <a:endParaRPr lang="zh-CN" altLang="en-US"/>
              </a:p>
            </p:txBody>
          </p:sp>
          <p:sp>
            <p:nvSpPr>
              <p:cNvPr id="32225" name="Rectangle 213"/>
              <p:cNvSpPr>
                <a:spLocks noChangeArrowheads="1"/>
              </p:cNvSpPr>
              <p:nvPr/>
            </p:nvSpPr>
            <p:spPr bwMode="auto">
              <a:xfrm>
                <a:off x="1482" y="2436"/>
                <a:ext cx="7" cy="4"/>
              </a:xfrm>
              <a:prstGeom prst="rect">
                <a:avLst/>
              </a:prstGeom>
              <a:solidFill>
                <a:srgbClr val="C0C0C0"/>
              </a:solidFill>
              <a:ln w="9525">
                <a:noFill/>
                <a:miter lim="800000"/>
                <a:headEnd/>
                <a:tailEnd/>
              </a:ln>
            </p:spPr>
            <p:txBody>
              <a:bodyPr/>
              <a:lstStyle/>
              <a:p>
                <a:endParaRPr lang="zh-CN" altLang="en-US"/>
              </a:p>
            </p:txBody>
          </p:sp>
          <p:sp>
            <p:nvSpPr>
              <p:cNvPr id="32226" name="Rectangle 214"/>
              <p:cNvSpPr>
                <a:spLocks noChangeArrowheads="1"/>
              </p:cNvSpPr>
              <p:nvPr/>
            </p:nvSpPr>
            <p:spPr bwMode="auto">
              <a:xfrm>
                <a:off x="1482" y="2443"/>
                <a:ext cx="7" cy="3"/>
              </a:xfrm>
              <a:prstGeom prst="rect">
                <a:avLst/>
              </a:prstGeom>
              <a:solidFill>
                <a:srgbClr val="C0C0C0"/>
              </a:solidFill>
              <a:ln w="9525">
                <a:noFill/>
                <a:miter lim="800000"/>
                <a:headEnd/>
                <a:tailEnd/>
              </a:ln>
            </p:spPr>
            <p:txBody>
              <a:bodyPr/>
              <a:lstStyle/>
              <a:p>
                <a:endParaRPr lang="zh-CN" altLang="en-US"/>
              </a:p>
            </p:txBody>
          </p:sp>
          <p:sp>
            <p:nvSpPr>
              <p:cNvPr id="32227" name="Rectangle 215"/>
              <p:cNvSpPr>
                <a:spLocks noChangeArrowheads="1"/>
              </p:cNvSpPr>
              <p:nvPr/>
            </p:nvSpPr>
            <p:spPr bwMode="auto">
              <a:xfrm>
                <a:off x="1482" y="2449"/>
                <a:ext cx="7" cy="3"/>
              </a:xfrm>
              <a:prstGeom prst="rect">
                <a:avLst/>
              </a:prstGeom>
              <a:solidFill>
                <a:srgbClr val="C0C0C0"/>
              </a:solidFill>
              <a:ln w="9525">
                <a:noFill/>
                <a:miter lim="800000"/>
                <a:headEnd/>
                <a:tailEnd/>
              </a:ln>
            </p:spPr>
            <p:txBody>
              <a:bodyPr/>
              <a:lstStyle/>
              <a:p>
                <a:endParaRPr lang="zh-CN" altLang="en-US"/>
              </a:p>
            </p:txBody>
          </p:sp>
          <p:sp>
            <p:nvSpPr>
              <p:cNvPr id="32228" name="Rectangle 216"/>
              <p:cNvSpPr>
                <a:spLocks noChangeArrowheads="1"/>
              </p:cNvSpPr>
              <p:nvPr/>
            </p:nvSpPr>
            <p:spPr bwMode="auto">
              <a:xfrm>
                <a:off x="1482" y="2454"/>
                <a:ext cx="7" cy="4"/>
              </a:xfrm>
              <a:prstGeom prst="rect">
                <a:avLst/>
              </a:prstGeom>
              <a:solidFill>
                <a:srgbClr val="C0C0C0"/>
              </a:solidFill>
              <a:ln w="9525">
                <a:noFill/>
                <a:miter lim="800000"/>
                <a:headEnd/>
                <a:tailEnd/>
              </a:ln>
            </p:spPr>
            <p:txBody>
              <a:bodyPr/>
              <a:lstStyle/>
              <a:p>
                <a:endParaRPr lang="zh-CN" altLang="en-US"/>
              </a:p>
            </p:txBody>
          </p:sp>
          <p:sp>
            <p:nvSpPr>
              <p:cNvPr id="32229" name="Rectangle 217"/>
              <p:cNvSpPr>
                <a:spLocks noChangeArrowheads="1"/>
              </p:cNvSpPr>
              <p:nvPr/>
            </p:nvSpPr>
            <p:spPr bwMode="auto">
              <a:xfrm>
                <a:off x="1482" y="2460"/>
                <a:ext cx="6" cy="4"/>
              </a:xfrm>
              <a:prstGeom prst="rect">
                <a:avLst/>
              </a:prstGeom>
              <a:solidFill>
                <a:srgbClr val="C0C0C0"/>
              </a:solidFill>
              <a:ln w="9525">
                <a:noFill/>
                <a:miter lim="800000"/>
                <a:headEnd/>
                <a:tailEnd/>
              </a:ln>
            </p:spPr>
            <p:txBody>
              <a:bodyPr/>
              <a:lstStyle/>
              <a:p>
                <a:endParaRPr lang="zh-CN" altLang="en-US"/>
              </a:p>
            </p:txBody>
          </p:sp>
          <p:sp>
            <p:nvSpPr>
              <p:cNvPr id="32230" name="Rectangle 218"/>
              <p:cNvSpPr>
                <a:spLocks noChangeArrowheads="1"/>
              </p:cNvSpPr>
              <p:nvPr/>
            </p:nvSpPr>
            <p:spPr bwMode="auto">
              <a:xfrm>
                <a:off x="1482" y="2466"/>
                <a:ext cx="6" cy="4"/>
              </a:xfrm>
              <a:prstGeom prst="rect">
                <a:avLst/>
              </a:prstGeom>
              <a:solidFill>
                <a:srgbClr val="C0C0C0"/>
              </a:solidFill>
              <a:ln w="9525">
                <a:noFill/>
                <a:miter lim="800000"/>
                <a:headEnd/>
                <a:tailEnd/>
              </a:ln>
            </p:spPr>
            <p:txBody>
              <a:bodyPr/>
              <a:lstStyle/>
              <a:p>
                <a:endParaRPr lang="zh-CN" altLang="en-US"/>
              </a:p>
            </p:txBody>
          </p:sp>
          <p:sp>
            <p:nvSpPr>
              <p:cNvPr id="32231" name="Rectangle 219"/>
              <p:cNvSpPr>
                <a:spLocks noChangeArrowheads="1"/>
              </p:cNvSpPr>
              <p:nvPr/>
            </p:nvSpPr>
            <p:spPr bwMode="auto">
              <a:xfrm>
                <a:off x="1482" y="2473"/>
                <a:ext cx="6" cy="3"/>
              </a:xfrm>
              <a:prstGeom prst="rect">
                <a:avLst/>
              </a:prstGeom>
              <a:solidFill>
                <a:srgbClr val="C0C0C0"/>
              </a:solidFill>
              <a:ln w="9525">
                <a:noFill/>
                <a:miter lim="800000"/>
                <a:headEnd/>
                <a:tailEnd/>
              </a:ln>
            </p:spPr>
            <p:txBody>
              <a:bodyPr/>
              <a:lstStyle/>
              <a:p>
                <a:endParaRPr lang="zh-CN" altLang="en-US"/>
              </a:p>
            </p:txBody>
          </p:sp>
        </p:grpSp>
        <p:grpSp>
          <p:nvGrpSpPr>
            <p:cNvPr id="31948" name="Group 220"/>
            <p:cNvGrpSpPr>
              <a:grpSpLocks/>
            </p:cNvGrpSpPr>
            <p:nvPr/>
          </p:nvGrpSpPr>
          <p:grpSpPr bwMode="auto">
            <a:xfrm>
              <a:off x="1501" y="2396"/>
              <a:ext cx="7" cy="82"/>
              <a:chOff x="1501" y="2396"/>
              <a:chExt cx="7" cy="82"/>
            </a:xfrm>
          </p:grpSpPr>
          <p:sp>
            <p:nvSpPr>
              <p:cNvPr id="32204" name="Rectangle 221"/>
              <p:cNvSpPr>
                <a:spLocks noChangeArrowheads="1"/>
              </p:cNvSpPr>
              <p:nvPr/>
            </p:nvSpPr>
            <p:spPr bwMode="auto">
              <a:xfrm>
                <a:off x="1502" y="2396"/>
                <a:ext cx="5" cy="82"/>
              </a:xfrm>
              <a:prstGeom prst="rect">
                <a:avLst/>
              </a:prstGeom>
              <a:solidFill>
                <a:srgbClr val="808080"/>
              </a:solidFill>
              <a:ln w="9525">
                <a:noFill/>
                <a:miter lim="800000"/>
                <a:headEnd/>
                <a:tailEnd/>
              </a:ln>
            </p:spPr>
            <p:txBody>
              <a:bodyPr/>
              <a:lstStyle/>
              <a:p>
                <a:endParaRPr lang="zh-CN" altLang="en-US"/>
              </a:p>
            </p:txBody>
          </p:sp>
          <p:sp>
            <p:nvSpPr>
              <p:cNvPr id="32205" name="Rectangle 222"/>
              <p:cNvSpPr>
                <a:spLocks noChangeArrowheads="1"/>
              </p:cNvSpPr>
              <p:nvPr/>
            </p:nvSpPr>
            <p:spPr bwMode="auto">
              <a:xfrm>
                <a:off x="1501" y="2398"/>
                <a:ext cx="7" cy="4"/>
              </a:xfrm>
              <a:prstGeom prst="rect">
                <a:avLst/>
              </a:prstGeom>
              <a:solidFill>
                <a:srgbClr val="C0C0C0"/>
              </a:solidFill>
              <a:ln w="9525">
                <a:noFill/>
                <a:miter lim="800000"/>
                <a:headEnd/>
                <a:tailEnd/>
              </a:ln>
            </p:spPr>
            <p:txBody>
              <a:bodyPr/>
              <a:lstStyle/>
              <a:p>
                <a:endParaRPr lang="zh-CN" altLang="en-US"/>
              </a:p>
            </p:txBody>
          </p:sp>
          <p:sp>
            <p:nvSpPr>
              <p:cNvPr id="32206" name="Rectangle 223"/>
              <p:cNvSpPr>
                <a:spLocks noChangeArrowheads="1"/>
              </p:cNvSpPr>
              <p:nvPr/>
            </p:nvSpPr>
            <p:spPr bwMode="auto">
              <a:xfrm>
                <a:off x="1501" y="2404"/>
                <a:ext cx="6" cy="4"/>
              </a:xfrm>
              <a:prstGeom prst="rect">
                <a:avLst/>
              </a:prstGeom>
              <a:solidFill>
                <a:srgbClr val="C0C0C0"/>
              </a:solidFill>
              <a:ln w="9525">
                <a:noFill/>
                <a:miter lim="800000"/>
                <a:headEnd/>
                <a:tailEnd/>
              </a:ln>
            </p:spPr>
            <p:txBody>
              <a:bodyPr/>
              <a:lstStyle/>
              <a:p>
                <a:endParaRPr lang="zh-CN" altLang="en-US"/>
              </a:p>
            </p:txBody>
          </p:sp>
          <p:sp>
            <p:nvSpPr>
              <p:cNvPr id="32207" name="Rectangle 224"/>
              <p:cNvSpPr>
                <a:spLocks noChangeArrowheads="1"/>
              </p:cNvSpPr>
              <p:nvPr/>
            </p:nvSpPr>
            <p:spPr bwMode="auto">
              <a:xfrm>
                <a:off x="1501" y="2411"/>
                <a:ext cx="7" cy="3"/>
              </a:xfrm>
              <a:prstGeom prst="rect">
                <a:avLst/>
              </a:prstGeom>
              <a:solidFill>
                <a:srgbClr val="C0C0C0"/>
              </a:solidFill>
              <a:ln w="9525">
                <a:noFill/>
                <a:miter lim="800000"/>
                <a:headEnd/>
                <a:tailEnd/>
              </a:ln>
            </p:spPr>
            <p:txBody>
              <a:bodyPr/>
              <a:lstStyle/>
              <a:p>
                <a:endParaRPr lang="zh-CN" altLang="en-US"/>
              </a:p>
            </p:txBody>
          </p:sp>
          <p:sp>
            <p:nvSpPr>
              <p:cNvPr id="32208" name="Rectangle 225"/>
              <p:cNvSpPr>
                <a:spLocks noChangeArrowheads="1"/>
              </p:cNvSpPr>
              <p:nvPr/>
            </p:nvSpPr>
            <p:spPr bwMode="auto">
              <a:xfrm>
                <a:off x="1501" y="2417"/>
                <a:ext cx="7" cy="3"/>
              </a:xfrm>
              <a:prstGeom prst="rect">
                <a:avLst/>
              </a:prstGeom>
              <a:solidFill>
                <a:srgbClr val="C0C0C0"/>
              </a:solidFill>
              <a:ln w="9525">
                <a:noFill/>
                <a:miter lim="800000"/>
                <a:headEnd/>
                <a:tailEnd/>
              </a:ln>
            </p:spPr>
            <p:txBody>
              <a:bodyPr/>
              <a:lstStyle/>
              <a:p>
                <a:endParaRPr lang="zh-CN" altLang="en-US"/>
              </a:p>
            </p:txBody>
          </p:sp>
          <p:sp>
            <p:nvSpPr>
              <p:cNvPr id="32209" name="Rectangle 226"/>
              <p:cNvSpPr>
                <a:spLocks noChangeArrowheads="1"/>
              </p:cNvSpPr>
              <p:nvPr/>
            </p:nvSpPr>
            <p:spPr bwMode="auto">
              <a:xfrm>
                <a:off x="1501" y="2423"/>
                <a:ext cx="7" cy="3"/>
              </a:xfrm>
              <a:prstGeom prst="rect">
                <a:avLst/>
              </a:prstGeom>
              <a:solidFill>
                <a:srgbClr val="C0C0C0"/>
              </a:solidFill>
              <a:ln w="9525">
                <a:noFill/>
                <a:miter lim="800000"/>
                <a:headEnd/>
                <a:tailEnd/>
              </a:ln>
            </p:spPr>
            <p:txBody>
              <a:bodyPr/>
              <a:lstStyle/>
              <a:p>
                <a:endParaRPr lang="zh-CN" altLang="en-US"/>
              </a:p>
            </p:txBody>
          </p:sp>
          <p:sp>
            <p:nvSpPr>
              <p:cNvPr id="32210" name="Rectangle 227"/>
              <p:cNvSpPr>
                <a:spLocks noChangeArrowheads="1"/>
              </p:cNvSpPr>
              <p:nvPr/>
            </p:nvSpPr>
            <p:spPr bwMode="auto">
              <a:xfrm>
                <a:off x="1501" y="2429"/>
                <a:ext cx="6" cy="4"/>
              </a:xfrm>
              <a:prstGeom prst="rect">
                <a:avLst/>
              </a:prstGeom>
              <a:solidFill>
                <a:srgbClr val="C0C0C0"/>
              </a:solidFill>
              <a:ln w="9525">
                <a:noFill/>
                <a:miter lim="800000"/>
                <a:headEnd/>
                <a:tailEnd/>
              </a:ln>
            </p:spPr>
            <p:txBody>
              <a:bodyPr/>
              <a:lstStyle/>
              <a:p>
                <a:endParaRPr lang="zh-CN" altLang="en-US"/>
              </a:p>
            </p:txBody>
          </p:sp>
          <p:sp>
            <p:nvSpPr>
              <p:cNvPr id="32211" name="Rectangle 228"/>
              <p:cNvSpPr>
                <a:spLocks noChangeArrowheads="1"/>
              </p:cNvSpPr>
              <p:nvPr/>
            </p:nvSpPr>
            <p:spPr bwMode="auto">
              <a:xfrm>
                <a:off x="1501" y="2435"/>
                <a:ext cx="7" cy="4"/>
              </a:xfrm>
              <a:prstGeom prst="rect">
                <a:avLst/>
              </a:prstGeom>
              <a:solidFill>
                <a:srgbClr val="C0C0C0"/>
              </a:solidFill>
              <a:ln w="9525">
                <a:noFill/>
                <a:miter lim="800000"/>
                <a:headEnd/>
                <a:tailEnd/>
              </a:ln>
            </p:spPr>
            <p:txBody>
              <a:bodyPr/>
              <a:lstStyle/>
              <a:p>
                <a:endParaRPr lang="zh-CN" altLang="en-US"/>
              </a:p>
            </p:txBody>
          </p:sp>
          <p:sp>
            <p:nvSpPr>
              <p:cNvPr id="32212" name="Rectangle 229"/>
              <p:cNvSpPr>
                <a:spLocks noChangeArrowheads="1"/>
              </p:cNvSpPr>
              <p:nvPr/>
            </p:nvSpPr>
            <p:spPr bwMode="auto">
              <a:xfrm>
                <a:off x="1501" y="2442"/>
                <a:ext cx="7" cy="3"/>
              </a:xfrm>
              <a:prstGeom prst="rect">
                <a:avLst/>
              </a:prstGeom>
              <a:solidFill>
                <a:srgbClr val="C0C0C0"/>
              </a:solidFill>
              <a:ln w="9525">
                <a:noFill/>
                <a:miter lim="800000"/>
                <a:headEnd/>
                <a:tailEnd/>
              </a:ln>
            </p:spPr>
            <p:txBody>
              <a:bodyPr/>
              <a:lstStyle/>
              <a:p>
                <a:endParaRPr lang="zh-CN" altLang="en-US"/>
              </a:p>
            </p:txBody>
          </p:sp>
          <p:sp>
            <p:nvSpPr>
              <p:cNvPr id="32213" name="Rectangle 230"/>
              <p:cNvSpPr>
                <a:spLocks noChangeArrowheads="1"/>
              </p:cNvSpPr>
              <p:nvPr/>
            </p:nvSpPr>
            <p:spPr bwMode="auto">
              <a:xfrm>
                <a:off x="1501" y="2448"/>
                <a:ext cx="7" cy="4"/>
              </a:xfrm>
              <a:prstGeom prst="rect">
                <a:avLst/>
              </a:prstGeom>
              <a:solidFill>
                <a:srgbClr val="C0C0C0"/>
              </a:solidFill>
              <a:ln w="9525">
                <a:noFill/>
                <a:miter lim="800000"/>
                <a:headEnd/>
                <a:tailEnd/>
              </a:ln>
            </p:spPr>
            <p:txBody>
              <a:bodyPr/>
              <a:lstStyle/>
              <a:p>
                <a:endParaRPr lang="zh-CN" altLang="en-US"/>
              </a:p>
            </p:txBody>
          </p:sp>
          <p:sp>
            <p:nvSpPr>
              <p:cNvPr id="32214" name="Rectangle 231"/>
              <p:cNvSpPr>
                <a:spLocks noChangeArrowheads="1"/>
              </p:cNvSpPr>
              <p:nvPr/>
            </p:nvSpPr>
            <p:spPr bwMode="auto">
              <a:xfrm>
                <a:off x="1501" y="2454"/>
                <a:ext cx="7" cy="3"/>
              </a:xfrm>
              <a:prstGeom prst="rect">
                <a:avLst/>
              </a:prstGeom>
              <a:solidFill>
                <a:srgbClr val="C0C0C0"/>
              </a:solidFill>
              <a:ln w="9525">
                <a:noFill/>
                <a:miter lim="800000"/>
                <a:headEnd/>
                <a:tailEnd/>
              </a:ln>
            </p:spPr>
            <p:txBody>
              <a:bodyPr/>
              <a:lstStyle/>
              <a:p>
                <a:endParaRPr lang="zh-CN" altLang="en-US"/>
              </a:p>
            </p:txBody>
          </p:sp>
          <p:sp>
            <p:nvSpPr>
              <p:cNvPr id="32215" name="Rectangle 232"/>
              <p:cNvSpPr>
                <a:spLocks noChangeArrowheads="1"/>
              </p:cNvSpPr>
              <p:nvPr/>
            </p:nvSpPr>
            <p:spPr bwMode="auto">
              <a:xfrm>
                <a:off x="1501" y="2460"/>
                <a:ext cx="6" cy="3"/>
              </a:xfrm>
              <a:prstGeom prst="rect">
                <a:avLst/>
              </a:prstGeom>
              <a:solidFill>
                <a:srgbClr val="C0C0C0"/>
              </a:solidFill>
              <a:ln w="9525">
                <a:noFill/>
                <a:miter lim="800000"/>
                <a:headEnd/>
                <a:tailEnd/>
              </a:ln>
            </p:spPr>
            <p:txBody>
              <a:bodyPr/>
              <a:lstStyle/>
              <a:p>
                <a:endParaRPr lang="zh-CN" altLang="en-US"/>
              </a:p>
            </p:txBody>
          </p:sp>
          <p:sp>
            <p:nvSpPr>
              <p:cNvPr id="32216" name="Rectangle 233"/>
              <p:cNvSpPr>
                <a:spLocks noChangeArrowheads="1"/>
              </p:cNvSpPr>
              <p:nvPr/>
            </p:nvSpPr>
            <p:spPr bwMode="auto">
              <a:xfrm>
                <a:off x="1501" y="2466"/>
                <a:ext cx="6" cy="3"/>
              </a:xfrm>
              <a:prstGeom prst="rect">
                <a:avLst/>
              </a:prstGeom>
              <a:solidFill>
                <a:srgbClr val="C0C0C0"/>
              </a:solidFill>
              <a:ln w="9525">
                <a:noFill/>
                <a:miter lim="800000"/>
                <a:headEnd/>
                <a:tailEnd/>
              </a:ln>
            </p:spPr>
            <p:txBody>
              <a:bodyPr/>
              <a:lstStyle/>
              <a:p>
                <a:endParaRPr lang="zh-CN" altLang="en-US"/>
              </a:p>
            </p:txBody>
          </p:sp>
          <p:sp>
            <p:nvSpPr>
              <p:cNvPr id="32217" name="Rectangle 234"/>
              <p:cNvSpPr>
                <a:spLocks noChangeArrowheads="1"/>
              </p:cNvSpPr>
              <p:nvPr/>
            </p:nvSpPr>
            <p:spPr bwMode="auto">
              <a:xfrm>
                <a:off x="1501" y="2472"/>
                <a:ext cx="6" cy="3"/>
              </a:xfrm>
              <a:prstGeom prst="rect">
                <a:avLst/>
              </a:prstGeom>
              <a:solidFill>
                <a:srgbClr val="C0C0C0"/>
              </a:solidFill>
              <a:ln w="9525">
                <a:noFill/>
                <a:miter lim="800000"/>
                <a:headEnd/>
                <a:tailEnd/>
              </a:ln>
            </p:spPr>
            <p:txBody>
              <a:bodyPr/>
              <a:lstStyle/>
              <a:p>
                <a:endParaRPr lang="zh-CN" altLang="en-US"/>
              </a:p>
            </p:txBody>
          </p:sp>
        </p:grpSp>
        <p:grpSp>
          <p:nvGrpSpPr>
            <p:cNvPr id="31949" name="Group 235"/>
            <p:cNvGrpSpPr>
              <a:grpSpLocks/>
            </p:cNvGrpSpPr>
            <p:nvPr/>
          </p:nvGrpSpPr>
          <p:grpSpPr bwMode="auto">
            <a:xfrm>
              <a:off x="1519" y="2396"/>
              <a:ext cx="7" cy="81"/>
              <a:chOff x="1519" y="2396"/>
              <a:chExt cx="7" cy="81"/>
            </a:xfrm>
          </p:grpSpPr>
          <p:sp>
            <p:nvSpPr>
              <p:cNvPr id="32190" name="Rectangle 236"/>
              <p:cNvSpPr>
                <a:spLocks noChangeArrowheads="1"/>
              </p:cNvSpPr>
              <p:nvPr/>
            </p:nvSpPr>
            <p:spPr bwMode="auto">
              <a:xfrm>
                <a:off x="1521" y="2396"/>
                <a:ext cx="4" cy="81"/>
              </a:xfrm>
              <a:prstGeom prst="rect">
                <a:avLst/>
              </a:prstGeom>
              <a:solidFill>
                <a:srgbClr val="808080"/>
              </a:solidFill>
              <a:ln w="9525">
                <a:noFill/>
                <a:miter lim="800000"/>
                <a:headEnd/>
                <a:tailEnd/>
              </a:ln>
            </p:spPr>
            <p:txBody>
              <a:bodyPr/>
              <a:lstStyle/>
              <a:p>
                <a:endParaRPr lang="zh-CN" altLang="en-US"/>
              </a:p>
            </p:txBody>
          </p:sp>
          <p:sp>
            <p:nvSpPr>
              <p:cNvPr id="32191" name="Rectangle 237"/>
              <p:cNvSpPr>
                <a:spLocks noChangeArrowheads="1"/>
              </p:cNvSpPr>
              <p:nvPr/>
            </p:nvSpPr>
            <p:spPr bwMode="auto">
              <a:xfrm>
                <a:off x="1520" y="2398"/>
                <a:ext cx="6" cy="4"/>
              </a:xfrm>
              <a:prstGeom prst="rect">
                <a:avLst/>
              </a:prstGeom>
              <a:solidFill>
                <a:srgbClr val="C0C0C0"/>
              </a:solidFill>
              <a:ln w="9525">
                <a:noFill/>
                <a:miter lim="800000"/>
                <a:headEnd/>
                <a:tailEnd/>
              </a:ln>
            </p:spPr>
            <p:txBody>
              <a:bodyPr/>
              <a:lstStyle/>
              <a:p>
                <a:endParaRPr lang="zh-CN" altLang="en-US"/>
              </a:p>
            </p:txBody>
          </p:sp>
          <p:sp>
            <p:nvSpPr>
              <p:cNvPr id="32192" name="Rectangle 238"/>
              <p:cNvSpPr>
                <a:spLocks noChangeArrowheads="1"/>
              </p:cNvSpPr>
              <p:nvPr/>
            </p:nvSpPr>
            <p:spPr bwMode="auto">
              <a:xfrm>
                <a:off x="1519" y="2404"/>
                <a:ext cx="7" cy="4"/>
              </a:xfrm>
              <a:prstGeom prst="rect">
                <a:avLst/>
              </a:prstGeom>
              <a:solidFill>
                <a:srgbClr val="C0C0C0"/>
              </a:solidFill>
              <a:ln w="9525">
                <a:noFill/>
                <a:miter lim="800000"/>
                <a:headEnd/>
                <a:tailEnd/>
              </a:ln>
            </p:spPr>
            <p:txBody>
              <a:bodyPr/>
              <a:lstStyle/>
              <a:p>
                <a:endParaRPr lang="zh-CN" altLang="en-US"/>
              </a:p>
            </p:txBody>
          </p:sp>
          <p:sp>
            <p:nvSpPr>
              <p:cNvPr id="32193" name="Rectangle 239"/>
              <p:cNvSpPr>
                <a:spLocks noChangeArrowheads="1"/>
              </p:cNvSpPr>
              <p:nvPr/>
            </p:nvSpPr>
            <p:spPr bwMode="auto">
              <a:xfrm>
                <a:off x="1520" y="2410"/>
                <a:ext cx="6" cy="4"/>
              </a:xfrm>
              <a:prstGeom prst="rect">
                <a:avLst/>
              </a:prstGeom>
              <a:solidFill>
                <a:srgbClr val="C0C0C0"/>
              </a:solidFill>
              <a:ln w="9525">
                <a:noFill/>
                <a:miter lim="800000"/>
                <a:headEnd/>
                <a:tailEnd/>
              </a:ln>
            </p:spPr>
            <p:txBody>
              <a:bodyPr/>
              <a:lstStyle/>
              <a:p>
                <a:endParaRPr lang="zh-CN" altLang="en-US"/>
              </a:p>
            </p:txBody>
          </p:sp>
          <p:sp>
            <p:nvSpPr>
              <p:cNvPr id="32194" name="Rectangle 240"/>
              <p:cNvSpPr>
                <a:spLocks noChangeArrowheads="1"/>
              </p:cNvSpPr>
              <p:nvPr/>
            </p:nvSpPr>
            <p:spPr bwMode="auto">
              <a:xfrm>
                <a:off x="1520" y="2416"/>
                <a:ext cx="6" cy="4"/>
              </a:xfrm>
              <a:prstGeom prst="rect">
                <a:avLst/>
              </a:prstGeom>
              <a:solidFill>
                <a:srgbClr val="C0C0C0"/>
              </a:solidFill>
              <a:ln w="9525">
                <a:noFill/>
                <a:miter lim="800000"/>
                <a:headEnd/>
                <a:tailEnd/>
              </a:ln>
            </p:spPr>
            <p:txBody>
              <a:bodyPr/>
              <a:lstStyle/>
              <a:p>
                <a:endParaRPr lang="zh-CN" altLang="en-US"/>
              </a:p>
            </p:txBody>
          </p:sp>
          <p:sp>
            <p:nvSpPr>
              <p:cNvPr id="32195" name="Rectangle 241"/>
              <p:cNvSpPr>
                <a:spLocks noChangeArrowheads="1"/>
              </p:cNvSpPr>
              <p:nvPr/>
            </p:nvSpPr>
            <p:spPr bwMode="auto">
              <a:xfrm>
                <a:off x="1520" y="2422"/>
                <a:ext cx="6" cy="4"/>
              </a:xfrm>
              <a:prstGeom prst="rect">
                <a:avLst/>
              </a:prstGeom>
              <a:solidFill>
                <a:srgbClr val="C0C0C0"/>
              </a:solidFill>
              <a:ln w="9525">
                <a:noFill/>
                <a:miter lim="800000"/>
                <a:headEnd/>
                <a:tailEnd/>
              </a:ln>
            </p:spPr>
            <p:txBody>
              <a:bodyPr/>
              <a:lstStyle/>
              <a:p>
                <a:endParaRPr lang="zh-CN" altLang="en-US"/>
              </a:p>
            </p:txBody>
          </p:sp>
          <p:sp>
            <p:nvSpPr>
              <p:cNvPr id="32196" name="Rectangle 242"/>
              <p:cNvSpPr>
                <a:spLocks noChangeArrowheads="1"/>
              </p:cNvSpPr>
              <p:nvPr/>
            </p:nvSpPr>
            <p:spPr bwMode="auto">
              <a:xfrm>
                <a:off x="1519" y="2429"/>
                <a:ext cx="7" cy="3"/>
              </a:xfrm>
              <a:prstGeom prst="rect">
                <a:avLst/>
              </a:prstGeom>
              <a:solidFill>
                <a:srgbClr val="C0C0C0"/>
              </a:solidFill>
              <a:ln w="9525">
                <a:noFill/>
                <a:miter lim="800000"/>
                <a:headEnd/>
                <a:tailEnd/>
              </a:ln>
            </p:spPr>
            <p:txBody>
              <a:bodyPr/>
              <a:lstStyle/>
              <a:p>
                <a:endParaRPr lang="zh-CN" altLang="en-US"/>
              </a:p>
            </p:txBody>
          </p:sp>
          <p:sp>
            <p:nvSpPr>
              <p:cNvPr id="32197" name="Rectangle 243"/>
              <p:cNvSpPr>
                <a:spLocks noChangeArrowheads="1"/>
              </p:cNvSpPr>
              <p:nvPr/>
            </p:nvSpPr>
            <p:spPr bwMode="auto">
              <a:xfrm>
                <a:off x="1520" y="2435"/>
                <a:ext cx="6" cy="4"/>
              </a:xfrm>
              <a:prstGeom prst="rect">
                <a:avLst/>
              </a:prstGeom>
              <a:solidFill>
                <a:srgbClr val="C0C0C0"/>
              </a:solidFill>
              <a:ln w="9525">
                <a:noFill/>
                <a:miter lim="800000"/>
                <a:headEnd/>
                <a:tailEnd/>
              </a:ln>
            </p:spPr>
            <p:txBody>
              <a:bodyPr/>
              <a:lstStyle/>
              <a:p>
                <a:endParaRPr lang="zh-CN" altLang="en-US"/>
              </a:p>
            </p:txBody>
          </p:sp>
          <p:sp>
            <p:nvSpPr>
              <p:cNvPr id="32198" name="Rectangle 244"/>
              <p:cNvSpPr>
                <a:spLocks noChangeArrowheads="1"/>
              </p:cNvSpPr>
              <p:nvPr/>
            </p:nvSpPr>
            <p:spPr bwMode="auto">
              <a:xfrm>
                <a:off x="1520" y="2441"/>
                <a:ext cx="6" cy="4"/>
              </a:xfrm>
              <a:prstGeom prst="rect">
                <a:avLst/>
              </a:prstGeom>
              <a:solidFill>
                <a:srgbClr val="C0C0C0"/>
              </a:solidFill>
              <a:ln w="9525">
                <a:noFill/>
                <a:miter lim="800000"/>
                <a:headEnd/>
                <a:tailEnd/>
              </a:ln>
            </p:spPr>
            <p:txBody>
              <a:bodyPr/>
              <a:lstStyle/>
              <a:p>
                <a:endParaRPr lang="zh-CN" altLang="en-US"/>
              </a:p>
            </p:txBody>
          </p:sp>
          <p:sp>
            <p:nvSpPr>
              <p:cNvPr id="32199" name="Rectangle 245"/>
              <p:cNvSpPr>
                <a:spLocks noChangeArrowheads="1"/>
              </p:cNvSpPr>
              <p:nvPr/>
            </p:nvSpPr>
            <p:spPr bwMode="auto">
              <a:xfrm>
                <a:off x="1520" y="2447"/>
                <a:ext cx="6" cy="4"/>
              </a:xfrm>
              <a:prstGeom prst="rect">
                <a:avLst/>
              </a:prstGeom>
              <a:solidFill>
                <a:srgbClr val="C0C0C0"/>
              </a:solidFill>
              <a:ln w="9525">
                <a:noFill/>
                <a:miter lim="800000"/>
                <a:headEnd/>
                <a:tailEnd/>
              </a:ln>
            </p:spPr>
            <p:txBody>
              <a:bodyPr/>
              <a:lstStyle/>
              <a:p>
                <a:endParaRPr lang="zh-CN" altLang="en-US"/>
              </a:p>
            </p:txBody>
          </p:sp>
          <p:sp>
            <p:nvSpPr>
              <p:cNvPr id="32200" name="Rectangle 246"/>
              <p:cNvSpPr>
                <a:spLocks noChangeArrowheads="1"/>
              </p:cNvSpPr>
              <p:nvPr/>
            </p:nvSpPr>
            <p:spPr bwMode="auto">
              <a:xfrm>
                <a:off x="1520" y="2453"/>
                <a:ext cx="6" cy="4"/>
              </a:xfrm>
              <a:prstGeom prst="rect">
                <a:avLst/>
              </a:prstGeom>
              <a:solidFill>
                <a:srgbClr val="C0C0C0"/>
              </a:solidFill>
              <a:ln w="9525">
                <a:noFill/>
                <a:miter lim="800000"/>
                <a:headEnd/>
                <a:tailEnd/>
              </a:ln>
            </p:spPr>
            <p:txBody>
              <a:bodyPr/>
              <a:lstStyle/>
              <a:p>
                <a:endParaRPr lang="zh-CN" altLang="en-US"/>
              </a:p>
            </p:txBody>
          </p:sp>
          <p:sp>
            <p:nvSpPr>
              <p:cNvPr id="32201" name="Rectangle 247"/>
              <p:cNvSpPr>
                <a:spLocks noChangeArrowheads="1"/>
              </p:cNvSpPr>
              <p:nvPr/>
            </p:nvSpPr>
            <p:spPr bwMode="auto">
              <a:xfrm>
                <a:off x="1519" y="2459"/>
                <a:ext cx="7" cy="4"/>
              </a:xfrm>
              <a:prstGeom prst="rect">
                <a:avLst/>
              </a:prstGeom>
              <a:solidFill>
                <a:srgbClr val="C0C0C0"/>
              </a:solidFill>
              <a:ln w="9525">
                <a:noFill/>
                <a:miter lim="800000"/>
                <a:headEnd/>
                <a:tailEnd/>
              </a:ln>
            </p:spPr>
            <p:txBody>
              <a:bodyPr/>
              <a:lstStyle/>
              <a:p>
                <a:endParaRPr lang="zh-CN" altLang="en-US"/>
              </a:p>
            </p:txBody>
          </p:sp>
          <p:sp>
            <p:nvSpPr>
              <p:cNvPr id="32202" name="Rectangle 248"/>
              <p:cNvSpPr>
                <a:spLocks noChangeArrowheads="1"/>
              </p:cNvSpPr>
              <p:nvPr/>
            </p:nvSpPr>
            <p:spPr bwMode="auto">
              <a:xfrm>
                <a:off x="1519" y="2465"/>
                <a:ext cx="7" cy="4"/>
              </a:xfrm>
              <a:prstGeom prst="rect">
                <a:avLst/>
              </a:prstGeom>
              <a:solidFill>
                <a:srgbClr val="C0C0C0"/>
              </a:solidFill>
              <a:ln w="9525">
                <a:noFill/>
                <a:miter lim="800000"/>
                <a:headEnd/>
                <a:tailEnd/>
              </a:ln>
            </p:spPr>
            <p:txBody>
              <a:bodyPr/>
              <a:lstStyle/>
              <a:p>
                <a:endParaRPr lang="zh-CN" altLang="en-US"/>
              </a:p>
            </p:txBody>
          </p:sp>
          <p:sp>
            <p:nvSpPr>
              <p:cNvPr id="32203" name="Rectangle 249"/>
              <p:cNvSpPr>
                <a:spLocks noChangeArrowheads="1"/>
              </p:cNvSpPr>
              <p:nvPr/>
            </p:nvSpPr>
            <p:spPr bwMode="auto">
              <a:xfrm>
                <a:off x="1519" y="2471"/>
                <a:ext cx="7" cy="4"/>
              </a:xfrm>
              <a:prstGeom prst="rect">
                <a:avLst/>
              </a:prstGeom>
              <a:solidFill>
                <a:srgbClr val="C0C0C0"/>
              </a:solidFill>
              <a:ln w="9525">
                <a:noFill/>
                <a:miter lim="800000"/>
                <a:headEnd/>
                <a:tailEnd/>
              </a:ln>
            </p:spPr>
            <p:txBody>
              <a:bodyPr/>
              <a:lstStyle/>
              <a:p>
                <a:endParaRPr lang="zh-CN" altLang="en-US"/>
              </a:p>
            </p:txBody>
          </p:sp>
        </p:grpSp>
        <p:grpSp>
          <p:nvGrpSpPr>
            <p:cNvPr id="31950" name="Group 250"/>
            <p:cNvGrpSpPr>
              <a:grpSpLocks/>
            </p:cNvGrpSpPr>
            <p:nvPr/>
          </p:nvGrpSpPr>
          <p:grpSpPr bwMode="auto">
            <a:xfrm>
              <a:off x="1538" y="2395"/>
              <a:ext cx="7" cy="81"/>
              <a:chOff x="1538" y="2395"/>
              <a:chExt cx="7" cy="81"/>
            </a:xfrm>
          </p:grpSpPr>
          <p:sp>
            <p:nvSpPr>
              <p:cNvPr id="32176" name="Rectangle 251"/>
              <p:cNvSpPr>
                <a:spLocks noChangeArrowheads="1"/>
              </p:cNvSpPr>
              <p:nvPr/>
            </p:nvSpPr>
            <p:spPr bwMode="auto">
              <a:xfrm>
                <a:off x="1540" y="2395"/>
                <a:ext cx="4" cy="81"/>
              </a:xfrm>
              <a:prstGeom prst="rect">
                <a:avLst/>
              </a:prstGeom>
              <a:solidFill>
                <a:srgbClr val="808080"/>
              </a:solidFill>
              <a:ln w="9525">
                <a:noFill/>
                <a:miter lim="800000"/>
                <a:headEnd/>
                <a:tailEnd/>
              </a:ln>
            </p:spPr>
            <p:txBody>
              <a:bodyPr/>
              <a:lstStyle/>
              <a:p>
                <a:endParaRPr lang="zh-CN" altLang="en-US"/>
              </a:p>
            </p:txBody>
          </p:sp>
          <p:sp>
            <p:nvSpPr>
              <p:cNvPr id="32177" name="Rectangle 252"/>
              <p:cNvSpPr>
                <a:spLocks noChangeArrowheads="1"/>
              </p:cNvSpPr>
              <p:nvPr/>
            </p:nvSpPr>
            <p:spPr bwMode="auto">
              <a:xfrm>
                <a:off x="1538" y="2397"/>
                <a:ext cx="7" cy="3"/>
              </a:xfrm>
              <a:prstGeom prst="rect">
                <a:avLst/>
              </a:prstGeom>
              <a:solidFill>
                <a:srgbClr val="C0C0C0"/>
              </a:solidFill>
              <a:ln w="9525">
                <a:noFill/>
                <a:miter lim="800000"/>
                <a:headEnd/>
                <a:tailEnd/>
              </a:ln>
            </p:spPr>
            <p:txBody>
              <a:bodyPr/>
              <a:lstStyle/>
              <a:p>
                <a:endParaRPr lang="zh-CN" altLang="en-US"/>
              </a:p>
            </p:txBody>
          </p:sp>
          <p:sp>
            <p:nvSpPr>
              <p:cNvPr id="32178" name="Rectangle 253"/>
              <p:cNvSpPr>
                <a:spLocks noChangeArrowheads="1"/>
              </p:cNvSpPr>
              <p:nvPr/>
            </p:nvSpPr>
            <p:spPr bwMode="auto">
              <a:xfrm>
                <a:off x="1538" y="2403"/>
                <a:ext cx="6" cy="3"/>
              </a:xfrm>
              <a:prstGeom prst="rect">
                <a:avLst/>
              </a:prstGeom>
              <a:solidFill>
                <a:srgbClr val="C0C0C0"/>
              </a:solidFill>
              <a:ln w="9525">
                <a:noFill/>
                <a:miter lim="800000"/>
                <a:headEnd/>
                <a:tailEnd/>
              </a:ln>
            </p:spPr>
            <p:txBody>
              <a:bodyPr/>
              <a:lstStyle/>
              <a:p>
                <a:endParaRPr lang="zh-CN" altLang="en-US"/>
              </a:p>
            </p:txBody>
          </p:sp>
          <p:sp>
            <p:nvSpPr>
              <p:cNvPr id="32179" name="Rectangle 254"/>
              <p:cNvSpPr>
                <a:spLocks noChangeArrowheads="1"/>
              </p:cNvSpPr>
              <p:nvPr/>
            </p:nvSpPr>
            <p:spPr bwMode="auto">
              <a:xfrm>
                <a:off x="1538" y="2409"/>
                <a:ext cx="7" cy="4"/>
              </a:xfrm>
              <a:prstGeom prst="rect">
                <a:avLst/>
              </a:prstGeom>
              <a:solidFill>
                <a:srgbClr val="C0C0C0"/>
              </a:solidFill>
              <a:ln w="9525">
                <a:noFill/>
                <a:miter lim="800000"/>
                <a:headEnd/>
                <a:tailEnd/>
              </a:ln>
            </p:spPr>
            <p:txBody>
              <a:bodyPr/>
              <a:lstStyle/>
              <a:p>
                <a:endParaRPr lang="zh-CN" altLang="en-US"/>
              </a:p>
            </p:txBody>
          </p:sp>
          <p:sp>
            <p:nvSpPr>
              <p:cNvPr id="32180" name="Rectangle 255"/>
              <p:cNvSpPr>
                <a:spLocks noChangeArrowheads="1"/>
              </p:cNvSpPr>
              <p:nvPr/>
            </p:nvSpPr>
            <p:spPr bwMode="auto">
              <a:xfrm>
                <a:off x="1538" y="2415"/>
                <a:ext cx="7" cy="4"/>
              </a:xfrm>
              <a:prstGeom prst="rect">
                <a:avLst/>
              </a:prstGeom>
              <a:solidFill>
                <a:srgbClr val="C0C0C0"/>
              </a:solidFill>
              <a:ln w="9525">
                <a:noFill/>
                <a:miter lim="800000"/>
                <a:headEnd/>
                <a:tailEnd/>
              </a:ln>
            </p:spPr>
            <p:txBody>
              <a:bodyPr/>
              <a:lstStyle/>
              <a:p>
                <a:endParaRPr lang="zh-CN" altLang="en-US"/>
              </a:p>
            </p:txBody>
          </p:sp>
          <p:sp>
            <p:nvSpPr>
              <p:cNvPr id="32181" name="Rectangle 256"/>
              <p:cNvSpPr>
                <a:spLocks noChangeArrowheads="1"/>
              </p:cNvSpPr>
              <p:nvPr/>
            </p:nvSpPr>
            <p:spPr bwMode="auto">
              <a:xfrm>
                <a:off x="1538" y="2421"/>
                <a:ext cx="7" cy="4"/>
              </a:xfrm>
              <a:prstGeom prst="rect">
                <a:avLst/>
              </a:prstGeom>
              <a:solidFill>
                <a:srgbClr val="C0C0C0"/>
              </a:solidFill>
              <a:ln w="9525">
                <a:noFill/>
                <a:miter lim="800000"/>
                <a:headEnd/>
                <a:tailEnd/>
              </a:ln>
            </p:spPr>
            <p:txBody>
              <a:bodyPr/>
              <a:lstStyle/>
              <a:p>
                <a:endParaRPr lang="zh-CN" altLang="en-US"/>
              </a:p>
            </p:txBody>
          </p:sp>
          <p:sp>
            <p:nvSpPr>
              <p:cNvPr id="32182" name="Rectangle 257"/>
              <p:cNvSpPr>
                <a:spLocks noChangeArrowheads="1"/>
              </p:cNvSpPr>
              <p:nvPr/>
            </p:nvSpPr>
            <p:spPr bwMode="auto">
              <a:xfrm>
                <a:off x="1538" y="2427"/>
                <a:ext cx="6" cy="4"/>
              </a:xfrm>
              <a:prstGeom prst="rect">
                <a:avLst/>
              </a:prstGeom>
              <a:solidFill>
                <a:srgbClr val="C0C0C0"/>
              </a:solidFill>
              <a:ln w="9525">
                <a:noFill/>
                <a:miter lim="800000"/>
                <a:headEnd/>
                <a:tailEnd/>
              </a:ln>
            </p:spPr>
            <p:txBody>
              <a:bodyPr/>
              <a:lstStyle/>
              <a:p>
                <a:endParaRPr lang="zh-CN" altLang="en-US"/>
              </a:p>
            </p:txBody>
          </p:sp>
          <p:sp>
            <p:nvSpPr>
              <p:cNvPr id="32183" name="Rectangle 258"/>
              <p:cNvSpPr>
                <a:spLocks noChangeArrowheads="1"/>
              </p:cNvSpPr>
              <p:nvPr/>
            </p:nvSpPr>
            <p:spPr bwMode="auto">
              <a:xfrm>
                <a:off x="1538" y="2434"/>
                <a:ext cx="7" cy="3"/>
              </a:xfrm>
              <a:prstGeom prst="rect">
                <a:avLst/>
              </a:prstGeom>
              <a:solidFill>
                <a:srgbClr val="C0C0C0"/>
              </a:solidFill>
              <a:ln w="9525">
                <a:noFill/>
                <a:miter lim="800000"/>
                <a:headEnd/>
                <a:tailEnd/>
              </a:ln>
            </p:spPr>
            <p:txBody>
              <a:bodyPr/>
              <a:lstStyle/>
              <a:p>
                <a:endParaRPr lang="zh-CN" altLang="en-US"/>
              </a:p>
            </p:txBody>
          </p:sp>
          <p:sp>
            <p:nvSpPr>
              <p:cNvPr id="32184" name="Rectangle 259"/>
              <p:cNvSpPr>
                <a:spLocks noChangeArrowheads="1"/>
              </p:cNvSpPr>
              <p:nvPr/>
            </p:nvSpPr>
            <p:spPr bwMode="auto">
              <a:xfrm>
                <a:off x="1538" y="2440"/>
                <a:ext cx="7" cy="4"/>
              </a:xfrm>
              <a:prstGeom prst="rect">
                <a:avLst/>
              </a:prstGeom>
              <a:solidFill>
                <a:srgbClr val="C0C0C0"/>
              </a:solidFill>
              <a:ln w="9525">
                <a:noFill/>
                <a:miter lim="800000"/>
                <a:headEnd/>
                <a:tailEnd/>
              </a:ln>
            </p:spPr>
            <p:txBody>
              <a:bodyPr/>
              <a:lstStyle/>
              <a:p>
                <a:endParaRPr lang="zh-CN" altLang="en-US"/>
              </a:p>
            </p:txBody>
          </p:sp>
          <p:sp>
            <p:nvSpPr>
              <p:cNvPr id="32185" name="Rectangle 260"/>
              <p:cNvSpPr>
                <a:spLocks noChangeArrowheads="1"/>
              </p:cNvSpPr>
              <p:nvPr/>
            </p:nvSpPr>
            <p:spPr bwMode="auto">
              <a:xfrm>
                <a:off x="1538" y="2446"/>
                <a:ext cx="7" cy="4"/>
              </a:xfrm>
              <a:prstGeom prst="rect">
                <a:avLst/>
              </a:prstGeom>
              <a:solidFill>
                <a:srgbClr val="C0C0C0"/>
              </a:solidFill>
              <a:ln w="9525">
                <a:noFill/>
                <a:miter lim="800000"/>
                <a:headEnd/>
                <a:tailEnd/>
              </a:ln>
            </p:spPr>
            <p:txBody>
              <a:bodyPr/>
              <a:lstStyle/>
              <a:p>
                <a:endParaRPr lang="zh-CN" altLang="en-US"/>
              </a:p>
            </p:txBody>
          </p:sp>
          <p:sp>
            <p:nvSpPr>
              <p:cNvPr id="32186" name="Rectangle 261"/>
              <p:cNvSpPr>
                <a:spLocks noChangeArrowheads="1"/>
              </p:cNvSpPr>
              <p:nvPr/>
            </p:nvSpPr>
            <p:spPr bwMode="auto">
              <a:xfrm>
                <a:off x="1538" y="2452"/>
                <a:ext cx="7" cy="4"/>
              </a:xfrm>
              <a:prstGeom prst="rect">
                <a:avLst/>
              </a:prstGeom>
              <a:solidFill>
                <a:srgbClr val="C0C0C0"/>
              </a:solidFill>
              <a:ln w="9525">
                <a:noFill/>
                <a:miter lim="800000"/>
                <a:headEnd/>
                <a:tailEnd/>
              </a:ln>
            </p:spPr>
            <p:txBody>
              <a:bodyPr/>
              <a:lstStyle/>
              <a:p>
                <a:endParaRPr lang="zh-CN" altLang="en-US"/>
              </a:p>
            </p:txBody>
          </p:sp>
          <p:sp>
            <p:nvSpPr>
              <p:cNvPr id="32187" name="Rectangle 262"/>
              <p:cNvSpPr>
                <a:spLocks noChangeArrowheads="1"/>
              </p:cNvSpPr>
              <p:nvPr/>
            </p:nvSpPr>
            <p:spPr bwMode="auto">
              <a:xfrm>
                <a:off x="1538" y="2458"/>
                <a:ext cx="6" cy="4"/>
              </a:xfrm>
              <a:prstGeom prst="rect">
                <a:avLst/>
              </a:prstGeom>
              <a:solidFill>
                <a:srgbClr val="C0C0C0"/>
              </a:solidFill>
              <a:ln w="9525">
                <a:noFill/>
                <a:miter lim="800000"/>
                <a:headEnd/>
                <a:tailEnd/>
              </a:ln>
            </p:spPr>
            <p:txBody>
              <a:bodyPr/>
              <a:lstStyle/>
              <a:p>
                <a:endParaRPr lang="zh-CN" altLang="en-US"/>
              </a:p>
            </p:txBody>
          </p:sp>
          <p:sp>
            <p:nvSpPr>
              <p:cNvPr id="32188" name="Rectangle 263"/>
              <p:cNvSpPr>
                <a:spLocks noChangeArrowheads="1"/>
              </p:cNvSpPr>
              <p:nvPr/>
            </p:nvSpPr>
            <p:spPr bwMode="auto">
              <a:xfrm>
                <a:off x="1538" y="2464"/>
                <a:ext cx="6" cy="4"/>
              </a:xfrm>
              <a:prstGeom prst="rect">
                <a:avLst/>
              </a:prstGeom>
              <a:solidFill>
                <a:srgbClr val="C0C0C0"/>
              </a:solidFill>
              <a:ln w="9525">
                <a:noFill/>
                <a:miter lim="800000"/>
                <a:headEnd/>
                <a:tailEnd/>
              </a:ln>
            </p:spPr>
            <p:txBody>
              <a:bodyPr/>
              <a:lstStyle/>
              <a:p>
                <a:endParaRPr lang="zh-CN" altLang="en-US"/>
              </a:p>
            </p:txBody>
          </p:sp>
          <p:sp>
            <p:nvSpPr>
              <p:cNvPr id="32189" name="Rectangle 264"/>
              <p:cNvSpPr>
                <a:spLocks noChangeArrowheads="1"/>
              </p:cNvSpPr>
              <p:nvPr/>
            </p:nvSpPr>
            <p:spPr bwMode="auto">
              <a:xfrm>
                <a:off x="1538" y="2470"/>
                <a:ext cx="6" cy="3"/>
              </a:xfrm>
              <a:prstGeom prst="rect">
                <a:avLst/>
              </a:prstGeom>
              <a:solidFill>
                <a:srgbClr val="C0C0C0"/>
              </a:solidFill>
              <a:ln w="9525">
                <a:noFill/>
                <a:miter lim="800000"/>
                <a:headEnd/>
                <a:tailEnd/>
              </a:ln>
            </p:spPr>
            <p:txBody>
              <a:bodyPr/>
              <a:lstStyle/>
              <a:p>
                <a:endParaRPr lang="zh-CN" altLang="en-US"/>
              </a:p>
            </p:txBody>
          </p:sp>
        </p:grpSp>
        <p:grpSp>
          <p:nvGrpSpPr>
            <p:cNvPr id="31951" name="Group 265"/>
            <p:cNvGrpSpPr>
              <a:grpSpLocks/>
            </p:cNvGrpSpPr>
            <p:nvPr/>
          </p:nvGrpSpPr>
          <p:grpSpPr bwMode="auto">
            <a:xfrm>
              <a:off x="1555" y="2393"/>
              <a:ext cx="6" cy="80"/>
              <a:chOff x="1555" y="2393"/>
              <a:chExt cx="6" cy="80"/>
            </a:xfrm>
          </p:grpSpPr>
          <p:sp>
            <p:nvSpPr>
              <p:cNvPr id="32162" name="Rectangle 266"/>
              <p:cNvSpPr>
                <a:spLocks noChangeArrowheads="1"/>
              </p:cNvSpPr>
              <p:nvPr/>
            </p:nvSpPr>
            <p:spPr bwMode="auto">
              <a:xfrm>
                <a:off x="1557" y="2393"/>
                <a:ext cx="3" cy="80"/>
              </a:xfrm>
              <a:prstGeom prst="rect">
                <a:avLst/>
              </a:prstGeom>
              <a:solidFill>
                <a:srgbClr val="808080"/>
              </a:solidFill>
              <a:ln w="9525">
                <a:noFill/>
                <a:miter lim="800000"/>
                <a:headEnd/>
                <a:tailEnd/>
              </a:ln>
            </p:spPr>
            <p:txBody>
              <a:bodyPr/>
              <a:lstStyle/>
              <a:p>
                <a:endParaRPr lang="zh-CN" altLang="en-US"/>
              </a:p>
            </p:txBody>
          </p:sp>
          <p:sp>
            <p:nvSpPr>
              <p:cNvPr id="32163" name="Rectangle 267"/>
              <p:cNvSpPr>
                <a:spLocks noChangeArrowheads="1"/>
              </p:cNvSpPr>
              <p:nvPr/>
            </p:nvSpPr>
            <p:spPr bwMode="auto">
              <a:xfrm>
                <a:off x="1556" y="2395"/>
                <a:ext cx="5" cy="4"/>
              </a:xfrm>
              <a:prstGeom prst="rect">
                <a:avLst/>
              </a:prstGeom>
              <a:solidFill>
                <a:srgbClr val="C0C0C0"/>
              </a:solidFill>
              <a:ln w="9525">
                <a:noFill/>
                <a:miter lim="800000"/>
                <a:headEnd/>
                <a:tailEnd/>
              </a:ln>
            </p:spPr>
            <p:txBody>
              <a:bodyPr/>
              <a:lstStyle/>
              <a:p>
                <a:endParaRPr lang="zh-CN" altLang="en-US"/>
              </a:p>
            </p:txBody>
          </p:sp>
          <p:sp>
            <p:nvSpPr>
              <p:cNvPr id="32164" name="Rectangle 268"/>
              <p:cNvSpPr>
                <a:spLocks noChangeArrowheads="1"/>
              </p:cNvSpPr>
              <p:nvPr/>
            </p:nvSpPr>
            <p:spPr bwMode="auto">
              <a:xfrm>
                <a:off x="1555" y="2401"/>
                <a:ext cx="6" cy="4"/>
              </a:xfrm>
              <a:prstGeom prst="rect">
                <a:avLst/>
              </a:prstGeom>
              <a:solidFill>
                <a:srgbClr val="C0C0C0"/>
              </a:solidFill>
              <a:ln w="9525">
                <a:noFill/>
                <a:miter lim="800000"/>
                <a:headEnd/>
                <a:tailEnd/>
              </a:ln>
            </p:spPr>
            <p:txBody>
              <a:bodyPr/>
              <a:lstStyle/>
              <a:p>
                <a:endParaRPr lang="zh-CN" altLang="en-US"/>
              </a:p>
            </p:txBody>
          </p:sp>
          <p:sp>
            <p:nvSpPr>
              <p:cNvPr id="32165" name="Rectangle 269"/>
              <p:cNvSpPr>
                <a:spLocks noChangeArrowheads="1"/>
              </p:cNvSpPr>
              <p:nvPr/>
            </p:nvSpPr>
            <p:spPr bwMode="auto">
              <a:xfrm>
                <a:off x="1556" y="2408"/>
                <a:ext cx="5" cy="3"/>
              </a:xfrm>
              <a:prstGeom prst="rect">
                <a:avLst/>
              </a:prstGeom>
              <a:solidFill>
                <a:srgbClr val="C0C0C0"/>
              </a:solidFill>
              <a:ln w="9525">
                <a:noFill/>
                <a:miter lim="800000"/>
                <a:headEnd/>
                <a:tailEnd/>
              </a:ln>
            </p:spPr>
            <p:txBody>
              <a:bodyPr/>
              <a:lstStyle/>
              <a:p>
                <a:endParaRPr lang="zh-CN" altLang="en-US"/>
              </a:p>
            </p:txBody>
          </p:sp>
          <p:sp>
            <p:nvSpPr>
              <p:cNvPr id="32166" name="Rectangle 270"/>
              <p:cNvSpPr>
                <a:spLocks noChangeArrowheads="1"/>
              </p:cNvSpPr>
              <p:nvPr/>
            </p:nvSpPr>
            <p:spPr bwMode="auto">
              <a:xfrm>
                <a:off x="1556" y="2413"/>
                <a:ext cx="5" cy="4"/>
              </a:xfrm>
              <a:prstGeom prst="rect">
                <a:avLst/>
              </a:prstGeom>
              <a:solidFill>
                <a:srgbClr val="C0C0C0"/>
              </a:solidFill>
              <a:ln w="9525">
                <a:noFill/>
                <a:miter lim="800000"/>
                <a:headEnd/>
                <a:tailEnd/>
              </a:ln>
            </p:spPr>
            <p:txBody>
              <a:bodyPr/>
              <a:lstStyle/>
              <a:p>
                <a:endParaRPr lang="zh-CN" altLang="en-US"/>
              </a:p>
            </p:txBody>
          </p:sp>
          <p:sp>
            <p:nvSpPr>
              <p:cNvPr id="32167" name="Rectangle 271"/>
              <p:cNvSpPr>
                <a:spLocks noChangeArrowheads="1"/>
              </p:cNvSpPr>
              <p:nvPr/>
            </p:nvSpPr>
            <p:spPr bwMode="auto">
              <a:xfrm>
                <a:off x="1556" y="2419"/>
                <a:ext cx="5" cy="4"/>
              </a:xfrm>
              <a:prstGeom prst="rect">
                <a:avLst/>
              </a:prstGeom>
              <a:solidFill>
                <a:srgbClr val="C0C0C0"/>
              </a:solidFill>
              <a:ln w="9525">
                <a:noFill/>
                <a:miter lim="800000"/>
                <a:headEnd/>
                <a:tailEnd/>
              </a:ln>
            </p:spPr>
            <p:txBody>
              <a:bodyPr/>
              <a:lstStyle/>
              <a:p>
                <a:endParaRPr lang="zh-CN" altLang="en-US"/>
              </a:p>
            </p:txBody>
          </p:sp>
          <p:sp>
            <p:nvSpPr>
              <p:cNvPr id="32168" name="Rectangle 272"/>
              <p:cNvSpPr>
                <a:spLocks noChangeArrowheads="1"/>
              </p:cNvSpPr>
              <p:nvPr/>
            </p:nvSpPr>
            <p:spPr bwMode="auto">
              <a:xfrm>
                <a:off x="1555" y="2425"/>
                <a:ext cx="6" cy="4"/>
              </a:xfrm>
              <a:prstGeom prst="rect">
                <a:avLst/>
              </a:prstGeom>
              <a:solidFill>
                <a:srgbClr val="C0C0C0"/>
              </a:solidFill>
              <a:ln w="9525">
                <a:noFill/>
                <a:miter lim="800000"/>
                <a:headEnd/>
                <a:tailEnd/>
              </a:ln>
            </p:spPr>
            <p:txBody>
              <a:bodyPr/>
              <a:lstStyle/>
              <a:p>
                <a:endParaRPr lang="zh-CN" altLang="en-US"/>
              </a:p>
            </p:txBody>
          </p:sp>
          <p:sp>
            <p:nvSpPr>
              <p:cNvPr id="32169" name="Rectangle 273"/>
              <p:cNvSpPr>
                <a:spLocks noChangeArrowheads="1"/>
              </p:cNvSpPr>
              <p:nvPr/>
            </p:nvSpPr>
            <p:spPr bwMode="auto">
              <a:xfrm>
                <a:off x="1556" y="2432"/>
                <a:ext cx="5" cy="4"/>
              </a:xfrm>
              <a:prstGeom prst="rect">
                <a:avLst/>
              </a:prstGeom>
              <a:solidFill>
                <a:srgbClr val="C0C0C0"/>
              </a:solidFill>
              <a:ln w="9525">
                <a:noFill/>
                <a:miter lim="800000"/>
                <a:headEnd/>
                <a:tailEnd/>
              </a:ln>
            </p:spPr>
            <p:txBody>
              <a:bodyPr/>
              <a:lstStyle/>
              <a:p>
                <a:endParaRPr lang="zh-CN" altLang="en-US"/>
              </a:p>
            </p:txBody>
          </p:sp>
          <p:sp>
            <p:nvSpPr>
              <p:cNvPr id="32170" name="Rectangle 274"/>
              <p:cNvSpPr>
                <a:spLocks noChangeArrowheads="1"/>
              </p:cNvSpPr>
              <p:nvPr/>
            </p:nvSpPr>
            <p:spPr bwMode="auto">
              <a:xfrm>
                <a:off x="1556" y="2438"/>
                <a:ext cx="5" cy="4"/>
              </a:xfrm>
              <a:prstGeom prst="rect">
                <a:avLst/>
              </a:prstGeom>
              <a:solidFill>
                <a:srgbClr val="C0C0C0"/>
              </a:solidFill>
              <a:ln w="9525">
                <a:noFill/>
                <a:miter lim="800000"/>
                <a:headEnd/>
                <a:tailEnd/>
              </a:ln>
            </p:spPr>
            <p:txBody>
              <a:bodyPr/>
              <a:lstStyle/>
              <a:p>
                <a:endParaRPr lang="zh-CN" altLang="en-US"/>
              </a:p>
            </p:txBody>
          </p:sp>
          <p:sp>
            <p:nvSpPr>
              <p:cNvPr id="32171" name="Rectangle 275"/>
              <p:cNvSpPr>
                <a:spLocks noChangeArrowheads="1"/>
              </p:cNvSpPr>
              <p:nvPr/>
            </p:nvSpPr>
            <p:spPr bwMode="auto">
              <a:xfrm>
                <a:off x="1556" y="2444"/>
                <a:ext cx="5" cy="4"/>
              </a:xfrm>
              <a:prstGeom prst="rect">
                <a:avLst/>
              </a:prstGeom>
              <a:solidFill>
                <a:srgbClr val="C0C0C0"/>
              </a:solidFill>
              <a:ln w="9525">
                <a:noFill/>
                <a:miter lim="800000"/>
                <a:headEnd/>
                <a:tailEnd/>
              </a:ln>
            </p:spPr>
            <p:txBody>
              <a:bodyPr/>
              <a:lstStyle/>
              <a:p>
                <a:endParaRPr lang="zh-CN" altLang="en-US"/>
              </a:p>
            </p:txBody>
          </p:sp>
          <p:sp>
            <p:nvSpPr>
              <p:cNvPr id="32172" name="Rectangle 276"/>
              <p:cNvSpPr>
                <a:spLocks noChangeArrowheads="1"/>
              </p:cNvSpPr>
              <p:nvPr/>
            </p:nvSpPr>
            <p:spPr bwMode="auto">
              <a:xfrm>
                <a:off x="1556" y="2450"/>
                <a:ext cx="5" cy="3"/>
              </a:xfrm>
              <a:prstGeom prst="rect">
                <a:avLst/>
              </a:prstGeom>
              <a:solidFill>
                <a:srgbClr val="C0C0C0"/>
              </a:solidFill>
              <a:ln w="9525">
                <a:noFill/>
                <a:miter lim="800000"/>
                <a:headEnd/>
                <a:tailEnd/>
              </a:ln>
            </p:spPr>
            <p:txBody>
              <a:bodyPr/>
              <a:lstStyle/>
              <a:p>
                <a:endParaRPr lang="zh-CN" altLang="en-US"/>
              </a:p>
            </p:txBody>
          </p:sp>
          <p:sp>
            <p:nvSpPr>
              <p:cNvPr id="32173" name="Rectangle 277"/>
              <p:cNvSpPr>
                <a:spLocks noChangeArrowheads="1"/>
              </p:cNvSpPr>
              <p:nvPr/>
            </p:nvSpPr>
            <p:spPr bwMode="auto">
              <a:xfrm>
                <a:off x="1555" y="2456"/>
                <a:ext cx="6" cy="3"/>
              </a:xfrm>
              <a:prstGeom prst="rect">
                <a:avLst/>
              </a:prstGeom>
              <a:solidFill>
                <a:srgbClr val="C0C0C0"/>
              </a:solidFill>
              <a:ln w="9525">
                <a:noFill/>
                <a:miter lim="800000"/>
                <a:headEnd/>
                <a:tailEnd/>
              </a:ln>
            </p:spPr>
            <p:txBody>
              <a:bodyPr/>
              <a:lstStyle/>
              <a:p>
                <a:endParaRPr lang="zh-CN" altLang="en-US"/>
              </a:p>
            </p:txBody>
          </p:sp>
          <p:sp>
            <p:nvSpPr>
              <p:cNvPr id="32174" name="Rectangle 278"/>
              <p:cNvSpPr>
                <a:spLocks noChangeArrowheads="1"/>
              </p:cNvSpPr>
              <p:nvPr/>
            </p:nvSpPr>
            <p:spPr bwMode="auto">
              <a:xfrm>
                <a:off x="1555" y="2462"/>
                <a:ext cx="6" cy="3"/>
              </a:xfrm>
              <a:prstGeom prst="rect">
                <a:avLst/>
              </a:prstGeom>
              <a:solidFill>
                <a:srgbClr val="C0C0C0"/>
              </a:solidFill>
              <a:ln w="9525">
                <a:noFill/>
                <a:miter lim="800000"/>
                <a:headEnd/>
                <a:tailEnd/>
              </a:ln>
            </p:spPr>
            <p:txBody>
              <a:bodyPr/>
              <a:lstStyle/>
              <a:p>
                <a:endParaRPr lang="zh-CN" altLang="en-US"/>
              </a:p>
            </p:txBody>
          </p:sp>
          <p:sp>
            <p:nvSpPr>
              <p:cNvPr id="32175" name="Rectangle 279"/>
              <p:cNvSpPr>
                <a:spLocks noChangeArrowheads="1"/>
              </p:cNvSpPr>
              <p:nvPr/>
            </p:nvSpPr>
            <p:spPr bwMode="auto">
              <a:xfrm>
                <a:off x="1555" y="2467"/>
                <a:ext cx="6" cy="4"/>
              </a:xfrm>
              <a:prstGeom prst="rect">
                <a:avLst/>
              </a:prstGeom>
              <a:solidFill>
                <a:srgbClr val="C0C0C0"/>
              </a:solidFill>
              <a:ln w="9525">
                <a:noFill/>
                <a:miter lim="800000"/>
                <a:headEnd/>
                <a:tailEnd/>
              </a:ln>
            </p:spPr>
            <p:txBody>
              <a:bodyPr/>
              <a:lstStyle/>
              <a:p>
                <a:endParaRPr lang="zh-CN" altLang="en-US"/>
              </a:p>
            </p:txBody>
          </p:sp>
        </p:grpSp>
        <p:grpSp>
          <p:nvGrpSpPr>
            <p:cNvPr id="31952" name="Group 280"/>
            <p:cNvGrpSpPr>
              <a:grpSpLocks/>
            </p:cNvGrpSpPr>
            <p:nvPr/>
          </p:nvGrpSpPr>
          <p:grpSpPr bwMode="auto">
            <a:xfrm>
              <a:off x="1572" y="2393"/>
              <a:ext cx="5" cy="79"/>
              <a:chOff x="1572" y="2393"/>
              <a:chExt cx="5" cy="79"/>
            </a:xfrm>
          </p:grpSpPr>
          <p:sp>
            <p:nvSpPr>
              <p:cNvPr id="32148" name="Rectangle 281"/>
              <p:cNvSpPr>
                <a:spLocks noChangeArrowheads="1"/>
              </p:cNvSpPr>
              <p:nvPr/>
            </p:nvSpPr>
            <p:spPr bwMode="auto">
              <a:xfrm>
                <a:off x="1573" y="2393"/>
                <a:ext cx="4" cy="79"/>
              </a:xfrm>
              <a:prstGeom prst="rect">
                <a:avLst/>
              </a:prstGeom>
              <a:solidFill>
                <a:srgbClr val="808080"/>
              </a:solidFill>
              <a:ln w="9525">
                <a:noFill/>
                <a:miter lim="800000"/>
                <a:headEnd/>
                <a:tailEnd/>
              </a:ln>
            </p:spPr>
            <p:txBody>
              <a:bodyPr/>
              <a:lstStyle/>
              <a:p>
                <a:endParaRPr lang="zh-CN" altLang="en-US"/>
              </a:p>
            </p:txBody>
          </p:sp>
          <p:sp>
            <p:nvSpPr>
              <p:cNvPr id="32149" name="Rectangle 282"/>
              <p:cNvSpPr>
                <a:spLocks noChangeArrowheads="1"/>
              </p:cNvSpPr>
              <p:nvPr/>
            </p:nvSpPr>
            <p:spPr bwMode="auto">
              <a:xfrm>
                <a:off x="1572" y="2395"/>
                <a:ext cx="5" cy="4"/>
              </a:xfrm>
              <a:prstGeom prst="rect">
                <a:avLst/>
              </a:prstGeom>
              <a:solidFill>
                <a:srgbClr val="C0C0C0"/>
              </a:solidFill>
              <a:ln w="9525">
                <a:noFill/>
                <a:miter lim="800000"/>
                <a:headEnd/>
                <a:tailEnd/>
              </a:ln>
            </p:spPr>
            <p:txBody>
              <a:bodyPr/>
              <a:lstStyle/>
              <a:p>
                <a:endParaRPr lang="zh-CN" altLang="en-US"/>
              </a:p>
            </p:txBody>
          </p:sp>
          <p:sp>
            <p:nvSpPr>
              <p:cNvPr id="32150" name="Rectangle 283"/>
              <p:cNvSpPr>
                <a:spLocks noChangeArrowheads="1"/>
              </p:cNvSpPr>
              <p:nvPr/>
            </p:nvSpPr>
            <p:spPr bwMode="auto">
              <a:xfrm>
                <a:off x="1572" y="2401"/>
                <a:ext cx="5" cy="4"/>
              </a:xfrm>
              <a:prstGeom prst="rect">
                <a:avLst/>
              </a:prstGeom>
              <a:solidFill>
                <a:srgbClr val="C0C0C0"/>
              </a:solidFill>
              <a:ln w="9525">
                <a:noFill/>
                <a:miter lim="800000"/>
                <a:headEnd/>
                <a:tailEnd/>
              </a:ln>
            </p:spPr>
            <p:txBody>
              <a:bodyPr/>
              <a:lstStyle/>
              <a:p>
                <a:endParaRPr lang="zh-CN" altLang="en-US"/>
              </a:p>
            </p:txBody>
          </p:sp>
          <p:sp>
            <p:nvSpPr>
              <p:cNvPr id="32151" name="Rectangle 284"/>
              <p:cNvSpPr>
                <a:spLocks noChangeArrowheads="1"/>
              </p:cNvSpPr>
              <p:nvPr/>
            </p:nvSpPr>
            <p:spPr bwMode="auto">
              <a:xfrm>
                <a:off x="1572" y="2407"/>
                <a:ext cx="5" cy="4"/>
              </a:xfrm>
              <a:prstGeom prst="rect">
                <a:avLst/>
              </a:prstGeom>
              <a:solidFill>
                <a:srgbClr val="C0C0C0"/>
              </a:solidFill>
              <a:ln w="9525">
                <a:noFill/>
                <a:miter lim="800000"/>
                <a:headEnd/>
                <a:tailEnd/>
              </a:ln>
            </p:spPr>
            <p:txBody>
              <a:bodyPr/>
              <a:lstStyle/>
              <a:p>
                <a:endParaRPr lang="zh-CN" altLang="en-US"/>
              </a:p>
            </p:txBody>
          </p:sp>
          <p:sp>
            <p:nvSpPr>
              <p:cNvPr id="32152" name="Rectangle 285"/>
              <p:cNvSpPr>
                <a:spLocks noChangeArrowheads="1"/>
              </p:cNvSpPr>
              <p:nvPr/>
            </p:nvSpPr>
            <p:spPr bwMode="auto">
              <a:xfrm>
                <a:off x="1572" y="2413"/>
                <a:ext cx="5" cy="4"/>
              </a:xfrm>
              <a:prstGeom prst="rect">
                <a:avLst/>
              </a:prstGeom>
              <a:solidFill>
                <a:srgbClr val="C0C0C0"/>
              </a:solidFill>
              <a:ln w="9525">
                <a:noFill/>
                <a:miter lim="800000"/>
                <a:headEnd/>
                <a:tailEnd/>
              </a:ln>
            </p:spPr>
            <p:txBody>
              <a:bodyPr/>
              <a:lstStyle/>
              <a:p>
                <a:endParaRPr lang="zh-CN" altLang="en-US"/>
              </a:p>
            </p:txBody>
          </p:sp>
          <p:sp>
            <p:nvSpPr>
              <p:cNvPr id="32153" name="Rectangle 286"/>
              <p:cNvSpPr>
                <a:spLocks noChangeArrowheads="1"/>
              </p:cNvSpPr>
              <p:nvPr/>
            </p:nvSpPr>
            <p:spPr bwMode="auto">
              <a:xfrm>
                <a:off x="1572" y="2419"/>
                <a:ext cx="5" cy="3"/>
              </a:xfrm>
              <a:prstGeom prst="rect">
                <a:avLst/>
              </a:prstGeom>
              <a:solidFill>
                <a:srgbClr val="C0C0C0"/>
              </a:solidFill>
              <a:ln w="9525">
                <a:noFill/>
                <a:miter lim="800000"/>
                <a:headEnd/>
                <a:tailEnd/>
              </a:ln>
            </p:spPr>
            <p:txBody>
              <a:bodyPr/>
              <a:lstStyle/>
              <a:p>
                <a:endParaRPr lang="zh-CN" altLang="en-US"/>
              </a:p>
            </p:txBody>
          </p:sp>
          <p:sp>
            <p:nvSpPr>
              <p:cNvPr id="32154" name="Rectangle 287"/>
              <p:cNvSpPr>
                <a:spLocks noChangeArrowheads="1"/>
              </p:cNvSpPr>
              <p:nvPr/>
            </p:nvSpPr>
            <p:spPr bwMode="auto">
              <a:xfrm>
                <a:off x="1572" y="2425"/>
                <a:ext cx="5" cy="3"/>
              </a:xfrm>
              <a:prstGeom prst="rect">
                <a:avLst/>
              </a:prstGeom>
              <a:solidFill>
                <a:srgbClr val="C0C0C0"/>
              </a:solidFill>
              <a:ln w="9525">
                <a:noFill/>
                <a:miter lim="800000"/>
                <a:headEnd/>
                <a:tailEnd/>
              </a:ln>
            </p:spPr>
            <p:txBody>
              <a:bodyPr/>
              <a:lstStyle/>
              <a:p>
                <a:endParaRPr lang="zh-CN" altLang="en-US"/>
              </a:p>
            </p:txBody>
          </p:sp>
          <p:sp>
            <p:nvSpPr>
              <p:cNvPr id="32155" name="Rectangle 288"/>
              <p:cNvSpPr>
                <a:spLocks noChangeArrowheads="1"/>
              </p:cNvSpPr>
              <p:nvPr/>
            </p:nvSpPr>
            <p:spPr bwMode="auto">
              <a:xfrm>
                <a:off x="1572" y="2431"/>
                <a:ext cx="5" cy="4"/>
              </a:xfrm>
              <a:prstGeom prst="rect">
                <a:avLst/>
              </a:prstGeom>
              <a:solidFill>
                <a:srgbClr val="C0C0C0"/>
              </a:solidFill>
              <a:ln w="9525">
                <a:noFill/>
                <a:miter lim="800000"/>
                <a:headEnd/>
                <a:tailEnd/>
              </a:ln>
            </p:spPr>
            <p:txBody>
              <a:bodyPr/>
              <a:lstStyle/>
              <a:p>
                <a:endParaRPr lang="zh-CN" altLang="en-US"/>
              </a:p>
            </p:txBody>
          </p:sp>
          <p:sp>
            <p:nvSpPr>
              <p:cNvPr id="32156" name="Rectangle 289"/>
              <p:cNvSpPr>
                <a:spLocks noChangeArrowheads="1"/>
              </p:cNvSpPr>
              <p:nvPr/>
            </p:nvSpPr>
            <p:spPr bwMode="auto">
              <a:xfrm>
                <a:off x="1572" y="2437"/>
                <a:ext cx="5" cy="4"/>
              </a:xfrm>
              <a:prstGeom prst="rect">
                <a:avLst/>
              </a:prstGeom>
              <a:solidFill>
                <a:srgbClr val="C0C0C0"/>
              </a:solidFill>
              <a:ln w="9525">
                <a:noFill/>
                <a:miter lim="800000"/>
                <a:headEnd/>
                <a:tailEnd/>
              </a:ln>
            </p:spPr>
            <p:txBody>
              <a:bodyPr/>
              <a:lstStyle/>
              <a:p>
                <a:endParaRPr lang="zh-CN" altLang="en-US"/>
              </a:p>
            </p:txBody>
          </p:sp>
          <p:sp>
            <p:nvSpPr>
              <p:cNvPr id="32157" name="Rectangle 290"/>
              <p:cNvSpPr>
                <a:spLocks noChangeArrowheads="1"/>
              </p:cNvSpPr>
              <p:nvPr/>
            </p:nvSpPr>
            <p:spPr bwMode="auto">
              <a:xfrm>
                <a:off x="1572" y="2443"/>
                <a:ext cx="5" cy="3"/>
              </a:xfrm>
              <a:prstGeom prst="rect">
                <a:avLst/>
              </a:prstGeom>
              <a:solidFill>
                <a:srgbClr val="C0C0C0"/>
              </a:solidFill>
              <a:ln w="9525">
                <a:noFill/>
                <a:miter lim="800000"/>
                <a:headEnd/>
                <a:tailEnd/>
              </a:ln>
            </p:spPr>
            <p:txBody>
              <a:bodyPr/>
              <a:lstStyle/>
              <a:p>
                <a:endParaRPr lang="zh-CN" altLang="en-US"/>
              </a:p>
            </p:txBody>
          </p:sp>
          <p:sp>
            <p:nvSpPr>
              <p:cNvPr id="32158" name="Rectangle 291"/>
              <p:cNvSpPr>
                <a:spLocks noChangeArrowheads="1"/>
              </p:cNvSpPr>
              <p:nvPr/>
            </p:nvSpPr>
            <p:spPr bwMode="auto">
              <a:xfrm>
                <a:off x="1572" y="2449"/>
                <a:ext cx="5" cy="3"/>
              </a:xfrm>
              <a:prstGeom prst="rect">
                <a:avLst/>
              </a:prstGeom>
              <a:solidFill>
                <a:srgbClr val="C0C0C0"/>
              </a:solidFill>
              <a:ln w="9525">
                <a:noFill/>
                <a:miter lim="800000"/>
                <a:headEnd/>
                <a:tailEnd/>
              </a:ln>
            </p:spPr>
            <p:txBody>
              <a:bodyPr/>
              <a:lstStyle/>
              <a:p>
                <a:endParaRPr lang="zh-CN" altLang="en-US"/>
              </a:p>
            </p:txBody>
          </p:sp>
          <p:sp>
            <p:nvSpPr>
              <p:cNvPr id="32159" name="Rectangle 292"/>
              <p:cNvSpPr>
                <a:spLocks noChangeArrowheads="1"/>
              </p:cNvSpPr>
              <p:nvPr/>
            </p:nvSpPr>
            <p:spPr bwMode="auto">
              <a:xfrm>
                <a:off x="1572" y="2454"/>
                <a:ext cx="5" cy="4"/>
              </a:xfrm>
              <a:prstGeom prst="rect">
                <a:avLst/>
              </a:prstGeom>
              <a:solidFill>
                <a:srgbClr val="C0C0C0"/>
              </a:solidFill>
              <a:ln w="9525">
                <a:noFill/>
                <a:miter lim="800000"/>
                <a:headEnd/>
                <a:tailEnd/>
              </a:ln>
            </p:spPr>
            <p:txBody>
              <a:bodyPr/>
              <a:lstStyle/>
              <a:p>
                <a:endParaRPr lang="zh-CN" altLang="en-US"/>
              </a:p>
            </p:txBody>
          </p:sp>
          <p:sp>
            <p:nvSpPr>
              <p:cNvPr id="32160" name="Rectangle 293"/>
              <p:cNvSpPr>
                <a:spLocks noChangeArrowheads="1"/>
              </p:cNvSpPr>
              <p:nvPr/>
            </p:nvSpPr>
            <p:spPr bwMode="auto">
              <a:xfrm>
                <a:off x="1572" y="2460"/>
                <a:ext cx="5" cy="4"/>
              </a:xfrm>
              <a:prstGeom prst="rect">
                <a:avLst/>
              </a:prstGeom>
              <a:solidFill>
                <a:srgbClr val="C0C0C0"/>
              </a:solidFill>
              <a:ln w="9525">
                <a:noFill/>
                <a:miter lim="800000"/>
                <a:headEnd/>
                <a:tailEnd/>
              </a:ln>
            </p:spPr>
            <p:txBody>
              <a:bodyPr/>
              <a:lstStyle/>
              <a:p>
                <a:endParaRPr lang="zh-CN" altLang="en-US"/>
              </a:p>
            </p:txBody>
          </p:sp>
          <p:sp>
            <p:nvSpPr>
              <p:cNvPr id="32161" name="Rectangle 294"/>
              <p:cNvSpPr>
                <a:spLocks noChangeArrowheads="1"/>
              </p:cNvSpPr>
              <p:nvPr/>
            </p:nvSpPr>
            <p:spPr bwMode="auto">
              <a:xfrm>
                <a:off x="1572" y="2466"/>
                <a:ext cx="5" cy="4"/>
              </a:xfrm>
              <a:prstGeom prst="rect">
                <a:avLst/>
              </a:prstGeom>
              <a:solidFill>
                <a:srgbClr val="C0C0C0"/>
              </a:solidFill>
              <a:ln w="9525">
                <a:noFill/>
                <a:miter lim="800000"/>
                <a:headEnd/>
                <a:tailEnd/>
              </a:ln>
            </p:spPr>
            <p:txBody>
              <a:bodyPr/>
              <a:lstStyle/>
              <a:p>
                <a:endParaRPr lang="zh-CN" altLang="en-US"/>
              </a:p>
            </p:txBody>
          </p:sp>
        </p:grpSp>
        <p:grpSp>
          <p:nvGrpSpPr>
            <p:cNvPr id="31953" name="Group 295"/>
            <p:cNvGrpSpPr>
              <a:grpSpLocks/>
            </p:cNvGrpSpPr>
            <p:nvPr/>
          </p:nvGrpSpPr>
          <p:grpSpPr bwMode="auto">
            <a:xfrm>
              <a:off x="1600" y="2393"/>
              <a:ext cx="6" cy="78"/>
              <a:chOff x="1600" y="2393"/>
              <a:chExt cx="6" cy="78"/>
            </a:xfrm>
          </p:grpSpPr>
          <p:sp>
            <p:nvSpPr>
              <p:cNvPr id="32134" name="Rectangle 296"/>
              <p:cNvSpPr>
                <a:spLocks noChangeArrowheads="1"/>
              </p:cNvSpPr>
              <p:nvPr/>
            </p:nvSpPr>
            <p:spPr bwMode="auto">
              <a:xfrm>
                <a:off x="1602" y="2393"/>
                <a:ext cx="3" cy="78"/>
              </a:xfrm>
              <a:prstGeom prst="rect">
                <a:avLst/>
              </a:prstGeom>
              <a:solidFill>
                <a:srgbClr val="808080"/>
              </a:solidFill>
              <a:ln w="9525">
                <a:noFill/>
                <a:miter lim="800000"/>
                <a:headEnd/>
                <a:tailEnd/>
              </a:ln>
            </p:spPr>
            <p:txBody>
              <a:bodyPr/>
              <a:lstStyle/>
              <a:p>
                <a:endParaRPr lang="zh-CN" altLang="en-US"/>
              </a:p>
            </p:txBody>
          </p:sp>
          <p:sp>
            <p:nvSpPr>
              <p:cNvPr id="32135" name="Rectangle 297"/>
              <p:cNvSpPr>
                <a:spLocks noChangeArrowheads="1"/>
              </p:cNvSpPr>
              <p:nvPr/>
            </p:nvSpPr>
            <p:spPr bwMode="auto">
              <a:xfrm>
                <a:off x="1601" y="2395"/>
                <a:ext cx="5" cy="3"/>
              </a:xfrm>
              <a:prstGeom prst="rect">
                <a:avLst/>
              </a:prstGeom>
              <a:solidFill>
                <a:srgbClr val="C0C0C0"/>
              </a:solidFill>
              <a:ln w="9525">
                <a:noFill/>
                <a:miter lim="800000"/>
                <a:headEnd/>
                <a:tailEnd/>
              </a:ln>
            </p:spPr>
            <p:txBody>
              <a:bodyPr/>
              <a:lstStyle/>
              <a:p>
                <a:endParaRPr lang="zh-CN" altLang="en-US"/>
              </a:p>
            </p:txBody>
          </p:sp>
          <p:sp>
            <p:nvSpPr>
              <p:cNvPr id="32136" name="Rectangle 298"/>
              <p:cNvSpPr>
                <a:spLocks noChangeArrowheads="1"/>
              </p:cNvSpPr>
              <p:nvPr/>
            </p:nvSpPr>
            <p:spPr bwMode="auto">
              <a:xfrm>
                <a:off x="1600" y="2400"/>
                <a:ext cx="6" cy="4"/>
              </a:xfrm>
              <a:prstGeom prst="rect">
                <a:avLst/>
              </a:prstGeom>
              <a:solidFill>
                <a:srgbClr val="C0C0C0"/>
              </a:solidFill>
              <a:ln w="9525">
                <a:noFill/>
                <a:miter lim="800000"/>
                <a:headEnd/>
                <a:tailEnd/>
              </a:ln>
            </p:spPr>
            <p:txBody>
              <a:bodyPr/>
              <a:lstStyle/>
              <a:p>
                <a:endParaRPr lang="zh-CN" altLang="en-US"/>
              </a:p>
            </p:txBody>
          </p:sp>
          <p:sp>
            <p:nvSpPr>
              <p:cNvPr id="32137" name="Rectangle 299"/>
              <p:cNvSpPr>
                <a:spLocks noChangeArrowheads="1"/>
              </p:cNvSpPr>
              <p:nvPr/>
            </p:nvSpPr>
            <p:spPr bwMode="auto">
              <a:xfrm>
                <a:off x="1601" y="2406"/>
                <a:ext cx="5" cy="4"/>
              </a:xfrm>
              <a:prstGeom prst="rect">
                <a:avLst/>
              </a:prstGeom>
              <a:solidFill>
                <a:srgbClr val="C0C0C0"/>
              </a:solidFill>
              <a:ln w="9525">
                <a:noFill/>
                <a:miter lim="800000"/>
                <a:headEnd/>
                <a:tailEnd/>
              </a:ln>
            </p:spPr>
            <p:txBody>
              <a:bodyPr/>
              <a:lstStyle/>
              <a:p>
                <a:endParaRPr lang="zh-CN" altLang="en-US"/>
              </a:p>
            </p:txBody>
          </p:sp>
          <p:sp>
            <p:nvSpPr>
              <p:cNvPr id="32138" name="Rectangle 300"/>
              <p:cNvSpPr>
                <a:spLocks noChangeArrowheads="1"/>
              </p:cNvSpPr>
              <p:nvPr/>
            </p:nvSpPr>
            <p:spPr bwMode="auto">
              <a:xfrm>
                <a:off x="1601" y="2412"/>
                <a:ext cx="5" cy="4"/>
              </a:xfrm>
              <a:prstGeom prst="rect">
                <a:avLst/>
              </a:prstGeom>
              <a:solidFill>
                <a:srgbClr val="C0C0C0"/>
              </a:solidFill>
              <a:ln w="9525">
                <a:noFill/>
                <a:miter lim="800000"/>
                <a:headEnd/>
                <a:tailEnd/>
              </a:ln>
            </p:spPr>
            <p:txBody>
              <a:bodyPr/>
              <a:lstStyle/>
              <a:p>
                <a:endParaRPr lang="zh-CN" altLang="en-US"/>
              </a:p>
            </p:txBody>
          </p:sp>
          <p:sp>
            <p:nvSpPr>
              <p:cNvPr id="32139" name="Rectangle 301"/>
              <p:cNvSpPr>
                <a:spLocks noChangeArrowheads="1"/>
              </p:cNvSpPr>
              <p:nvPr/>
            </p:nvSpPr>
            <p:spPr bwMode="auto">
              <a:xfrm>
                <a:off x="1601" y="2418"/>
                <a:ext cx="5" cy="4"/>
              </a:xfrm>
              <a:prstGeom prst="rect">
                <a:avLst/>
              </a:prstGeom>
              <a:solidFill>
                <a:srgbClr val="C0C0C0"/>
              </a:solidFill>
              <a:ln w="9525">
                <a:noFill/>
                <a:miter lim="800000"/>
                <a:headEnd/>
                <a:tailEnd/>
              </a:ln>
            </p:spPr>
            <p:txBody>
              <a:bodyPr/>
              <a:lstStyle/>
              <a:p>
                <a:endParaRPr lang="zh-CN" altLang="en-US"/>
              </a:p>
            </p:txBody>
          </p:sp>
          <p:sp>
            <p:nvSpPr>
              <p:cNvPr id="32140" name="Rectangle 302"/>
              <p:cNvSpPr>
                <a:spLocks noChangeArrowheads="1"/>
              </p:cNvSpPr>
              <p:nvPr/>
            </p:nvSpPr>
            <p:spPr bwMode="auto">
              <a:xfrm>
                <a:off x="1600" y="2424"/>
                <a:ext cx="6" cy="4"/>
              </a:xfrm>
              <a:prstGeom prst="rect">
                <a:avLst/>
              </a:prstGeom>
              <a:solidFill>
                <a:srgbClr val="C0C0C0"/>
              </a:solidFill>
              <a:ln w="9525">
                <a:noFill/>
                <a:miter lim="800000"/>
                <a:headEnd/>
                <a:tailEnd/>
              </a:ln>
            </p:spPr>
            <p:txBody>
              <a:bodyPr/>
              <a:lstStyle/>
              <a:p>
                <a:endParaRPr lang="zh-CN" altLang="en-US"/>
              </a:p>
            </p:txBody>
          </p:sp>
          <p:sp>
            <p:nvSpPr>
              <p:cNvPr id="32141" name="Rectangle 303"/>
              <p:cNvSpPr>
                <a:spLocks noChangeArrowheads="1"/>
              </p:cNvSpPr>
              <p:nvPr/>
            </p:nvSpPr>
            <p:spPr bwMode="auto">
              <a:xfrm>
                <a:off x="1601" y="2430"/>
                <a:ext cx="5" cy="4"/>
              </a:xfrm>
              <a:prstGeom prst="rect">
                <a:avLst/>
              </a:prstGeom>
              <a:solidFill>
                <a:srgbClr val="C0C0C0"/>
              </a:solidFill>
              <a:ln w="9525">
                <a:noFill/>
                <a:miter lim="800000"/>
                <a:headEnd/>
                <a:tailEnd/>
              </a:ln>
            </p:spPr>
            <p:txBody>
              <a:bodyPr/>
              <a:lstStyle/>
              <a:p>
                <a:endParaRPr lang="zh-CN" altLang="en-US"/>
              </a:p>
            </p:txBody>
          </p:sp>
          <p:sp>
            <p:nvSpPr>
              <p:cNvPr id="32142" name="Rectangle 304"/>
              <p:cNvSpPr>
                <a:spLocks noChangeArrowheads="1"/>
              </p:cNvSpPr>
              <p:nvPr/>
            </p:nvSpPr>
            <p:spPr bwMode="auto">
              <a:xfrm>
                <a:off x="1601" y="2436"/>
                <a:ext cx="5" cy="4"/>
              </a:xfrm>
              <a:prstGeom prst="rect">
                <a:avLst/>
              </a:prstGeom>
              <a:solidFill>
                <a:srgbClr val="C0C0C0"/>
              </a:solidFill>
              <a:ln w="9525">
                <a:noFill/>
                <a:miter lim="800000"/>
                <a:headEnd/>
                <a:tailEnd/>
              </a:ln>
            </p:spPr>
            <p:txBody>
              <a:bodyPr/>
              <a:lstStyle/>
              <a:p>
                <a:endParaRPr lang="zh-CN" altLang="en-US"/>
              </a:p>
            </p:txBody>
          </p:sp>
          <p:sp>
            <p:nvSpPr>
              <p:cNvPr id="32143" name="Rectangle 305"/>
              <p:cNvSpPr>
                <a:spLocks noChangeArrowheads="1"/>
              </p:cNvSpPr>
              <p:nvPr/>
            </p:nvSpPr>
            <p:spPr bwMode="auto">
              <a:xfrm>
                <a:off x="1601" y="2442"/>
                <a:ext cx="5" cy="4"/>
              </a:xfrm>
              <a:prstGeom prst="rect">
                <a:avLst/>
              </a:prstGeom>
              <a:solidFill>
                <a:srgbClr val="C0C0C0"/>
              </a:solidFill>
              <a:ln w="9525">
                <a:noFill/>
                <a:miter lim="800000"/>
                <a:headEnd/>
                <a:tailEnd/>
              </a:ln>
            </p:spPr>
            <p:txBody>
              <a:bodyPr/>
              <a:lstStyle/>
              <a:p>
                <a:endParaRPr lang="zh-CN" altLang="en-US"/>
              </a:p>
            </p:txBody>
          </p:sp>
          <p:sp>
            <p:nvSpPr>
              <p:cNvPr id="32144" name="Rectangle 306"/>
              <p:cNvSpPr>
                <a:spLocks noChangeArrowheads="1"/>
              </p:cNvSpPr>
              <p:nvPr/>
            </p:nvSpPr>
            <p:spPr bwMode="auto">
              <a:xfrm>
                <a:off x="1601" y="2448"/>
                <a:ext cx="5" cy="4"/>
              </a:xfrm>
              <a:prstGeom prst="rect">
                <a:avLst/>
              </a:prstGeom>
              <a:solidFill>
                <a:srgbClr val="C0C0C0"/>
              </a:solidFill>
              <a:ln w="9525">
                <a:noFill/>
                <a:miter lim="800000"/>
                <a:headEnd/>
                <a:tailEnd/>
              </a:ln>
            </p:spPr>
            <p:txBody>
              <a:bodyPr/>
              <a:lstStyle/>
              <a:p>
                <a:endParaRPr lang="zh-CN" altLang="en-US"/>
              </a:p>
            </p:txBody>
          </p:sp>
          <p:sp>
            <p:nvSpPr>
              <p:cNvPr id="32145" name="Rectangle 307"/>
              <p:cNvSpPr>
                <a:spLocks noChangeArrowheads="1"/>
              </p:cNvSpPr>
              <p:nvPr/>
            </p:nvSpPr>
            <p:spPr bwMode="auto">
              <a:xfrm>
                <a:off x="1600" y="2454"/>
                <a:ext cx="6" cy="3"/>
              </a:xfrm>
              <a:prstGeom prst="rect">
                <a:avLst/>
              </a:prstGeom>
              <a:solidFill>
                <a:srgbClr val="C0C0C0"/>
              </a:solidFill>
              <a:ln w="9525">
                <a:noFill/>
                <a:miter lim="800000"/>
                <a:headEnd/>
                <a:tailEnd/>
              </a:ln>
            </p:spPr>
            <p:txBody>
              <a:bodyPr/>
              <a:lstStyle/>
              <a:p>
                <a:endParaRPr lang="zh-CN" altLang="en-US"/>
              </a:p>
            </p:txBody>
          </p:sp>
          <p:sp>
            <p:nvSpPr>
              <p:cNvPr id="32146" name="Rectangle 308"/>
              <p:cNvSpPr>
                <a:spLocks noChangeArrowheads="1"/>
              </p:cNvSpPr>
              <p:nvPr/>
            </p:nvSpPr>
            <p:spPr bwMode="auto">
              <a:xfrm>
                <a:off x="1600" y="2460"/>
                <a:ext cx="6" cy="3"/>
              </a:xfrm>
              <a:prstGeom prst="rect">
                <a:avLst/>
              </a:prstGeom>
              <a:solidFill>
                <a:srgbClr val="C0C0C0"/>
              </a:solidFill>
              <a:ln w="9525">
                <a:noFill/>
                <a:miter lim="800000"/>
                <a:headEnd/>
                <a:tailEnd/>
              </a:ln>
            </p:spPr>
            <p:txBody>
              <a:bodyPr/>
              <a:lstStyle/>
              <a:p>
                <a:endParaRPr lang="zh-CN" altLang="en-US"/>
              </a:p>
            </p:txBody>
          </p:sp>
          <p:sp>
            <p:nvSpPr>
              <p:cNvPr id="32147" name="Rectangle 309"/>
              <p:cNvSpPr>
                <a:spLocks noChangeArrowheads="1"/>
              </p:cNvSpPr>
              <p:nvPr/>
            </p:nvSpPr>
            <p:spPr bwMode="auto">
              <a:xfrm>
                <a:off x="1600" y="2465"/>
                <a:ext cx="6" cy="4"/>
              </a:xfrm>
              <a:prstGeom prst="rect">
                <a:avLst/>
              </a:prstGeom>
              <a:solidFill>
                <a:srgbClr val="C0C0C0"/>
              </a:solidFill>
              <a:ln w="9525">
                <a:noFill/>
                <a:miter lim="800000"/>
                <a:headEnd/>
                <a:tailEnd/>
              </a:ln>
            </p:spPr>
            <p:txBody>
              <a:bodyPr/>
              <a:lstStyle/>
              <a:p>
                <a:endParaRPr lang="zh-CN" altLang="en-US"/>
              </a:p>
            </p:txBody>
          </p:sp>
        </p:grpSp>
        <p:grpSp>
          <p:nvGrpSpPr>
            <p:cNvPr id="31954" name="Group 310"/>
            <p:cNvGrpSpPr>
              <a:grpSpLocks/>
            </p:cNvGrpSpPr>
            <p:nvPr/>
          </p:nvGrpSpPr>
          <p:grpSpPr bwMode="auto">
            <a:xfrm>
              <a:off x="1642" y="2510"/>
              <a:ext cx="19" cy="21"/>
              <a:chOff x="1642" y="2510"/>
              <a:chExt cx="19" cy="21"/>
            </a:xfrm>
          </p:grpSpPr>
          <p:sp>
            <p:nvSpPr>
              <p:cNvPr id="32130" name="Freeform 311"/>
              <p:cNvSpPr>
                <a:spLocks/>
              </p:cNvSpPr>
              <p:nvPr/>
            </p:nvSpPr>
            <p:spPr bwMode="auto">
              <a:xfrm>
                <a:off x="1642" y="2510"/>
                <a:ext cx="19" cy="21"/>
              </a:xfrm>
              <a:custGeom>
                <a:avLst/>
                <a:gdLst>
                  <a:gd name="T0" fmla="*/ 147 w 147"/>
                  <a:gd name="T1" fmla="*/ 0 h 163"/>
                  <a:gd name="T2" fmla="*/ 0 w 147"/>
                  <a:gd name="T3" fmla="*/ 10 h 163"/>
                  <a:gd name="T4" fmla="*/ 0 w 147"/>
                  <a:gd name="T5" fmla="*/ 163 h 163"/>
                  <a:gd name="T6" fmla="*/ 147 w 147"/>
                  <a:gd name="T7" fmla="*/ 153 h 163"/>
                  <a:gd name="T8" fmla="*/ 147 w 147"/>
                  <a:gd name="T9" fmla="*/ 0 h 163"/>
                  <a:gd name="T10" fmla="*/ 0 60000 65536"/>
                  <a:gd name="T11" fmla="*/ 0 60000 65536"/>
                  <a:gd name="T12" fmla="*/ 0 60000 65536"/>
                  <a:gd name="T13" fmla="*/ 0 60000 65536"/>
                  <a:gd name="T14" fmla="*/ 0 60000 65536"/>
                  <a:gd name="T15" fmla="*/ 0 w 147"/>
                  <a:gd name="T16" fmla="*/ 0 h 163"/>
                  <a:gd name="T17" fmla="*/ 147 w 147"/>
                  <a:gd name="T18" fmla="*/ 163 h 163"/>
                </a:gdLst>
                <a:ahLst/>
                <a:cxnLst>
                  <a:cxn ang="T10">
                    <a:pos x="T0" y="T1"/>
                  </a:cxn>
                  <a:cxn ang="T11">
                    <a:pos x="T2" y="T3"/>
                  </a:cxn>
                  <a:cxn ang="T12">
                    <a:pos x="T4" y="T5"/>
                  </a:cxn>
                  <a:cxn ang="T13">
                    <a:pos x="T6" y="T7"/>
                  </a:cxn>
                  <a:cxn ang="T14">
                    <a:pos x="T8" y="T9"/>
                  </a:cxn>
                </a:cxnLst>
                <a:rect l="T15" t="T16" r="T17" b="T18"/>
                <a:pathLst>
                  <a:path w="147" h="163">
                    <a:moveTo>
                      <a:pt x="147" y="0"/>
                    </a:moveTo>
                    <a:lnTo>
                      <a:pt x="0" y="10"/>
                    </a:lnTo>
                    <a:lnTo>
                      <a:pt x="0" y="163"/>
                    </a:lnTo>
                    <a:lnTo>
                      <a:pt x="147" y="153"/>
                    </a:lnTo>
                    <a:lnTo>
                      <a:pt x="147" y="0"/>
                    </a:lnTo>
                    <a:close/>
                  </a:path>
                </a:pathLst>
              </a:custGeom>
              <a:solidFill>
                <a:srgbClr val="404040"/>
              </a:solidFill>
              <a:ln w="1588">
                <a:solidFill>
                  <a:srgbClr val="808080"/>
                </a:solidFill>
                <a:round/>
                <a:headEnd/>
                <a:tailEnd/>
              </a:ln>
            </p:spPr>
            <p:txBody>
              <a:bodyPr/>
              <a:lstStyle/>
              <a:p>
                <a:endParaRPr lang="zh-CN" altLang="en-US"/>
              </a:p>
            </p:txBody>
          </p:sp>
          <p:sp>
            <p:nvSpPr>
              <p:cNvPr id="32131" name="Freeform 312"/>
              <p:cNvSpPr>
                <a:spLocks/>
              </p:cNvSpPr>
              <p:nvPr/>
            </p:nvSpPr>
            <p:spPr bwMode="auto">
              <a:xfrm>
                <a:off x="1646" y="2513"/>
                <a:ext cx="12" cy="15"/>
              </a:xfrm>
              <a:custGeom>
                <a:avLst/>
                <a:gdLst>
                  <a:gd name="T0" fmla="*/ 95 w 95"/>
                  <a:gd name="T1" fmla="*/ 0 h 123"/>
                  <a:gd name="T2" fmla="*/ 0 w 95"/>
                  <a:gd name="T3" fmla="*/ 7 h 123"/>
                  <a:gd name="T4" fmla="*/ 0 w 95"/>
                  <a:gd name="T5" fmla="*/ 123 h 123"/>
                  <a:gd name="T6" fmla="*/ 95 w 95"/>
                  <a:gd name="T7" fmla="*/ 115 h 123"/>
                  <a:gd name="T8" fmla="*/ 95 w 95"/>
                  <a:gd name="T9" fmla="*/ 0 h 123"/>
                  <a:gd name="T10" fmla="*/ 0 60000 65536"/>
                  <a:gd name="T11" fmla="*/ 0 60000 65536"/>
                  <a:gd name="T12" fmla="*/ 0 60000 65536"/>
                  <a:gd name="T13" fmla="*/ 0 60000 65536"/>
                  <a:gd name="T14" fmla="*/ 0 60000 65536"/>
                  <a:gd name="T15" fmla="*/ 0 w 95"/>
                  <a:gd name="T16" fmla="*/ 0 h 123"/>
                  <a:gd name="T17" fmla="*/ 95 w 95"/>
                  <a:gd name="T18" fmla="*/ 123 h 123"/>
                </a:gdLst>
                <a:ahLst/>
                <a:cxnLst>
                  <a:cxn ang="T10">
                    <a:pos x="T0" y="T1"/>
                  </a:cxn>
                  <a:cxn ang="T11">
                    <a:pos x="T2" y="T3"/>
                  </a:cxn>
                  <a:cxn ang="T12">
                    <a:pos x="T4" y="T5"/>
                  </a:cxn>
                  <a:cxn ang="T13">
                    <a:pos x="T6" y="T7"/>
                  </a:cxn>
                  <a:cxn ang="T14">
                    <a:pos x="T8" y="T9"/>
                  </a:cxn>
                </a:cxnLst>
                <a:rect l="T15" t="T16" r="T17" b="T18"/>
                <a:pathLst>
                  <a:path w="95" h="123">
                    <a:moveTo>
                      <a:pt x="95" y="0"/>
                    </a:moveTo>
                    <a:lnTo>
                      <a:pt x="0" y="7"/>
                    </a:lnTo>
                    <a:lnTo>
                      <a:pt x="0" y="123"/>
                    </a:lnTo>
                    <a:lnTo>
                      <a:pt x="95" y="115"/>
                    </a:lnTo>
                    <a:lnTo>
                      <a:pt x="95" y="0"/>
                    </a:lnTo>
                    <a:close/>
                  </a:path>
                </a:pathLst>
              </a:custGeom>
              <a:solidFill>
                <a:srgbClr val="800000"/>
              </a:solidFill>
              <a:ln w="9525">
                <a:noFill/>
                <a:round/>
                <a:headEnd/>
                <a:tailEnd/>
              </a:ln>
            </p:spPr>
            <p:txBody>
              <a:bodyPr/>
              <a:lstStyle/>
              <a:p>
                <a:endParaRPr lang="zh-CN" altLang="en-US"/>
              </a:p>
            </p:txBody>
          </p:sp>
          <p:sp>
            <p:nvSpPr>
              <p:cNvPr id="32132" name="Rectangle 313"/>
              <p:cNvSpPr>
                <a:spLocks noChangeArrowheads="1"/>
              </p:cNvSpPr>
              <p:nvPr/>
            </p:nvSpPr>
            <p:spPr bwMode="auto">
              <a:xfrm>
                <a:off x="1650" y="2515"/>
                <a:ext cx="4" cy="5"/>
              </a:xfrm>
              <a:prstGeom prst="rect">
                <a:avLst/>
              </a:prstGeom>
              <a:solidFill>
                <a:srgbClr val="404040"/>
              </a:solidFill>
              <a:ln w="9525">
                <a:noFill/>
                <a:miter lim="800000"/>
                <a:headEnd/>
                <a:tailEnd/>
              </a:ln>
            </p:spPr>
            <p:txBody>
              <a:bodyPr/>
              <a:lstStyle/>
              <a:p>
                <a:endParaRPr lang="zh-CN" altLang="en-US"/>
              </a:p>
            </p:txBody>
          </p:sp>
          <p:sp>
            <p:nvSpPr>
              <p:cNvPr id="32133" name="Rectangle 314"/>
              <p:cNvSpPr>
                <a:spLocks noChangeArrowheads="1"/>
              </p:cNvSpPr>
              <p:nvPr/>
            </p:nvSpPr>
            <p:spPr bwMode="auto">
              <a:xfrm>
                <a:off x="1651" y="2522"/>
                <a:ext cx="3" cy="4"/>
              </a:xfrm>
              <a:prstGeom prst="rect">
                <a:avLst/>
              </a:prstGeom>
              <a:solidFill>
                <a:srgbClr val="404040"/>
              </a:solidFill>
              <a:ln w="9525">
                <a:noFill/>
                <a:miter lim="800000"/>
                <a:headEnd/>
                <a:tailEnd/>
              </a:ln>
            </p:spPr>
            <p:txBody>
              <a:bodyPr/>
              <a:lstStyle/>
              <a:p>
                <a:endParaRPr lang="zh-CN" altLang="en-US"/>
              </a:p>
            </p:txBody>
          </p:sp>
        </p:grpSp>
        <p:grpSp>
          <p:nvGrpSpPr>
            <p:cNvPr id="31955" name="Group 315"/>
            <p:cNvGrpSpPr>
              <a:grpSpLocks/>
            </p:cNvGrpSpPr>
            <p:nvPr/>
          </p:nvGrpSpPr>
          <p:grpSpPr bwMode="auto">
            <a:xfrm>
              <a:off x="1425" y="2600"/>
              <a:ext cx="202" cy="47"/>
              <a:chOff x="1425" y="2600"/>
              <a:chExt cx="202" cy="47"/>
            </a:xfrm>
          </p:grpSpPr>
          <p:sp>
            <p:nvSpPr>
              <p:cNvPr id="32119" name="Freeform 316"/>
              <p:cNvSpPr>
                <a:spLocks/>
              </p:cNvSpPr>
              <p:nvPr/>
            </p:nvSpPr>
            <p:spPr bwMode="auto">
              <a:xfrm>
                <a:off x="1622" y="2600"/>
                <a:ext cx="5" cy="18"/>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0" name="Freeform 317"/>
              <p:cNvSpPr>
                <a:spLocks/>
              </p:cNvSpPr>
              <p:nvPr/>
            </p:nvSpPr>
            <p:spPr bwMode="auto">
              <a:xfrm>
                <a:off x="1601" y="2603"/>
                <a:ext cx="5" cy="17"/>
              </a:xfrm>
              <a:custGeom>
                <a:avLst/>
                <a:gdLst>
                  <a:gd name="T0" fmla="*/ 38 w 38"/>
                  <a:gd name="T1" fmla="*/ 0 h 140"/>
                  <a:gd name="T2" fmla="*/ 0 w 38"/>
                  <a:gd name="T3" fmla="*/ 3 h 140"/>
                  <a:gd name="T4" fmla="*/ 0 w 38"/>
                  <a:gd name="T5" fmla="*/ 140 h 140"/>
                  <a:gd name="T6" fmla="*/ 38 w 38"/>
                  <a:gd name="T7" fmla="*/ 130 h 140"/>
                  <a:gd name="T8" fmla="*/ 38 w 38"/>
                  <a:gd name="T9" fmla="*/ 0 h 140"/>
                  <a:gd name="T10" fmla="*/ 0 60000 65536"/>
                  <a:gd name="T11" fmla="*/ 0 60000 65536"/>
                  <a:gd name="T12" fmla="*/ 0 60000 65536"/>
                  <a:gd name="T13" fmla="*/ 0 60000 65536"/>
                  <a:gd name="T14" fmla="*/ 0 60000 65536"/>
                  <a:gd name="T15" fmla="*/ 0 w 38"/>
                  <a:gd name="T16" fmla="*/ 0 h 140"/>
                  <a:gd name="T17" fmla="*/ 38 w 38"/>
                  <a:gd name="T18" fmla="*/ 140 h 140"/>
                </a:gdLst>
                <a:ahLst/>
                <a:cxnLst>
                  <a:cxn ang="T10">
                    <a:pos x="T0" y="T1"/>
                  </a:cxn>
                  <a:cxn ang="T11">
                    <a:pos x="T2" y="T3"/>
                  </a:cxn>
                  <a:cxn ang="T12">
                    <a:pos x="T4" y="T5"/>
                  </a:cxn>
                  <a:cxn ang="T13">
                    <a:pos x="T6" y="T7"/>
                  </a:cxn>
                  <a:cxn ang="T14">
                    <a:pos x="T8" y="T9"/>
                  </a:cxn>
                </a:cxnLst>
                <a:rect l="T15" t="T16" r="T17" b="T18"/>
                <a:pathLst>
                  <a:path w="38" h="140">
                    <a:moveTo>
                      <a:pt x="38" y="0"/>
                    </a:moveTo>
                    <a:lnTo>
                      <a:pt x="0" y="3"/>
                    </a:lnTo>
                    <a:lnTo>
                      <a:pt x="0" y="140"/>
                    </a:lnTo>
                    <a:lnTo>
                      <a:pt x="38" y="130"/>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1" name="Freeform 318"/>
              <p:cNvSpPr>
                <a:spLocks/>
              </p:cNvSpPr>
              <p:nvPr/>
            </p:nvSpPr>
            <p:spPr bwMode="auto">
              <a:xfrm>
                <a:off x="1573" y="2607"/>
                <a:ext cx="4" cy="18"/>
              </a:xfrm>
              <a:custGeom>
                <a:avLst/>
                <a:gdLst>
                  <a:gd name="T0" fmla="*/ 37 w 37"/>
                  <a:gd name="T1" fmla="*/ 0 h 141"/>
                  <a:gd name="T2" fmla="*/ 0 w 37"/>
                  <a:gd name="T3" fmla="*/ 4 h 141"/>
                  <a:gd name="T4" fmla="*/ 0 w 37"/>
                  <a:gd name="T5" fmla="*/ 141 h 141"/>
                  <a:gd name="T6" fmla="*/ 37 w 37"/>
                  <a:gd name="T7" fmla="*/ 132 h 141"/>
                  <a:gd name="T8" fmla="*/ 37 w 37"/>
                  <a:gd name="T9" fmla="*/ 0 h 141"/>
                  <a:gd name="T10" fmla="*/ 0 60000 65536"/>
                  <a:gd name="T11" fmla="*/ 0 60000 65536"/>
                  <a:gd name="T12" fmla="*/ 0 60000 65536"/>
                  <a:gd name="T13" fmla="*/ 0 60000 65536"/>
                  <a:gd name="T14" fmla="*/ 0 60000 65536"/>
                  <a:gd name="T15" fmla="*/ 0 w 37"/>
                  <a:gd name="T16" fmla="*/ 0 h 141"/>
                  <a:gd name="T17" fmla="*/ 37 w 37"/>
                  <a:gd name="T18" fmla="*/ 141 h 141"/>
                </a:gdLst>
                <a:ahLst/>
                <a:cxnLst>
                  <a:cxn ang="T10">
                    <a:pos x="T0" y="T1"/>
                  </a:cxn>
                  <a:cxn ang="T11">
                    <a:pos x="T2" y="T3"/>
                  </a:cxn>
                  <a:cxn ang="T12">
                    <a:pos x="T4" y="T5"/>
                  </a:cxn>
                  <a:cxn ang="T13">
                    <a:pos x="T6" y="T7"/>
                  </a:cxn>
                  <a:cxn ang="T14">
                    <a:pos x="T8" y="T9"/>
                  </a:cxn>
                </a:cxnLst>
                <a:rect l="T15" t="T16" r="T17" b="T18"/>
                <a:pathLst>
                  <a:path w="37" h="141">
                    <a:moveTo>
                      <a:pt x="37" y="0"/>
                    </a:moveTo>
                    <a:lnTo>
                      <a:pt x="0" y="4"/>
                    </a:lnTo>
                    <a:lnTo>
                      <a:pt x="0" y="141"/>
                    </a:lnTo>
                    <a:lnTo>
                      <a:pt x="37" y="132"/>
                    </a:lnTo>
                    <a:lnTo>
                      <a:pt x="37" y="0"/>
                    </a:lnTo>
                    <a:close/>
                  </a:path>
                </a:pathLst>
              </a:custGeom>
              <a:solidFill>
                <a:srgbClr val="E0E0E0"/>
              </a:solidFill>
              <a:ln w="1588">
                <a:solidFill>
                  <a:srgbClr val="808080"/>
                </a:solidFill>
                <a:round/>
                <a:headEnd/>
                <a:tailEnd/>
              </a:ln>
            </p:spPr>
            <p:txBody>
              <a:bodyPr/>
              <a:lstStyle/>
              <a:p>
                <a:endParaRPr lang="zh-CN" altLang="en-US"/>
              </a:p>
            </p:txBody>
          </p:sp>
          <p:sp>
            <p:nvSpPr>
              <p:cNvPr id="32122" name="Freeform 319"/>
              <p:cNvSpPr>
                <a:spLocks/>
              </p:cNvSpPr>
              <p:nvPr/>
            </p:nvSpPr>
            <p:spPr bwMode="auto">
              <a:xfrm>
                <a:off x="1556" y="2609"/>
                <a:ext cx="5" cy="18"/>
              </a:xfrm>
              <a:custGeom>
                <a:avLst/>
                <a:gdLst>
                  <a:gd name="T0" fmla="*/ 38 w 38"/>
                  <a:gd name="T1" fmla="*/ 0 h 139"/>
                  <a:gd name="T2" fmla="*/ 0 w 38"/>
                  <a:gd name="T3" fmla="*/ 3 h 139"/>
                  <a:gd name="T4" fmla="*/ 0 w 38"/>
                  <a:gd name="T5" fmla="*/ 139 h 139"/>
                  <a:gd name="T6" fmla="*/ 38 w 38"/>
                  <a:gd name="T7" fmla="*/ 130 h 139"/>
                  <a:gd name="T8" fmla="*/ 38 w 38"/>
                  <a:gd name="T9" fmla="*/ 0 h 139"/>
                  <a:gd name="T10" fmla="*/ 0 60000 65536"/>
                  <a:gd name="T11" fmla="*/ 0 60000 65536"/>
                  <a:gd name="T12" fmla="*/ 0 60000 65536"/>
                  <a:gd name="T13" fmla="*/ 0 60000 65536"/>
                  <a:gd name="T14" fmla="*/ 0 60000 65536"/>
                  <a:gd name="T15" fmla="*/ 0 w 38"/>
                  <a:gd name="T16" fmla="*/ 0 h 139"/>
                  <a:gd name="T17" fmla="*/ 38 w 38"/>
                  <a:gd name="T18" fmla="*/ 139 h 139"/>
                </a:gdLst>
                <a:ahLst/>
                <a:cxnLst>
                  <a:cxn ang="T10">
                    <a:pos x="T0" y="T1"/>
                  </a:cxn>
                  <a:cxn ang="T11">
                    <a:pos x="T2" y="T3"/>
                  </a:cxn>
                  <a:cxn ang="T12">
                    <a:pos x="T4" y="T5"/>
                  </a:cxn>
                  <a:cxn ang="T13">
                    <a:pos x="T6" y="T7"/>
                  </a:cxn>
                  <a:cxn ang="T14">
                    <a:pos x="T8" y="T9"/>
                  </a:cxn>
                </a:cxnLst>
                <a:rect l="T15" t="T16" r="T17" b="T18"/>
                <a:pathLst>
                  <a:path w="38" h="139">
                    <a:moveTo>
                      <a:pt x="38" y="0"/>
                    </a:moveTo>
                    <a:lnTo>
                      <a:pt x="0" y="3"/>
                    </a:lnTo>
                    <a:lnTo>
                      <a:pt x="0" y="139"/>
                    </a:lnTo>
                    <a:lnTo>
                      <a:pt x="38" y="130"/>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3" name="Freeform 320"/>
              <p:cNvSpPr>
                <a:spLocks/>
              </p:cNvSpPr>
              <p:nvPr/>
            </p:nvSpPr>
            <p:spPr bwMode="auto">
              <a:xfrm>
                <a:off x="1539" y="2612"/>
                <a:ext cx="4" cy="18"/>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4" name="Freeform 321"/>
              <p:cNvSpPr>
                <a:spLocks/>
              </p:cNvSpPr>
              <p:nvPr/>
            </p:nvSpPr>
            <p:spPr bwMode="auto">
              <a:xfrm>
                <a:off x="1521" y="2616"/>
                <a:ext cx="4" cy="17"/>
              </a:xfrm>
              <a:custGeom>
                <a:avLst/>
                <a:gdLst>
                  <a:gd name="T0" fmla="*/ 38 w 38"/>
                  <a:gd name="T1" fmla="*/ 0 h 139"/>
                  <a:gd name="T2" fmla="*/ 0 w 38"/>
                  <a:gd name="T3" fmla="*/ 3 h 139"/>
                  <a:gd name="T4" fmla="*/ 0 w 38"/>
                  <a:gd name="T5" fmla="*/ 139 h 139"/>
                  <a:gd name="T6" fmla="*/ 38 w 38"/>
                  <a:gd name="T7" fmla="*/ 131 h 139"/>
                  <a:gd name="T8" fmla="*/ 38 w 38"/>
                  <a:gd name="T9" fmla="*/ 0 h 139"/>
                  <a:gd name="T10" fmla="*/ 0 60000 65536"/>
                  <a:gd name="T11" fmla="*/ 0 60000 65536"/>
                  <a:gd name="T12" fmla="*/ 0 60000 65536"/>
                  <a:gd name="T13" fmla="*/ 0 60000 65536"/>
                  <a:gd name="T14" fmla="*/ 0 60000 65536"/>
                  <a:gd name="T15" fmla="*/ 0 w 38"/>
                  <a:gd name="T16" fmla="*/ 0 h 139"/>
                  <a:gd name="T17" fmla="*/ 38 w 38"/>
                  <a:gd name="T18" fmla="*/ 139 h 139"/>
                </a:gdLst>
                <a:ahLst/>
                <a:cxnLst>
                  <a:cxn ang="T10">
                    <a:pos x="T0" y="T1"/>
                  </a:cxn>
                  <a:cxn ang="T11">
                    <a:pos x="T2" y="T3"/>
                  </a:cxn>
                  <a:cxn ang="T12">
                    <a:pos x="T4" y="T5"/>
                  </a:cxn>
                  <a:cxn ang="T13">
                    <a:pos x="T6" y="T7"/>
                  </a:cxn>
                  <a:cxn ang="T14">
                    <a:pos x="T8" y="T9"/>
                  </a:cxn>
                </a:cxnLst>
                <a:rect l="T15" t="T16" r="T17" b="T18"/>
                <a:pathLst>
                  <a:path w="38" h="139">
                    <a:moveTo>
                      <a:pt x="38" y="0"/>
                    </a:moveTo>
                    <a:lnTo>
                      <a:pt x="0" y="3"/>
                    </a:lnTo>
                    <a:lnTo>
                      <a:pt x="0" y="139"/>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5" name="Freeform 322"/>
              <p:cNvSpPr>
                <a:spLocks/>
              </p:cNvSpPr>
              <p:nvPr/>
            </p:nvSpPr>
            <p:spPr bwMode="auto">
              <a:xfrm>
                <a:off x="1503" y="2618"/>
                <a:ext cx="5" cy="18"/>
              </a:xfrm>
              <a:custGeom>
                <a:avLst/>
                <a:gdLst>
                  <a:gd name="T0" fmla="*/ 39 w 39"/>
                  <a:gd name="T1" fmla="*/ 0 h 141"/>
                  <a:gd name="T2" fmla="*/ 0 w 39"/>
                  <a:gd name="T3" fmla="*/ 3 h 141"/>
                  <a:gd name="T4" fmla="*/ 0 w 39"/>
                  <a:gd name="T5" fmla="*/ 141 h 141"/>
                  <a:gd name="T6" fmla="*/ 39 w 39"/>
                  <a:gd name="T7" fmla="*/ 131 h 141"/>
                  <a:gd name="T8" fmla="*/ 39 w 39"/>
                  <a:gd name="T9" fmla="*/ 0 h 141"/>
                  <a:gd name="T10" fmla="*/ 0 60000 65536"/>
                  <a:gd name="T11" fmla="*/ 0 60000 65536"/>
                  <a:gd name="T12" fmla="*/ 0 60000 65536"/>
                  <a:gd name="T13" fmla="*/ 0 60000 65536"/>
                  <a:gd name="T14" fmla="*/ 0 60000 65536"/>
                  <a:gd name="T15" fmla="*/ 0 w 39"/>
                  <a:gd name="T16" fmla="*/ 0 h 141"/>
                  <a:gd name="T17" fmla="*/ 39 w 39"/>
                  <a:gd name="T18" fmla="*/ 141 h 141"/>
                </a:gdLst>
                <a:ahLst/>
                <a:cxnLst>
                  <a:cxn ang="T10">
                    <a:pos x="T0" y="T1"/>
                  </a:cxn>
                  <a:cxn ang="T11">
                    <a:pos x="T2" y="T3"/>
                  </a:cxn>
                  <a:cxn ang="T12">
                    <a:pos x="T4" y="T5"/>
                  </a:cxn>
                  <a:cxn ang="T13">
                    <a:pos x="T6" y="T7"/>
                  </a:cxn>
                  <a:cxn ang="T14">
                    <a:pos x="T8" y="T9"/>
                  </a:cxn>
                </a:cxnLst>
                <a:rect l="T15" t="T16" r="T17" b="T18"/>
                <a:pathLst>
                  <a:path w="39" h="141">
                    <a:moveTo>
                      <a:pt x="39" y="0"/>
                    </a:moveTo>
                    <a:lnTo>
                      <a:pt x="0" y="3"/>
                    </a:lnTo>
                    <a:lnTo>
                      <a:pt x="0" y="141"/>
                    </a:lnTo>
                    <a:lnTo>
                      <a:pt x="39" y="131"/>
                    </a:lnTo>
                    <a:lnTo>
                      <a:pt x="39" y="0"/>
                    </a:lnTo>
                    <a:close/>
                  </a:path>
                </a:pathLst>
              </a:custGeom>
              <a:solidFill>
                <a:srgbClr val="E0E0E0"/>
              </a:solidFill>
              <a:ln w="1588">
                <a:solidFill>
                  <a:srgbClr val="808080"/>
                </a:solidFill>
                <a:round/>
                <a:headEnd/>
                <a:tailEnd/>
              </a:ln>
            </p:spPr>
            <p:txBody>
              <a:bodyPr/>
              <a:lstStyle/>
              <a:p>
                <a:endParaRPr lang="zh-CN" altLang="en-US"/>
              </a:p>
            </p:txBody>
          </p:sp>
          <p:sp>
            <p:nvSpPr>
              <p:cNvPr id="32126" name="Freeform 323"/>
              <p:cNvSpPr>
                <a:spLocks/>
              </p:cNvSpPr>
              <p:nvPr/>
            </p:nvSpPr>
            <p:spPr bwMode="auto">
              <a:xfrm>
                <a:off x="1483" y="2621"/>
                <a:ext cx="5" cy="17"/>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7" name="Freeform 324"/>
              <p:cNvSpPr>
                <a:spLocks/>
              </p:cNvSpPr>
              <p:nvPr/>
            </p:nvSpPr>
            <p:spPr bwMode="auto">
              <a:xfrm>
                <a:off x="1464" y="2624"/>
                <a:ext cx="5" cy="17"/>
              </a:xfrm>
              <a:custGeom>
                <a:avLst/>
                <a:gdLst>
                  <a:gd name="T0" fmla="*/ 39 w 39"/>
                  <a:gd name="T1" fmla="*/ 0 h 140"/>
                  <a:gd name="T2" fmla="*/ 0 w 39"/>
                  <a:gd name="T3" fmla="*/ 3 h 140"/>
                  <a:gd name="T4" fmla="*/ 0 w 39"/>
                  <a:gd name="T5" fmla="*/ 140 h 140"/>
                  <a:gd name="T6" fmla="*/ 39 w 39"/>
                  <a:gd name="T7" fmla="*/ 130 h 140"/>
                  <a:gd name="T8" fmla="*/ 39 w 39"/>
                  <a:gd name="T9" fmla="*/ 0 h 140"/>
                  <a:gd name="T10" fmla="*/ 0 60000 65536"/>
                  <a:gd name="T11" fmla="*/ 0 60000 65536"/>
                  <a:gd name="T12" fmla="*/ 0 60000 65536"/>
                  <a:gd name="T13" fmla="*/ 0 60000 65536"/>
                  <a:gd name="T14" fmla="*/ 0 60000 65536"/>
                  <a:gd name="T15" fmla="*/ 0 w 39"/>
                  <a:gd name="T16" fmla="*/ 0 h 140"/>
                  <a:gd name="T17" fmla="*/ 39 w 39"/>
                  <a:gd name="T18" fmla="*/ 140 h 140"/>
                </a:gdLst>
                <a:ahLst/>
                <a:cxnLst>
                  <a:cxn ang="T10">
                    <a:pos x="T0" y="T1"/>
                  </a:cxn>
                  <a:cxn ang="T11">
                    <a:pos x="T2" y="T3"/>
                  </a:cxn>
                  <a:cxn ang="T12">
                    <a:pos x="T4" y="T5"/>
                  </a:cxn>
                  <a:cxn ang="T13">
                    <a:pos x="T6" y="T7"/>
                  </a:cxn>
                  <a:cxn ang="T14">
                    <a:pos x="T8" y="T9"/>
                  </a:cxn>
                </a:cxnLst>
                <a:rect l="T15" t="T16" r="T17" b="T18"/>
                <a:pathLst>
                  <a:path w="39" h="140">
                    <a:moveTo>
                      <a:pt x="39" y="0"/>
                    </a:moveTo>
                    <a:lnTo>
                      <a:pt x="0" y="3"/>
                    </a:lnTo>
                    <a:lnTo>
                      <a:pt x="0" y="140"/>
                    </a:lnTo>
                    <a:lnTo>
                      <a:pt x="39" y="130"/>
                    </a:lnTo>
                    <a:lnTo>
                      <a:pt x="39" y="0"/>
                    </a:lnTo>
                    <a:close/>
                  </a:path>
                </a:pathLst>
              </a:custGeom>
              <a:solidFill>
                <a:srgbClr val="E0E0E0"/>
              </a:solidFill>
              <a:ln w="1588">
                <a:solidFill>
                  <a:srgbClr val="808080"/>
                </a:solidFill>
                <a:round/>
                <a:headEnd/>
                <a:tailEnd/>
              </a:ln>
            </p:spPr>
            <p:txBody>
              <a:bodyPr/>
              <a:lstStyle/>
              <a:p>
                <a:endParaRPr lang="zh-CN" altLang="en-US"/>
              </a:p>
            </p:txBody>
          </p:sp>
          <p:sp>
            <p:nvSpPr>
              <p:cNvPr id="32128" name="Freeform 325"/>
              <p:cNvSpPr>
                <a:spLocks/>
              </p:cNvSpPr>
              <p:nvPr/>
            </p:nvSpPr>
            <p:spPr bwMode="auto">
              <a:xfrm>
                <a:off x="1445" y="2626"/>
                <a:ext cx="5" cy="18"/>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9" name="Freeform 326"/>
              <p:cNvSpPr>
                <a:spLocks/>
              </p:cNvSpPr>
              <p:nvPr/>
            </p:nvSpPr>
            <p:spPr bwMode="auto">
              <a:xfrm>
                <a:off x="1425" y="2630"/>
                <a:ext cx="5" cy="17"/>
              </a:xfrm>
              <a:custGeom>
                <a:avLst/>
                <a:gdLst>
                  <a:gd name="T0" fmla="*/ 39 w 39"/>
                  <a:gd name="T1" fmla="*/ 0 h 139"/>
                  <a:gd name="T2" fmla="*/ 0 w 39"/>
                  <a:gd name="T3" fmla="*/ 3 h 139"/>
                  <a:gd name="T4" fmla="*/ 0 w 39"/>
                  <a:gd name="T5" fmla="*/ 139 h 139"/>
                  <a:gd name="T6" fmla="*/ 39 w 39"/>
                  <a:gd name="T7" fmla="*/ 130 h 139"/>
                  <a:gd name="T8" fmla="*/ 39 w 39"/>
                  <a:gd name="T9" fmla="*/ 0 h 139"/>
                  <a:gd name="T10" fmla="*/ 0 60000 65536"/>
                  <a:gd name="T11" fmla="*/ 0 60000 65536"/>
                  <a:gd name="T12" fmla="*/ 0 60000 65536"/>
                  <a:gd name="T13" fmla="*/ 0 60000 65536"/>
                  <a:gd name="T14" fmla="*/ 0 60000 65536"/>
                  <a:gd name="T15" fmla="*/ 0 w 39"/>
                  <a:gd name="T16" fmla="*/ 0 h 139"/>
                  <a:gd name="T17" fmla="*/ 39 w 39"/>
                  <a:gd name="T18" fmla="*/ 139 h 139"/>
                </a:gdLst>
                <a:ahLst/>
                <a:cxnLst>
                  <a:cxn ang="T10">
                    <a:pos x="T0" y="T1"/>
                  </a:cxn>
                  <a:cxn ang="T11">
                    <a:pos x="T2" y="T3"/>
                  </a:cxn>
                  <a:cxn ang="T12">
                    <a:pos x="T4" y="T5"/>
                  </a:cxn>
                  <a:cxn ang="T13">
                    <a:pos x="T6" y="T7"/>
                  </a:cxn>
                  <a:cxn ang="T14">
                    <a:pos x="T8" y="T9"/>
                  </a:cxn>
                </a:cxnLst>
                <a:rect l="T15" t="T16" r="T17" b="T18"/>
                <a:pathLst>
                  <a:path w="39" h="139">
                    <a:moveTo>
                      <a:pt x="39" y="0"/>
                    </a:moveTo>
                    <a:lnTo>
                      <a:pt x="0" y="3"/>
                    </a:lnTo>
                    <a:lnTo>
                      <a:pt x="0" y="139"/>
                    </a:lnTo>
                    <a:lnTo>
                      <a:pt x="39" y="130"/>
                    </a:lnTo>
                    <a:lnTo>
                      <a:pt x="39" y="0"/>
                    </a:lnTo>
                    <a:close/>
                  </a:path>
                </a:pathLst>
              </a:custGeom>
              <a:solidFill>
                <a:srgbClr val="E0E0E0"/>
              </a:solidFill>
              <a:ln w="1588">
                <a:solidFill>
                  <a:srgbClr val="808080"/>
                </a:solidFill>
                <a:round/>
                <a:headEnd/>
                <a:tailEnd/>
              </a:ln>
            </p:spPr>
            <p:txBody>
              <a:bodyPr/>
              <a:lstStyle/>
              <a:p>
                <a:endParaRPr lang="zh-CN" altLang="en-US"/>
              </a:p>
            </p:txBody>
          </p:sp>
        </p:grpSp>
        <p:grpSp>
          <p:nvGrpSpPr>
            <p:cNvPr id="31956" name="Group 327"/>
            <p:cNvGrpSpPr>
              <a:grpSpLocks/>
            </p:cNvGrpSpPr>
            <p:nvPr/>
          </p:nvGrpSpPr>
          <p:grpSpPr bwMode="auto">
            <a:xfrm>
              <a:off x="1428" y="2620"/>
              <a:ext cx="226" cy="72"/>
              <a:chOff x="1428" y="2620"/>
              <a:chExt cx="226" cy="72"/>
            </a:xfrm>
          </p:grpSpPr>
          <p:sp>
            <p:nvSpPr>
              <p:cNvPr id="32089" name="Freeform 328"/>
              <p:cNvSpPr>
                <a:spLocks/>
              </p:cNvSpPr>
              <p:nvPr/>
            </p:nvSpPr>
            <p:spPr bwMode="auto">
              <a:xfrm>
                <a:off x="1431" y="2629"/>
                <a:ext cx="222" cy="53"/>
              </a:xfrm>
              <a:custGeom>
                <a:avLst/>
                <a:gdLst>
                  <a:gd name="T0" fmla="*/ 0 w 1772"/>
                  <a:gd name="T1" fmla="*/ 260 h 425"/>
                  <a:gd name="T2" fmla="*/ 0 w 1772"/>
                  <a:gd name="T3" fmla="*/ 425 h 425"/>
                  <a:gd name="T4" fmla="*/ 1772 w 1772"/>
                  <a:gd name="T5" fmla="*/ 139 h 425"/>
                  <a:gd name="T6" fmla="*/ 1772 w 1772"/>
                  <a:gd name="T7" fmla="*/ 0 h 425"/>
                  <a:gd name="T8" fmla="*/ 0 w 1772"/>
                  <a:gd name="T9" fmla="*/ 260 h 425"/>
                  <a:gd name="T10" fmla="*/ 0 60000 65536"/>
                  <a:gd name="T11" fmla="*/ 0 60000 65536"/>
                  <a:gd name="T12" fmla="*/ 0 60000 65536"/>
                  <a:gd name="T13" fmla="*/ 0 60000 65536"/>
                  <a:gd name="T14" fmla="*/ 0 60000 65536"/>
                  <a:gd name="T15" fmla="*/ 0 w 1772"/>
                  <a:gd name="T16" fmla="*/ 0 h 425"/>
                  <a:gd name="T17" fmla="*/ 1772 w 1772"/>
                  <a:gd name="T18" fmla="*/ 425 h 425"/>
                </a:gdLst>
                <a:ahLst/>
                <a:cxnLst>
                  <a:cxn ang="T10">
                    <a:pos x="T0" y="T1"/>
                  </a:cxn>
                  <a:cxn ang="T11">
                    <a:pos x="T2" y="T3"/>
                  </a:cxn>
                  <a:cxn ang="T12">
                    <a:pos x="T4" y="T5"/>
                  </a:cxn>
                  <a:cxn ang="T13">
                    <a:pos x="T6" y="T7"/>
                  </a:cxn>
                  <a:cxn ang="T14">
                    <a:pos x="T8" y="T9"/>
                  </a:cxn>
                </a:cxnLst>
                <a:rect l="T15" t="T16" r="T17" b="T18"/>
                <a:pathLst>
                  <a:path w="1772" h="425">
                    <a:moveTo>
                      <a:pt x="0" y="260"/>
                    </a:moveTo>
                    <a:lnTo>
                      <a:pt x="0" y="425"/>
                    </a:lnTo>
                    <a:lnTo>
                      <a:pt x="1772" y="139"/>
                    </a:lnTo>
                    <a:lnTo>
                      <a:pt x="1772" y="0"/>
                    </a:lnTo>
                    <a:lnTo>
                      <a:pt x="0" y="260"/>
                    </a:lnTo>
                    <a:close/>
                  </a:path>
                </a:pathLst>
              </a:custGeom>
              <a:solidFill>
                <a:srgbClr val="404040"/>
              </a:solidFill>
              <a:ln w="9525">
                <a:noFill/>
                <a:round/>
                <a:headEnd/>
                <a:tailEnd/>
              </a:ln>
            </p:spPr>
            <p:txBody>
              <a:bodyPr/>
              <a:lstStyle/>
              <a:p>
                <a:endParaRPr lang="zh-CN" altLang="en-US"/>
              </a:p>
            </p:txBody>
          </p:sp>
          <p:sp>
            <p:nvSpPr>
              <p:cNvPr id="32090" name="Rectangle 329"/>
              <p:cNvSpPr>
                <a:spLocks noChangeArrowheads="1"/>
              </p:cNvSpPr>
              <p:nvPr/>
            </p:nvSpPr>
            <p:spPr bwMode="auto">
              <a:xfrm>
                <a:off x="1439" y="2652"/>
                <a:ext cx="3" cy="38"/>
              </a:xfrm>
              <a:prstGeom prst="rect">
                <a:avLst/>
              </a:prstGeom>
              <a:solidFill>
                <a:srgbClr val="C0C0C0"/>
              </a:solidFill>
              <a:ln w="9525">
                <a:noFill/>
                <a:miter lim="800000"/>
                <a:headEnd/>
                <a:tailEnd/>
              </a:ln>
            </p:spPr>
            <p:txBody>
              <a:bodyPr/>
              <a:lstStyle/>
              <a:p>
                <a:endParaRPr lang="zh-CN" altLang="en-US"/>
              </a:p>
            </p:txBody>
          </p:sp>
          <p:sp>
            <p:nvSpPr>
              <p:cNvPr id="32091" name="Rectangle 330"/>
              <p:cNvSpPr>
                <a:spLocks noChangeArrowheads="1"/>
              </p:cNvSpPr>
              <p:nvPr/>
            </p:nvSpPr>
            <p:spPr bwMode="auto">
              <a:xfrm>
                <a:off x="1447" y="2652"/>
                <a:ext cx="2" cy="38"/>
              </a:xfrm>
              <a:prstGeom prst="rect">
                <a:avLst/>
              </a:prstGeom>
              <a:solidFill>
                <a:srgbClr val="C0C0C0"/>
              </a:solidFill>
              <a:ln w="9525">
                <a:noFill/>
                <a:miter lim="800000"/>
                <a:headEnd/>
                <a:tailEnd/>
              </a:ln>
            </p:spPr>
            <p:txBody>
              <a:bodyPr/>
              <a:lstStyle/>
              <a:p>
                <a:endParaRPr lang="zh-CN" altLang="en-US"/>
              </a:p>
            </p:txBody>
          </p:sp>
          <p:sp>
            <p:nvSpPr>
              <p:cNvPr id="32092" name="Rectangle 331"/>
              <p:cNvSpPr>
                <a:spLocks noChangeArrowheads="1"/>
              </p:cNvSpPr>
              <p:nvPr/>
            </p:nvSpPr>
            <p:spPr bwMode="auto">
              <a:xfrm>
                <a:off x="1454" y="2651"/>
                <a:ext cx="3" cy="37"/>
              </a:xfrm>
              <a:prstGeom prst="rect">
                <a:avLst/>
              </a:prstGeom>
              <a:solidFill>
                <a:srgbClr val="C0C0C0"/>
              </a:solidFill>
              <a:ln w="9525">
                <a:noFill/>
                <a:miter lim="800000"/>
                <a:headEnd/>
                <a:tailEnd/>
              </a:ln>
            </p:spPr>
            <p:txBody>
              <a:bodyPr/>
              <a:lstStyle/>
              <a:p>
                <a:endParaRPr lang="zh-CN" altLang="en-US"/>
              </a:p>
            </p:txBody>
          </p:sp>
          <p:sp>
            <p:nvSpPr>
              <p:cNvPr id="32093" name="Rectangle 332"/>
              <p:cNvSpPr>
                <a:spLocks noChangeArrowheads="1"/>
              </p:cNvSpPr>
              <p:nvPr/>
            </p:nvSpPr>
            <p:spPr bwMode="auto">
              <a:xfrm>
                <a:off x="1463" y="2649"/>
                <a:ext cx="2" cy="37"/>
              </a:xfrm>
              <a:prstGeom prst="rect">
                <a:avLst/>
              </a:prstGeom>
              <a:solidFill>
                <a:srgbClr val="C0C0C0"/>
              </a:solidFill>
              <a:ln w="9525">
                <a:noFill/>
                <a:miter lim="800000"/>
                <a:headEnd/>
                <a:tailEnd/>
              </a:ln>
            </p:spPr>
            <p:txBody>
              <a:bodyPr/>
              <a:lstStyle/>
              <a:p>
                <a:endParaRPr lang="zh-CN" altLang="en-US"/>
              </a:p>
            </p:txBody>
          </p:sp>
          <p:sp>
            <p:nvSpPr>
              <p:cNvPr id="32094" name="Rectangle 333"/>
              <p:cNvSpPr>
                <a:spLocks noChangeArrowheads="1"/>
              </p:cNvSpPr>
              <p:nvPr/>
            </p:nvSpPr>
            <p:spPr bwMode="auto">
              <a:xfrm>
                <a:off x="1471" y="2650"/>
                <a:ext cx="2" cy="37"/>
              </a:xfrm>
              <a:prstGeom prst="rect">
                <a:avLst/>
              </a:prstGeom>
              <a:solidFill>
                <a:srgbClr val="C0C0C0"/>
              </a:solidFill>
              <a:ln w="9525">
                <a:noFill/>
                <a:miter lim="800000"/>
                <a:headEnd/>
                <a:tailEnd/>
              </a:ln>
            </p:spPr>
            <p:txBody>
              <a:bodyPr/>
              <a:lstStyle/>
              <a:p>
                <a:endParaRPr lang="zh-CN" altLang="en-US"/>
              </a:p>
            </p:txBody>
          </p:sp>
          <p:sp>
            <p:nvSpPr>
              <p:cNvPr id="32095" name="Rectangle 334"/>
              <p:cNvSpPr>
                <a:spLocks noChangeArrowheads="1"/>
              </p:cNvSpPr>
              <p:nvPr/>
            </p:nvSpPr>
            <p:spPr bwMode="auto">
              <a:xfrm>
                <a:off x="1480" y="2647"/>
                <a:ext cx="3" cy="37"/>
              </a:xfrm>
              <a:prstGeom prst="rect">
                <a:avLst/>
              </a:prstGeom>
              <a:solidFill>
                <a:srgbClr val="C0C0C0"/>
              </a:solidFill>
              <a:ln w="9525">
                <a:noFill/>
                <a:miter lim="800000"/>
                <a:headEnd/>
                <a:tailEnd/>
              </a:ln>
            </p:spPr>
            <p:txBody>
              <a:bodyPr/>
              <a:lstStyle/>
              <a:p>
                <a:endParaRPr lang="zh-CN" altLang="en-US"/>
              </a:p>
            </p:txBody>
          </p:sp>
          <p:sp>
            <p:nvSpPr>
              <p:cNvPr id="32096" name="Rectangle 335"/>
              <p:cNvSpPr>
                <a:spLocks noChangeArrowheads="1"/>
              </p:cNvSpPr>
              <p:nvPr/>
            </p:nvSpPr>
            <p:spPr bwMode="auto">
              <a:xfrm>
                <a:off x="1488" y="2645"/>
                <a:ext cx="3" cy="38"/>
              </a:xfrm>
              <a:prstGeom prst="rect">
                <a:avLst/>
              </a:prstGeom>
              <a:solidFill>
                <a:srgbClr val="C0C0C0"/>
              </a:solidFill>
              <a:ln w="9525">
                <a:noFill/>
                <a:miter lim="800000"/>
                <a:headEnd/>
                <a:tailEnd/>
              </a:ln>
            </p:spPr>
            <p:txBody>
              <a:bodyPr/>
              <a:lstStyle/>
              <a:p>
                <a:endParaRPr lang="zh-CN" altLang="en-US"/>
              </a:p>
            </p:txBody>
          </p:sp>
          <p:sp>
            <p:nvSpPr>
              <p:cNvPr id="32097" name="Rectangle 336"/>
              <p:cNvSpPr>
                <a:spLocks noChangeArrowheads="1"/>
              </p:cNvSpPr>
              <p:nvPr/>
            </p:nvSpPr>
            <p:spPr bwMode="auto">
              <a:xfrm>
                <a:off x="1496" y="2644"/>
                <a:ext cx="3" cy="37"/>
              </a:xfrm>
              <a:prstGeom prst="rect">
                <a:avLst/>
              </a:prstGeom>
              <a:solidFill>
                <a:srgbClr val="C0C0C0"/>
              </a:solidFill>
              <a:ln w="9525">
                <a:noFill/>
                <a:miter lim="800000"/>
                <a:headEnd/>
                <a:tailEnd/>
              </a:ln>
            </p:spPr>
            <p:txBody>
              <a:bodyPr/>
              <a:lstStyle/>
              <a:p>
                <a:endParaRPr lang="zh-CN" altLang="en-US"/>
              </a:p>
            </p:txBody>
          </p:sp>
          <p:sp>
            <p:nvSpPr>
              <p:cNvPr id="32098" name="Rectangle 337"/>
              <p:cNvSpPr>
                <a:spLocks noChangeArrowheads="1"/>
              </p:cNvSpPr>
              <p:nvPr/>
            </p:nvSpPr>
            <p:spPr bwMode="auto">
              <a:xfrm>
                <a:off x="1505" y="2643"/>
                <a:ext cx="3" cy="38"/>
              </a:xfrm>
              <a:prstGeom prst="rect">
                <a:avLst/>
              </a:prstGeom>
              <a:solidFill>
                <a:srgbClr val="C0C0C0"/>
              </a:solidFill>
              <a:ln w="9525">
                <a:noFill/>
                <a:miter lim="800000"/>
                <a:headEnd/>
                <a:tailEnd/>
              </a:ln>
            </p:spPr>
            <p:txBody>
              <a:bodyPr/>
              <a:lstStyle/>
              <a:p>
                <a:endParaRPr lang="zh-CN" altLang="en-US"/>
              </a:p>
            </p:txBody>
          </p:sp>
          <p:sp>
            <p:nvSpPr>
              <p:cNvPr id="32099" name="Rectangle 338"/>
              <p:cNvSpPr>
                <a:spLocks noChangeArrowheads="1"/>
              </p:cNvSpPr>
              <p:nvPr/>
            </p:nvSpPr>
            <p:spPr bwMode="auto">
              <a:xfrm>
                <a:off x="1512" y="2639"/>
                <a:ext cx="3" cy="38"/>
              </a:xfrm>
              <a:prstGeom prst="rect">
                <a:avLst/>
              </a:prstGeom>
              <a:solidFill>
                <a:srgbClr val="C0C0C0"/>
              </a:solidFill>
              <a:ln w="9525">
                <a:noFill/>
                <a:miter lim="800000"/>
                <a:headEnd/>
                <a:tailEnd/>
              </a:ln>
            </p:spPr>
            <p:txBody>
              <a:bodyPr/>
              <a:lstStyle/>
              <a:p>
                <a:endParaRPr lang="zh-CN" altLang="en-US"/>
              </a:p>
            </p:txBody>
          </p:sp>
          <p:sp>
            <p:nvSpPr>
              <p:cNvPr id="32100" name="Rectangle 339"/>
              <p:cNvSpPr>
                <a:spLocks noChangeArrowheads="1"/>
              </p:cNvSpPr>
              <p:nvPr/>
            </p:nvSpPr>
            <p:spPr bwMode="auto">
              <a:xfrm>
                <a:off x="1521" y="2641"/>
                <a:ext cx="3" cy="38"/>
              </a:xfrm>
              <a:prstGeom prst="rect">
                <a:avLst/>
              </a:prstGeom>
              <a:solidFill>
                <a:srgbClr val="C0C0C0"/>
              </a:solidFill>
              <a:ln w="9525">
                <a:noFill/>
                <a:miter lim="800000"/>
                <a:headEnd/>
                <a:tailEnd/>
              </a:ln>
            </p:spPr>
            <p:txBody>
              <a:bodyPr/>
              <a:lstStyle/>
              <a:p>
                <a:endParaRPr lang="zh-CN" altLang="en-US"/>
              </a:p>
            </p:txBody>
          </p:sp>
          <p:sp>
            <p:nvSpPr>
              <p:cNvPr id="32101" name="Rectangle 340"/>
              <p:cNvSpPr>
                <a:spLocks noChangeArrowheads="1"/>
              </p:cNvSpPr>
              <p:nvPr/>
            </p:nvSpPr>
            <p:spPr bwMode="auto">
              <a:xfrm>
                <a:off x="1529" y="2639"/>
                <a:ext cx="2" cy="38"/>
              </a:xfrm>
              <a:prstGeom prst="rect">
                <a:avLst/>
              </a:prstGeom>
              <a:solidFill>
                <a:srgbClr val="C0C0C0"/>
              </a:solidFill>
              <a:ln w="9525">
                <a:noFill/>
                <a:miter lim="800000"/>
                <a:headEnd/>
                <a:tailEnd/>
              </a:ln>
            </p:spPr>
            <p:txBody>
              <a:bodyPr/>
              <a:lstStyle/>
              <a:p>
                <a:endParaRPr lang="zh-CN" altLang="en-US"/>
              </a:p>
            </p:txBody>
          </p:sp>
          <p:sp>
            <p:nvSpPr>
              <p:cNvPr id="32102" name="Rectangle 341"/>
              <p:cNvSpPr>
                <a:spLocks noChangeArrowheads="1"/>
              </p:cNvSpPr>
              <p:nvPr/>
            </p:nvSpPr>
            <p:spPr bwMode="auto">
              <a:xfrm>
                <a:off x="1536" y="2639"/>
                <a:ext cx="3" cy="37"/>
              </a:xfrm>
              <a:prstGeom prst="rect">
                <a:avLst/>
              </a:prstGeom>
              <a:solidFill>
                <a:srgbClr val="C0C0C0"/>
              </a:solidFill>
              <a:ln w="9525">
                <a:noFill/>
                <a:miter lim="800000"/>
                <a:headEnd/>
                <a:tailEnd/>
              </a:ln>
            </p:spPr>
            <p:txBody>
              <a:bodyPr/>
              <a:lstStyle/>
              <a:p>
                <a:endParaRPr lang="zh-CN" altLang="en-US"/>
              </a:p>
            </p:txBody>
          </p:sp>
          <p:sp>
            <p:nvSpPr>
              <p:cNvPr id="32103" name="Rectangle 342"/>
              <p:cNvSpPr>
                <a:spLocks noChangeArrowheads="1"/>
              </p:cNvSpPr>
              <p:nvPr/>
            </p:nvSpPr>
            <p:spPr bwMode="auto">
              <a:xfrm>
                <a:off x="1545" y="2637"/>
                <a:ext cx="3" cy="38"/>
              </a:xfrm>
              <a:prstGeom prst="rect">
                <a:avLst/>
              </a:prstGeom>
              <a:solidFill>
                <a:srgbClr val="C0C0C0"/>
              </a:solidFill>
              <a:ln w="9525">
                <a:noFill/>
                <a:miter lim="800000"/>
                <a:headEnd/>
                <a:tailEnd/>
              </a:ln>
            </p:spPr>
            <p:txBody>
              <a:bodyPr/>
              <a:lstStyle/>
              <a:p>
                <a:endParaRPr lang="zh-CN" altLang="en-US"/>
              </a:p>
            </p:txBody>
          </p:sp>
          <p:sp>
            <p:nvSpPr>
              <p:cNvPr id="32104" name="Rectangle 343"/>
              <p:cNvSpPr>
                <a:spLocks noChangeArrowheads="1"/>
              </p:cNvSpPr>
              <p:nvPr/>
            </p:nvSpPr>
            <p:spPr bwMode="auto">
              <a:xfrm>
                <a:off x="1553" y="2638"/>
                <a:ext cx="3" cy="37"/>
              </a:xfrm>
              <a:prstGeom prst="rect">
                <a:avLst/>
              </a:prstGeom>
              <a:solidFill>
                <a:srgbClr val="C0C0C0"/>
              </a:solidFill>
              <a:ln w="9525">
                <a:noFill/>
                <a:miter lim="800000"/>
                <a:headEnd/>
                <a:tailEnd/>
              </a:ln>
            </p:spPr>
            <p:txBody>
              <a:bodyPr/>
              <a:lstStyle/>
              <a:p>
                <a:endParaRPr lang="zh-CN" altLang="en-US"/>
              </a:p>
            </p:txBody>
          </p:sp>
          <p:sp>
            <p:nvSpPr>
              <p:cNvPr id="32105" name="Rectangle 344"/>
              <p:cNvSpPr>
                <a:spLocks noChangeArrowheads="1"/>
              </p:cNvSpPr>
              <p:nvPr/>
            </p:nvSpPr>
            <p:spPr bwMode="auto">
              <a:xfrm>
                <a:off x="1561" y="2634"/>
                <a:ext cx="3" cy="38"/>
              </a:xfrm>
              <a:prstGeom prst="rect">
                <a:avLst/>
              </a:prstGeom>
              <a:solidFill>
                <a:srgbClr val="C0C0C0"/>
              </a:solidFill>
              <a:ln w="9525">
                <a:noFill/>
                <a:miter lim="800000"/>
                <a:headEnd/>
                <a:tailEnd/>
              </a:ln>
            </p:spPr>
            <p:txBody>
              <a:bodyPr/>
              <a:lstStyle/>
              <a:p>
                <a:endParaRPr lang="zh-CN" altLang="en-US"/>
              </a:p>
            </p:txBody>
          </p:sp>
          <p:sp>
            <p:nvSpPr>
              <p:cNvPr id="32106" name="Rectangle 345"/>
              <p:cNvSpPr>
                <a:spLocks noChangeArrowheads="1"/>
              </p:cNvSpPr>
              <p:nvPr/>
            </p:nvSpPr>
            <p:spPr bwMode="auto">
              <a:xfrm>
                <a:off x="1569" y="2634"/>
                <a:ext cx="3" cy="38"/>
              </a:xfrm>
              <a:prstGeom prst="rect">
                <a:avLst/>
              </a:prstGeom>
              <a:solidFill>
                <a:srgbClr val="C0C0C0"/>
              </a:solidFill>
              <a:ln w="9525">
                <a:noFill/>
                <a:miter lim="800000"/>
                <a:headEnd/>
                <a:tailEnd/>
              </a:ln>
            </p:spPr>
            <p:txBody>
              <a:bodyPr/>
              <a:lstStyle/>
              <a:p>
                <a:endParaRPr lang="zh-CN" altLang="en-US"/>
              </a:p>
            </p:txBody>
          </p:sp>
          <p:sp>
            <p:nvSpPr>
              <p:cNvPr id="32107" name="Rectangle 346"/>
              <p:cNvSpPr>
                <a:spLocks noChangeArrowheads="1"/>
              </p:cNvSpPr>
              <p:nvPr/>
            </p:nvSpPr>
            <p:spPr bwMode="auto">
              <a:xfrm>
                <a:off x="1577" y="2632"/>
                <a:ext cx="3" cy="38"/>
              </a:xfrm>
              <a:prstGeom prst="rect">
                <a:avLst/>
              </a:prstGeom>
              <a:solidFill>
                <a:srgbClr val="C0C0C0"/>
              </a:solidFill>
              <a:ln w="9525">
                <a:noFill/>
                <a:miter lim="800000"/>
                <a:headEnd/>
                <a:tailEnd/>
              </a:ln>
            </p:spPr>
            <p:txBody>
              <a:bodyPr/>
              <a:lstStyle/>
              <a:p>
                <a:endParaRPr lang="zh-CN" altLang="en-US"/>
              </a:p>
            </p:txBody>
          </p:sp>
          <p:sp>
            <p:nvSpPr>
              <p:cNvPr id="32108" name="Rectangle 347"/>
              <p:cNvSpPr>
                <a:spLocks noChangeArrowheads="1"/>
              </p:cNvSpPr>
              <p:nvPr/>
            </p:nvSpPr>
            <p:spPr bwMode="auto">
              <a:xfrm>
                <a:off x="1585" y="2632"/>
                <a:ext cx="3" cy="38"/>
              </a:xfrm>
              <a:prstGeom prst="rect">
                <a:avLst/>
              </a:prstGeom>
              <a:solidFill>
                <a:srgbClr val="C0C0C0"/>
              </a:solidFill>
              <a:ln w="9525">
                <a:noFill/>
                <a:miter lim="800000"/>
                <a:headEnd/>
                <a:tailEnd/>
              </a:ln>
            </p:spPr>
            <p:txBody>
              <a:bodyPr/>
              <a:lstStyle/>
              <a:p>
                <a:endParaRPr lang="zh-CN" altLang="en-US"/>
              </a:p>
            </p:txBody>
          </p:sp>
          <p:sp>
            <p:nvSpPr>
              <p:cNvPr id="32109" name="Rectangle 348"/>
              <p:cNvSpPr>
                <a:spLocks noChangeArrowheads="1"/>
              </p:cNvSpPr>
              <p:nvPr/>
            </p:nvSpPr>
            <p:spPr bwMode="auto">
              <a:xfrm>
                <a:off x="1592" y="2631"/>
                <a:ext cx="3" cy="38"/>
              </a:xfrm>
              <a:prstGeom prst="rect">
                <a:avLst/>
              </a:prstGeom>
              <a:solidFill>
                <a:srgbClr val="C0C0C0"/>
              </a:solidFill>
              <a:ln w="9525">
                <a:noFill/>
                <a:miter lim="800000"/>
                <a:headEnd/>
                <a:tailEnd/>
              </a:ln>
            </p:spPr>
            <p:txBody>
              <a:bodyPr/>
              <a:lstStyle/>
              <a:p>
                <a:endParaRPr lang="zh-CN" altLang="en-US"/>
              </a:p>
            </p:txBody>
          </p:sp>
          <p:sp>
            <p:nvSpPr>
              <p:cNvPr id="32110" name="Rectangle 349"/>
              <p:cNvSpPr>
                <a:spLocks noChangeArrowheads="1"/>
              </p:cNvSpPr>
              <p:nvPr/>
            </p:nvSpPr>
            <p:spPr bwMode="auto">
              <a:xfrm>
                <a:off x="1600" y="2628"/>
                <a:ext cx="3" cy="38"/>
              </a:xfrm>
              <a:prstGeom prst="rect">
                <a:avLst/>
              </a:prstGeom>
              <a:solidFill>
                <a:srgbClr val="C0C0C0"/>
              </a:solidFill>
              <a:ln w="9525">
                <a:noFill/>
                <a:miter lim="800000"/>
                <a:headEnd/>
                <a:tailEnd/>
              </a:ln>
            </p:spPr>
            <p:txBody>
              <a:bodyPr/>
              <a:lstStyle/>
              <a:p>
                <a:endParaRPr lang="zh-CN" altLang="en-US"/>
              </a:p>
            </p:txBody>
          </p:sp>
          <p:sp>
            <p:nvSpPr>
              <p:cNvPr id="32111" name="Rectangle 350"/>
              <p:cNvSpPr>
                <a:spLocks noChangeArrowheads="1"/>
              </p:cNvSpPr>
              <p:nvPr/>
            </p:nvSpPr>
            <p:spPr bwMode="auto">
              <a:xfrm>
                <a:off x="1608" y="2628"/>
                <a:ext cx="3" cy="38"/>
              </a:xfrm>
              <a:prstGeom prst="rect">
                <a:avLst/>
              </a:prstGeom>
              <a:solidFill>
                <a:srgbClr val="C0C0C0"/>
              </a:solidFill>
              <a:ln w="9525">
                <a:noFill/>
                <a:miter lim="800000"/>
                <a:headEnd/>
                <a:tailEnd/>
              </a:ln>
            </p:spPr>
            <p:txBody>
              <a:bodyPr/>
              <a:lstStyle/>
              <a:p>
                <a:endParaRPr lang="zh-CN" altLang="en-US"/>
              </a:p>
            </p:txBody>
          </p:sp>
          <p:sp>
            <p:nvSpPr>
              <p:cNvPr id="32112" name="Rectangle 351"/>
              <p:cNvSpPr>
                <a:spLocks noChangeArrowheads="1"/>
              </p:cNvSpPr>
              <p:nvPr/>
            </p:nvSpPr>
            <p:spPr bwMode="auto">
              <a:xfrm>
                <a:off x="1616" y="2629"/>
                <a:ext cx="3" cy="38"/>
              </a:xfrm>
              <a:prstGeom prst="rect">
                <a:avLst/>
              </a:prstGeom>
              <a:solidFill>
                <a:srgbClr val="C0C0C0"/>
              </a:solidFill>
              <a:ln w="9525">
                <a:noFill/>
                <a:miter lim="800000"/>
                <a:headEnd/>
                <a:tailEnd/>
              </a:ln>
            </p:spPr>
            <p:txBody>
              <a:bodyPr/>
              <a:lstStyle/>
              <a:p>
                <a:endParaRPr lang="zh-CN" altLang="en-US"/>
              </a:p>
            </p:txBody>
          </p:sp>
          <p:sp>
            <p:nvSpPr>
              <p:cNvPr id="32113" name="Rectangle 352"/>
              <p:cNvSpPr>
                <a:spLocks noChangeArrowheads="1"/>
              </p:cNvSpPr>
              <p:nvPr/>
            </p:nvSpPr>
            <p:spPr bwMode="auto">
              <a:xfrm>
                <a:off x="1623" y="2626"/>
                <a:ext cx="3" cy="38"/>
              </a:xfrm>
              <a:prstGeom prst="rect">
                <a:avLst/>
              </a:prstGeom>
              <a:solidFill>
                <a:srgbClr val="C0C0C0"/>
              </a:solidFill>
              <a:ln w="9525">
                <a:noFill/>
                <a:miter lim="800000"/>
                <a:headEnd/>
                <a:tailEnd/>
              </a:ln>
            </p:spPr>
            <p:txBody>
              <a:bodyPr/>
              <a:lstStyle/>
              <a:p>
                <a:endParaRPr lang="zh-CN" altLang="en-US"/>
              </a:p>
            </p:txBody>
          </p:sp>
          <p:sp>
            <p:nvSpPr>
              <p:cNvPr id="32114" name="Rectangle 353"/>
              <p:cNvSpPr>
                <a:spLocks noChangeArrowheads="1"/>
              </p:cNvSpPr>
              <p:nvPr/>
            </p:nvSpPr>
            <p:spPr bwMode="auto">
              <a:xfrm>
                <a:off x="1630" y="2625"/>
                <a:ext cx="3" cy="38"/>
              </a:xfrm>
              <a:prstGeom prst="rect">
                <a:avLst/>
              </a:prstGeom>
              <a:solidFill>
                <a:srgbClr val="C0C0C0"/>
              </a:solidFill>
              <a:ln w="9525">
                <a:noFill/>
                <a:miter lim="800000"/>
                <a:headEnd/>
                <a:tailEnd/>
              </a:ln>
            </p:spPr>
            <p:txBody>
              <a:bodyPr/>
              <a:lstStyle/>
              <a:p>
                <a:endParaRPr lang="zh-CN" altLang="en-US"/>
              </a:p>
            </p:txBody>
          </p:sp>
          <p:sp>
            <p:nvSpPr>
              <p:cNvPr id="32115" name="Rectangle 354"/>
              <p:cNvSpPr>
                <a:spLocks noChangeArrowheads="1"/>
              </p:cNvSpPr>
              <p:nvPr/>
            </p:nvSpPr>
            <p:spPr bwMode="auto">
              <a:xfrm>
                <a:off x="1638" y="2621"/>
                <a:ext cx="2" cy="37"/>
              </a:xfrm>
              <a:prstGeom prst="rect">
                <a:avLst/>
              </a:prstGeom>
              <a:solidFill>
                <a:srgbClr val="C0C0C0"/>
              </a:solidFill>
              <a:ln w="9525">
                <a:noFill/>
                <a:miter lim="800000"/>
                <a:headEnd/>
                <a:tailEnd/>
              </a:ln>
            </p:spPr>
            <p:txBody>
              <a:bodyPr/>
              <a:lstStyle/>
              <a:p>
                <a:endParaRPr lang="zh-CN" altLang="en-US"/>
              </a:p>
            </p:txBody>
          </p:sp>
          <p:sp>
            <p:nvSpPr>
              <p:cNvPr id="32116" name="Rectangle 355"/>
              <p:cNvSpPr>
                <a:spLocks noChangeArrowheads="1"/>
              </p:cNvSpPr>
              <p:nvPr/>
            </p:nvSpPr>
            <p:spPr bwMode="auto">
              <a:xfrm>
                <a:off x="1644" y="2622"/>
                <a:ext cx="3" cy="38"/>
              </a:xfrm>
              <a:prstGeom prst="rect">
                <a:avLst/>
              </a:prstGeom>
              <a:solidFill>
                <a:srgbClr val="C0C0C0"/>
              </a:solidFill>
              <a:ln w="9525">
                <a:noFill/>
                <a:miter lim="800000"/>
                <a:headEnd/>
                <a:tailEnd/>
              </a:ln>
            </p:spPr>
            <p:txBody>
              <a:bodyPr/>
              <a:lstStyle/>
              <a:p>
                <a:endParaRPr lang="zh-CN" altLang="en-US"/>
              </a:p>
            </p:txBody>
          </p:sp>
          <p:sp>
            <p:nvSpPr>
              <p:cNvPr id="32117" name="Rectangle 356"/>
              <p:cNvSpPr>
                <a:spLocks noChangeArrowheads="1"/>
              </p:cNvSpPr>
              <p:nvPr/>
            </p:nvSpPr>
            <p:spPr bwMode="auto">
              <a:xfrm>
                <a:off x="1651" y="2620"/>
                <a:ext cx="3" cy="38"/>
              </a:xfrm>
              <a:prstGeom prst="rect">
                <a:avLst/>
              </a:prstGeom>
              <a:solidFill>
                <a:srgbClr val="C0C0C0"/>
              </a:solidFill>
              <a:ln w="9525">
                <a:noFill/>
                <a:miter lim="800000"/>
                <a:headEnd/>
                <a:tailEnd/>
              </a:ln>
            </p:spPr>
            <p:txBody>
              <a:bodyPr/>
              <a:lstStyle/>
              <a:p>
                <a:endParaRPr lang="zh-CN" altLang="en-US"/>
              </a:p>
            </p:txBody>
          </p:sp>
          <p:sp>
            <p:nvSpPr>
              <p:cNvPr id="32118" name="Rectangle 357"/>
              <p:cNvSpPr>
                <a:spLocks noChangeArrowheads="1"/>
              </p:cNvSpPr>
              <p:nvPr/>
            </p:nvSpPr>
            <p:spPr bwMode="auto">
              <a:xfrm>
                <a:off x="1428" y="2655"/>
                <a:ext cx="7" cy="37"/>
              </a:xfrm>
              <a:prstGeom prst="rect">
                <a:avLst/>
              </a:prstGeom>
              <a:solidFill>
                <a:srgbClr val="C0C0C0"/>
              </a:solidFill>
              <a:ln w="9525">
                <a:noFill/>
                <a:miter lim="800000"/>
                <a:headEnd/>
                <a:tailEnd/>
              </a:ln>
            </p:spPr>
            <p:txBody>
              <a:bodyPr/>
              <a:lstStyle/>
              <a:p>
                <a:endParaRPr lang="zh-CN" altLang="en-US"/>
              </a:p>
            </p:txBody>
          </p:sp>
        </p:grpSp>
        <p:sp>
          <p:nvSpPr>
            <p:cNvPr id="31957" name="Freeform 358"/>
            <p:cNvSpPr>
              <a:spLocks/>
            </p:cNvSpPr>
            <p:nvPr/>
          </p:nvSpPr>
          <p:spPr bwMode="auto">
            <a:xfrm>
              <a:off x="1430" y="2661"/>
              <a:ext cx="9" cy="23"/>
            </a:xfrm>
            <a:custGeom>
              <a:avLst/>
              <a:gdLst>
                <a:gd name="T0" fmla="*/ 10 w 69"/>
                <a:gd name="T1" fmla="*/ 0 h 187"/>
                <a:gd name="T2" fmla="*/ 69 w 69"/>
                <a:gd name="T3" fmla="*/ 26 h 187"/>
                <a:gd name="T4" fmla="*/ 69 w 69"/>
                <a:gd name="T5" fmla="*/ 187 h 187"/>
                <a:gd name="T6" fmla="*/ 0 w 69"/>
                <a:gd name="T7" fmla="*/ 158 h 187"/>
                <a:gd name="T8" fmla="*/ 0 60000 65536"/>
                <a:gd name="T9" fmla="*/ 0 60000 65536"/>
                <a:gd name="T10" fmla="*/ 0 60000 65536"/>
                <a:gd name="T11" fmla="*/ 0 60000 65536"/>
                <a:gd name="T12" fmla="*/ 0 w 69"/>
                <a:gd name="T13" fmla="*/ 0 h 187"/>
                <a:gd name="T14" fmla="*/ 69 w 69"/>
                <a:gd name="T15" fmla="*/ 187 h 187"/>
              </a:gdLst>
              <a:ahLst/>
              <a:cxnLst>
                <a:cxn ang="T8">
                  <a:pos x="T0" y="T1"/>
                </a:cxn>
                <a:cxn ang="T9">
                  <a:pos x="T2" y="T3"/>
                </a:cxn>
                <a:cxn ang="T10">
                  <a:pos x="T4" y="T5"/>
                </a:cxn>
                <a:cxn ang="T11">
                  <a:pos x="T6" y="T7"/>
                </a:cxn>
              </a:cxnLst>
              <a:rect l="T12" t="T13" r="T14" b="T15"/>
              <a:pathLst>
                <a:path w="69" h="187">
                  <a:moveTo>
                    <a:pt x="10" y="0"/>
                  </a:moveTo>
                  <a:lnTo>
                    <a:pt x="69" y="26"/>
                  </a:lnTo>
                  <a:lnTo>
                    <a:pt x="69" y="187"/>
                  </a:lnTo>
                  <a:lnTo>
                    <a:pt x="0" y="158"/>
                  </a:lnTo>
                </a:path>
              </a:pathLst>
            </a:custGeom>
            <a:noFill/>
            <a:ln w="3175">
              <a:solidFill>
                <a:srgbClr val="808080"/>
              </a:solidFill>
              <a:round/>
              <a:headEnd/>
              <a:tailEnd/>
            </a:ln>
          </p:spPr>
          <p:txBody>
            <a:bodyPr/>
            <a:lstStyle/>
            <a:p>
              <a:endParaRPr lang="zh-CN" altLang="en-US"/>
            </a:p>
          </p:txBody>
        </p:sp>
        <p:grpSp>
          <p:nvGrpSpPr>
            <p:cNvPr id="31958" name="Group 359"/>
            <p:cNvGrpSpPr>
              <a:grpSpLocks/>
            </p:cNvGrpSpPr>
            <p:nvPr/>
          </p:nvGrpSpPr>
          <p:grpSpPr bwMode="auto">
            <a:xfrm>
              <a:off x="1421" y="2389"/>
              <a:ext cx="8" cy="7"/>
              <a:chOff x="1421" y="2389"/>
              <a:chExt cx="8" cy="7"/>
            </a:xfrm>
          </p:grpSpPr>
          <p:sp>
            <p:nvSpPr>
              <p:cNvPr id="32085" name="Oval 360"/>
              <p:cNvSpPr>
                <a:spLocks noChangeArrowheads="1"/>
              </p:cNvSpPr>
              <p:nvPr/>
            </p:nvSpPr>
            <p:spPr bwMode="auto">
              <a:xfrm>
                <a:off x="1421" y="238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86" name="Rectangle 361"/>
              <p:cNvSpPr>
                <a:spLocks noChangeArrowheads="1"/>
              </p:cNvSpPr>
              <p:nvPr/>
            </p:nvSpPr>
            <p:spPr bwMode="auto">
              <a:xfrm>
                <a:off x="1423" y="2389"/>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87" name="Oval 362"/>
              <p:cNvSpPr>
                <a:spLocks noChangeArrowheads="1"/>
              </p:cNvSpPr>
              <p:nvPr/>
            </p:nvSpPr>
            <p:spPr bwMode="auto">
              <a:xfrm>
                <a:off x="1425" y="2389"/>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88" name="Oval 363"/>
              <p:cNvSpPr>
                <a:spLocks noChangeArrowheads="1"/>
              </p:cNvSpPr>
              <p:nvPr/>
            </p:nvSpPr>
            <p:spPr bwMode="auto">
              <a:xfrm>
                <a:off x="1422" y="2390"/>
                <a:ext cx="2" cy="5"/>
              </a:xfrm>
              <a:prstGeom prst="ellipse">
                <a:avLst/>
              </a:prstGeom>
              <a:solidFill>
                <a:srgbClr val="E0E0E0"/>
              </a:solidFill>
              <a:ln w="9525">
                <a:noFill/>
                <a:round/>
                <a:headEnd/>
                <a:tailEnd/>
              </a:ln>
            </p:spPr>
            <p:txBody>
              <a:bodyPr/>
              <a:lstStyle/>
              <a:p>
                <a:endParaRPr lang="zh-CN" altLang="en-US"/>
              </a:p>
            </p:txBody>
          </p:sp>
        </p:grpSp>
        <p:grpSp>
          <p:nvGrpSpPr>
            <p:cNvPr id="31959" name="Group 364"/>
            <p:cNvGrpSpPr>
              <a:grpSpLocks/>
            </p:cNvGrpSpPr>
            <p:nvPr/>
          </p:nvGrpSpPr>
          <p:grpSpPr bwMode="auto">
            <a:xfrm>
              <a:off x="1441" y="2388"/>
              <a:ext cx="8" cy="7"/>
              <a:chOff x="1441" y="2388"/>
              <a:chExt cx="8" cy="7"/>
            </a:xfrm>
          </p:grpSpPr>
          <p:sp>
            <p:nvSpPr>
              <p:cNvPr id="32081" name="Oval 365"/>
              <p:cNvSpPr>
                <a:spLocks noChangeArrowheads="1"/>
              </p:cNvSpPr>
              <p:nvPr/>
            </p:nvSpPr>
            <p:spPr bwMode="auto">
              <a:xfrm>
                <a:off x="1441" y="2388"/>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82" name="Rectangle 366"/>
              <p:cNvSpPr>
                <a:spLocks noChangeArrowheads="1"/>
              </p:cNvSpPr>
              <p:nvPr/>
            </p:nvSpPr>
            <p:spPr bwMode="auto">
              <a:xfrm>
                <a:off x="1443" y="2388"/>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83" name="Oval 367"/>
              <p:cNvSpPr>
                <a:spLocks noChangeArrowheads="1"/>
              </p:cNvSpPr>
              <p:nvPr/>
            </p:nvSpPr>
            <p:spPr bwMode="auto">
              <a:xfrm>
                <a:off x="1445" y="2388"/>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84" name="Oval 368"/>
              <p:cNvSpPr>
                <a:spLocks noChangeArrowheads="1"/>
              </p:cNvSpPr>
              <p:nvPr/>
            </p:nvSpPr>
            <p:spPr bwMode="auto">
              <a:xfrm>
                <a:off x="1442" y="2389"/>
                <a:ext cx="3" cy="5"/>
              </a:xfrm>
              <a:prstGeom prst="ellipse">
                <a:avLst/>
              </a:prstGeom>
              <a:solidFill>
                <a:srgbClr val="E0E0E0"/>
              </a:solidFill>
              <a:ln w="9525">
                <a:noFill/>
                <a:round/>
                <a:headEnd/>
                <a:tailEnd/>
              </a:ln>
            </p:spPr>
            <p:txBody>
              <a:bodyPr/>
              <a:lstStyle/>
              <a:p>
                <a:endParaRPr lang="zh-CN" altLang="en-US"/>
              </a:p>
            </p:txBody>
          </p:sp>
        </p:grpSp>
        <p:grpSp>
          <p:nvGrpSpPr>
            <p:cNvPr id="31960" name="Group 369"/>
            <p:cNvGrpSpPr>
              <a:grpSpLocks/>
            </p:cNvGrpSpPr>
            <p:nvPr/>
          </p:nvGrpSpPr>
          <p:grpSpPr bwMode="auto">
            <a:xfrm>
              <a:off x="1461" y="2388"/>
              <a:ext cx="8" cy="6"/>
              <a:chOff x="1461" y="2388"/>
              <a:chExt cx="8" cy="6"/>
            </a:xfrm>
          </p:grpSpPr>
          <p:sp>
            <p:nvSpPr>
              <p:cNvPr id="32077" name="Oval 370"/>
              <p:cNvSpPr>
                <a:spLocks noChangeArrowheads="1"/>
              </p:cNvSpPr>
              <p:nvPr/>
            </p:nvSpPr>
            <p:spPr bwMode="auto">
              <a:xfrm>
                <a:off x="1461" y="2388"/>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78" name="Rectangle 371"/>
              <p:cNvSpPr>
                <a:spLocks noChangeArrowheads="1"/>
              </p:cNvSpPr>
              <p:nvPr/>
            </p:nvSpPr>
            <p:spPr bwMode="auto">
              <a:xfrm>
                <a:off x="1463" y="2388"/>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79" name="Oval 372"/>
              <p:cNvSpPr>
                <a:spLocks noChangeArrowheads="1"/>
              </p:cNvSpPr>
              <p:nvPr/>
            </p:nvSpPr>
            <p:spPr bwMode="auto">
              <a:xfrm>
                <a:off x="1465" y="2388"/>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80" name="Oval 373"/>
              <p:cNvSpPr>
                <a:spLocks noChangeArrowheads="1"/>
              </p:cNvSpPr>
              <p:nvPr/>
            </p:nvSpPr>
            <p:spPr bwMode="auto">
              <a:xfrm>
                <a:off x="1462" y="2388"/>
                <a:ext cx="3" cy="6"/>
              </a:xfrm>
              <a:prstGeom prst="ellipse">
                <a:avLst/>
              </a:prstGeom>
              <a:solidFill>
                <a:srgbClr val="E0E0E0"/>
              </a:solidFill>
              <a:ln w="9525">
                <a:noFill/>
                <a:round/>
                <a:headEnd/>
                <a:tailEnd/>
              </a:ln>
            </p:spPr>
            <p:txBody>
              <a:bodyPr/>
              <a:lstStyle/>
              <a:p>
                <a:endParaRPr lang="zh-CN" altLang="en-US"/>
              </a:p>
            </p:txBody>
          </p:sp>
        </p:grpSp>
        <p:grpSp>
          <p:nvGrpSpPr>
            <p:cNvPr id="31961" name="Group 374"/>
            <p:cNvGrpSpPr>
              <a:grpSpLocks/>
            </p:cNvGrpSpPr>
            <p:nvPr/>
          </p:nvGrpSpPr>
          <p:grpSpPr bwMode="auto">
            <a:xfrm>
              <a:off x="1480" y="2387"/>
              <a:ext cx="8" cy="6"/>
              <a:chOff x="1480" y="2387"/>
              <a:chExt cx="8" cy="6"/>
            </a:xfrm>
          </p:grpSpPr>
          <p:sp>
            <p:nvSpPr>
              <p:cNvPr id="32073" name="Oval 375"/>
              <p:cNvSpPr>
                <a:spLocks noChangeArrowheads="1"/>
              </p:cNvSpPr>
              <p:nvPr/>
            </p:nvSpPr>
            <p:spPr bwMode="auto">
              <a:xfrm>
                <a:off x="1480" y="238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74" name="Rectangle 376"/>
              <p:cNvSpPr>
                <a:spLocks noChangeArrowheads="1"/>
              </p:cNvSpPr>
              <p:nvPr/>
            </p:nvSpPr>
            <p:spPr bwMode="auto">
              <a:xfrm>
                <a:off x="1482" y="2387"/>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75" name="Oval 377"/>
              <p:cNvSpPr>
                <a:spLocks noChangeArrowheads="1"/>
              </p:cNvSpPr>
              <p:nvPr/>
            </p:nvSpPr>
            <p:spPr bwMode="auto">
              <a:xfrm>
                <a:off x="1484" y="238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76" name="Oval 378"/>
              <p:cNvSpPr>
                <a:spLocks noChangeArrowheads="1"/>
              </p:cNvSpPr>
              <p:nvPr/>
            </p:nvSpPr>
            <p:spPr bwMode="auto">
              <a:xfrm>
                <a:off x="1481" y="2387"/>
                <a:ext cx="3" cy="6"/>
              </a:xfrm>
              <a:prstGeom prst="ellipse">
                <a:avLst/>
              </a:prstGeom>
              <a:solidFill>
                <a:srgbClr val="E0E0E0"/>
              </a:solidFill>
              <a:ln w="9525">
                <a:noFill/>
                <a:round/>
                <a:headEnd/>
                <a:tailEnd/>
              </a:ln>
            </p:spPr>
            <p:txBody>
              <a:bodyPr/>
              <a:lstStyle/>
              <a:p>
                <a:endParaRPr lang="zh-CN" altLang="en-US"/>
              </a:p>
            </p:txBody>
          </p:sp>
        </p:grpSp>
        <p:grpSp>
          <p:nvGrpSpPr>
            <p:cNvPr id="31962" name="Group 379"/>
            <p:cNvGrpSpPr>
              <a:grpSpLocks/>
            </p:cNvGrpSpPr>
            <p:nvPr/>
          </p:nvGrpSpPr>
          <p:grpSpPr bwMode="auto">
            <a:xfrm>
              <a:off x="1499" y="2385"/>
              <a:ext cx="8" cy="7"/>
              <a:chOff x="1499" y="2385"/>
              <a:chExt cx="8" cy="7"/>
            </a:xfrm>
          </p:grpSpPr>
          <p:sp>
            <p:nvSpPr>
              <p:cNvPr id="32069" name="Oval 380"/>
              <p:cNvSpPr>
                <a:spLocks noChangeArrowheads="1"/>
              </p:cNvSpPr>
              <p:nvPr/>
            </p:nvSpPr>
            <p:spPr bwMode="auto">
              <a:xfrm>
                <a:off x="1499" y="2385"/>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70" name="Rectangle 381"/>
              <p:cNvSpPr>
                <a:spLocks noChangeArrowheads="1"/>
              </p:cNvSpPr>
              <p:nvPr/>
            </p:nvSpPr>
            <p:spPr bwMode="auto">
              <a:xfrm>
                <a:off x="1501" y="2385"/>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71" name="Oval 382"/>
              <p:cNvSpPr>
                <a:spLocks noChangeArrowheads="1"/>
              </p:cNvSpPr>
              <p:nvPr/>
            </p:nvSpPr>
            <p:spPr bwMode="auto">
              <a:xfrm>
                <a:off x="1503" y="2385"/>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72" name="Oval 383"/>
              <p:cNvSpPr>
                <a:spLocks noChangeArrowheads="1"/>
              </p:cNvSpPr>
              <p:nvPr/>
            </p:nvSpPr>
            <p:spPr bwMode="auto">
              <a:xfrm>
                <a:off x="1500" y="2386"/>
                <a:ext cx="3" cy="5"/>
              </a:xfrm>
              <a:prstGeom prst="ellipse">
                <a:avLst/>
              </a:prstGeom>
              <a:solidFill>
                <a:srgbClr val="E0E0E0"/>
              </a:solidFill>
              <a:ln w="9525">
                <a:noFill/>
                <a:round/>
                <a:headEnd/>
                <a:tailEnd/>
              </a:ln>
            </p:spPr>
            <p:txBody>
              <a:bodyPr/>
              <a:lstStyle/>
              <a:p>
                <a:endParaRPr lang="zh-CN" altLang="en-US"/>
              </a:p>
            </p:txBody>
          </p:sp>
        </p:grpSp>
        <p:grpSp>
          <p:nvGrpSpPr>
            <p:cNvPr id="31963" name="Group 384"/>
            <p:cNvGrpSpPr>
              <a:grpSpLocks/>
            </p:cNvGrpSpPr>
            <p:nvPr/>
          </p:nvGrpSpPr>
          <p:grpSpPr bwMode="auto">
            <a:xfrm>
              <a:off x="1518" y="2385"/>
              <a:ext cx="7" cy="6"/>
              <a:chOff x="1518" y="2385"/>
              <a:chExt cx="7" cy="6"/>
            </a:xfrm>
          </p:grpSpPr>
          <p:sp>
            <p:nvSpPr>
              <p:cNvPr id="32065" name="Oval 385"/>
              <p:cNvSpPr>
                <a:spLocks noChangeArrowheads="1"/>
              </p:cNvSpPr>
              <p:nvPr/>
            </p:nvSpPr>
            <p:spPr bwMode="auto">
              <a:xfrm>
                <a:off x="1518" y="2385"/>
                <a:ext cx="3" cy="6"/>
              </a:xfrm>
              <a:prstGeom prst="ellipse">
                <a:avLst/>
              </a:prstGeom>
              <a:solidFill>
                <a:srgbClr val="E0E0E0"/>
              </a:solidFill>
              <a:ln w="1588">
                <a:solidFill>
                  <a:srgbClr val="808080"/>
                </a:solidFill>
                <a:round/>
                <a:headEnd/>
                <a:tailEnd/>
              </a:ln>
            </p:spPr>
            <p:txBody>
              <a:bodyPr/>
              <a:lstStyle/>
              <a:p>
                <a:endParaRPr lang="zh-CN" altLang="en-US"/>
              </a:p>
            </p:txBody>
          </p:sp>
          <p:sp>
            <p:nvSpPr>
              <p:cNvPr id="32066" name="Rectangle 386"/>
              <p:cNvSpPr>
                <a:spLocks noChangeArrowheads="1"/>
              </p:cNvSpPr>
              <p:nvPr/>
            </p:nvSpPr>
            <p:spPr bwMode="auto">
              <a:xfrm>
                <a:off x="1519" y="2385"/>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67" name="Oval 387"/>
              <p:cNvSpPr>
                <a:spLocks noChangeArrowheads="1"/>
              </p:cNvSpPr>
              <p:nvPr/>
            </p:nvSpPr>
            <p:spPr bwMode="auto">
              <a:xfrm>
                <a:off x="1521" y="2385"/>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68" name="Oval 388"/>
              <p:cNvSpPr>
                <a:spLocks noChangeArrowheads="1"/>
              </p:cNvSpPr>
              <p:nvPr/>
            </p:nvSpPr>
            <p:spPr bwMode="auto">
              <a:xfrm>
                <a:off x="1519" y="2385"/>
                <a:ext cx="2" cy="6"/>
              </a:xfrm>
              <a:prstGeom prst="ellipse">
                <a:avLst/>
              </a:prstGeom>
              <a:solidFill>
                <a:srgbClr val="E0E0E0"/>
              </a:solidFill>
              <a:ln w="9525">
                <a:noFill/>
                <a:round/>
                <a:headEnd/>
                <a:tailEnd/>
              </a:ln>
            </p:spPr>
            <p:txBody>
              <a:bodyPr/>
              <a:lstStyle/>
              <a:p>
                <a:endParaRPr lang="zh-CN" altLang="en-US"/>
              </a:p>
            </p:txBody>
          </p:sp>
        </p:grpSp>
        <p:grpSp>
          <p:nvGrpSpPr>
            <p:cNvPr id="31964" name="Group 389"/>
            <p:cNvGrpSpPr>
              <a:grpSpLocks/>
            </p:cNvGrpSpPr>
            <p:nvPr/>
          </p:nvGrpSpPr>
          <p:grpSpPr bwMode="auto">
            <a:xfrm>
              <a:off x="1536" y="2384"/>
              <a:ext cx="8" cy="6"/>
              <a:chOff x="1536" y="2384"/>
              <a:chExt cx="8" cy="6"/>
            </a:xfrm>
          </p:grpSpPr>
          <p:sp>
            <p:nvSpPr>
              <p:cNvPr id="32061" name="Oval 390"/>
              <p:cNvSpPr>
                <a:spLocks noChangeArrowheads="1"/>
              </p:cNvSpPr>
              <p:nvPr/>
            </p:nvSpPr>
            <p:spPr bwMode="auto">
              <a:xfrm>
                <a:off x="1536" y="238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62" name="Rectangle 391"/>
              <p:cNvSpPr>
                <a:spLocks noChangeArrowheads="1"/>
              </p:cNvSpPr>
              <p:nvPr/>
            </p:nvSpPr>
            <p:spPr bwMode="auto">
              <a:xfrm>
                <a:off x="1538" y="2384"/>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63" name="Oval 392"/>
              <p:cNvSpPr>
                <a:spLocks noChangeArrowheads="1"/>
              </p:cNvSpPr>
              <p:nvPr/>
            </p:nvSpPr>
            <p:spPr bwMode="auto">
              <a:xfrm>
                <a:off x="1540" y="238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64" name="Oval 393"/>
              <p:cNvSpPr>
                <a:spLocks noChangeArrowheads="1"/>
              </p:cNvSpPr>
              <p:nvPr/>
            </p:nvSpPr>
            <p:spPr bwMode="auto">
              <a:xfrm>
                <a:off x="1537" y="2384"/>
                <a:ext cx="3" cy="6"/>
              </a:xfrm>
              <a:prstGeom prst="ellipse">
                <a:avLst/>
              </a:prstGeom>
              <a:solidFill>
                <a:srgbClr val="E0E0E0"/>
              </a:solidFill>
              <a:ln w="9525">
                <a:noFill/>
                <a:round/>
                <a:headEnd/>
                <a:tailEnd/>
              </a:ln>
            </p:spPr>
            <p:txBody>
              <a:bodyPr/>
              <a:lstStyle/>
              <a:p>
                <a:endParaRPr lang="zh-CN" altLang="en-US"/>
              </a:p>
            </p:txBody>
          </p:sp>
        </p:grpSp>
        <p:grpSp>
          <p:nvGrpSpPr>
            <p:cNvPr id="31965" name="Group 394"/>
            <p:cNvGrpSpPr>
              <a:grpSpLocks/>
            </p:cNvGrpSpPr>
            <p:nvPr/>
          </p:nvGrpSpPr>
          <p:grpSpPr bwMode="auto">
            <a:xfrm>
              <a:off x="1553" y="2383"/>
              <a:ext cx="8" cy="7"/>
              <a:chOff x="1553" y="2383"/>
              <a:chExt cx="8" cy="7"/>
            </a:xfrm>
          </p:grpSpPr>
          <p:sp>
            <p:nvSpPr>
              <p:cNvPr id="32057" name="Oval 395"/>
              <p:cNvSpPr>
                <a:spLocks noChangeArrowheads="1"/>
              </p:cNvSpPr>
              <p:nvPr/>
            </p:nvSpPr>
            <p:spPr bwMode="auto">
              <a:xfrm>
                <a:off x="1553" y="2383"/>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58" name="Rectangle 396"/>
              <p:cNvSpPr>
                <a:spLocks noChangeArrowheads="1"/>
              </p:cNvSpPr>
              <p:nvPr/>
            </p:nvSpPr>
            <p:spPr bwMode="auto">
              <a:xfrm>
                <a:off x="1554" y="2383"/>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59" name="Oval 397"/>
              <p:cNvSpPr>
                <a:spLocks noChangeArrowheads="1"/>
              </p:cNvSpPr>
              <p:nvPr/>
            </p:nvSpPr>
            <p:spPr bwMode="auto">
              <a:xfrm>
                <a:off x="1557" y="2383"/>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60" name="Oval 398"/>
              <p:cNvSpPr>
                <a:spLocks noChangeArrowheads="1"/>
              </p:cNvSpPr>
              <p:nvPr/>
            </p:nvSpPr>
            <p:spPr bwMode="auto">
              <a:xfrm>
                <a:off x="1554" y="2384"/>
                <a:ext cx="2" cy="5"/>
              </a:xfrm>
              <a:prstGeom prst="ellipse">
                <a:avLst/>
              </a:prstGeom>
              <a:solidFill>
                <a:srgbClr val="E0E0E0"/>
              </a:solidFill>
              <a:ln w="9525">
                <a:noFill/>
                <a:round/>
                <a:headEnd/>
                <a:tailEnd/>
              </a:ln>
            </p:spPr>
            <p:txBody>
              <a:bodyPr/>
              <a:lstStyle/>
              <a:p>
                <a:endParaRPr lang="zh-CN" altLang="en-US"/>
              </a:p>
            </p:txBody>
          </p:sp>
        </p:grpSp>
        <p:grpSp>
          <p:nvGrpSpPr>
            <p:cNvPr id="31966" name="Group 399"/>
            <p:cNvGrpSpPr>
              <a:grpSpLocks/>
            </p:cNvGrpSpPr>
            <p:nvPr/>
          </p:nvGrpSpPr>
          <p:grpSpPr bwMode="auto">
            <a:xfrm>
              <a:off x="1569" y="2382"/>
              <a:ext cx="8" cy="7"/>
              <a:chOff x="1569" y="2382"/>
              <a:chExt cx="8" cy="7"/>
            </a:xfrm>
          </p:grpSpPr>
          <p:sp>
            <p:nvSpPr>
              <p:cNvPr id="32053" name="Oval 400"/>
              <p:cNvSpPr>
                <a:spLocks noChangeArrowheads="1"/>
              </p:cNvSpPr>
              <p:nvPr/>
            </p:nvSpPr>
            <p:spPr bwMode="auto">
              <a:xfrm>
                <a:off x="1569" y="2382"/>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54" name="Rectangle 401"/>
              <p:cNvSpPr>
                <a:spLocks noChangeArrowheads="1"/>
              </p:cNvSpPr>
              <p:nvPr/>
            </p:nvSpPr>
            <p:spPr bwMode="auto">
              <a:xfrm>
                <a:off x="1571" y="2382"/>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55" name="Oval 402"/>
              <p:cNvSpPr>
                <a:spLocks noChangeArrowheads="1"/>
              </p:cNvSpPr>
              <p:nvPr/>
            </p:nvSpPr>
            <p:spPr bwMode="auto">
              <a:xfrm>
                <a:off x="1573" y="2382"/>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56" name="Oval 403"/>
              <p:cNvSpPr>
                <a:spLocks noChangeArrowheads="1"/>
              </p:cNvSpPr>
              <p:nvPr/>
            </p:nvSpPr>
            <p:spPr bwMode="auto">
              <a:xfrm>
                <a:off x="1570" y="2383"/>
                <a:ext cx="3" cy="5"/>
              </a:xfrm>
              <a:prstGeom prst="ellipse">
                <a:avLst/>
              </a:prstGeom>
              <a:solidFill>
                <a:srgbClr val="E0E0E0"/>
              </a:solidFill>
              <a:ln w="9525">
                <a:noFill/>
                <a:round/>
                <a:headEnd/>
                <a:tailEnd/>
              </a:ln>
            </p:spPr>
            <p:txBody>
              <a:bodyPr/>
              <a:lstStyle/>
              <a:p>
                <a:endParaRPr lang="zh-CN" altLang="en-US"/>
              </a:p>
            </p:txBody>
          </p:sp>
        </p:grpSp>
        <p:grpSp>
          <p:nvGrpSpPr>
            <p:cNvPr id="31967" name="Group 404"/>
            <p:cNvGrpSpPr>
              <a:grpSpLocks/>
            </p:cNvGrpSpPr>
            <p:nvPr/>
          </p:nvGrpSpPr>
          <p:grpSpPr bwMode="auto">
            <a:xfrm>
              <a:off x="1598" y="2381"/>
              <a:ext cx="8" cy="7"/>
              <a:chOff x="1598" y="2381"/>
              <a:chExt cx="8" cy="7"/>
            </a:xfrm>
          </p:grpSpPr>
          <p:sp>
            <p:nvSpPr>
              <p:cNvPr id="32049" name="Oval 405"/>
              <p:cNvSpPr>
                <a:spLocks noChangeArrowheads="1"/>
              </p:cNvSpPr>
              <p:nvPr/>
            </p:nvSpPr>
            <p:spPr bwMode="auto">
              <a:xfrm>
                <a:off x="1598" y="2381"/>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50" name="Rectangle 406"/>
              <p:cNvSpPr>
                <a:spLocks noChangeArrowheads="1"/>
              </p:cNvSpPr>
              <p:nvPr/>
            </p:nvSpPr>
            <p:spPr bwMode="auto">
              <a:xfrm>
                <a:off x="1600" y="2381"/>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51" name="Oval 407"/>
              <p:cNvSpPr>
                <a:spLocks noChangeArrowheads="1"/>
              </p:cNvSpPr>
              <p:nvPr/>
            </p:nvSpPr>
            <p:spPr bwMode="auto">
              <a:xfrm>
                <a:off x="1602" y="2381"/>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52" name="Oval 408"/>
              <p:cNvSpPr>
                <a:spLocks noChangeArrowheads="1"/>
              </p:cNvSpPr>
              <p:nvPr/>
            </p:nvSpPr>
            <p:spPr bwMode="auto">
              <a:xfrm>
                <a:off x="1599" y="2382"/>
                <a:ext cx="3" cy="5"/>
              </a:xfrm>
              <a:prstGeom prst="ellipse">
                <a:avLst/>
              </a:prstGeom>
              <a:solidFill>
                <a:srgbClr val="E0E0E0"/>
              </a:solidFill>
              <a:ln w="9525">
                <a:noFill/>
                <a:round/>
                <a:headEnd/>
                <a:tailEnd/>
              </a:ln>
            </p:spPr>
            <p:txBody>
              <a:bodyPr/>
              <a:lstStyle/>
              <a:p>
                <a:endParaRPr lang="zh-CN" altLang="en-US"/>
              </a:p>
            </p:txBody>
          </p:sp>
        </p:grpSp>
        <p:grpSp>
          <p:nvGrpSpPr>
            <p:cNvPr id="31968" name="Group 409"/>
            <p:cNvGrpSpPr>
              <a:grpSpLocks/>
            </p:cNvGrpSpPr>
            <p:nvPr/>
          </p:nvGrpSpPr>
          <p:grpSpPr bwMode="auto">
            <a:xfrm>
              <a:off x="1618" y="2380"/>
              <a:ext cx="8" cy="6"/>
              <a:chOff x="1618" y="2380"/>
              <a:chExt cx="8" cy="6"/>
            </a:xfrm>
          </p:grpSpPr>
          <p:sp>
            <p:nvSpPr>
              <p:cNvPr id="32045" name="Oval 410"/>
              <p:cNvSpPr>
                <a:spLocks noChangeArrowheads="1"/>
              </p:cNvSpPr>
              <p:nvPr/>
            </p:nvSpPr>
            <p:spPr bwMode="auto">
              <a:xfrm>
                <a:off x="1618" y="238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46" name="Rectangle 411"/>
              <p:cNvSpPr>
                <a:spLocks noChangeArrowheads="1"/>
              </p:cNvSpPr>
              <p:nvPr/>
            </p:nvSpPr>
            <p:spPr bwMode="auto">
              <a:xfrm>
                <a:off x="1620" y="2380"/>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47" name="Oval 412"/>
              <p:cNvSpPr>
                <a:spLocks noChangeArrowheads="1"/>
              </p:cNvSpPr>
              <p:nvPr/>
            </p:nvSpPr>
            <p:spPr bwMode="auto">
              <a:xfrm>
                <a:off x="1622" y="2380"/>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48" name="Oval 413"/>
              <p:cNvSpPr>
                <a:spLocks noChangeArrowheads="1"/>
              </p:cNvSpPr>
              <p:nvPr/>
            </p:nvSpPr>
            <p:spPr bwMode="auto">
              <a:xfrm>
                <a:off x="1619" y="2380"/>
                <a:ext cx="3" cy="6"/>
              </a:xfrm>
              <a:prstGeom prst="ellipse">
                <a:avLst/>
              </a:prstGeom>
              <a:solidFill>
                <a:srgbClr val="E0E0E0"/>
              </a:solidFill>
              <a:ln w="9525">
                <a:noFill/>
                <a:round/>
                <a:headEnd/>
                <a:tailEnd/>
              </a:ln>
            </p:spPr>
            <p:txBody>
              <a:bodyPr/>
              <a:lstStyle/>
              <a:p>
                <a:endParaRPr lang="zh-CN" altLang="en-US"/>
              </a:p>
            </p:txBody>
          </p:sp>
        </p:grpSp>
        <p:grpSp>
          <p:nvGrpSpPr>
            <p:cNvPr id="31969" name="Group 414"/>
            <p:cNvGrpSpPr>
              <a:grpSpLocks/>
            </p:cNvGrpSpPr>
            <p:nvPr/>
          </p:nvGrpSpPr>
          <p:grpSpPr bwMode="auto">
            <a:xfrm>
              <a:off x="1637" y="2380"/>
              <a:ext cx="8" cy="6"/>
              <a:chOff x="1637" y="2380"/>
              <a:chExt cx="8" cy="6"/>
            </a:xfrm>
          </p:grpSpPr>
          <p:sp>
            <p:nvSpPr>
              <p:cNvPr id="32041" name="Oval 415"/>
              <p:cNvSpPr>
                <a:spLocks noChangeArrowheads="1"/>
              </p:cNvSpPr>
              <p:nvPr/>
            </p:nvSpPr>
            <p:spPr bwMode="auto">
              <a:xfrm>
                <a:off x="1637" y="238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42" name="Rectangle 416"/>
              <p:cNvSpPr>
                <a:spLocks noChangeArrowheads="1"/>
              </p:cNvSpPr>
              <p:nvPr/>
            </p:nvSpPr>
            <p:spPr bwMode="auto">
              <a:xfrm>
                <a:off x="1639" y="2380"/>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43" name="Oval 417"/>
              <p:cNvSpPr>
                <a:spLocks noChangeArrowheads="1"/>
              </p:cNvSpPr>
              <p:nvPr/>
            </p:nvSpPr>
            <p:spPr bwMode="auto">
              <a:xfrm>
                <a:off x="1641" y="2380"/>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44" name="Oval 418"/>
              <p:cNvSpPr>
                <a:spLocks noChangeArrowheads="1"/>
              </p:cNvSpPr>
              <p:nvPr/>
            </p:nvSpPr>
            <p:spPr bwMode="auto">
              <a:xfrm>
                <a:off x="1638" y="2380"/>
                <a:ext cx="2" cy="6"/>
              </a:xfrm>
              <a:prstGeom prst="ellipse">
                <a:avLst/>
              </a:prstGeom>
              <a:solidFill>
                <a:srgbClr val="E0E0E0"/>
              </a:solidFill>
              <a:ln w="9525">
                <a:noFill/>
                <a:round/>
                <a:headEnd/>
                <a:tailEnd/>
              </a:ln>
            </p:spPr>
            <p:txBody>
              <a:bodyPr/>
              <a:lstStyle/>
              <a:p>
                <a:endParaRPr lang="zh-CN" altLang="en-US"/>
              </a:p>
            </p:txBody>
          </p:sp>
        </p:grpSp>
        <p:grpSp>
          <p:nvGrpSpPr>
            <p:cNvPr id="31970" name="Group 419"/>
            <p:cNvGrpSpPr>
              <a:grpSpLocks/>
            </p:cNvGrpSpPr>
            <p:nvPr/>
          </p:nvGrpSpPr>
          <p:grpSpPr bwMode="auto">
            <a:xfrm>
              <a:off x="1656" y="2379"/>
              <a:ext cx="8" cy="6"/>
              <a:chOff x="1656" y="2379"/>
              <a:chExt cx="8" cy="6"/>
            </a:xfrm>
          </p:grpSpPr>
          <p:sp>
            <p:nvSpPr>
              <p:cNvPr id="32037" name="Oval 420"/>
              <p:cNvSpPr>
                <a:spLocks noChangeArrowheads="1"/>
              </p:cNvSpPr>
              <p:nvPr/>
            </p:nvSpPr>
            <p:spPr bwMode="auto">
              <a:xfrm>
                <a:off x="1656" y="237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38" name="Rectangle 421"/>
              <p:cNvSpPr>
                <a:spLocks noChangeArrowheads="1"/>
              </p:cNvSpPr>
              <p:nvPr/>
            </p:nvSpPr>
            <p:spPr bwMode="auto">
              <a:xfrm>
                <a:off x="1658" y="2379"/>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39" name="Oval 422"/>
              <p:cNvSpPr>
                <a:spLocks noChangeArrowheads="1"/>
              </p:cNvSpPr>
              <p:nvPr/>
            </p:nvSpPr>
            <p:spPr bwMode="auto">
              <a:xfrm>
                <a:off x="1660" y="2379"/>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40" name="Oval 423"/>
              <p:cNvSpPr>
                <a:spLocks noChangeArrowheads="1"/>
              </p:cNvSpPr>
              <p:nvPr/>
            </p:nvSpPr>
            <p:spPr bwMode="auto">
              <a:xfrm>
                <a:off x="1657" y="2380"/>
                <a:ext cx="3" cy="5"/>
              </a:xfrm>
              <a:prstGeom prst="ellipse">
                <a:avLst/>
              </a:prstGeom>
              <a:solidFill>
                <a:srgbClr val="E0E0E0"/>
              </a:solidFill>
              <a:ln w="9525">
                <a:noFill/>
                <a:round/>
                <a:headEnd/>
                <a:tailEnd/>
              </a:ln>
            </p:spPr>
            <p:txBody>
              <a:bodyPr/>
              <a:lstStyle/>
              <a:p>
                <a:endParaRPr lang="zh-CN" altLang="en-US"/>
              </a:p>
            </p:txBody>
          </p:sp>
        </p:grpSp>
        <p:sp>
          <p:nvSpPr>
            <p:cNvPr id="31971" name="Freeform 424"/>
            <p:cNvSpPr>
              <a:spLocks/>
            </p:cNvSpPr>
            <p:nvPr/>
          </p:nvSpPr>
          <p:spPr bwMode="auto">
            <a:xfrm>
              <a:off x="1586" y="2377"/>
              <a:ext cx="10" cy="13"/>
            </a:xfrm>
            <a:custGeom>
              <a:avLst/>
              <a:gdLst>
                <a:gd name="T0" fmla="*/ 0 w 77"/>
                <a:gd name="T1" fmla="*/ 110 h 110"/>
                <a:gd name="T2" fmla="*/ 0 w 77"/>
                <a:gd name="T3" fmla="*/ 0 h 110"/>
                <a:gd name="T4" fmla="*/ 77 w 77"/>
                <a:gd name="T5" fmla="*/ 0 h 110"/>
                <a:gd name="T6" fmla="*/ 77 w 77"/>
                <a:gd name="T7" fmla="*/ 103 h 110"/>
                <a:gd name="T8" fmla="*/ 0 w 77"/>
                <a:gd name="T9" fmla="*/ 110 h 110"/>
                <a:gd name="T10" fmla="*/ 0 60000 65536"/>
                <a:gd name="T11" fmla="*/ 0 60000 65536"/>
                <a:gd name="T12" fmla="*/ 0 60000 65536"/>
                <a:gd name="T13" fmla="*/ 0 60000 65536"/>
                <a:gd name="T14" fmla="*/ 0 60000 65536"/>
                <a:gd name="T15" fmla="*/ 0 w 77"/>
                <a:gd name="T16" fmla="*/ 0 h 110"/>
                <a:gd name="T17" fmla="*/ 77 w 77"/>
                <a:gd name="T18" fmla="*/ 110 h 110"/>
              </a:gdLst>
              <a:ahLst/>
              <a:cxnLst>
                <a:cxn ang="T10">
                  <a:pos x="T0" y="T1"/>
                </a:cxn>
                <a:cxn ang="T11">
                  <a:pos x="T2" y="T3"/>
                </a:cxn>
                <a:cxn ang="T12">
                  <a:pos x="T4" y="T5"/>
                </a:cxn>
                <a:cxn ang="T13">
                  <a:pos x="T6" y="T7"/>
                </a:cxn>
                <a:cxn ang="T14">
                  <a:pos x="T8" y="T9"/>
                </a:cxn>
              </a:cxnLst>
              <a:rect l="T15" t="T16" r="T17" b="T18"/>
              <a:pathLst>
                <a:path w="77" h="110">
                  <a:moveTo>
                    <a:pt x="0" y="110"/>
                  </a:moveTo>
                  <a:lnTo>
                    <a:pt x="0" y="0"/>
                  </a:lnTo>
                  <a:lnTo>
                    <a:pt x="77" y="0"/>
                  </a:lnTo>
                  <a:lnTo>
                    <a:pt x="77" y="103"/>
                  </a:lnTo>
                  <a:lnTo>
                    <a:pt x="0" y="110"/>
                  </a:lnTo>
                  <a:close/>
                </a:path>
              </a:pathLst>
            </a:custGeom>
            <a:solidFill>
              <a:srgbClr val="C0C0C0"/>
            </a:solidFill>
            <a:ln w="1588">
              <a:solidFill>
                <a:srgbClr val="808080"/>
              </a:solidFill>
              <a:round/>
              <a:headEnd/>
              <a:tailEnd/>
            </a:ln>
          </p:spPr>
          <p:txBody>
            <a:bodyPr/>
            <a:lstStyle/>
            <a:p>
              <a:endParaRPr lang="zh-CN" altLang="en-US"/>
            </a:p>
          </p:txBody>
        </p:sp>
        <p:grpSp>
          <p:nvGrpSpPr>
            <p:cNvPr id="31972" name="Group 425"/>
            <p:cNvGrpSpPr>
              <a:grpSpLocks/>
            </p:cNvGrpSpPr>
            <p:nvPr/>
          </p:nvGrpSpPr>
          <p:grpSpPr bwMode="auto">
            <a:xfrm>
              <a:off x="1420" y="2642"/>
              <a:ext cx="8" cy="7"/>
              <a:chOff x="1420" y="2642"/>
              <a:chExt cx="8" cy="7"/>
            </a:xfrm>
          </p:grpSpPr>
          <p:sp>
            <p:nvSpPr>
              <p:cNvPr id="32033" name="Oval 426"/>
              <p:cNvSpPr>
                <a:spLocks noChangeArrowheads="1"/>
              </p:cNvSpPr>
              <p:nvPr/>
            </p:nvSpPr>
            <p:spPr bwMode="auto">
              <a:xfrm>
                <a:off x="1420" y="2642"/>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34" name="Rectangle 427"/>
              <p:cNvSpPr>
                <a:spLocks noChangeArrowheads="1"/>
              </p:cNvSpPr>
              <p:nvPr/>
            </p:nvSpPr>
            <p:spPr bwMode="auto">
              <a:xfrm>
                <a:off x="1422" y="2642"/>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35" name="Oval 428"/>
              <p:cNvSpPr>
                <a:spLocks noChangeArrowheads="1"/>
              </p:cNvSpPr>
              <p:nvPr/>
            </p:nvSpPr>
            <p:spPr bwMode="auto">
              <a:xfrm>
                <a:off x="1424" y="2642"/>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36" name="Oval 429"/>
              <p:cNvSpPr>
                <a:spLocks noChangeArrowheads="1"/>
              </p:cNvSpPr>
              <p:nvPr/>
            </p:nvSpPr>
            <p:spPr bwMode="auto">
              <a:xfrm>
                <a:off x="1421" y="2643"/>
                <a:ext cx="2" cy="5"/>
              </a:xfrm>
              <a:prstGeom prst="ellipse">
                <a:avLst/>
              </a:prstGeom>
              <a:solidFill>
                <a:srgbClr val="E0E0E0"/>
              </a:solidFill>
              <a:ln w="9525">
                <a:noFill/>
                <a:round/>
                <a:headEnd/>
                <a:tailEnd/>
              </a:ln>
            </p:spPr>
            <p:txBody>
              <a:bodyPr/>
              <a:lstStyle/>
              <a:p>
                <a:endParaRPr lang="zh-CN" altLang="en-US"/>
              </a:p>
            </p:txBody>
          </p:sp>
        </p:grpSp>
        <p:grpSp>
          <p:nvGrpSpPr>
            <p:cNvPr id="31973" name="Group 430"/>
            <p:cNvGrpSpPr>
              <a:grpSpLocks/>
            </p:cNvGrpSpPr>
            <p:nvPr/>
          </p:nvGrpSpPr>
          <p:grpSpPr bwMode="auto">
            <a:xfrm>
              <a:off x="1438" y="2639"/>
              <a:ext cx="8" cy="7"/>
              <a:chOff x="1438" y="2639"/>
              <a:chExt cx="8" cy="7"/>
            </a:xfrm>
          </p:grpSpPr>
          <p:sp>
            <p:nvSpPr>
              <p:cNvPr id="32029" name="Oval 431"/>
              <p:cNvSpPr>
                <a:spLocks noChangeArrowheads="1"/>
              </p:cNvSpPr>
              <p:nvPr/>
            </p:nvSpPr>
            <p:spPr bwMode="auto">
              <a:xfrm>
                <a:off x="1438" y="2639"/>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30" name="Rectangle 432"/>
              <p:cNvSpPr>
                <a:spLocks noChangeArrowheads="1"/>
              </p:cNvSpPr>
              <p:nvPr/>
            </p:nvSpPr>
            <p:spPr bwMode="auto">
              <a:xfrm>
                <a:off x="1439" y="2639"/>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31" name="Oval 433"/>
              <p:cNvSpPr>
                <a:spLocks noChangeArrowheads="1"/>
              </p:cNvSpPr>
              <p:nvPr/>
            </p:nvSpPr>
            <p:spPr bwMode="auto">
              <a:xfrm>
                <a:off x="1441" y="2639"/>
                <a:ext cx="5" cy="7"/>
              </a:xfrm>
              <a:prstGeom prst="ellipse">
                <a:avLst/>
              </a:prstGeom>
              <a:solidFill>
                <a:srgbClr val="A0A0A0"/>
              </a:solidFill>
              <a:ln w="1588">
                <a:solidFill>
                  <a:srgbClr val="808080"/>
                </a:solidFill>
                <a:round/>
                <a:headEnd/>
                <a:tailEnd/>
              </a:ln>
            </p:spPr>
            <p:txBody>
              <a:bodyPr/>
              <a:lstStyle/>
              <a:p>
                <a:endParaRPr lang="zh-CN" altLang="en-US"/>
              </a:p>
            </p:txBody>
          </p:sp>
          <p:sp>
            <p:nvSpPr>
              <p:cNvPr id="32032" name="Oval 434"/>
              <p:cNvSpPr>
                <a:spLocks noChangeArrowheads="1"/>
              </p:cNvSpPr>
              <p:nvPr/>
            </p:nvSpPr>
            <p:spPr bwMode="auto">
              <a:xfrm>
                <a:off x="1439" y="2640"/>
                <a:ext cx="2" cy="6"/>
              </a:xfrm>
              <a:prstGeom prst="ellipse">
                <a:avLst/>
              </a:prstGeom>
              <a:solidFill>
                <a:srgbClr val="E0E0E0"/>
              </a:solidFill>
              <a:ln w="9525">
                <a:noFill/>
                <a:round/>
                <a:headEnd/>
                <a:tailEnd/>
              </a:ln>
            </p:spPr>
            <p:txBody>
              <a:bodyPr/>
              <a:lstStyle/>
              <a:p>
                <a:endParaRPr lang="zh-CN" altLang="en-US"/>
              </a:p>
            </p:txBody>
          </p:sp>
        </p:grpSp>
        <p:grpSp>
          <p:nvGrpSpPr>
            <p:cNvPr id="31974" name="Group 435"/>
            <p:cNvGrpSpPr>
              <a:grpSpLocks/>
            </p:cNvGrpSpPr>
            <p:nvPr/>
          </p:nvGrpSpPr>
          <p:grpSpPr bwMode="auto">
            <a:xfrm>
              <a:off x="1459" y="2637"/>
              <a:ext cx="8" cy="6"/>
              <a:chOff x="1459" y="2637"/>
              <a:chExt cx="8" cy="6"/>
            </a:xfrm>
          </p:grpSpPr>
          <p:sp>
            <p:nvSpPr>
              <p:cNvPr id="32025" name="Oval 436"/>
              <p:cNvSpPr>
                <a:spLocks noChangeArrowheads="1"/>
              </p:cNvSpPr>
              <p:nvPr/>
            </p:nvSpPr>
            <p:spPr bwMode="auto">
              <a:xfrm>
                <a:off x="1459" y="263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26" name="Rectangle 437"/>
              <p:cNvSpPr>
                <a:spLocks noChangeArrowheads="1"/>
              </p:cNvSpPr>
              <p:nvPr/>
            </p:nvSpPr>
            <p:spPr bwMode="auto">
              <a:xfrm>
                <a:off x="1460" y="2637"/>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27" name="Oval 438"/>
              <p:cNvSpPr>
                <a:spLocks noChangeArrowheads="1"/>
              </p:cNvSpPr>
              <p:nvPr/>
            </p:nvSpPr>
            <p:spPr bwMode="auto">
              <a:xfrm>
                <a:off x="1463" y="263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28" name="Oval 439"/>
              <p:cNvSpPr>
                <a:spLocks noChangeArrowheads="1"/>
              </p:cNvSpPr>
              <p:nvPr/>
            </p:nvSpPr>
            <p:spPr bwMode="auto">
              <a:xfrm>
                <a:off x="1460" y="2637"/>
                <a:ext cx="2" cy="6"/>
              </a:xfrm>
              <a:prstGeom prst="ellipse">
                <a:avLst/>
              </a:prstGeom>
              <a:solidFill>
                <a:srgbClr val="E0E0E0"/>
              </a:solidFill>
              <a:ln w="9525">
                <a:noFill/>
                <a:round/>
                <a:headEnd/>
                <a:tailEnd/>
              </a:ln>
            </p:spPr>
            <p:txBody>
              <a:bodyPr/>
              <a:lstStyle/>
              <a:p>
                <a:endParaRPr lang="zh-CN" altLang="en-US"/>
              </a:p>
            </p:txBody>
          </p:sp>
        </p:grpSp>
        <p:grpSp>
          <p:nvGrpSpPr>
            <p:cNvPr id="31975" name="Group 440"/>
            <p:cNvGrpSpPr>
              <a:grpSpLocks/>
            </p:cNvGrpSpPr>
            <p:nvPr/>
          </p:nvGrpSpPr>
          <p:grpSpPr bwMode="auto">
            <a:xfrm>
              <a:off x="1477" y="2634"/>
              <a:ext cx="8" cy="6"/>
              <a:chOff x="1477" y="2634"/>
              <a:chExt cx="8" cy="6"/>
            </a:xfrm>
          </p:grpSpPr>
          <p:sp>
            <p:nvSpPr>
              <p:cNvPr id="32021" name="Oval 441"/>
              <p:cNvSpPr>
                <a:spLocks noChangeArrowheads="1"/>
              </p:cNvSpPr>
              <p:nvPr/>
            </p:nvSpPr>
            <p:spPr bwMode="auto">
              <a:xfrm>
                <a:off x="1477" y="263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22" name="Rectangle 442"/>
              <p:cNvSpPr>
                <a:spLocks noChangeArrowheads="1"/>
              </p:cNvSpPr>
              <p:nvPr/>
            </p:nvSpPr>
            <p:spPr bwMode="auto">
              <a:xfrm>
                <a:off x="1479" y="2634"/>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23" name="Oval 443"/>
              <p:cNvSpPr>
                <a:spLocks noChangeArrowheads="1"/>
              </p:cNvSpPr>
              <p:nvPr/>
            </p:nvSpPr>
            <p:spPr bwMode="auto">
              <a:xfrm>
                <a:off x="1481" y="263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24" name="Oval 444"/>
              <p:cNvSpPr>
                <a:spLocks noChangeArrowheads="1"/>
              </p:cNvSpPr>
              <p:nvPr/>
            </p:nvSpPr>
            <p:spPr bwMode="auto">
              <a:xfrm>
                <a:off x="1478" y="2635"/>
                <a:ext cx="2" cy="5"/>
              </a:xfrm>
              <a:prstGeom prst="ellipse">
                <a:avLst/>
              </a:prstGeom>
              <a:solidFill>
                <a:srgbClr val="E0E0E0"/>
              </a:solidFill>
              <a:ln w="9525">
                <a:noFill/>
                <a:round/>
                <a:headEnd/>
                <a:tailEnd/>
              </a:ln>
            </p:spPr>
            <p:txBody>
              <a:bodyPr/>
              <a:lstStyle/>
              <a:p>
                <a:endParaRPr lang="zh-CN" altLang="en-US"/>
              </a:p>
            </p:txBody>
          </p:sp>
        </p:grpSp>
        <p:grpSp>
          <p:nvGrpSpPr>
            <p:cNvPr id="31976" name="Group 445"/>
            <p:cNvGrpSpPr>
              <a:grpSpLocks/>
            </p:cNvGrpSpPr>
            <p:nvPr/>
          </p:nvGrpSpPr>
          <p:grpSpPr bwMode="auto">
            <a:xfrm>
              <a:off x="1496" y="2632"/>
              <a:ext cx="8" cy="6"/>
              <a:chOff x="1496" y="2632"/>
              <a:chExt cx="8" cy="6"/>
            </a:xfrm>
          </p:grpSpPr>
          <p:sp>
            <p:nvSpPr>
              <p:cNvPr id="32017" name="Oval 446"/>
              <p:cNvSpPr>
                <a:spLocks noChangeArrowheads="1"/>
              </p:cNvSpPr>
              <p:nvPr/>
            </p:nvSpPr>
            <p:spPr bwMode="auto">
              <a:xfrm>
                <a:off x="1496" y="2632"/>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18" name="Rectangle 447"/>
              <p:cNvSpPr>
                <a:spLocks noChangeArrowheads="1"/>
              </p:cNvSpPr>
              <p:nvPr/>
            </p:nvSpPr>
            <p:spPr bwMode="auto">
              <a:xfrm>
                <a:off x="1498" y="2632"/>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19" name="Oval 448"/>
              <p:cNvSpPr>
                <a:spLocks noChangeArrowheads="1"/>
              </p:cNvSpPr>
              <p:nvPr/>
            </p:nvSpPr>
            <p:spPr bwMode="auto">
              <a:xfrm>
                <a:off x="1500" y="2632"/>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20" name="Oval 449"/>
              <p:cNvSpPr>
                <a:spLocks noChangeArrowheads="1"/>
              </p:cNvSpPr>
              <p:nvPr/>
            </p:nvSpPr>
            <p:spPr bwMode="auto">
              <a:xfrm>
                <a:off x="1497" y="2632"/>
                <a:ext cx="2" cy="6"/>
              </a:xfrm>
              <a:prstGeom prst="ellipse">
                <a:avLst/>
              </a:prstGeom>
              <a:solidFill>
                <a:srgbClr val="E0E0E0"/>
              </a:solidFill>
              <a:ln w="9525">
                <a:noFill/>
                <a:round/>
                <a:headEnd/>
                <a:tailEnd/>
              </a:ln>
            </p:spPr>
            <p:txBody>
              <a:bodyPr/>
              <a:lstStyle/>
              <a:p>
                <a:endParaRPr lang="zh-CN" altLang="en-US"/>
              </a:p>
            </p:txBody>
          </p:sp>
        </p:grpSp>
        <p:grpSp>
          <p:nvGrpSpPr>
            <p:cNvPr id="31977" name="Group 450"/>
            <p:cNvGrpSpPr>
              <a:grpSpLocks/>
            </p:cNvGrpSpPr>
            <p:nvPr/>
          </p:nvGrpSpPr>
          <p:grpSpPr bwMode="auto">
            <a:xfrm>
              <a:off x="1515" y="2629"/>
              <a:ext cx="8" cy="6"/>
              <a:chOff x="1515" y="2629"/>
              <a:chExt cx="8" cy="6"/>
            </a:xfrm>
          </p:grpSpPr>
          <p:sp>
            <p:nvSpPr>
              <p:cNvPr id="32013" name="Oval 451"/>
              <p:cNvSpPr>
                <a:spLocks noChangeArrowheads="1"/>
              </p:cNvSpPr>
              <p:nvPr/>
            </p:nvSpPr>
            <p:spPr bwMode="auto">
              <a:xfrm>
                <a:off x="1515" y="262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14" name="Rectangle 452"/>
              <p:cNvSpPr>
                <a:spLocks noChangeArrowheads="1"/>
              </p:cNvSpPr>
              <p:nvPr/>
            </p:nvSpPr>
            <p:spPr bwMode="auto">
              <a:xfrm>
                <a:off x="1517" y="2629"/>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15" name="Oval 453"/>
              <p:cNvSpPr>
                <a:spLocks noChangeArrowheads="1"/>
              </p:cNvSpPr>
              <p:nvPr/>
            </p:nvSpPr>
            <p:spPr bwMode="auto">
              <a:xfrm>
                <a:off x="1519" y="2629"/>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16" name="Oval 454"/>
              <p:cNvSpPr>
                <a:spLocks noChangeArrowheads="1"/>
              </p:cNvSpPr>
              <p:nvPr/>
            </p:nvSpPr>
            <p:spPr bwMode="auto">
              <a:xfrm>
                <a:off x="1516" y="2629"/>
                <a:ext cx="3" cy="6"/>
              </a:xfrm>
              <a:prstGeom prst="ellipse">
                <a:avLst/>
              </a:prstGeom>
              <a:solidFill>
                <a:srgbClr val="E0E0E0"/>
              </a:solidFill>
              <a:ln w="9525">
                <a:noFill/>
                <a:round/>
                <a:headEnd/>
                <a:tailEnd/>
              </a:ln>
            </p:spPr>
            <p:txBody>
              <a:bodyPr/>
              <a:lstStyle/>
              <a:p>
                <a:endParaRPr lang="zh-CN" altLang="en-US"/>
              </a:p>
            </p:txBody>
          </p:sp>
        </p:grpSp>
        <p:grpSp>
          <p:nvGrpSpPr>
            <p:cNvPr id="31978" name="Group 455"/>
            <p:cNvGrpSpPr>
              <a:grpSpLocks/>
            </p:cNvGrpSpPr>
            <p:nvPr/>
          </p:nvGrpSpPr>
          <p:grpSpPr bwMode="auto">
            <a:xfrm>
              <a:off x="1534" y="2626"/>
              <a:ext cx="7" cy="6"/>
              <a:chOff x="1534" y="2626"/>
              <a:chExt cx="7" cy="6"/>
            </a:xfrm>
          </p:grpSpPr>
          <p:sp>
            <p:nvSpPr>
              <p:cNvPr id="32009" name="Oval 456"/>
              <p:cNvSpPr>
                <a:spLocks noChangeArrowheads="1"/>
              </p:cNvSpPr>
              <p:nvPr/>
            </p:nvSpPr>
            <p:spPr bwMode="auto">
              <a:xfrm>
                <a:off x="1534" y="2626"/>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10" name="Rectangle 457"/>
              <p:cNvSpPr>
                <a:spLocks noChangeArrowheads="1"/>
              </p:cNvSpPr>
              <p:nvPr/>
            </p:nvSpPr>
            <p:spPr bwMode="auto">
              <a:xfrm>
                <a:off x="1535" y="2626"/>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11" name="Oval 458"/>
              <p:cNvSpPr>
                <a:spLocks noChangeArrowheads="1"/>
              </p:cNvSpPr>
              <p:nvPr/>
            </p:nvSpPr>
            <p:spPr bwMode="auto">
              <a:xfrm>
                <a:off x="1537" y="2626"/>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12" name="Oval 459"/>
              <p:cNvSpPr>
                <a:spLocks noChangeArrowheads="1"/>
              </p:cNvSpPr>
              <p:nvPr/>
            </p:nvSpPr>
            <p:spPr bwMode="auto">
              <a:xfrm>
                <a:off x="1535" y="2627"/>
                <a:ext cx="2" cy="5"/>
              </a:xfrm>
              <a:prstGeom prst="ellipse">
                <a:avLst/>
              </a:prstGeom>
              <a:solidFill>
                <a:srgbClr val="E0E0E0"/>
              </a:solidFill>
              <a:ln w="9525">
                <a:noFill/>
                <a:round/>
                <a:headEnd/>
                <a:tailEnd/>
              </a:ln>
            </p:spPr>
            <p:txBody>
              <a:bodyPr/>
              <a:lstStyle/>
              <a:p>
                <a:endParaRPr lang="zh-CN" altLang="en-US"/>
              </a:p>
            </p:txBody>
          </p:sp>
        </p:grpSp>
        <p:grpSp>
          <p:nvGrpSpPr>
            <p:cNvPr id="31979" name="Group 460"/>
            <p:cNvGrpSpPr>
              <a:grpSpLocks/>
            </p:cNvGrpSpPr>
            <p:nvPr/>
          </p:nvGrpSpPr>
          <p:grpSpPr bwMode="auto">
            <a:xfrm>
              <a:off x="1551" y="2623"/>
              <a:ext cx="8" cy="7"/>
              <a:chOff x="1551" y="2623"/>
              <a:chExt cx="8" cy="7"/>
            </a:xfrm>
          </p:grpSpPr>
          <p:sp>
            <p:nvSpPr>
              <p:cNvPr id="32005" name="Oval 461"/>
              <p:cNvSpPr>
                <a:spLocks noChangeArrowheads="1"/>
              </p:cNvSpPr>
              <p:nvPr/>
            </p:nvSpPr>
            <p:spPr bwMode="auto">
              <a:xfrm>
                <a:off x="1551" y="2623"/>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06" name="Rectangle 462"/>
              <p:cNvSpPr>
                <a:spLocks noChangeArrowheads="1"/>
              </p:cNvSpPr>
              <p:nvPr/>
            </p:nvSpPr>
            <p:spPr bwMode="auto">
              <a:xfrm>
                <a:off x="1553" y="2623"/>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07" name="Oval 463"/>
              <p:cNvSpPr>
                <a:spLocks noChangeArrowheads="1"/>
              </p:cNvSpPr>
              <p:nvPr/>
            </p:nvSpPr>
            <p:spPr bwMode="auto">
              <a:xfrm>
                <a:off x="1555" y="2623"/>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08" name="Oval 464"/>
              <p:cNvSpPr>
                <a:spLocks noChangeArrowheads="1"/>
              </p:cNvSpPr>
              <p:nvPr/>
            </p:nvSpPr>
            <p:spPr bwMode="auto">
              <a:xfrm>
                <a:off x="1552" y="2624"/>
                <a:ext cx="3" cy="5"/>
              </a:xfrm>
              <a:prstGeom prst="ellipse">
                <a:avLst/>
              </a:prstGeom>
              <a:solidFill>
                <a:srgbClr val="E0E0E0"/>
              </a:solidFill>
              <a:ln w="9525">
                <a:noFill/>
                <a:round/>
                <a:headEnd/>
                <a:tailEnd/>
              </a:ln>
            </p:spPr>
            <p:txBody>
              <a:bodyPr/>
              <a:lstStyle/>
              <a:p>
                <a:endParaRPr lang="zh-CN" altLang="en-US"/>
              </a:p>
            </p:txBody>
          </p:sp>
        </p:grpSp>
        <p:grpSp>
          <p:nvGrpSpPr>
            <p:cNvPr id="31980" name="Group 465"/>
            <p:cNvGrpSpPr>
              <a:grpSpLocks/>
            </p:cNvGrpSpPr>
            <p:nvPr/>
          </p:nvGrpSpPr>
          <p:grpSpPr bwMode="auto">
            <a:xfrm>
              <a:off x="1569" y="2620"/>
              <a:ext cx="7" cy="7"/>
              <a:chOff x="1569" y="2620"/>
              <a:chExt cx="7" cy="7"/>
            </a:xfrm>
          </p:grpSpPr>
          <p:sp>
            <p:nvSpPr>
              <p:cNvPr id="32001" name="Oval 466"/>
              <p:cNvSpPr>
                <a:spLocks noChangeArrowheads="1"/>
              </p:cNvSpPr>
              <p:nvPr/>
            </p:nvSpPr>
            <p:spPr bwMode="auto">
              <a:xfrm>
                <a:off x="1569" y="2620"/>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02" name="Rectangle 467"/>
              <p:cNvSpPr>
                <a:spLocks noChangeArrowheads="1"/>
              </p:cNvSpPr>
              <p:nvPr/>
            </p:nvSpPr>
            <p:spPr bwMode="auto">
              <a:xfrm>
                <a:off x="1570" y="2620"/>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03" name="Oval 468"/>
              <p:cNvSpPr>
                <a:spLocks noChangeArrowheads="1"/>
              </p:cNvSpPr>
              <p:nvPr/>
            </p:nvSpPr>
            <p:spPr bwMode="auto">
              <a:xfrm>
                <a:off x="1572" y="2620"/>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04" name="Oval 469"/>
              <p:cNvSpPr>
                <a:spLocks noChangeArrowheads="1"/>
              </p:cNvSpPr>
              <p:nvPr/>
            </p:nvSpPr>
            <p:spPr bwMode="auto">
              <a:xfrm>
                <a:off x="1570" y="2621"/>
                <a:ext cx="2" cy="5"/>
              </a:xfrm>
              <a:prstGeom prst="ellipse">
                <a:avLst/>
              </a:prstGeom>
              <a:solidFill>
                <a:srgbClr val="E0E0E0"/>
              </a:solidFill>
              <a:ln w="9525">
                <a:noFill/>
                <a:round/>
                <a:headEnd/>
                <a:tailEnd/>
              </a:ln>
            </p:spPr>
            <p:txBody>
              <a:bodyPr/>
              <a:lstStyle/>
              <a:p>
                <a:endParaRPr lang="zh-CN" altLang="en-US"/>
              </a:p>
            </p:txBody>
          </p:sp>
        </p:grpSp>
        <p:grpSp>
          <p:nvGrpSpPr>
            <p:cNvPr id="31981" name="Group 470"/>
            <p:cNvGrpSpPr>
              <a:grpSpLocks/>
            </p:cNvGrpSpPr>
            <p:nvPr/>
          </p:nvGrpSpPr>
          <p:grpSpPr bwMode="auto">
            <a:xfrm>
              <a:off x="1598" y="2617"/>
              <a:ext cx="7" cy="6"/>
              <a:chOff x="1598" y="2617"/>
              <a:chExt cx="7" cy="6"/>
            </a:xfrm>
          </p:grpSpPr>
          <p:sp>
            <p:nvSpPr>
              <p:cNvPr id="31997" name="Oval 471"/>
              <p:cNvSpPr>
                <a:spLocks noChangeArrowheads="1"/>
              </p:cNvSpPr>
              <p:nvPr/>
            </p:nvSpPr>
            <p:spPr bwMode="auto">
              <a:xfrm>
                <a:off x="1598" y="261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1998" name="Rectangle 472"/>
              <p:cNvSpPr>
                <a:spLocks noChangeArrowheads="1"/>
              </p:cNvSpPr>
              <p:nvPr/>
            </p:nvSpPr>
            <p:spPr bwMode="auto">
              <a:xfrm>
                <a:off x="1599" y="2617"/>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99" name="Oval 473"/>
              <p:cNvSpPr>
                <a:spLocks noChangeArrowheads="1"/>
              </p:cNvSpPr>
              <p:nvPr/>
            </p:nvSpPr>
            <p:spPr bwMode="auto">
              <a:xfrm>
                <a:off x="1601" y="261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00" name="Oval 474"/>
              <p:cNvSpPr>
                <a:spLocks noChangeArrowheads="1"/>
              </p:cNvSpPr>
              <p:nvPr/>
            </p:nvSpPr>
            <p:spPr bwMode="auto">
              <a:xfrm>
                <a:off x="1599" y="2617"/>
                <a:ext cx="2" cy="6"/>
              </a:xfrm>
              <a:prstGeom prst="ellipse">
                <a:avLst/>
              </a:prstGeom>
              <a:solidFill>
                <a:srgbClr val="E0E0E0"/>
              </a:solidFill>
              <a:ln w="9525">
                <a:noFill/>
                <a:round/>
                <a:headEnd/>
                <a:tailEnd/>
              </a:ln>
            </p:spPr>
            <p:txBody>
              <a:bodyPr/>
              <a:lstStyle/>
              <a:p>
                <a:endParaRPr lang="zh-CN" altLang="en-US"/>
              </a:p>
            </p:txBody>
          </p:sp>
        </p:grpSp>
        <p:grpSp>
          <p:nvGrpSpPr>
            <p:cNvPr id="31982" name="Group 475"/>
            <p:cNvGrpSpPr>
              <a:grpSpLocks/>
            </p:cNvGrpSpPr>
            <p:nvPr/>
          </p:nvGrpSpPr>
          <p:grpSpPr bwMode="auto">
            <a:xfrm>
              <a:off x="1613" y="2614"/>
              <a:ext cx="8" cy="6"/>
              <a:chOff x="1613" y="2614"/>
              <a:chExt cx="8" cy="6"/>
            </a:xfrm>
          </p:grpSpPr>
          <p:sp>
            <p:nvSpPr>
              <p:cNvPr id="31993" name="Oval 476"/>
              <p:cNvSpPr>
                <a:spLocks noChangeArrowheads="1"/>
              </p:cNvSpPr>
              <p:nvPr/>
            </p:nvSpPr>
            <p:spPr bwMode="auto">
              <a:xfrm>
                <a:off x="1613" y="261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1994" name="Rectangle 477"/>
              <p:cNvSpPr>
                <a:spLocks noChangeArrowheads="1"/>
              </p:cNvSpPr>
              <p:nvPr/>
            </p:nvSpPr>
            <p:spPr bwMode="auto">
              <a:xfrm>
                <a:off x="1615" y="2614"/>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95" name="Oval 478"/>
              <p:cNvSpPr>
                <a:spLocks noChangeArrowheads="1"/>
              </p:cNvSpPr>
              <p:nvPr/>
            </p:nvSpPr>
            <p:spPr bwMode="auto">
              <a:xfrm>
                <a:off x="1617" y="261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1996" name="Oval 479"/>
              <p:cNvSpPr>
                <a:spLocks noChangeArrowheads="1"/>
              </p:cNvSpPr>
              <p:nvPr/>
            </p:nvSpPr>
            <p:spPr bwMode="auto">
              <a:xfrm>
                <a:off x="1614" y="2614"/>
                <a:ext cx="3" cy="5"/>
              </a:xfrm>
              <a:prstGeom prst="ellipse">
                <a:avLst/>
              </a:prstGeom>
              <a:solidFill>
                <a:srgbClr val="E0E0E0"/>
              </a:solidFill>
              <a:ln w="9525">
                <a:noFill/>
                <a:round/>
                <a:headEnd/>
                <a:tailEnd/>
              </a:ln>
            </p:spPr>
            <p:txBody>
              <a:bodyPr/>
              <a:lstStyle/>
              <a:p>
                <a:endParaRPr lang="zh-CN" altLang="en-US"/>
              </a:p>
            </p:txBody>
          </p:sp>
        </p:grpSp>
        <p:grpSp>
          <p:nvGrpSpPr>
            <p:cNvPr id="31983" name="Group 480"/>
            <p:cNvGrpSpPr>
              <a:grpSpLocks/>
            </p:cNvGrpSpPr>
            <p:nvPr/>
          </p:nvGrpSpPr>
          <p:grpSpPr bwMode="auto">
            <a:xfrm>
              <a:off x="1636" y="2610"/>
              <a:ext cx="8" cy="7"/>
              <a:chOff x="1636" y="2610"/>
              <a:chExt cx="8" cy="7"/>
            </a:xfrm>
          </p:grpSpPr>
          <p:sp>
            <p:nvSpPr>
              <p:cNvPr id="31989" name="Oval 481"/>
              <p:cNvSpPr>
                <a:spLocks noChangeArrowheads="1"/>
              </p:cNvSpPr>
              <p:nvPr/>
            </p:nvSpPr>
            <p:spPr bwMode="auto">
              <a:xfrm>
                <a:off x="1636" y="261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1990" name="Rectangle 482"/>
              <p:cNvSpPr>
                <a:spLocks noChangeArrowheads="1"/>
              </p:cNvSpPr>
              <p:nvPr/>
            </p:nvSpPr>
            <p:spPr bwMode="auto">
              <a:xfrm>
                <a:off x="1638" y="2610"/>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91" name="Oval 483"/>
              <p:cNvSpPr>
                <a:spLocks noChangeArrowheads="1"/>
              </p:cNvSpPr>
              <p:nvPr/>
            </p:nvSpPr>
            <p:spPr bwMode="auto">
              <a:xfrm>
                <a:off x="1640" y="2610"/>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1992" name="Oval 484"/>
              <p:cNvSpPr>
                <a:spLocks noChangeArrowheads="1"/>
              </p:cNvSpPr>
              <p:nvPr/>
            </p:nvSpPr>
            <p:spPr bwMode="auto">
              <a:xfrm>
                <a:off x="1637" y="2611"/>
                <a:ext cx="3" cy="5"/>
              </a:xfrm>
              <a:prstGeom prst="ellipse">
                <a:avLst/>
              </a:prstGeom>
              <a:solidFill>
                <a:srgbClr val="E0E0E0"/>
              </a:solidFill>
              <a:ln w="9525">
                <a:noFill/>
                <a:round/>
                <a:headEnd/>
                <a:tailEnd/>
              </a:ln>
            </p:spPr>
            <p:txBody>
              <a:bodyPr/>
              <a:lstStyle/>
              <a:p>
                <a:endParaRPr lang="zh-CN" altLang="en-US"/>
              </a:p>
            </p:txBody>
          </p:sp>
        </p:grpSp>
        <p:grpSp>
          <p:nvGrpSpPr>
            <p:cNvPr id="31984" name="Group 485"/>
            <p:cNvGrpSpPr>
              <a:grpSpLocks/>
            </p:cNvGrpSpPr>
            <p:nvPr/>
          </p:nvGrpSpPr>
          <p:grpSpPr bwMode="auto">
            <a:xfrm>
              <a:off x="1657" y="2607"/>
              <a:ext cx="7" cy="7"/>
              <a:chOff x="1657" y="2607"/>
              <a:chExt cx="7" cy="7"/>
            </a:xfrm>
          </p:grpSpPr>
          <p:sp>
            <p:nvSpPr>
              <p:cNvPr id="31985" name="Oval 486"/>
              <p:cNvSpPr>
                <a:spLocks noChangeArrowheads="1"/>
              </p:cNvSpPr>
              <p:nvPr/>
            </p:nvSpPr>
            <p:spPr bwMode="auto">
              <a:xfrm>
                <a:off x="1657" y="2607"/>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1986" name="Rectangle 487"/>
              <p:cNvSpPr>
                <a:spLocks noChangeArrowheads="1"/>
              </p:cNvSpPr>
              <p:nvPr/>
            </p:nvSpPr>
            <p:spPr bwMode="auto">
              <a:xfrm>
                <a:off x="1658" y="2607"/>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87" name="Oval 488"/>
              <p:cNvSpPr>
                <a:spLocks noChangeArrowheads="1"/>
              </p:cNvSpPr>
              <p:nvPr/>
            </p:nvSpPr>
            <p:spPr bwMode="auto">
              <a:xfrm>
                <a:off x="1660" y="2607"/>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1988" name="Oval 489"/>
              <p:cNvSpPr>
                <a:spLocks noChangeArrowheads="1"/>
              </p:cNvSpPr>
              <p:nvPr/>
            </p:nvSpPr>
            <p:spPr bwMode="auto">
              <a:xfrm>
                <a:off x="1658" y="2608"/>
                <a:ext cx="2" cy="5"/>
              </a:xfrm>
              <a:prstGeom prst="ellipse">
                <a:avLst/>
              </a:prstGeom>
              <a:solidFill>
                <a:srgbClr val="E0E0E0"/>
              </a:solidFill>
              <a:ln w="9525">
                <a:noFill/>
                <a:round/>
                <a:headEnd/>
                <a:tailEnd/>
              </a:ln>
            </p:spPr>
            <p:txBody>
              <a:bodyPr/>
              <a:lstStyle/>
              <a:p>
                <a:endParaRPr lang="zh-CN" altLang="en-US"/>
              </a:p>
            </p:txBody>
          </p:sp>
        </p:grpSp>
      </p:grpSp>
      <p:grpSp>
        <p:nvGrpSpPr>
          <p:cNvPr id="31757" name="Group 490"/>
          <p:cNvGrpSpPr>
            <a:grpSpLocks/>
          </p:cNvGrpSpPr>
          <p:nvPr/>
        </p:nvGrpSpPr>
        <p:grpSpPr bwMode="auto">
          <a:xfrm>
            <a:off x="1604963" y="1389063"/>
            <a:ext cx="522287" cy="1066800"/>
            <a:chOff x="4800" y="1680"/>
            <a:chExt cx="329" cy="672"/>
          </a:xfrm>
        </p:grpSpPr>
        <p:sp>
          <p:nvSpPr>
            <p:cNvPr id="31779" name="Freeform 491"/>
            <p:cNvSpPr>
              <a:spLocks/>
            </p:cNvSpPr>
            <p:nvPr/>
          </p:nvSpPr>
          <p:spPr bwMode="auto">
            <a:xfrm>
              <a:off x="4838" y="2177"/>
              <a:ext cx="10" cy="5"/>
            </a:xfrm>
            <a:custGeom>
              <a:avLst/>
              <a:gdLst>
                <a:gd name="T0" fmla="*/ 0 w 209"/>
                <a:gd name="T1" fmla="*/ 67 h 83"/>
                <a:gd name="T2" fmla="*/ 201 w 209"/>
                <a:gd name="T3" fmla="*/ 0 h 83"/>
                <a:gd name="T4" fmla="*/ 209 w 209"/>
                <a:gd name="T5" fmla="*/ 17 h 83"/>
                <a:gd name="T6" fmla="*/ 8 w 209"/>
                <a:gd name="T7" fmla="*/ 83 h 83"/>
                <a:gd name="T8" fmla="*/ 0 w 209"/>
                <a:gd name="T9" fmla="*/ 67 h 83"/>
                <a:gd name="T10" fmla="*/ 0 60000 65536"/>
                <a:gd name="T11" fmla="*/ 0 60000 65536"/>
                <a:gd name="T12" fmla="*/ 0 60000 65536"/>
                <a:gd name="T13" fmla="*/ 0 60000 65536"/>
                <a:gd name="T14" fmla="*/ 0 60000 65536"/>
                <a:gd name="T15" fmla="*/ 0 w 209"/>
                <a:gd name="T16" fmla="*/ 0 h 83"/>
                <a:gd name="T17" fmla="*/ 209 w 209"/>
                <a:gd name="T18" fmla="*/ 83 h 83"/>
              </a:gdLst>
              <a:ahLst/>
              <a:cxnLst>
                <a:cxn ang="T10">
                  <a:pos x="T0" y="T1"/>
                </a:cxn>
                <a:cxn ang="T11">
                  <a:pos x="T2" y="T3"/>
                </a:cxn>
                <a:cxn ang="T12">
                  <a:pos x="T4" y="T5"/>
                </a:cxn>
                <a:cxn ang="T13">
                  <a:pos x="T6" y="T7"/>
                </a:cxn>
                <a:cxn ang="T14">
                  <a:pos x="T8" y="T9"/>
                </a:cxn>
              </a:cxnLst>
              <a:rect l="T15" t="T16" r="T17" b="T18"/>
              <a:pathLst>
                <a:path w="209" h="83">
                  <a:moveTo>
                    <a:pt x="0" y="67"/>
                  </a:moveTo>
                  <a:lnTo>
                    <a:pt x="201" y="0"/>
                  </a:lnTo>
                  <a:lnTo>
                    <a:pt x="209" y="17"/>
                  </a:lnTo>
                  <a:lnTo>
                    <a:pt x="8" y="83"/>
                  </a:lnTo>
                  <a:lnTo>
                    <a:pt x="0" y="67"/>
                  </a:lnTo>
                  <a:close/>
                </a:path>
              </a:pathLst>
            </a:custGeom>
            <a:solidFill>
              <a:srgbClr val="6B6859"/>
            </a:solidFill>
            <a:ln w="9525">
              <a:noFill/>
              <a:round/>
              <a:headEnd/>
              <a:tailEnd/>
            </a:ln>
          </p:spPr>
          <p:txBody>
            <a:bodyPr/>
            <a:lstStyle/>
            <a:p>
              <a:endParaRPr lang="zh-CN" altLang="en-US"/>
            </a:p>
          </p:txBody>
        </p:sp>
        <p:sp>
          <p:nvSpPr>
            <p:cNvPr id="31780" name="Freeform 492"/>
            <p:cNvSpPr>
              <a:spLocks/>
            </p:cNvSpPr>
            <p:nvPr/>
          </p:nvSpPr>
          <p:spPr bwMode="auto">
            <a:xfrm>
              <a:off x="4903" y="2345"/>
              <a:ext cx="4" cy="7"/>
            </a:xfrm>
            <a:custGeom>
              <a:avLst/>
              <a:gdLst>
                <a:gd name="T0" fmla="*/ 46 w 83"/>
                <a:gd name="T1" fmla="*/ 0 h 106"/>
                <a:gd name="T2" fmla="*/ 81 w 83"/>
                <a:gd name="T3" fmla="*/ 76 h 106"/>
                <a:gd name="T4" fmla="*/ 83 w 83"/>
                <a:gd name="T5" fmla="*/ 85 h 106"/>
                <a:gd name="T6" fmla="*/ 81 w 83"/>
                <a:gd name="T7" fmla="*/ 94 h 106"/>
                <a:gd name="T8" fmla="*/ 76 w 83"/>
                <a:gd name="T9" fmla="*/ 100 h 106"/>
                <a:gd name="T10" fmla="*/ 67 w 83"/>
                <a:gd name="T11" fmla="*/ 104 h 106"/>
                <a:gd name="T12" fmla="*/ 58 w 83"/>
                <a:gd name="T13" fmla="*/ 106 h 106"/>
                <a:gd name="T14" fmla="*/ 50 w 83"/>
                <a:gd name="T15" fmla="*/ 104 h 106"/>
                <a:gd name="T16" fmla="*/ 42 w 83"/>
                <a:gd name="T17" fmla="*/ 100 h 106"/>
                <a:gd name="T18" fmla="*/ 35 w 83"/>
                <a:gd name="T19" fmla="*/ 91 h 106"/>
                <a:gd name="T20" fmla="*/ 0 w 83"/>
                <a:gd name="T21" fmla="*/ 15 h 106"/>
                <a:gd name="T22" fmla="*/ 46 w 83"/>
                <a:gd name="T23" fmla="*/ 0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3"/>
                <a:gd name="T37" fmla="*/ 0 h 106"/>
                <a:gd name="T38" fmla="*/ 83 w 83"/>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3" h="106">
                  <a:moveTo>
                    <a:pt x="46" y="0"/>
                  </a:moveTo>
                  <a:lnTo>
                    <a:pt x="81" y="76"/>
                  </a:lnTo>
                  <a:lnTo>
                    <a:pt x="83" y="85"/>
                  </a:lnTo>
                  <a:lnTo>
                    <a:pt x="81" y="94"/>
                  </a:lnTo>
                  <a:lnTo>
                    <a:pt x="76" y="100"/>
                  </a:lnTo>
                  <a:lnTo>
                    <a:pt x="67" y="104"/>
                  </a:lnTo>
                  <a:lnTo>
                    <a:pt x="58" y="106"/>
                  </a:lnTo>
                  <a:lnTo>
                    <a:pt x="50" y="104"/>
                  </a:lnTo>
                  <a:lnTo>
                    <a:pt x="42" y="100"/>
                  </a:lnTo>
                  <a:lnTo>
                    <a:pt x="35" y="91"/>
                  </a:lnTo>
                  <a:lnTo>
                    <a:pt x="0" y="15"/>
                  </a:lnTo>
                  <a:lnTo>
                    <a:pt x="46" y="0"/>
                  </a:lnTo>
                  <a:close/>
                </a:path>
              </a:pathLst>
            </a:custGeom>
            <a:solidFill>
              <a:srgbClr val="6B6859"/>
            </a:solidFill>
            <a:ln w="9525">
              <a:noFill/>
              <a:round/>
              <a:headEnd/>
              <a:tailEnd/>
            </a:ln>
          </p:spPr>
          <p:txBody>
            <a:bodyPr/>
            <a:lstStyle/>
            <a:p>
              <a:endParaRPr lang="zh-CN" altLang="en-US"/>
            </a:p>
          </p:txBody>
        </p:sp>
        <p:sp>
          <p:nvSpPr>
            <p:cNvPr id="31781" name="Freeform 493"/>
            <p:cNvSpPr>
              <a:spLocks/>
            </p:cNvSpPr>
            <p:nvPr/>
          </p:nvSpPr>
          <p:spPr bwMode="auto">
            <a:xfrm>
              <a:off x="4892" y="2327"/>
              <a:ext cx="15" cy="19"/>
            </a:xfrm>
            <a:custGeom>
              <a:avLst/>
              <a:gdLst>
                <a:gd name="T0" fmla="*/ 249 w 297"/>
                <a:gd name="T1" fmla="*/ 313 h 315"/>
                <a:gd name="T2" fmla="*/ 264 w 297"/>
                <a:gd name="T3" fmla="*/ 303 h 315"/>
                <a:gd name="T4" fmla="*/ 278 w 297"/>
                <a:gd name="T5" fmla="*/ 283 h 315"/>
                <a:gd name="T6" fmla="*/ 288 w 297"/>
                <a:gd name="T7" fmla="*/ 253 h 315"/>
                <a:gd name="T8" fmla="*/ 295 w 297"/>
                <a:gd name="T9" fmla="*/ 215 h 315"/>
                <a:gd name="T10" fmla="*/ 297 w 297"/>
                <a:gd name="T11" fmla="*/ 171 h 315"/>
                <a:gd name="T12" fmla="*/ 291 w 297"/>
                <a:gd name="T13" fmla="*/ 119 h 315"/>
                <a:gd name="T14" fmla="*/ 277 w 297"/>
                <a:gd name="T15" fmla="*/ 61 h 315"/>
                <a:gd name="T16" fmla="*/ 253 w 297"/>
                <a:gd name="T17" fmla="*/ 0 h 315"/>
                <a:gd name="T18" fmla="*/ 238 w 297"/>
                <a:gd name="T19" fmla="*/ 5 h 315"/>
                <a:gd name="T20" fmla="*/ 221 w 297"/>
                <a:gd name="T21" fmla="*/ 10 h 315"/>
                <a:gd name="T22" fmla="*/ 206 w 297"/>
                <a:gd name="T23" fmla="*/ 17 h 315"/>
                <a:gd name="T24" fmla="*/ 190 w 297"/>
                <a:gd name="T25" fmla="*/ 22 h 315"/>
                <a:gd name="T26" fmla="*/ 174 w 297"/>
                <a:gd name="T27" fmla="*/ 28 h 315"/>
                <a:gd name="T28" fmla="*/ 158 w 297"/>
                <a:gd name="T29" fmla="*/ 33 h 315"/>
                <a:gd name="T30" fmla="*/ 142 w 297"/>
                <a:gd name="T31" fmla="*/ 39 h 315"/>
                <a:gd name="T32" fmla="*/ 126 w 297"/>
                <a:gd name="T33" fmla="*/ 45 h 315"/>
                <a:gd name="T34" fmla="*/ 111 w 297"/>
                <a:gd name="T35" fmla="*/ 51 h 315"/>
                <a:gd name="T36" fmla="*/ 95 w 297"/>
                <a:gd name="T37" fmla="*/ 57 h 315"/>
                <a:gd name="T38" fmla="*/ 79 w 297"/>
                <a:gd name="T39" fmla="*/ 62 h 315"/>
                <a:gd name="T40" fmla="*/ 64 w 297"/>
                <a:gd name="T41" fmla="*/ 69 h 315"/>
                <a:gd name="T42" fmla="*/ 47 w 297"/>
                <a:gd name="T43" fmla="*/ 74 h 315"/>
                <a:gd name="T44" fmla="*/ 32 w 297"/>
                <a:gd name="T45" fmla="*/ 80 h 315"/>
                <a:gd name="T46" fmla="*/ 15 w 297"/>
                <a:gd name="T47" fmla="*/ 85 h 315"/>
                <a:gd name="T48" fmla="*/ 0 w 297"/>
                <a:gd name="T49" fmla="*/ 91 h 315"/>
                <a:gd name="T50" fmla="*/ 15 w 297"/>
                <a:gd name="T51" fmla="*/ 121 h 315"/>
                <a:gd name="T52" fmla="*/ 31 w 297"/>
                <a:gd name="T53" fmla="*/ 150 h 315"/>
                <a:gd name="T54" fmla="*/ 48 w 297"/>
                <a:gd name="T55" fmla="*/ 175 h 315"/>
                <a:gd name="T56" fmla="*/ 66 w 297"/>
                <a:gd name="T57" fmla="*/ 199 h 315"/>
                <a:gd name="T58" fmla="*/ 83 w 297"/>
                <a:gd name="T59" fmla="*/ 220 h 315"/>
                <a:gd name="T60" fmla="*/ 102 w 297"/>
                <a:gd name="T61" fmla="*/ 239 h 315"/>
                <a:gd name="T62" fmla="*/ 120 w 297"/>
                <a:gd name="T63" fmla="*/ 256 h 315"/>
                <a:gd name="T64" fmla="*/ 138 w 297"/>
                <a:gd name="T65" fmla="*/ 271 h 315"/>
                <a:gd name="T66" fmla="*/ 155 w 297"/>
                <a:gd name="T67" fmla="*/ 283 h 315"/>
                <a:gd name="T68" fmla="*/ 173 w 297"/>
                <a:gd name="T69" fmla="*/ 294 h 315"/>
                <a:gd name="T70" fmla="*/ 188 w 297"/>
                <a:gd name="T71" fmla="*/ 302 h 315"/>
                <a:gd name="T72" fmla="*/ 204 w 297"/>
                <a:gd name="T73" fmla="*/ 308 h 315"/>
                <a:gd name="T74" fmla="*/ 217 w 297"/>
                <a:gd name="T75" fmla="*/ 312 h 315"/>
                <a:gd name="T76" fmla="*/ 230 w 297"/>
                <a:gd name="T77" fmla="*/ 314 h 315"/>
                <a:gd name="T78" fmla="*/ 241 w 297"/>
                <a:gd name="T79" fmla="*/ 315 h 315"/>
                <a:gd name="T80" fmla="*/ 249 w 297"/>
                <a:gd name="T81" fmla="*/ 313 h 3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7"/>
                <a:gd name="T124" fmla="*/ 0 h 315"/>
                <a:gd name="T125" fmla="*/ 297 w 297"/>
                <a:gd name="T126" fmla="*/ 315 h 3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7" h="315">
                  <a:moveTo>
                    <a:pt x="249" y="313"/>
                  </a:moveTo>
                  <a:lnTo>
                    <a:pt x="264" y="303"/>
                  </a:lnTo>
                  <a:lnTo>
                    <a:pt x="278" y="283"/>
                  </a:lnTo>
                  <a:lnTo>
                    <a:pt x="288" y="253"/>
                  </a:lnTo>
                  <a:lnTo>
                    <a:pt x="295" y="215"/>
                  </a:lnTo>
                  <a:lnTo>
                    <a:pt x="297" y="171"/>
                  </a:lnTo>
                  <a:lnTo>
                    <a:pt x="291" y="119"/>
                  </a:lnTo>
                  <a:lnTo>
                    <a:pt x="277" y="61"/>
                  </a:lnTo>
                  <a:lnTo>
                    <a:pt x="253" y="0"/>
                  </a:lnTo>
                  <a:lnTo>
                    <a:pt x="238" y="5"/>
                  </a:lnTo>
                  <a:lnTo>
                    <a:pt x="221" y="10"/>
                  </a:lnTo>
                  <a:lnTo>
                    <a:pt x="206" y="17"/>
                  </a:lnTo>
                  <a:lnTo>
                    <a:pt x="190" y="22"/>
                  </a:lnTo>
                  <a:lnTo>
                    <a:pt x="174" y="28"/>
                  </a:lnTo>
                  <a:lnTo>
                    <a:pt x="158" y="33"/>
                  </a:lnTo>
                  <a:lnTo>
                    <a:pt x="142" y="39"/>
                  </a:lnTo>
                  <a:lnTo>
                    <a:pt x="126" y="45"/>
                  </a:lnTo>
                  <a:lnTo>
                    <a:pt x="111" y="51"/>
                  </a:lnTo>
                  <a:lnTo>
                    <a:pt x="95" y="57"/>
                  </a:lnTo>
                  <a:lnTo>
                    <a:pt x="79" y="62"/>
                  </a:lnTo>
                  <a:lnTo>
                    <a:pt x="64" y="69"/>
                  </a:lnTo>
                  <a:lnTo>
                    <a:pt x="47" y="74"/>
                  </a:lnTo>
                  <a:lnTo>
                    <a:pt x="32" y="80"/>
                  </a:lnTo>
                  <a:lnTo>
                    <a:pt x="15" y="85"/>
                  </a:lnTo>
                  <a:lnTo>
                    <a:pt x="0" y="91"/>
                  </a:lnTo>
                  <a:lnTo>
                    <a:pt x="15" y="121"/>
                  </a:lnTo>
                  <a:lnTo>
                    <a:pt x="31" y="150"/>
                  </a:lnTo>
                  <a:lnTo>
                    <a:pt x="48" y="175"/>
                  </a:lnTo>
                  <a:lnTo>
                    <a:pt x="66" y="199"/>
                  </a:lnTo>
                  <a:lnTo>
                    <a:pt x="83" y="220"/>
                  </a:lnTo>
                  <a:lnTo>
                    <a:pt x="102" y="239"/>
                  </a:lnTo>
                  <a:lnTo>
                    <a:pt x="120" y="256"/>
                  </a:lnTo>
                  <a:lnTo>
                    <a:pt x="138" y="271"/>
                  </a:lnTo>
                  <a:lnTo>
                    <a:pt x="155" y="283"/>
                  </a:lnTo>
                  <a:lnTo>
                    <a:pt x="173" y="294"/>
                  </a:lnTo>
                  <a:lnTo>
                    <a:pt x="188" y="302"/>
                  </a:lnTo>
                  <a:lnTo>
                    <a:pt x="204" y="308"/>
                  </a:lnTo>
                  <a:lnTo>
                    <a:pt x="217" y="312"/>
                  </a:lnTo>
                  <a:lnTo>
                    <a:pt x="230" y="314"/>
                  </a:lnTo>
                  <a:lnTo>
                    <a:pt x="241" y="315"/>
                  </a:lnTo>
                  <a:lnTo>
                    <a:pt x="249" y="313"/>
                  </a:lnTo>
                  <a:close/>
                </a:path>
              </a:pathLst>
            </a:custGeom>
            <a:solidFill>
              <a:srgbClr val="6B6859"/>
            </a:solidFill>
            <a:ln w="9525">
              <a:noFill/>
              <a:round/>
              <a:headEnd/>
              <a:tailEnd/>
            </a:ln>
          </p:spPr>
          <p:txBody>
            <a:bodyPr/>
            <a:lstStyle/>
            <a:p>
              <a:endParaRPr lang="zh-CN" altLang="en-US"/>
            </a:p>
          </p:txBody>
        </p:sp>
        <p:sp>
          <p:nvSpPr>
            <p:cNvPr id="31782" name="Freeform 494"/>
            <p:cNvSpPr>
              <a:spLocks/>
            </p:cNvSpPr>
            <p:nvPr/>
          </p:nvSpPr>
          <p:spPr bwMode="auto">
            <a:xfrm>
              <a:off x="4838" y="2178"/>
              <a:ext cx="67" cy="154"/>
            </a:xfrm>
            <a:custGeom>
              <a:avLst/>
              <a:gdLst>
                <a:gd name="T0" fmla="*/ 200 w 1327"/>
                <a:gd name="T1" fmla="*/ 0 h 2475"/>
                <a:gd name="T2" fmla="*/ 0 w 1327"/>
                <a:gd name="T3" fmla="*/ 65 h 2475"/>
                <a:gd name="T4" fmla="*/ 1075 w 1327"/>
                <a:gd name="T5" fmla="*/ 2475 h 2475"/>
                <a:gd name="T6" fmla="*/ 1327 w 1327"/>
                <a:gd name="T7" fmla="*/ 2391 h 2475"/>
                <a:gd name="T8" fmla="*/ 200 w 1327"/>
                <a:gd name="T9" fmla="*/ 0 h 2475"/>
                <a:gd name="T10" fmla="*/ 0 60000 65536"/>
                <a:gd name="T11" fmla="*/ 0 60000 65536"/>
                <a:gd name="T12" fmla="*/ 0 60000 65536"/>
                <a:gd name="T13" fmla="*/ 0 60000 65536"/>
                <a:gd name="T14" fmla="*/ 0 60000 65536"/>
                <a:gd name="T15" fmla="*/ 0 w 1327"/>
                <a:gd name="T16" fmla="*/ 0 h 2475"/>
                <a:gd name="T17" fmla="*/ 1327 w 1327"/>
                <a:gd name="T18" fmla="*/ 2475 h 2475"/>
              </a:gdLst>
              <a:ahLst/>
              <a:cxnLst>
                <a:cxn ang="T10">
                  <a:pos x="T0" y="T1"/>
                </a:cxn>
                <a:cxn ang="T11">
                  <a:pos x="T2" y="T3"/>
                </a:cxn>
                <a:cxn ang="T12">
                  <a:pos x="T4" y="T5"/>
                </a:cxn>
                <a:cxn ang="T13">
                  <a:pos x="T6" y="T7"/>
                </a:cxn>
                <a:cxn ang="T14">
                  <a:pos x="T8" y="T9"/>
                </a:cxn>
              </a:cxnLst>
              <a:rect l="T15" t="T16" r="T17" b="T18"/>
              <a:pathLst>
                <a:path w="1327" h="2475">
                  <a:moveTo>
                    <a:pt x="200" y="0"/>
                  </a:moveTo>
                  <a:lnTo>
                    <a:pt x="0" y="65"/>
                  </a:lnTo>
                  <a:lnTo>
                    <a:pt x="1075" y="2475"/>
                  </a:lnTo>
                  <a:lnTo>
                    <a:pt x="1327" y="2391"/>
                  </a:lnTo>
                  <a:lnTo>
                    <a:pt x="200" y="0"/>
                  </a:lnTo>
                  <a:close/>
                </a:path>
              </a:pathLst>
            </a:custGeom>
            <a:solidFill>
              <a:srgbClr val="6B6859"/>
            </a:solidFill>
            <a:ln w="9525">
              <a:noFill/>
              <a:round/>
              <a:headEnd/>
              <a:tailEnd/>
            </a:ln>
          </p:spPr>
          <p:txBody>
            <a:bodyPr/>
            <a:lstStyle/>
            <a:p>
              <a:endParaRPr lang="zh-CN" altLang="en-US"/>
            </a:p>
          </p:txBody>
        </p:sp>
        <p:sp>
          <p:nvSpPr>
            <p:cNvPr id="31783" name="Freeform 495"/>
            <p:cNvSpPr>
              <a:spLocks/>
            </p:cNvSpPr>
            <p:nvPr/>
          </p:nvSpPr>
          <p:spPr bwMode="auto">
            <a:xfrm>
              <a:off x="4836" y="2170"/>
              <a:ext cx="12" cy="11"/>
            </a:xfrm>
            <a:custGeom>
              <a:avLst/>
              <a:gdLst>
                <a:gd name="T0" fmla="*/ 237 w 237"/>
                <a:gd name="T1" fmla="*/ 109 h 176"/>
                <a:gd name="T2" fmla="*/ 36 w 237"/>
                <a:gd name="T3" fmla="*/ 176 h 176"/>
                <a:gd name="T4" fmla="*/ 0 w 237"/>
                <a:gd name="T5" fmla="*/ 96 h 176"/>
                <a:gd name="T6" fmla="*/ 72 w 237"/>
                <a:gd name="T7" fmla="*/ 0 h 176"/>
                <a:gd name="T8" fmla="*/ 201 w 237"/>
                <a:gd name="T9" fmla="*/ 29 h 176"/>
                <a:gd name="T10" fmla="*/ 237 w 237"/>
                <a:gd name="T11" fmla="*/ 109 h 176"/>
                <a:gd name="T12" fmla="*/ 0 60000 65536"/>
                <a:gd name="T13" fmla="*/ 0 60000 65536"/>
                <a:gd name="T14" fmla="*/ 0 60000 65536"/>
                <a:gd name="T15" fmla="*/ 0 60000 65536"/>
                <a:gd name="T16" fmla="*/ 0 60000 65536"/>
                <a:gd name="T17" fmla="*/ 0 60000 65536"/>
                <a:gd name="T18" fmla="*/ 0 w 237"/>
                <a:gd name="T19" fmla="*/ 0 h 176"/>
                <a:gd name="T20" fmla="*/ 237 w 23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37" h="176">
                  <a:moveTo>
                    <a:pt x="237" y="109"/>
                  </a:moveTo>
                  <a:lnTo>
                    <a:pt x="36" y="176"/>
                  </a:lnTo>
                  <a:lnTo>
                    <a:pt x="0" y="96"/>
                  </a:lnTo>
                  <a:lnTo>
                    <a:pt x="72" y="0"/>
                  </a:lnTo>
                  <a:lnTo>
                    <a:pt x="201" y="29"/>
                  </a:lnTo>
                  <a:lnTo>
                    <a:pt x="237" y="109"/>
                  </a:lnTo>
                  <a:close/>
                </a:path>
              </a:pathLst>
            </a:custGeom>
            <a:solidFill>
              <a:srgbClr val="6B6859"/>
            </a:solidFill>
            <a:ln w="9525">
              <a:noFill/>
              <a:round/>
              <a:headEnd/>
              <a:tailEnd/>
            </a:ln>
          </p:spPr>
          <p:txBody>
            <a:bodyPr/>
            <a:lstStyle/>
            <a:p>
              <a:endParaRPr lang="zh-CN" altLang="en-US"/>
            </a:p>
          </p:txBody>
        </p:sp>
        <p:sp>
          <p:nvSpPr>
            <p:cNvPr id="31784" name="Freeform 496"/>
            <p:cNvSpPr>
              <a:spLocks/>
            </p:cNvSpPr>
            <p:nvPr/>
          </p:nvSpPr>
          <p:spPr bwMode="auto">
            <a:xfrm>
              <a:off x="4848" y="1960"/>
              <a:ext cx="231" cy="224"/>
            </a:xfrm>
            <a:custGeom>
              <a:avLst/>
              <a:gdLst>
                <a:gd name="T0" fmla="*/ 0 w 4618"/>
                <a:gd name="T1" fmla="*/ 1605 h 3596"/>
                <a:gd name="T2" fmla="*/ 3689 w 4618"/>
                <a:gd name="T3" fmla="*/ 0 h 3596"/>
                <a:gd name="T4" fmla="*/ 4618 w 4618"/>
                <a:gd name="T5" fmla="*/ 1973 h 3596"/>
                <a:gd name="T6" fmla="*/ 883 w 4618"/>
                <a:gd name="T7" fmla="*/ 3596 h 3596"/>
                <a:gd name="T8" fmla="*/ 0 w 4618"/>
                <a:gd name="T9" fmla="*/ 1605 h 3596"/>
                <a:gd name="T10" fmla="*/ 0 60000 65536"/>
                <a:gd name="T11" fmla="*/ 0 60000 65536"/>
                <a:gd name="T12" fmla="*/ 0 60000 65536"/>
                <a:gd name="T13" fmla="*/ 0 60000 65536"/>
                <a:gd name="T14" fmla="*/ 0 60000 65536"/>
                <a:gd name="T15" fmla="*/ 0 w 4618"/>
                <a:gd name="T16" fmla="*/ 0 h 3596"/>
                <a:gd name="T17" fmla="*/ 4618 w 4618"/>
                <a:gd name="T18" fmla="*/ 3596 h 3596"/>
              </a:gdLst>
              <a:ahLst/>
              <a:cxnLst>
                <a:cxn ang="T10">
                  <a:pos x="T0" y="T1"/>
                </a:cxn>
                <a:cxn ang="T11">
                  <a:pos x="T2" y="T3"/>
                </a:cxn>
                <a:cxn ang="T12">
                  <a:pos x="T4" y="T5"/>
                </a:cxn>
                <a:cxn ang="T13">
                  <a:pos x="T6" y="T7"/>
                </a:cxn>
                <a:cxn ang="T14">
                  <a:pos x="T8" y="T9"/>
                </a:cxn>
              </a:cxnLst>
              <a:rect l="T15" t="T16" r="T17" b="T18"/>
              <a:pathLst>
                <a:path w="4618" h="3596">
                  <a:moveTo>
                    <a:pt x="0" y="1605"/>
                  </a:moveTo>
                  <a:lnTo>
                    <a:pt x="3689" y="0"/>
                  </a:lnTo>
                  <a:lnTo>
                    <a:pt x="4618" y="1973"/>
                  </a:lnTo>
                  <a:lnTo>
                    <a:pt x="883" y="3596"/>
                  </a:lnTo>
                  <a:lnTo>
                    <a:pt x="0" y="1605"/>
                  </a:lnTo>
                  <a:close/>
                </a:path>
              </a:pathLst>
            </a:custGeom>
            <a:solidFill>
              <a:srgbClr val="6B6859"/>
            </a:solidFill>
            <a:ln w="9525">
              <a:noFill/>
              <a:round/>
              <a:headEnd/>
              <a:tailEnd/>
            </a:ln>
          </p:spPr>
          <p:txBody>
            <a:bodyPr/>
            <a:lstStyle/>
            <a:p>
              <a:endParaRPr lang="zh-CN" altLang="en-US"/>
            </a:p>
          </p:txBody>
        </p:sp>
        <p:sp>
          <p:nvSpPr>
            <p:cNvPr id="31785" name="Freeform 497"/>
            <p:cNvSpPr>
              <a:spLocks/>
            </p:cNvSpPr>
            <p:nvPr/>
          </p:nvSpPr>
          <p:spPr bwMode="auto">
            <a:xfrm>
              <a:off x="4828" y="1895"/>
              <a:ext cx="301" cy="437"/>
            </a:xfrm>
            <a:custGeom>
              <a:avLst/>
              <a:gdLst>
                <a:gd name="T0" fmla="*/ 2522 w 6019"/>
                <a:gd name="T1" fmla="*/ 6969 h 6978"/>
                <a:gd name="T2" fmla="*/ 5955 w 6019"/>
                <a:gd name="T3" fmla="*/ 5365 h 6978"/>
                <a:gd name="T4" fmla="*/ 5974 w 6019"/>
                <a:gd name="T5" fmla="*/ 5354 h 6978"/>
                <a:gd name="T6" fmla="*/ 5989 w 6019"/>
                <a:gd name="T7" fmla="*/ 5339 h 6978"/>
                <a:gd name="T8" fmla="*/ 6003 w 6019"/>
                <a:gd name="T9" fmla="*/ 5321 h 6978"/>
                <a:gd name="T10" fmla="*/ 6012 w 6019"/>
                <a:gd name="T11" fmla="*/ 5302 h 6978"/>
                <a:gd name="T12" fmla="*/ 6017 w 6019"/>
                <a:gd name="T13" fmla="*/ 5281 h 6978"/>
                <a:gd name="T14" fmla="*/ 6019 w 6019"/>
                <a:gd name="T15" fmla="*/ 5259 h 6978"/>
                <a:gd name="T16" fmla="*/ 6017 w 6019"/>
                <a:gd name="T17" fmla="*/ 5237 h 6978"/>
                <a:gd name="T18" fmla="*/ 6010 w 6019"/>
                <a:gd name="T19" fmla="*/ 5216 h 6978"/>
                <a:gd name="T20" fmla="*/ 3539 w 6019"/>
                <a:gd name="T21" fmla="*/ 63 h 6978"/>
                <a:gd name="T22" fmla="*/ 3528 w 6019"/>
                <a:gd name="T23" fmla="*/ 46 h 6978"/>
                <a:gd name="T24" fmla="*/ 3513 w 6019"/>
                <a:gd name="T25" fmla="*/ 30 h 6978"/>
                <a:gd name="T26" fmla="*/ 3496 w 6019"/>
                <a:gd name="T27" fmla="*/ 17 h 6978"/>
                <a:gd name="T28" fmla="*/ 3476 w 6019"/>
                <a:gd name="T29" fmla="*/ 8 h 6978"/>
                <a:gd name="T30" fmla="*/ 3456 w 6019"/>
                <a:gd name="T31" fmla="*/ 2 h 6978"/>
                <a:gd name="T32" fmla="*/ 3434 w 6019"/>
                <a:gd name="T33" fmla="*/ 0 h 6978"/>
                <a:gd name="T34" fmla="*/ 3412 w 6019"/>
                <a:gd name="T35" fmla="*/ 2 h 6978"/>
                <a:gd name="T36" fmla="*/ 3392 w 6019"/>
                <a:gd name="T37" fmla="*/ 8 h 6978"/>
                <a:gd name="T38" fmla="*/ 64 w 6019"/>
                <a:gd name="T39" fmla="*/ 1468 h 6978"/>
                <a:gd name="T40" fmla="*/ 45 w 6019"/>
                <a:gd name="T41" fmla="*/ 1478 h 6978"/>
                <a:gd name="T42" fmla="*/ 30 w 6019"/>
                <a:gd name="T43" fmla="*/ 1493 h 6978"/>
                <a:gd name="T44" fmla="*/ 16 w 6019"/>
                <a:gd name="T45" fmla="*/ 1511 h 6978"/>
                <a:gd name="T46" fmla="*/ 7 w 6019"/>
                <a:gd name="T47" fmla="*/ 1530 h 6978"/>
                <a:gd name="T48" fmla="*/ 2 w 6019"/>
                <a:gd name="T49" fmla="*/ 1552 h 6978"/>
                <a:gd name="T50" fmla="*/ 0 w 6019"/>
                <a:gd name="T51" fmla="*/ 1574 h 6978"/>
                <a:gd name="T52" fmla="*/ 3 w 6019"/>
                <a:gd name="T53" fmla="*/ 1595 h 6978"/>
                <a:gd name="T54" fmla="*/ 9 w 6019"/>
                <a:gd name="T55" fmla="*/ 1616 h 6978"/>
                <a:gd name="T56" fmla="*/ 2374 w 6019"/>
                <a:gd name="T57" fmla="*/ 6912 h 6978"/>
                <a:gd name="T58" fmla="*/ 2386 w 6019"/>
                <a:gd name="T59" fmla="*/ 6931 h 6978"/>
                <a:gd name="T60" fmla="*/ 2400 w 6019"/>
                <a:gd name="T61" fmla="*/ 6947 h 6978"/>
                <a:gd name="T62" fmla="*/ 2418 w 6019"/>
                <a:gd name="T63" fmla="*/ 6960 h 6978"/>
                <a:gd name="T64" fmla="*/ 2437 w 6019"/>
                <a:gd name="T65" fmla="*/ 6970 h 6978"/>
                <a:gd name="T66" fmla="*/ 2458 w 6019"/>
                <a:gd name="T67" fmla="*/ 6976 h 6978"/>
                <a:gd name="T68" fmla="*/ 2480 w 6019"/>
                <a:gd name="T69" fmla="*/ 6978 h 6978"/>
                <a:gd name="T70" fmla="*/ 2501 w 6019"/>
                <a:gd name="T71" fmla="*/ 6976 h 6978"/>
                <a:gd name="T72" fmla="*/ 2522 w 6019"/>
                <a:gd name="T73" fmla="*/ 6969 h 69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19"/>
                <a:gd name="T112" fmla="*/ 0 h 6978"/>
                <a:gd name="T113" fmla="*/ 6019 w 6019"/>
                <a:gd name="T114" fmla="*/ 6978 h 69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19" h="6978">
                  <a:moveTo>
                    <a:pt x="2522" y="6969"/>
                  </a:moveTo>
                  <a:lnTo>
                    <a:pt x="5955" y="5365"/>
                  </a:lnTo>
                  <a:lnTo>
                    <a:pt x="5974" y="5354"/>
                  </a:lnTo>
                  <a:lnTo>
                    <a:pt x="5989" y="5339"/>
                  </a:lnTo>
                  <a:lnTo>
                    <a:pt x="6003" y="5321"/>
                  </a:lnTo>
                  <a:lnTo>
                    <a:pt x="6012" y="5302"/>
                  </a:lnTo>
                  <a:lnTo>
                    <a:pt x="6017" y="5281"/>
                  </a:lnTo>
                  <a:lnTo>
                    <a:pt x="6019" y="5259"/>
                  </a:lnTo>
                  <a:lnTo>
                    <a:pt x="6017" y="5237"/>
                  </a:lnTo>
                  <a:lnTo>
                    <a:pt x="6010" y="5216"/>
                  </a:lnTo>
                  <a:lnTo>
                    <a:pt x="3539" y="63"/>
                  </a:lnTo>
                  <a:lnTo>
                    <a:pt x="3528" y="46"/>
                  </a:lnTo>
                  <a:lnTo>
                    <a:pt x="3513" y="30"/>
                  </a:lnTo>
                  <a:lnTo>
                    <a:pt x="3496" y="17"/>
                  </a:lnTo>
                  <a:lnTo>
                    <a:pt x="3476" y="8"/>
                  </a:lnTo>
                  <a:lnTo>
                    <a:pt x="3456" y="2"/>
                  </a:lnTo>
                  <a:lnTo>
                    <a:pt x="3434" y="0"/>
                  </a:lnTo>
                  <a:lnTo>
                    <a:pt x="3412" y="2"/>
                  </a:lnTo>
                  <a:lnTo>
                    <a:pt x="3392" y="8"/>
                  </a:lnTo>
                  <a:lnTo>
                    <a:pt x="64" y="1468"/>
                  </a:lnTo>
                  <a:lnTo>
                    <a:pt x="45" y="1478"/>
                  </a:lnTo>
                  <a:lnTo>
                    <a:pt x="30" y="1493"/>
                  </a:lnTo>
                  <a:lnTo>
                    <a:pt x="16" y="1511"/>
                  </a:lnTo>
                  <a:lnTo>
                    <a:pt x="7" y="1530"/>
                  </a:lnTo>
                  <a:lnTo>
                    <a:pt x="2" y="1552"/>
                  </a:lnTo>
                  <a:lnTo>
                    <a:pt x="0" y="1574"/>
                  </a:lnTo>
                  <a:lnTo>
                    <a:pt x="3" y="1595"/>
                  </a:lnTo>
                  <a:lnTo>
                    <a:pt x="9" y="1616"/>
                  </a:lnTo>
                  <a:lnTo>
                    <a:pt x="2374" y="6912"/>
                  </a:lnTo>
                  <a:lnTo>
                    <a:pt x="2386" y="6931"/>
                  </a:lnTo>
                  <a:lnTo>
                    <a:pt x="2400" y="6947"/>
                  </a:lnTo>
                  <a:lnTo>
                    <a:pt x="2418" y="6960"/>
                  </a:lnTo>
                  <a:lnTo>
                    <a:pt x="2437" y="6970"/>
                  </a:lnTo>
                  <a:lnTo>
                    <a:pt x="2458" y="6976"/>
                  </a:lnTo>
                  <a:lnTo>
                    <a:pt x="2480" y="6978"/>
                  </a:lnTo>
                  <a:lnTo>
                    <a:pt x="2501" y="6976"/>
                  </a:lnTo>
                  <a:lnTo>
                    <a:pt x="2522" y="6969"/>
                  </a:lnTo>
                  <a:close/>
                </a:path>
              </a:pathLst>
            </a:custGeom>
            <a:solidFill>
              <a:srgbClr val="6B6859"/>
            </a:solidFill>
            <a:ln w="9525">
              <a:noFill/>
              <a:round/>
              <a:headEnd/>
              <a:tailEnd/>
            </a:ln>
          </p:spPr>
          <p:txBody>
            <a:bodyPr/>
            <a:lstStyle/>
            <a:p>
              <a:endParaRPr lang="zh-CN" altLang="en-US"/>
            </a:p>
          </p:txBody>
        </p:sp>
        <p:sp>
          <p:nvSpPr>
            <p:cNvPr id="31786" name="Freeform 498"/>
            <p:cNvSpPr>
              <a:spLocks/>
            </p:cNvSpPr>
            <p:nvPr/>
          </p:nvSpPr>
          <p:spPr bwMode="auto">
            <a:xfrm>
              <a:off x="5032" y="1952"/>
              <a:ext cx="57" cy="134"/>
            </a:xfrm>
            <a:custGeom>
              <a:avLst/>
              <a:gdLst>
                <a:gd name="T0" fmla="*/ 927 w 1145"/>
                <a:gd name="T1" fmla="*/ 2101 h 2153"/>
                <a:gd name="T2" fmla="*/ 0 w 1145"/>
                <a:gd name="T3" fmla="*/ 130 h 2153"/>
                <a:gd name="T4" fmla="*/ 33 w 1145"/>
                <a:gd name="T5" fmla="*/ 0 h 2153"/>
                <a:gd name="T6" fmla="*/ 70 w 1145"/>
                <a:gd name="T7" fmla="*/ 14 h 2153"/>
                <a:gd name="T8" fmla="*/ 108 w 1145"/>
                <a:gd name="T9" fmla="*/ 29 h 2153"/>
                <a:gd name="T10" fmla="*/ 145 w 1145"/>
                <a:gd name="T11" fmla="*/ 43 h 2153"/>
                <a:gd name="T12" fmla="*/ 182 w 1145"/>
                <a:gd name="T13" fmla="*/ 60 h 2153"/>
                <a:gd name="T14" fmla="*/ 219 w 1145"/>
                <a:gd name="T15" fmla="*/ 78 h 2153"/>
                <a:gd name="T16" fmla="*/ 255 w 1145"/>
                <a:gd name="T17" fmla="*/ 95 h 2153"/>
                <a:gd name="T18" fmla="*/ 291 w 1145"/>
                <a:gd name="T19" fmla="*/ 115 h 2153"/>
                <a:gd name="T20" fmla="*/ 327 w 1145"/>
                <a:gd name="T21" fmla="*/ 135 h 2153"/>
                <a:gd name="T22" fmla="*/ 362 w 1145"/>
                <a:gd name="T23" fmla="*/ 157 h 2153"/>
                <a:gd name="T24" fmla="*/ 397 w 1145"/>
                <a:gd name="T25" fmla="*/ 179 h 2153"/>
                <a:gd name="T26" fmla="*/ 432 w 1145"/>
                <a:gd name="T27" fmla="*/ 201 h 2153"/>
                <a:gd name="T28" fmla="*/ 466 w 1145"/>
                <a:gd name="T29" fmla="*/ 225 h 2153"/>
                <a:gd name="T30" fmla="*/ 500 w 1145"/>
                <a:gd name="T31" fmla="*/ 249 h 2153"/>
                <a:gd name="T32" fmla="*/ 533 w 1145"/>
                <a:gd name="T33" fmla="*/ 275 h 2153"/>
                <a:gd name="T34" fmla="*/ 566 w 1145"/>
                <a:gd name="T35" fmla="*/ 301 h 2153"/>
                <a:gd name="T36" fmla="*/ 598 w 1145"/>
                <a:gd name="T37" fmla="*/ 328 h 2153"/>
                <a:gd name="T38" fmla="*/ 630 w 1145"/>
                <a:gd name="T39" fmla="*/ 357 h 2153"/>
                <a:gd name="T40" fmla="*/ 661 w 1145"/>
                <a:gd name="T41" fmla="*/ 385 h 2153"/>
                <a:gd name="T42" fmla="*/ 691 w 1145"/>
                <a:gd name="T43" fmla="*/ 414 h 2153"/>
                <a:gd name="T44" fmla="*/ 721 w 1145"/>
                <a:gd name="T45" fmla="*/ 444 h 2153"/>
                <a:gd name="T46" fmla="*/ 750 w 1145"/>
                <a:gd name="T47" fmla="*/ 475 h 2153"/>
                <a:gd name="T48" fmla="*/ 777 w 1145"/>
                <a:gd name="T49" fmla="*/ 507 h 2153"/>
                <a:gd name="T50" fmla="*/ 804 w 1145"/>
                <a:gd name="T51" fmla="*/ 539 h 2153"/>
                <a:gd name="T52" fmla="*/ 831 w 1145"/>
                <a:gd name="T53" fmla="*/ 571 h 2153"/>
                <a:gd name="T54" fmla="*/ 856 w 1145"/>
                <a:gd name="T55" fmla="*/ 604 h 2153"/>
                <a:gd name="T56" fmla="*/ 881 w 1145"/>
                <a:gd name="T57" fmla="*/ 639 h 2153"/>
                <a:gd name="T58" fmla="*/ 904 w 1145"/>
                <a:gd name="T59" fmla="*/ 673 h 2153"/>
                <a:gd name="T60" fmla="*/ 927 w 1145"/>
                <a:gd name="T61" fmla="*/ 709 h 2153"/>
                <a:gd name="T62" fmla="*/ 949 w 1145"/>
                <a:gd name="T63" fmla="*/ 745 h 2153"/>
                <a:gd name="T64" fmla="*/ 969 w 1145"/>
                <a:gd name="T65" fmla="*/ 781 h 2153"/>
                <a:gd name="T66" fmla="*/ 989 w 1145"/>
                <a:gd name="T67" fmla="*/ 818 h 2153"/>
                <a:gd name="T68" fmla="*/ 1007 w 1145"/>
                <a:gd name="T69" fmla="*/ 855 h 2153"/>
                <a:gd name="T70" fmla="*/ 1037 w 1145"/>
                <a:gd name="T71" fmla="*/ 926 h 2153"/>
                <a:gd name="T72" fmla="*/ 1064 w 1145"/>
                <a:gd name="T73" fmla="*/ 1002 h 2153"/>
                <a:gd name="T74" fmla="*/ 1087 w 1145"/>
                <a:gd name="T75" fmla="*/ 1082 h 2153"/>
                <a:gd name="T76" fmla="*/ 1106 w 1145"/>
                <a:gd name="T77" fmla="*/ 1166 h 2153"/>
                <a:gd name="T78" fmla="*/ 1122 w 1145"/>
                <a:gd name="T79" fmla="*/ 1251 h 2153"/>
                <a:gd name="T80" fmla="*/ 1133 w 1145"/>
                <a:gd name="T81" fmla="*/ 1339 h 2153"/>
                <a:gd name="T82" fmla="*/ 1141 w 1145"/>
                <a:gd name="T83" fmla="*/ 1428 h 2153"/>
                <a:gd name="T84" fmla="*/ 1145 w 1145"/>
                <a:gd name="T85" fmla="*/ 1518 h 2153"/>
                <a:gd name="T86" fmla="*/ 1145 w 1145"/>
                <a:gd name="T87" fmla="*/ 1606 h 2153"/>
                <a:gd name="T88" fmla="*/ 1142 w 1145"/>
                <a:gd name="T89" fmla="*/ 1695 h 2153"/>
                <a:gd name="T90" fmla="*/ 1134 w 1145"/>
                <a:gd name="T91" fmla="*/ 1780 h 2153"/>
                <a:gd name="T92" fmla="*/ 1123 w 1145"/>
                <a:gd name="T93" fmla="*/ 1863 h 2153"/>
                <a:gd name="T94" fmla="*/ 1107 w 1145"/>
                <a:gd name="T95" fmla="*/ 1942 h 2153"/>
                <a:gd name="T96" fmla="*/ 1088 w 1145"/>
                <a:gd name="T97" fmla="*/ 2018 h 2153"/>
                <a:gd name="T98" fmla="*/ 1064 w 1145"/>
                <a:gd name="T99" fmla="*/ 2089 h 2153"/>
                <a:gd name="T100" fmla="*/ 1036 w 1145"/>
                <a:gd name="T101" fmla="*/ 2153 h 2153"/>
                <a:gd name="T102" fmla="*/ 927 w 1145"/>
                <a:gd name="T103" fmla="*/ 2101 h 2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45"/>
                <a:gd name="T157" fmla="*/ 0 h 2153"/>
                <a:gd name="T158" fmla="*/ 1145 w 1145"/>
                <a:gd name="T159" fmla="*/ 2153 h 2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45" h="2153">
                  <a:moveTo>
                    <a:pt x="927" y="2101"/>
                  </a:moveTo>
                  <a:lnTo>
                    <a:pt x="0" y="130"/>
                  </a:lnTo>
                  <a:lnTo>
                    <a:pt x="33" y="0"/>
                  </a:lnTo>
                  <a:lnTo>
                    <a:pt x="70" y="14"/>
                  </a:lnTo>
                  <a:lnTo>
                    <a:pt x="108" y="29"/>
                  </a:lnTo>
                  <a:lnTo>
                    <a:pt x="145" y="43"/>
                  </a:lnTo>
                  <a:lnTo>
                    <a:pt x="182" y="60"/>
                  </a:lnTo>
                  <a:lnTo>
                    <a:pt x="219" y="78"/>
                  </a:lnTo>
                  <a:lnTo>
                    <a:pt x="255" y="95"/>
                  </a:lnTo>
                  <a:lnTo>
                    <a:pt x="291" y="115"/>
                  </a:lnTo>
                  <a:lnTo>
                    <a:pt x="327" y="135"/>
                  </a:lnTo>
                  <a:lnTo>
                    <a:pt x="362" y="157"/>
                  </a:lnTo>
                  <a:lnTo>
                    <a:pt x="397" y="179"/>
                  </a:lnTo>
                  <a:lnTo>
                    <a:pt x="432" y="201"/>
                  </a:lnTo>
                  <a:lnTo>
                    <a:pt x="466" y="225"/>
                  </a:lnTo>
                  <a:lnTo>
                    <a:pt x="500" y="249"/>
                  </a:lnTo>
                  <a:lnTo>
                    <a:pt x="533" y="275"/>
                  </a:lnTo>
                  <a:lnTo>
                    <a:pt x="566" y="301"/>
                  </a:lnTo>
                  <a:lnTo>
                    <a:pt x="598" y="328"/>
                  </a:lnTo>
                  <a:lnTo>
                    <a:pt x="630" y="357"/>
                  </a:lnTo>
                  <a:lnTo>
                    <a:pt x="661" y="385"/>
                  </a:lnTo>
                  <a:lnTo>
                    <a:pt x="691" y="414"/>
                  </a:lnTo>
                  <a:lnTo>
                    <a:pt x="721" y="444"/>
                  </a:lnTo>
                  <a:lnTo>
                    <a:pt x="750" y="475"/>
                  </a:lnTo>
                  <a:lnTo>
                    <a:pt x="777" y="507"/>
                  </a:lnTo>
                  <a:lnTo>
                    <a:pt x="804" y="539"/>
                  </a:lnTo>
                  <a:lnTo>
                    <a:pt x="831" y="571"/>
                  </a:lnTo>
                  <a:lnTo>
                    <a:pt x="856" y="604"/>
                  </a:lnTo>
                  <a:lnTo>
                    <a:pt x="881" y="639"/>
                  </a:lnTo>
                  <a:lnTo>
                    <a:pt x="904" y="673"/>
                  </a:lnTo>
                  <a:lnTo>
                    <a:pt x="927" y="709"/>
                  </a:lnTo>
                  <a:lnTo>
                    <a:pt x="949" y="745"/>
                  </a:lnTo>
                  <a:lnTo>
                    <a:pt x="969" y="781"/>
                  </a:lnTo>
                  <a:lnTo>
                    <a:pt x="989" y="818"/>
                  </a:lnTo>
                  <a:lnTo>
                    <a:pt x="1007" y="855"/>
                  </a:lnTo>
                  <a:lnTo>
                    <a:pt x="1037" y="926"/>
                  </a:lnTo>
                  <a:lnTo>
                    <a:pt x="1064" y="1002"/>
                  </a:lnTo>
                  <a:lnTo>
                    <a:pt x="1087" y="1082"/>
                  </a:lnTo>
                  <a:lnTo>
                    <a:pt x="1106" y="1166"/>
                  </a:lnTo>
                  <a:lnTo>
                    <a:pt x="1122" y="1251"/>
                  </a:lnTo>
                  <a:lnTo>
                    <a:pt x="1133" y="1339"/>
                  </a:lnTo>
                  <a:lnTo>
                    <a:pt x="1141" y="1428"/>
                  </a:lnTo>
                  <a:lnTo>
                    <a:pt x="1145" y="1518"/>
                  </a:lnTo>
                  <a:lnTo>
                    <a:pt x="1145" y="1606"/>
                  </a:lnTo>
                  <a:lnTo>
                    <a:pt x="1142" y="1695"/>
                  </a:lnTo>
                  <a:lnTo>
                    <a:pt x="1134" y="1780"/>
                  </a:lnTo>
                  <a:lnTo>
                    <a:pt x="1123" y="1863"/>
                  </a:lnTo>
                  <a:lnTo>
                    <a:pt x="1107" y="1942"/>
                  </a:lnTo>
                  <a:lnTo>
                    <a:pt x="1088" y="2018"/>
                  </a:lnTo>
                  <a:lnTo>
                    <a:pt x="1064" y="2089"/>
                  </a:lnTo>
                  <a:lnTo>
                    <a:pt x="1036" y="2153"/>
                  </a:lnTo>
                  <a:lnTo>
                    <a:pt x="927" y="2101"/>
                  </a:lnTo>
                  <a:close/>
                </a:path>
              </a:pathLst>
            </a:custGeom>
            <a:solidFill>
              <a:srgbClr val="6B6859"/>
            </a:solidFill>
            <a:ln w="9525">
              <a:noFill/>
              <a:round/>
              <a:headEnd/>
              <a:tailEnd/>
            </a:ln>
          </p:spPr>
          <p:txBody>
            <a:bodyPr/>
            <a:lstStyle/>
            <a:p>
              <a:endParaRPr lang="zh-CN" altLang="en-US"/>
            </a:p>
          </p:txBody>
        </p:sp>
        <p:sp>
          <p:nvSpPr>
            <p:cNvPr id="31787" name="Freeform 499"/>
            <p:cNvSpPr>
              <a:spLocks/>
            </p:cNvSpPr>
            <p:nvPr/>
          </p:nvSpPr>
          <p:spPr bwMode="auto">
            <a:xfrm>
              <a:off x="4820" y="1936"/>
              <a:ext cx="231" cy="225"/>
            </a:xfrm>
            <a:custGeom>
              <a:avLst/>
              <a:gdLst>
                <a:gd name="T0" fmla="*/ 0 w 4617"/>
                <a:gd name="T1" fmla="*/ 1605 h 3596"/>
                <a:gd name="T2" fmla="*/ 3689 w 4617"/>
                <a:gd name="T3" fmla="*/ 0 h 3596"/>
                <a:gd name="T4" fmla="*/ 4617 w 4617"/>
                <a:gd name="T5" fmla="*/ 1973 h 3596"/>
                <a:gd name="T6" fmla="*/ 882 w 4617"/>
                <a:gd name="T7" fmla="*/ 3596 h 3596"/>
                <a:gd name="T8" fmla="*/ 0 w 4617"/>
                <a:gd name="T9" fmla="*/ 1605 h 3596"/>
                <a:gd name="T10" fmla="*/ 0 60000 65536"/>
                <a:gd name="T11" fmla="*/ 0 60000 65536"/>
                <a:gd name="T12" fmla="*/ 0 60000 65536"/>
                <a:gd name="T13" fmla="*/ 0 60000 65536"/>
                <a:gd name="T14" fmla="*/ 0 60000 65536"/>
                <a:gd name="T15" fmla="*/ 0 w 4617"/>
                <a:gd name="T16" fmla="*/ 0 h 3596"/>
                <a:gd name="T17" fmla="*/ 4617 w 4617"/>
                <a:gd name="T18" fmla="*/ 3596 h 3596"/>
              </a:gdLst>
              <a:ahLst/>
              <a:cxnLst>
                <a:cxn ang="T10">
                  <a:pos x="T0" y="T1"/>
                </a:cxn>
                <a:cxn ang="T11">
                  <a:pos x="T2" y="T3"/>
                </a:cxn>
                <a:cxn ang="T12">
                  <a:pos x="T4" y="T5"/>
                </a:cxn>
                <a:cxn ang="T13">
                  <a:pos x="T6" y="T7"/>
                </a:cxn>
                <a:cxn ang="T14">
                  <a:pos x="T8" y="T9"/>
                </a:cxn>
              </a:cxnLst>
              <a:rect l="T15" t="T16" r="T17" b="T18"/>
              <a:pathLst>
                <a:path w="4617" h="3596">
                  <a:moveTo>
                    <a:pt x="0" y="1605"/>
                  </a:moveTo>
                  <a:lnTo>
                    <a:pt x="3689" y="0"/>
                  </a:lnTo>
                  <a:lnTo>
                    <a:pt x="4617" y="1973"/>
                  </a:lnTo>
                  <a:lnTo>
                    <a:pt x="882" y="3596"/>
                  </a:lnTo>
                  <a:lnTo>
                    <a:pt x="0" y="1605"/>
                  </a:lnTo>
                  <a:close/>
                </a:path>
              </a:pathLst>
            </a:custGeom>
            <a:solidFill>
              <a:srgbClr val="545959"/>
            </a:solidFill>
            <a:ln w="9525">
              <a:noFill/>
              <a:round/>
              <a:headEnd/>
              <a:tailEnd/>
            </a:ln>
          </p:spPr>
          <p:txBody>
            <a:bodyPr/>
            <a:lstStyle/>
            <a:p>
              <a:endParaRPr lang="zh-CN" altLang="en-US"/>
            </a:p>
          </p:txBody>
        </p:sp>
        <p:sp>
          <p:nvSpPr>
            <p:cNvPr id="31788" name="Freeform 500"/>
            <p:cNvSpPr>
              <a:spLocks/>
            </p:cNvSpPr>
            <p:nvPr/>
          </p:nvSpPr>
          <p:spPr bwMode="auto">
            <a:xfrm>
              <a:off x="4800" y="1872"/>
              <a:ext cx="301" cy="436"/>
            </a:xfrm>
            <a:custGeom>
              <a:avLst/>
              <a:gdLst>
                <a:gd name="T0" fmla="*/ 2523 w 6019"/>
                <a:gd name="T1" fmla="*/ 6969 h 6978"/>
                <a:gd name="T2" fmla="*/ 5955 w 6019"/>
                <a:gd name="T3" fmla="*/ 5365 h 6978"/>
                <a:gd name="T4" fmla="*/ 5974 w 6019"/>
                <a:gd name="T5" fmla="*/ 5354 h 6978"/>
                <a:gd name="T6" fmla="*/ 5989 w 6019"/>
                <a:gd name="T7" fmla="*/ 5339 h 6978"/>
                <a:gd name="T8" fmla="*/ 6003 w 6019"/>
                <a:gd name="T9" fmla="*/ 5322 h 6978"/>
                <a:gd name="T10" fmla="*/ 6012 w 6019"/>
                <a:gd name="T11" fmla="*/ 5302 h 6978"/>
                <a:gd name="T12" fmla="*/ 6017 w 6019"/>
                <a:gd name="T13" fmla="*/ 5281 h 6978"/>
                <a:gd name="T14" fmla="*/ 6019 w 6019"/>
                <a:gd name="T15" fmla="*/ 5259 h 6978"/>
                <a:gd name="T16" fmla="*/ 6017 w 6019"/>
                <a:gd name="T17" fmla="*/ 5237 h 6978"/>
                <a:gd name="T18" fmla="*/ 6010 w 6019"/>
                <a:gd name="T19" fmla="*/ 5216 h 6978"/>
                <a:gd name="T20" fmla="*/ 3539 w 6019"/>
                <a:gd name="T21" fmla="*/ 64 h 6978"/>
                <a:gd name="T22" fmla="*/ 3528 w 6019"/>
                <a:gd name="T23" fmla="*/ 46 h 6978"/>
                <a:gd name="T24" fmla="*/ 3514 w 6019"/>
                <a:gd name="T25" fmla="*/ 30 h 6978"/>
                <a:gd name="T26" fmla="*/ 3496 w 6019"/>
                <a:gd name="T27" fmla="*/ 18 h 6978"/>
                <a:gd name="T28" fmla="*/ 3477 w 6019"/>
                <a:gd name="T29" fmla="*/ 8 h 6978"/>
                <a:gd name="T30" fmla="*/ 3456 w 6019"/>
                <a:gd name="T31" fmla="*/ 2 h 6978"/>
                <a:gd name="T32" fmla="*/ 3434 w 6019"/>
                <a:gd name="T33" fmla="*/ 0 h 6978"/>
                <a:gd name="T34" fmla="*/ 3413 w 6019"/>
                <a:gd name="T35" fmla="*/ 2 h 6978"/>
                <a:gd name="T36" fmla="*/ 3392 w 6019"/>
                <a:gd name="T37" fmla="*/ 8 h 6978"/>
                <a:gd name="T38" fmla="*/ 64 w 6019"/>
                <a:gd name="T39" fmla="*/ 1468 h 6978"/>
                <a:gd name="T40" fmla="*/ 45 w 6019"/>
                <a:gd name="T41" fmla="*/ 1479 h 6978"/>
                <a:gd name="T42" fmla="*/ 30 w 6019"/>
                <a:gd name="T43" fmla="*/ 1493 h 6978"/>
                <a:gd name="T44" fmla="*/ 16 w 6019"/>
                <a:gd name="T45" fmla="*/ 1511 h 6978"/>
                <a:gd name="T46" fmla="*/ 7 w 6019"/>
                <a:gd name="T47" fmla="*/ 1531 h 6978"/>
                <a:gd name="T48" fmla="*/ 2 w 6019"/>
                <a:gd name="T49" fmla="*/ 1552 h 6978"/>
                <a:gd name="T50" fmla="*/ 0 w 6019"/>
                <a:gd name="T51" fmla="*/ 1574 h 6978"/>
                <a:gd name="T52" fmla="*/ 3 w 6019"/>
                <a:gd name="T53" fmla="*/ 1595 h 6978"/>
                <a:gd name="T54" fmla="*/ 9 w 6019"/>
                <a:gd name="T55" fmla="*/ 1616 h 6978"/>
                <a:gd name="T56" fmla="*/ 2376 w 6019"/>
                <a:gd name="T57" fmla="*/ 6913 h 6978"/>
                <a:gd name="T58" fmla="*/ 2387 w 6019"/>
                <a:gd name="T59" fmla="*/ 6931 h 6978"/>
                <a:gd name="T60" fmla="*/ 2402 w 6019"/>
                <a:gd name="T61" fmla="*/ 6947 h 6978"/>
                <a:gd name="T62" fmla="*/ 2419 w 6019"/>
                <a:gd name="T63" fmla="*/ 6961 h 6978"/>
                <a:gd name="T64" fmla="*/ 2439 w 6019"/>
                <a:gd name="T65" fmla="*/ 6970 h 6978"/>
                <a:gd name="T66" fmla="*/ 2459 w 6019"/>
                <a:gd name="T67" fmla="*/ 6976 h 6978"/>
                <a:gd name="T68" fmla="*/ 2481 w 6019"/>
                <a:gd name="T69" fmla="*/ 6978 h 6978"/>
                <a:gd name="T70" fmla="*/ 2503 w 6019"/>
                <a:gd name="T71" fmla="*/ 6976 h 6978"/>
                <a:gd name="T72" fmla="*/ 2523 w 6019"/>
                <a:gd name="T73" fmla="*/ 6969 h 69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19"/>
                <a:gd name="T112" fmla="*/ 0 h 6978"/>
                <a:gd name="T113" fmla="*/ 6019 w 6019"/>
                <a:gd name="T114" fmla="*/ 6978 h 69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19" h="6978">
                  <a:moveTo>
                    <a:pt x="2523" y="6969"/>
                  </a:moveTo>
                  <a:lnTo>
                    <a:pt x="5955" y="5365"/>
                  </a:lnTo>
                  <a:lnTo>
                    <a:pt x="5974" y="5354"/>
                  </a:lnTo>
                  <a:lnTo>
                    <a:pt x="5989" y="5339"/>
                  </a:lnTo>
                  <a:lnTo>
                    <a:pt x="6003" y="5322"/>
                  </a:lnTo>
                  <a:lnTo>
                    <a:pt x="6012" y="5302"/>
                  </a:lnTo>
                  <a:lnTo>
                    <a:pt x="6017" y="5281"/>
                  </a:lnTo>
                  <a:lnTo>
                    <a:pt x="6019" y="5259"/>
                  </a:lnTo>
                  <a:lnTo>
                    <a:pt x="6017" y="5237"/>
                  </a:lnTo>
                  <a:lnTo>
                    <a:pt x="6010" y="5216"/>
                  </a:lnTo>
                  <a:lnTo>
                    <a:pt x="3539" y="64"/>
                  </a:lnTo>
                  <a:lnTo>
                    <a:pt x="3528" y="46"/>
                  </a:lnTo>
                  <a:lnTo>
                    <a:pt x="3514" y="30"/>
                  </a:lnTo>
                  <a:lnTo>
                    <a:pt x="3496" y="18"/>
                  </a:lnTo>
                  <a:lnTo>
                    <a:pt x="3477" y="8"/>
                  </a:lnTo>
                  <a:lnTo>
                    <a:pt x="3456" y="2"/>
                  </a:lnTo>
                  <a:lnTo>
                    <a:pt x="3434" y="0"/>
                  </a:lnTo>
                  <a:lnTo>
                    <a:pt x="3413" y="2"/>
                  </a:lnTo>
                  <a:lnTo>
                    <a:pt x="3392" y="8"/>
                  </a:lnTo>
                  <a:lnTo>
                    <a:pt x="64" y="1468"/>
                  </a:lnTo>
                  <a:lnTo>
                    <a:pt x="45" y="1479"/>
                  </a:lnTo>
                  <a:lnTo>
                    <a:pt x="30" y="1493"/>
                  </a:lnTo>
                  <a:lnTo>
                    <a:pt x="16" y="1511"/>
                  </a:lnTo>
                  <a:lnTo>
                    <a:pt x="7" y="1531"/>
                  </a:lnTo>
                  <a:lnTo>
                    <a:pt x="2" y="1552"/>
                  </a:lnTo>
                  <a:lnTo>
                    <a:pt x="0" y="1574"/>
                  </a:lnTo>
                  <a:lnTo>
                    <a:pt x="3" y="1595"/>
                  </a:lnTo>
                  <a:lnTo>
                    <a:pt x="9" y="1616"/>
                  </a:lnTo>
                  <a:lnTo>
                    <a:pt x="2376" y="6913"/>
                  </a:lnTo>
                  <a:lnTo>
                    <a:pt x="2387" y="6931"/>
                  </a:lnTo>
                  <a:lnTo>
                    <a:pt x="2402" y="6947"/>
                  </a:lnTo>
                  <a:lnTo>
                    <a:pt x="2419" y="6961"/>
                  </a:lnTo>
                  <a:lnTo>
                    <a:pt x="2439" y="6970"/>
                  </a:lnTo>
                  <a:lnTo>
                    <a:pt x="2459" y="6976"/>
                  </a:lnTo>
                  <a:lnTo>
                    <a:pt x="2481" y="6978"/>
                  </a:lnTo>
                  <a:lnTo>
                    <a:pt x="2503" y="6976"/>
                  </a:lnTo>
                  <a:lnTo>
                    <a:pt x="2523" y="6969"/>
                  </a:lnTo>
                  <a:close/>
                </a:path>
              </a:pathLst>
            </a:custGeom>
            <a:solidFill>
              <a:srgbClr val="BAC2C2"/>
            </a:solidFill>
            <a:ln w="9525">
              <a:noFill/>
              <a:round/>
              <a:headEnd/>
              <a:tailEnd/>
            </a:ln>
          </p:spPr>
          <p:txBody>
            <a:bodyPr/>
            <a:lstStyle/>
            <a:p>
              <a:endParaRPr lang="zh-CN" altLang="en-US"/>
            </a:p>
          </p:txBody>
        </p:sp>
        <p:sp>
          <p:nvSpPr>
            <p:cNvPr id="31789" name="Freeform 501"/>
            <p:cNvSpPr>
              <a:spLocks/>
            </p:cNvSpPr>
            <p:nvPr/>
          </p:nvSpPr>
          <p:spPr bwMode="auto">
            <a:xfrm>
              <a:off x="4800" y="1872"/>
              <a:ext cx="180" cy="109"/>
            </a:xfrm>
            <a:custGeom>
              <a:avLst/>
              <a:gdLst>
                <a:gd name="T0" fmla="*/ 3599 w 3599"/>
                <a:gd name="T1" fmla="*/ 181 h 1751"/>
                <a:gd name="T2" fmla="*/ 3538 w 3599"/>
                <a:gd name="T3" fmla="*/ 64 h 1751"/>
                <a:gd name="T4" fmla="*/ 3527 w 3599"/>
                <a:gd name="T5" fmla="*/ 46 h 1751"/>
                <a:gd name="T6" fmla="*/ 3513 w 3599"/>
                <a:gd name="T7" fmla="*/ 30 h 1751"/>
                <a:gd name="T8" fmla="*/ 3495 w 3599"/>
                <a:gd name="T9" fmla="*/ 18 h 1751"/>
                <a:gd name="T10" fmla="*/ 3476 w 3599"/>
                <a:gd name="T11" fmla="*/ 8 h 1751"/>
                <a:gd name="T12" fmla="*/ 3454 w 3599"/>
                <a:gd name="T13" fmla="*/ 2 h 1751"/>
                <a:gd name="T14" fmla="*/ 3432 w 3599"/>
                <a:gd name="T15" fmla="*/ 0 h 1751"/>
                <a:gd name="T16" fmla="*/ 3412 w 3599"/>
                <a:gd name="T17" fmla="*/ 2 h 1751"/>
                <a:gd name="T18" fmla="*/ 3391 w 3599"/>
                <a:gd name="T19" fmla="*/ 8 h 1751"/>
                <a:gd name="T20" fmla="*/ 63 w 3599"/>
                <a:gd name="T21" fmla="*/ 1468 h 1751"/>
                <a:gd name="T22" fmla="*/ 44 w 3599"/>
                <a:gd name="T23" fmla="*/ 1479 h 1751"/>
                <a:gd name="T24" fmla="*/ 29 w 3599"/>
                <a:gd name="T25" fmla="*/ 1493 h 1751"/>
                <a:gd name="T26" fmla="*/ 17 w 3599"/>
                <a:gd name="T27" fmla="*/ 1511 h 1751"/>
                <a:gd name="T28" fmla="*/ 7 w 3599"/>
                <a:gd name="T29" fmla="*/ 1531 h 1751"/>
                <a:gd name="T30" fmla="*/ 2 w 3599"/>
                <a:gd name="T31" fmla="*/ 1552 h 1751"/>
                <a:gd name="T32" fmla="*/ 0 w 3599"/>
                <a:gd name="T33" fmla="*/ 1574 h 1751"/>
                <a:gd name="T34" fmla="*/ 2 w 3599"/>
                <a:gd name="T35" fmla="*/ 1595 h 1751"/>
                <a:gd name="T36" fmla="*/ 8 w 3599"/>
                <a:gd name="T37" fmla="*/ 1616 h 1751"/>
                <a:gd name="T38" fmla="*/ 69 w 3599"/>
                <a:gd name="T39" fmla="*/ 1751 h 1751"/>
                <a:gd name="T40" fmla="*/ 3599 w 3599"/>
                <a:gd name="T41" fmla="*/ 181 h 17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9"/>
                <a:gd name="T64" fmla="*/ 0 h 1751"/>
                <a:gd name="T65" fmla="*/ 3599 w 3599"/>
                <a:gd name="T66" fmla="*/ 1751 h 17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9" h="1751">
                  <a:moveTo>
                    <a:pt x="3599" y="181"/>
                  </a:moveTo>
                  <a:lnTo>
                    <a:pt x="3538" y="64"/>
                  </a:lnTo>
                  <a:lnTo>
                    <a:pt x="3527" y="46"/>
                  </a:lnTo>
                  <a:lnTo>
                    <a:pt x="3513" y="30"/>
                  </a:lnTo>
                  <a:lnTo>
                    <a:pt x="3495" y="18"/>
                  </a:lnTo>
                  <a:lnTo>
                    <a:pt x="3476" y="8"/>
                  </a:lnTo>
                  <a:lnTo>
                    <a:pt x="3454" y="2"/>
                  </a:lnTo>
                  <a:lnTo>
                    <a:pt x="3432" y="0"/>
                  </a:lnTo>
                  <a:lnTo>
                    <a:pt x="3412" y="2"/>
                  </a:lnTo>
                  <a:lnTo>
                    <a:pt x="3391" y="8"/>
                  </a:lnTo>
                  <a:lnTo>
                    <a:pt x="63" y="1468"/>
                  </a:lnTo>
                  <a:lnTo>
                    <a:pt x="44" y="1479"/>
                  </a:lnTo>
                  <a:lnTo>
                    <a:pt x="29" y="1493"/>
                  </a:lnTo>
                  <a:lnTo>
                    <a:pt x="17" y="1511"/>
                  </a:lnTo>
                  <a:lnTo>
                    <a:pt x="7" y="1531"/>
                  </a:lnTo>
                  <a:lnTo>
                    <a:pt x="2" y="1552"/>
                  </a:lnTo>
                  <a:lnTo>
                    <a:pt x="0" y="1574"/>
                  </a:lnTo>
                  <a:lnTo>
                    <a:pt x="2" y="1595"/>
                  </a:lnTo>
                  <a:lnTo>
                    <a:pt x="8" y="1616"/>
                  </a:lnTo>
                  <a:lnTo>
                    <a:pt x="69" y="1751"/>
                  </a:lnTo>
                  <a:lnTo>
                    <a:pt x="3599" y="181"/>
                  </a:lnTo>
                  <a:close/>
                </a:path>
              </a:pathLst>
            </a:custGeom>
            <a:solidFill>
              <a:srgbClr val="BAC2C2"/>
            </a:solidFill>
            <a:ln w="9525">
              <a:noFill/>
              <a:round/>
              <a:headEnd/>
              <a:tailEnd/>
            </a:ln>
          </p:spPr>
          <p:txBody>
            <a:bodyPr/>
            <a:lstStyle/>
            <a:p>
              <a:endParaRPr lang="zh-CN" altLang="en-US"/>
            </a:p>
          </p:txBody>
        </p:sp>
        <p:sp>
          <p:nvSpPr>
            <p:cNvPr id="31790" name="Freeform 502"/>
            <p:cNvSpPr>
              <a:spLocks/>
            </p:cNvSpPr>
            <p:nvPr/>
          </p:nvSpPr>
          <p:spPr bwMode="auto">
            <a:xfrm>
              <a:off x="4800" y="1872"/>
              <a:ext cx="179" cy="108"/>
            </a:xfrm>
            <a:custGeom>
              <a:avLst/>
              <a:gdLst>
                <a:gd name="T0" fmla="*/ 3582 w 3587"/>
                <a:gd name="T1" fmla="*/ 151 h 1726"/>
                <a:gd name="T2" fmla="*/ 3575 w 3587"/>
                <a:gd name="T3" fmla="*/ 135 h 1726"/>
                <a:gd name="T4" fmla="*/ 3566 w 3587"/>
                <a:gd name="T5" fmla="*/ 119 h 1726"/>
                <a:gd name="T6" fmla="*/ 3551 w 3587"/>
                <a:gd name="T7" fmla="*/ 89 h 1726"/>
                <a:gd name="T8" fmla="*/ 3527 w 3587"/>
                <a:gd name="T9" fmla="*/ 46 h 1726"/>
                <a:gd name="T10" fmla="*/ 3495 w 3587"/>
                <a:gd name="T11" fmla="*/ 18 h 1726"/>
                <a:gd name="T12" fmla="*/ 3454 w 3587"/>
                <a:gd name="T13" fmla="*/ 2 h 1726"/>
                <a:gd name="T14" fmla="*/ 3412 w 3587"/>
                <a:gd name="T15" fmla="*/ 2 h 1726"/>
                <a:gd name="T16" fmla="*/ 3291 w 3587"/>
                <a:gd name="T17" fmla="*/ 52 h 1726"/>
                <a:gd name="T18" fmla="*/ 3115 w 3587"/>
                <a:gd name="T19" fmla="*/ 129 h 1726"/>
                <a:gd name="T20" fmla="*/ 2962 w 3587"/>
                <a:gd name="T21" fmla="*/ 196 h 1726"/>
                <a:gd name="T22" fmla="*/ 2829 w 3587"/>
                <a:gd name="T23" fmla="*/ 255 h 1726"/>
                <a:gd name="T24" fmla="*/ 2709 w 3587"/>
                <a:gd name="T25" fmla="*/ 308 h 1726"/>
                <a:gd name="T26" fmla="*/ 2592 w 3587"/>
                <a:gd name="T27" fmla="*/ 359 h 1726"/>
                <a:gd name="T28" fmla="*/ 2476 w 3587"/>
                <a:gd name="T29" fmla="*/ 410 h 1726"/>
                <a:gd name="T30" fmla="*/ 2351 w 3587"/>
                <a:gd name="T31" fmla="*/ 465 h 1726"/>
                <a:gd name="T32" fmla="*/ 2212 w 3587"/>
                <a:gd name="T33" fmla="*/ 526 h 1726"/>
                <a:gd name="T34" fmla="*/ 2052 w 3587"/>
                <a:gd name="T35" fmla="*/ 596 h 1726"/>
                <a:gd name="T36" fmla="*/ 1866 w 3587"/>
                <a:gd name="T37" fmla="*/ 678 h 1726"/>
                <a:gd name="T38" fmla="*/ 1645 w 3587"/>
                <a:gd name="T39" fmla="*/ 775 h 1726"/>
                <a:gd name="T40" fmla="*/ 1384 w 3587"/>
                <a:gd name="T41" fmla="*/ 888 h 1726"/>
                <a:gd name="T42" fmla="*/ 1077 w 3587"/>
                <a:gd name="T43" fmla="*/ 1024 h 1726"/>
                <a:gd name="T44" fmla="*/ 717 w 3587"/>
                <a:gd name="T45" fmla="*/ 1181 h 1726"/>
                <a:gd name="T46" fmla="*/ 297 w 3587"/>
                <a:gd name="T47" fmla="*/ 1365 h 1726"/>
                <a:gd name="T48" fmla="*/ 44 w 3587"/>
                <a:gd name="T49" fmla="*/ 1479 h 1726"/>
                <a:gd name="T50" fmla="*/ 17 w 3587"/>
                <a:gd name="T51" fmla="*/ 1511 h 1726"/>
                <a:gd name="T52" fmla="*/ 2 w 3587"/>
                <a:gd name="T53" fmla="*/ 1552 h 1726"/>
                <a:gd name="T54" fmla="*/ 2 w 3587"/>
                <a:gd name="T55" fmla="*/ 1595 h 1726"/>
                <a:gd name="T56" fmla="*/ 14 w 3587"/>
                <a:gd name="T57" fmla="*/ 1627 h 1726"/>
                <a:gd name="T58" fmla="*/ 22 w 3587"/>
                <a:gd name="T59" fmla="*/ 1644 h 1726"/>
                <a:gd name="T60" fmla="*/ 31 w 3587"/>
                <a:gd name="T61" fmla="*/ 1664 h 1726"/>
                <a:gd name="T62" fmla="*/ 46 w 3587"/>
                <a:gd name="T63" fmla="*/ 1698 h 1726"/>
                <a:gd name="T64" fmla="*/ 164 w 3587"/>
                <a:gd name="T65" fmla="*/ 1679 h 1726"/>
                <a:gd name="T66" fmla="*/ 352 w 3587"/>
                <a:gd name="T67" fmla="*/ 1596 h 1726"/>
                <a:gd name="T68" fmla="*/ 513 w 3587"/>
                <a:gd name="T69" fmla="*/ 1524 h 1726"/>
                <a:gd name="T70" fmla="*/ 655 w 3587"/>
                <a:gd name="T71" fmla="*/ 1462 h 1726"/>
                <a:gd name="T72" fmla="*/ 784 w 3587"/>
                <a:gd name="T73" fmla="*/ 1405 h 1726"/>
                <a:gd name="T74" fmla="*/ 907 w 3587"/>
                <a:gd name="T75" fmla="*/ 1350 h 1726"/>
                <a:gd name="T76" fmla="*/ 1032 w 3587"/>
                <a:gd name="T77" fmla="*/ 1295 h 1726"/>
                <a:gd name="T78" fmla="*/ 1165 w 3587"/>
                <a:gd name="T79" fmla="*/ 1236 h 1726"/>
                <a:gd name="T80" fmla="*/ 1312 w 3587"/>
                <a:gd name="T81" fmla="*/ 1171 h 1726"/>
                <a:gd name="T82" fmla="*/ 1481 w 3587"/>
                <a:gd name="T83" fmla="*/ 1096 h 1726"/>
                <a:gd name="T84" fmla="*/ 1679 w 3587"/>
                <a:gd name="T85" fmla="*/ 1008 h 1726"/>
                <a:gd name="T86" fmla="*/ 1912 w 3587"/>
                <a:gd name="T87" fmla="*/ 905 h 1726"/>
                <a:gd name="T88" fmla="*/ 2188 w 3587"/>
                <a:gd name="T89" fmla="*/ 782 h 1726"/>
                <a:gd name="T90" fmla="*/ 2514 w 3587"/>
                <a:gd name="T91" fmla="*/ 638 h 1726"/>
                <a:gd name="T92" fmla="*/ 2894 w 3587"/>
                <a:gd name="T93" fmla="*/ 469 h 1726"/>
                <a:gd name="T94" fmla="*/ 3338 w 3587"/>
                <a:gd name="T95" fmla="*/ 272 h 1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87"/>
                <a:gd name="T145" fmla="*/ 0 h 1726"/>
                <a:gd name="T146" fmla="*/ 3587 w 3587"/>
                <a:gd name="T147" fmla="*/ 1726 h 1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87" h="1726">
                  <a:moveTo>
                    <a:pt x="3587" y="161"/>
                  </a:moveTo>
                  <a:lnTo>
                    <a:pt x="3582" y="151"/>
                  </a:lnTo>
                  <a:lnTo>
                    <a:pt x="3578" y="143"/>
                  </a:lnTo>
                  <a:lnTo>
                    <a:pt x="3575" y="135"/>
                  </a:lnTo>
                  <a:lnTo>
                    <a:pt x="3570" y="128"/>
                  </a:lnTo>
                  <a:lnTo>
                    <a:pt x="3566" y="119"/>
                  </a:lnTo>
                  <a:lnTo>
                    <a:pt x="3560" y="106"/>
                  </a:lnTo>
                  <a:lnTo>
                    <a:pt x="3551" y="89"/>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4" y="1627"/>
                  </a:lnTo>
                  <a:lnTo>
                    <a:pt x="19" y="1637"/>
                  </a:lnTo>
                  <a:lnTo>
                    <a:pt x="22" y="1644"/>
                  </a:lnTo>
                  <a:lnTo>
                    <a:pt x="26" y="1652"/>
                  </a:lnTo>
                  <a:lnTo>
                    <a:pt x="31" y="1664"/>
                  </a:lnTo>
                  <a:lnTo>
                    <a:pt x="37" y="1678"/>
                  </a:lnTo>
                  <a:lnTo>
                    <a:pt x="46" y="1698"/>
                  </a:lnTo>
                  <a:lnTo>
                    <a:pt x="58" y="1726"/>
                  </a:lnTo>
                  <a:lnTo>
                    <a:pt x="164" y="1679"/>
                  </a:lnTo>
                  <a:lnTo>
                    <a:pt x="262" y="1636"/>
                  </a:lnTo>
                  <a:lnTo>
                    <a:pt x="352" y="1596"/>
                  </a:lnTo>
                  <a:lnTo>
                    <a:pt x="435" y="1560"/>
                  </a:lnTo>
                  <a:lnTo>
                    <a:pt x="513" y="1524"/>
                  </a:lnTo>
                  <a:lnTo>
                    <a:pt x="585" y="1492"/>
                  </a:lnTo>
                  <a:lnTo>
                    <a:pt x="655" y="1462"/>
                  </a:lnTo>
                  <a:lnTo>
                    <a:pt x="720" y="1433"/>
                  </a:lnTo>
                  <a:lnTo>
                    <a:pt x="784" y="1405"/>
                  </a:lnTo>
                  <a:lnTo>
                    <a:pt x="846" y="1378"/>
                  </a:lnTo>
                  <a:lnTo>
                    <a:pt x="907" y="1350"/>
                  </a:lnTo>
                  <a:lnTo>
                    <a:pt x="969" y="1323"/>
                  </a:lnTo>
                  <a:lnTo>
                    <a:pt x="1032" y="1295"/>
                  </a:lnTo>
                  <a:lnTo>
                    <a:pt x="1097" y="1266"/>
                  </a:lnTo>
                  <a:lnTo>
                    <a:pt x="1165" y="1236"/>
                  </a:lnTo>
                  <a:lnTo>
                    <a:pt x="1236" y="1205"/>
                  </a:lnTo>
                  <a:lnTo>
                    <a:pt x="1312" y="1171"/>
                  </a:lnTo>
                  <a:lnTo>
                    <a:pt x="1394" y="1135"/>
                  </a:lnTo>
                  <a:lnTo>
                    <a:pt x="1481" y="1096"/>
                  </a:lnTo>
                  <a:lnTo>
                    <a:pt x="1576" y="1054"/>
                  </a:lnTo>
                  <a:lnTo>
                    <a:pt x="1679" y="1008"/>
                  </a:lnTo>
                  <a:lnTo>
                    <a:pt x="1790" y="959"/>
                  </a:lnTo>
                  <a:lnTo>
                    <a:pt x="1912" y="905"/>
                  </a:lnTo>
                  <a:lnTo>
                    <a:pt x="2045" y="847"/>
                  </a:lnTo>
                  <a:lnTo>
                    <a:pt x="2188" y="782"/>
                  </a:lnTo>
                  <a:lnTo>
                    <a:pt x="2344" y="713"/>
                  </a:lnTo>
                  <a:lnTo>
                    <a:pt x="2514" y="638"/>
                  </a:lnTo>
                  <a:lnTo>
                    <a:pt x="2696" y="557"/>
                  </a:lnTo>
                  <a:lnTo>
                    <a:pt x="2894" y="469"/>
                  </a:lnTo>
                  <a:lnTo>
                    <a:pt x="3108" y="374"/>
                  </a:lnTo>
                  <a:lnTo>
                    <a:pt x="3338" y="272"/>
                  </a:lnTo>
                  <a:lnTo>
                    <a:pt x="3587" y="161"/>
                  </a:lnTo>
                  <a:close/>
                </a:path>
              </a:pathLst>
            </a:custGeom>
            <a:solidFill>
              <a:srgbClr val="BFC7C7"/>
            </a:solidFill>
            <a:ln w="9525">
              <a:noFill/>
              <a:round/>
              <a:headEnd/>
              <a:tailEnd/>
            </a:ln>
          </p:spPr>
          <p:txBody>
            <a:bodyPr/>
            <a:lstStyle/>
            <a:p>
              <a:endParaRPr lang="zh-CN" altLang="en-US"/>
            </a:p>
          </p:txBody>
        </p:sp>
        <p:sp>
          <p:nvSpPr>
            <p:cNvPr id="31791" name="Freeform 503"/>
            <p:cNvSpPr>
              <a:spLocks/>
            </p:cNvSpPr>
            <p:nvPr/>
          </p:nvSpPr>
          <p:spPr bwMode="auto">
            <a:xfrm>
              <a:off x="4800" y="1872"/>
              <a:ext cx="179" cy="106"/>
            </a:xfrm>
            <a:custGeom>
              <a:avLst/>
              <a:gdLst>
                <a:gd name="T0" fmla="*/ 3571 w 3576"/>
                <a:gd name="T1" fmla="*/ 133 h 1702"/>
                <a:gd name="T2" fmla="*/ 3566 w 3576"/>
                <a:gd name="T3" fmla="*/ 122 h 1702"/>
                <a:gd name="T4" fmla="*/ 3560 w 3576"/>
                <a:gd name="T5" fmla="*/ 108 h 1702"/>
                <a:gd name="T6" fmla="*/ 3548 w 3576"/>
                <a:gd name="T7" fmla="*/ 83 h 1702"/>
                <a:gd name="T8" fmla="*/ 3527 w 3576"/>
                <a:gd name="T9" fmla="*/ 46 h 1702"/>
                <a:gd name="T10" fmla="*/ 3495 w 3576"/>
                <a:gd name="T11" fmla="*/ 18 h 1702"/>
                <a:gd name="T12" fmla="*/ 3454 w 3576"/>
                <a:gd name="T13" fmla="*/ 2 h 1702"/>
                <a:gd name="T14" fmla="*/ 3412 w 3576"/>
                <a:gd name="T15" fmla="*/ 2 h 1702"/>
                <a:gd name="T16" fmla="*/ 3291 w 3576"/>
                <a:gd name="T17" fmla="*/ 52 h 1702"/>
                <a:gd name="T18" fmla="*/ 3115 w 3576"/>
                <a:gd name="T19" fmla="*/ 129 h 1702"/>
                <a:gd name="T20" fmla="*/ 2962 w 3576"/>
                <a:gd name="T21" fmla="*/ 196 h 1702"/>
                <a:gd name="T22" fmla="*/ 2829 w 3576"/>
                <a:gd name="T23" fmla="*/ 255 h 1702"/>
                <a:gd name="T24" fmla="*/ 2709 w 3576"/>
                <a:gd name="T25" fmla="*/ 308 h 1702"/>
                <a:gd name="T26" fmla="*/ 2592 w 3576"/>
                <a:gd name="T27" fmla="*/ 359 h 1702"/>
                <a:gd name="T28" fmla="*/ 2476 w 3576"/>
                <a:gd name="T29" fmla="*/ 410 h 1702"/>
                <a:gd name="T30" fmla="*/ 2351 w 3576"/>
                <a:gd name="T31" fmla="*/ 465 h 1702"/>
                <a:gd name="T32" fmla="*/ 2212 w 3576"/>
                <a:gd name="T33" fmla="*/ 526 h 1702"/>
                <a:gd name="T34" fmla="*/ 2052 w 3576"/>
                <a:gd name="T35" fmla="*/ 596 h 1702"/>
                <a:gd name="T36" fmla="*/ 1866 w 3576"/>
                <a:gd name="T37" fmla="*/ 678 h 1702"/>
                <a:gd name="T38" fmla="*/ 1645 w 3576"/>
                <a:gd name="T39" fmla="*/ 775 h 1702"/>
                <a:gd name="T40" fmla="*/ 1384 w 3576"/>
                <a:gd name="T41" fmla="*/ 888 h 1702"/>
                <a:gd name="T42" fmla="*/ 1077 w 3576"/>
                <a:gd name="T43" fmla="*/ 1024 h 1702"/>
                <a:gd name="T44" fmla="*/ 717 w 3576"/>
                <a:gd name="T45" fmla="*/ 1181 h 1702"/>
                <a:gd name="T46" fmla="*/ 297 w 3576"/>
                <a:gd name="T47" fmla="*/ 1365 h 1702"/>
                <a:gd name="T48" fmla="*/ 44 w 3576"/>
                <a:gd name="T49" fmla="*/ 1479 h 1702"/>
                <a:gd name="T50" fmla="*/ 17 w 3576"/>
                <a:gd name="T51" fmla="*/ 1511 h 1702"/>
                <a:gd name="T52" fmla="*/ 2 w 3576"/>
                <a:gd name="T53" fmla="*/ 1552 h 1702"/>
                <a:gd name="T54" fmla="*/ 2 w 3576"/>
                <a:gd name="T55" fmla="*/ 1595 h 1702"/>
                <a:gd name="T56" fmla="*/ 13 w 3576"/>
                <a:gd name="T57" fmla="*/ 1625 h 1702"/>
                <a:gd name="T58" fmla="*/ 20 w 3576"/>
                <a:gd name="T59" fmla="*/ 1638 h 1702"/>
                <a:gd name="T60" fmla="*/ 26 w 3576"/>
                <a:gd name="T61" fmla="*/ 1653 h 1702"/>
                <a:gd name="T62" fmla="*/ 37 w 3576"/>
                <a:gd name="T63" fmla="*/ 1681 h 1702"/>
                <a:gd name="T64" fmla="*/ 153 w 3576"/>
                <a:gd name="T65" fmla="*/ 1656 h 1702"/>
                <a:gd name="T66" fmla="*/ 340 w 3576"/>
                <a:gd name="T67" fmla="*/ 1572 h 1702"/>
                <a:gd name="T68" fmla="*/ 502 w 3576"/>
                <a:gd name="T69" fmla="*/ 1501 h 1702"/>
                <a:gd name="T70" fmla="*/ 643 w 3576"/>
                <a:gd name="T71" fmla="*/ 1439 h 1702"/>
                <a:gd name="T72" fmla="*/ 773 w 3576"/>
                <a:gd name="T73" fmla="*/ 1382 h 1702"/>
                <a:gd name="T74" fmla="*/ 896 w 3576"/>
                <a:gd name="T75" fmla="*/ 1328 h 1702"/>
                <a:gd name="T76" fmla="*/ 1020 w 3576"/>
                <a:gd name="T77" fmla="*/ 1272 h 1702"/>
                <a:gd name="T78" fmla="*/ 1153 w 3576"/>
                <a:gd name="T79" fmla="*/ 1214 h 1702"/>
                <a:gd name="T80" fmla="*/ 1301 w 3576"/>
                <a:gd name="T81" fmla="*/ 1148 h 1702"/>
                <a:gd name="T82" fmla="*/ 1470 w 3576"/>
                <a:gd name="T83" fmla="*/ 1073 h 1702"/>
                <a:gd name="T84" fmla="*/ 1668 w 3576"/>
                <a:gd name="T85" fmla="*/ 986 h 1702"/>
                <a:gd name="T86" fmla="*/ 1901 w 3576"/>
                <a:gd name="T87" fmla="*/ 883 h 1702"/>
                <a:gd name="T88" fmla="*/ 2177 w 3576"/>
                <a:gd name="T89" fmla="*/ 761 h 1702"/>
                <a:gd name="T90" fmla="*/ 2503 w 3576"/>
                <a:gd name="T91" fmla="*/ 617 h 1702"/>
                <a:gd name="T92" fmla="*/ 2883 w 3576"/>
                <a:gd name="T93" fmla="*/ 448 h 1702"/>
                <a:gd name="T94" fmla="*/ 3327 w 3576"/>
                <a:gd name="T95" fmla="*/ 251 h 17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76"/>
                <a:gd name="T145" fmla="*/ 0 h 1702"/>
                <a:gd name="T146" fmla="*/ 3576 w 3576"/>
                <a:gd name="T147" fmla="*/ 1702 h 17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76" h="1702">
                  <a:moveTo>
                    <a:pt x="3576" y="142"/>
                  </a:moveTo>
                  <a:lnTo>
                    <a:pt x="3571" y="133"/>
                  </a:lnTo>
                  <a:lnTo>
                    <a:pt x="3568" y="127"/>
                  </a:lnTo>
                  <a:lnTo>
                    <a:pt x="3566" y="122"/>
                  </a:lnTo>
                  <a:lnTo>
                    <a:pt x="3563" y="116"/>
                  </a:lnTo>
                  <a:lnTo>
                    <a:pt x="3560" y="108"/>
                  </a:lnTo>
                  <a:lnTo>
                    <a:pt x="3555" y="98"/>
                  </a:lnTo>
                  <a:lnTo>
                    <a:pt x="3548" y="83"/>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3" y="1625"/>
                  </a:lnTo>
                  <a:lnTo>
                    <a:pt x="17" y="1632"/>
                  </a:lnTo>
                  <a:lnTo>
                    <a:pt x="20" y="1638"/>
                  </a:lnTo>
                  <a:lnTo>
                    <a:pt x="23" y="1645"/>
                  </a:lnTo>
                  <a:lnTo>
                    <a:pt x="26" y="1653"/>
                  </a:lnTo>
                  <a:lnTo>
                    <a:pt x="31" y="1665"/>
                  </a:lnTo>
                  <a:lnTo>
                    <a:pt x="37" y="1681"/>
                  </a:lnTo>
                  <a:lnTo>
                    <a:pt x="46" y="1702"/>
                  </a:lnTo>
                  <a:lnTo>
                    <a:pt x="153" y="1656"/>
                  </a:lnTo>
                  <a:lnTo>
                    <a:pt x="250" y="1613"/>
                  </a:lnTo>
                  <a:lnTo>
                    <a:pt x="340" y="1572"/>
                  </a:lnTo>
                  <a:lnTo>
                    <a:pt x="424" y="1536"/>
                  </a:lnTo>
                  <a:lnTo>
                    <a:pt x="502" y="1501"/>
                  </a:lnTo>
                  <a:lnTo>
                    <a:pt x="574" y="1469"/>
                  </a:lnTo>
                  <a:lnTo>
                    <a:pt x="643" y="1439"/>
                  </a:lnTo>
                  <a:lnTo>
                    <a:pt x="709" y="1410"/>
                  </a:lnTo>
                  <a:lnTo>
                    <a:pt x="773" y="1382"/>
                  </a:lnTo>
                  <a:lnTo>
                    <a:pt x="835" y="1355"/>
                  </a:lnTo>
                  <a:lnTo>
                    <a:pt x="896" y="1328"/>
                  </a:lnTo>
                  <a:lnTo>
                    <a:pt x="958" y="1299"/>
                  </a:lnTo>
                  <a:lnTo>
                    <a:pt x="1020" y="1272"/>
                  </a:lnTo>
                  <a:lnTo>
                    <a:pt x="1085" y="1243"/>
                  </a:lnTo>
                  <a:lnTo>
                    <a:pt x="1153" y="1214"/>
                  </a:lnTo>
                  <a:lnTo>
                    <a:pt x="1225" y="1182"/>
                  </a:lnTo>
                  <a:lnTo>
                    <a:pt x="1301" y="1148"/>
                  </a:lnTo>
                  <a:lnTo>
                    <a:pt x="1382" y="1112"/>
                  </a:lnTo>
                  <a:lnTo>
                    <a:pt x="1470" y="1073"/>
                  </a:lnTo>
                  <a:lnTo>
                    <a:pt x="1565" y="1032"/>
                  </a:lnTo>
                  <a:lnTo>
                    <a:pt x="1668" y="986"/>
                  </a:lnTo>
                  <a:lnTo>
                    <a:pt x="1779" y="937"/>
                  </a:lnTo>
                  <a:lnTo>
                    <a:pt x="1901" y="883"/>
                  </a:lnTo>
                  <a:lnTo>
                    <a:pt x="2034" y="825"/>
                  </a:lnTo>
                  <a:lnTo>
                    <a:pt x="2177" y="761"/>
                  </a:lnTo>
                  <a:lnTo>
                    <a:pt x="2333" y="691"/>
                  </a:lnTo>
                  <a:lnTo>
                    <a:pt x="2503" y="617"/>
                  </a:lnTo>
                  <a:lnTo>
                    <a:pt x="2685" y="536"/>
                  </a:lnTo>
                  <a:lnTo>
                    <a:pt x="2883" y="448"/>
                  </a:lnTo>
                  <a:lnTo>
                    <a:pt x="3096" y="353"/>
                  </a:lnTo>
                  <a:lnTo>
                    <a:pt x="3327" y="251"/>
                  </a:lnTo>
                  <a:lnTo>
                    <a:pt x="3576" y="142"/>
                  </a:lnTo>
                  <a:close/>
                </a:path>
              </a:pathLst>
            </a:custGeom>
            <a:solidFill>
              <a:srgbClr val="C9D1D1"/>
            </a:solidFill>
            <a:ln w="9525">
              <a:noFill/>
              <a:round/>
              <a:headEnd/>
              <a:tailEnd/>
            </a:ln>
          </p:spPr>
          <p:txBody>
            <a:bodyPr/>
            <a:lstStyle/>
            <a:p>
              <a:endParaRPr lang="zh-CN" altLang="en-US"/>
            </a:p>
          </p:txBody>
        </p:sp>
        <p:sp>
          <p:nvSpPr>
            <p:cNvPr id="31792" name="Freeform 504"/>
            <p:cNvSpPr>
              <a:spLocks/>
            </p:cNvSpPr>
            <p:nvPr/>
          </p:nvSpPr>
          <p:spPr bwMode="auto">
            <a:xfrm>
              <a:off x="4800" y="1872"/>
              <a:ext cx="178" cy="105"/>
            </a:xfrm>
            <a:custGeom>
              <a:avLst/>
              <a:gdLst>
                <a:gd name="T0" fmla="*/ 3559 w 3563"/>
                <a:gd name="T1" fmla="*/ 110 h 1677"/>
                <a:gd name="T2" fmla="*/ 3550 w 3563"/>
                <a:gd name="T3" fmla="*/ 90 h 1677"/>
                <a:gd name="T4" fmla="*/ 3527 w 3563"/>
                <a:gd name="T5" fmla="*/ 46 h 1677"/>
                <a:gd name="T6" fmla="*/ 3495 w 3563"/>
                <a:gd name="T7" fmla="*/ 18 h 1677"/>
                <a:gd name="T8" fmla="*/ 3454 w 3563"/>
                <a:gd name="T9" fmla="*/ 2 h 1677"/>
                <a:gd name="T10" fmla="*/ 3412 w 3563"/>
                <a:gd name="T11" fmla="*/ 2 h 1677"/>
                <a:gd name="T12" fmla="*/ 3291 w 3563"/>
                <a:gd name="T13" fmla="*/ 52 h 1677"/>
                <a:gd name="T14" fmla="*/ 3115 w 3563"/>
                <a:gd name="T15" fmla="*/ 129 h 1677"/>
                <a:gd name="T16" fmla="*/ 2962 w 3563"/>
                <a:gd name="T17" fmla="*/ 196 h 1677"/>
                <a:gd name="T18" fmla="*/ 2829 w 3563"/>
                <a:gd name="T19" fmla="*/ 255 h 1677"/>
                <a:gd name="T20" fmla="*/ 2709 w 3563"/>
                <a:gd name="T21" fmla="*/ 308 h 1677"/>
                <a:gd name="T22" fmla="*/ 2592 w 3563"/>
                <a:gd name="T23" fmla="*/ 359 h 1677"/>
                <a:gd name="T24" fmla="*/ 2476 w 3563"/>
                <a:gd name="T25" fmla="*/ 410 h 1677"/>
                <a:gd name="T26" fmla="*/ 2351 w 3563"/>
                <a:gd name="T27" fmla="*/ 465 h 1677"/>
                <a:gd name="T28" fmla="*/ 2212 w 3563"/>
                <a:gd name="T29" fmla="*/ 526 h 1677"/>
                <a:gd name="T30" fmla="*/ 2052 w 3563"/>
                <a:gd name="T31" fmla="*/ 596 h 1677"/>
                <a:gd name="T32" fmla="*/ 1866 w 3563"/>
                <a:gd name="T33" fmla="*/ 678 h 1677"/>
                <a:gd name="T34" fmla="*/ 1645 w 3563"/>
                <a:gd name="T35" fmla="*/ 775 h 1677"/>
                <a:gd name="T36" fmla="*/ 1384 w 3563"/>
                <a:gd name="T37" fmla="*/ 888 h 1677"/>
                <a:gd name="T38" fmla="*/ 1077 w 3563"/>
                <a:gd name="T39" fmla="*/ 1024 h 1677"/>
                <a:gd name="T40" fmla="*/ 717 w 3563"/>
                <a:gd name="T41" fmla="*/ 1181 h 1677"/>
                <a:gd name="T42" fmla="*/ 297 w 3563"/>
                <a:gd name="T43" fmla="*/ 1365 h 1677"/>
                <a:gd name="T44" fmla="*/ 44 w 3563"/>
                <a:gd name="T45" fmla="*/ 1479 h 1677"/>
                <a:gd name="T46" fmla="*/ 17 w 3563"/>
                <a:gd name="T47" fmla="*/ 1511 h 1677"/>
                <a:gd name="T48" fmla="*/ 2 w 3563"/>
                <a:gd name="T49" fmla="*/ 1552 h 1677"/>
                <a:gd name="T50" fmla="*/ 2 w 3563"/>
                <a:gd name="T51" fmla="*/ 1595 h 1677"/>
                <a:gd name="T52" fmla="*/ 14 w 3563"/>
                <a:gd name="T53" fmla="*/ 1627 h 1677"/>
                <a:gd name="T54" fmla="*/ 25 w 3563"/>
                <a:gd name="T55" fmla="*/ 1650 h 1677"/>
                <a:gd name="T56" fmla="*/ 142 w 3563"/>
                <a:gd name="T57" fmla="*/ 1631 h 1677"/>
                <a:gd name="T58" fmla="*/ 330 w 3563"/>
                <a:gd name="T59" fmla="*/ 1548 h 1677"/>
                <a:gd name="T60" fmla="*/ 491 w 3563"/>
                <a:gd name="T61" fmla="*/ 1477 h 1677"/>
                <a:gd name="T62" fmla="*/ 633 w 3563"/>
                <a:gd name="T63" fmla="*/ 1415 h 1677"/>
                <a:gd name="T64" fmla="*/ 762 w 3563"/>
                <a:gd name="T65" fmla="*/ 1358 h 1677"/>
                <a:gd name="T66" fmla="*/ 884 w 3563"/>
                <a:gd name="T67" fmla="*/ 1304 h 1677"/>
                <a:gd name="T68" fmla="*/ 1009 w 3563"/>
                <a:gd name="T69" fmla="*/ 1248 h 1677"/>
                <a:gd name="T70" fmla="*/ 1142 w 3563"/>
                <a:gd name="T71" fmla="*/ 1190 h 1677"/>
                <a:gd name="T72" fmla="*/ 1289 w 3563"/>
                <a:gd name="T73" fmla="*/ 1126 h 1677"/>
                <a:gd name="T74" fmla="*/ 1458 w 3563"/>
                <a:gd name="T75" fmla="*/ 1051 h 1677"/>
                <a:gd name="T76" fmla="*/ 1656 w 3563"/>
                <a:gd name="T77" fmla="*/ 963 h 1677"/>
                <a:gd name="T78" fmla="*/ 1889 w 3563"/>
                <a:gd name="T79" fmla="*/ 861 h 1677"/>
                <a:gd name="T80" fmla="*/ 2166 w 3563"/>
                <a:gd name="T81" fmla="*/ 739 h 1677"/>
                <a:gd name="T82" fmla="*/ 2490 w 3563"/>
                <a:gd name="T83" fmla="*/ 596 h 1677"/>
                <a:gd name="T84" fmla="*/ 2871 w 3563"/>
                <a:gd name="T85" fmla="*/ 427 h 1677"/>
                <a:gd name="T86" fmla="*/ 3315 w 3563"/>
                <a:gd name="T87" fmla="*/ 231 h 16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63"/>
                <a:gd name="T133" fmla="*/ 0 h 1677"/>
                <a:gd name="T134" fmla="*/ 3563 w 3563"/>
                <a:gd name="T135" fmla="*/ 1677 h 16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63" h="1677">
                  <a:moveTo>
                    <a:pt x="3563" y="122"/>
                  </a:moveTo>
                  <a:lnTo>
                    <a:pt x="3559" y="110"/>
                  </a:lnTo>
                  <a:lnTo>
                    <a:pt x="3555" y="102"/>
                  </a:lnTo>
                  <a:lnTo>
                    <a:pt x="3550" y="90"/>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4" y="1627"/>
                  </a:lnTo>
                  <a:lnTo>
                    <a:pt x="19" y="1637"/>
                  </a:lnTo>
                  <a:lnTo>
                    <a:pt x="25" y="1650"/>
                  </a:lnTo>
                  <a:lnTo>
                    <a:pt x="36" y="1677"/>
                  </a:lnTo>
                  <a:lnTo>
                    <a:pt x="142" y="1631"/>
                  </a:lnTo>
                  <a:lnTo>
                    <a:pt x="239" y="1588"/>
                  </a:lnTo>
                  <a:lnTo>
                    <a:pt x="330" y="1548"/>
                  </a:lnTo>
                  <a:lnTo>
                    <a:pt x="413" y="1511"/>
                  </a:lnTo>
                  <a:lnTo>
                    <a:pt x="491" y="1477"/>
                  </a:lnTo>
                  <a:lnTo>
                    <a:pt x="564" y="1445"/>
                  </a:lnTo>
                  <a:lnTo>
                    <a:pt x="633" y="1415"/>
                  </a:lnTo>
                  <a:lnTo>
                    <a:pt x="698" y="1386"/>
                  </a:lnTo>
                  <a:lnTo>
                    <a:pt x="762" y="1358"/>
                  </a:lnTo>
                  <a:lnTo>
                    <a:pt x="824" y="1331"/>
                  </a:lnTo>
                  <a:lnTo>
                    <a:pt x="884" y="1304"/>
                  </a:lnTo>
                  <a:lnTo>
                    <a:pt x="946" y="1277"/>
                  </a:lnTo>
                  <a:lnTo>
                    <a:pt x="1009" y="1248"/>
                  </a:lnTo>
                  <a:lnTo>
                    <a:pt x="1074" y="1220"/>
                  </a:lnTo>
                  <a:lnTo>
                    <a:pt x="1142" y="1190"/>
                  </a:lnTo>
                  <a:lnTo>
                    <a:pt x="1213" y="1159"/>
                  </a:lnTo>
                  <a:lnTo>
                    <a:pt x="1289" y="1126"/>
                  </a:lnTo>
                  <a:lnTo>
                    <a:pt x="1371" y="1089"/>
                  </a:lnTo>
                  <a:lnTo>
                    <a:pt x="1458" y="1051"/>
                  </a:lnTo>
                  <a:lnTo>
                    <a:pt x="1553" y="1009"/>
                  </a:lnTo>
                  <a:lnTo>
                    <a:pt x="1656" y="963"/>
                  </a:lnTo>
                  <a:lnTo>
                    <a:pt x="1768" y="914"/>
                  </a:lnTo>
                  <a:lnTo>
                    <a:pt x="1889" y="861"/>
                  </a:lnTo>
                  <a:lnTo>
                    <a:pt x="2021" y="803"/>
                  </a:lnTo>
                  <a:lnTo>
                    <a:pt x="2166" y="739"/>
                  </a:lnTo>
                  <a:lnTo>
                    <a:pt x="2321" y="671"/>
                  </a:lnTo>
                  <a:lnTo>
                    <a:pt x="2490" y="596"/>
                  </a:lnTo>
                  <a:lnTo>
                    <a:pt x="2674" y="514"/>
                  </a:lnTo>
                  <a:lnTo>
                    <a:pt x="2871" y="427"/>
                  </a:lnTo>
                  <a:lnTo>
                    <a:pt x="3085" y="333"/>
                  </a:lnTo>
                  <a:lnTo>
                    <a:pt x="3315" y="231"/>
                  </a:lnTo>
                  <a:lnTo>
                    <a:pt x="3563" y="122"/>
                  </a:lnTo>
                  <a:close/>
                </a:path>
              </a:pathLst>
            </a:custGeom>
            <a:solidFill>
              <a:srgbClr val="D1D9D9"/>
            </a:solidFill>
            <a:ln w="9525">
              <a:noFill/>
              <a:round/>
              <a:headEnd/>
              <a:tailEnd/>
            </a:ln>
          </p:spPr>
          <p:txBody>
            <a:bodyPr/>
            <a:lstStyle/>
            <a:p>
              <a:endParaRPr lang="zh-CN" altLang="en-US"/>
            </a:p>
          </p:txBody>
        </p:sp>
        <p:sp>
          <p:nvSpPr>
            <p:cNvPr id="31793" name="Freeform 505"/>
            <p:cNvSpPr>
              <a:spLocks/>
            </p:cNvSpPr>
            <p:nvPr/>
          </p:nvSpPr>
          <p:spPr bwMode="auto">
            <a:xfrm>
              <a:off x="4800" y="1872"/>
              <a:ext cx="178" cy="103"/>
            </a:xfrm>
            <a:custGeom>
              <a:avLst/>
              <a:gdLst>
                <a:gd name="T0" fmla="*/ 3550 w 3552"/>
                <a:gd name="T1" fmla="*/ 95 h 1653"/>
                <a:gd name="T2" fmla="*/ 3545 w 3552"/>
                <a:gd name="T3" fmla="*/ 80 h 1653"/>
                <a:gd name="T4" fmla="*/ 3527 w 3552"/>
                <a:gd name="T5" fmla="*/ 46 h 1653"/>
                <a:gd name="T6" fmla="*/ 3495 w 3552"/>
                <a:gd name="T7" fmla="*/ 18 h 1653"/>
                <a:gd name="T8" fmla="*/ 3454 w 3552"/>
                <a:gd name="T9" fmla="*/ 2 h 1653"/>
                <a:gd name="T10" fmla="*/ 3412 w 3552"/>
                <a:gd name="T11" fmla="*/ 2 h 1653"/>
                <a:gd name="T12" fmla="*/ 3291 w 3552"/>
                <a:gd name="T13" fmla="*/ 52 h 1653"/>
                <a:gd name="T14" fmla="*/ 3115 w 3552"/>
                <a:gd name="T15" fmla="*/ 129 h 1653"/>
                <a:gd name="T16" fmla="*/ 2962 w 3552"/>
                <a:gd name="T17" fmla="*/ 196 h 1653"/>
                <a:gd name="T18" fmla="*/ 2829 w 3552"/>
                <a:gd name="T19" fmla="*/ 255 h 1653"/>
                <a:gd name="T20" fmla="*/ 2709 w 3552"/>
                <a:gd name="T21" fmla="*/ 308 h 1653"/>
                <a:gd name="T22" fmla="*/ 2592 w 3552"/>
                <a:gd name="T23" fmla="*/ 359 h 1653"/>
                <a:gd name="T24" fmla="*/ 2476 w 3552"/>
                <a:gd name="T25" fmla="*/ 410 h 1653"/>
                <a:gd name="T26" fmla="*/ 2351 w 3552"/>
                <a:gd name="T27" fmla="*/ 465 h 1653"/>
                <a:gd name="T28" fmla="*/ 2212 w 3552"/>
                <a:gd name="T29" fmla="*/ 526 h 1653"/>
                <a:gd name="T30" fmla="*/ 2052 w 3552"/>
                <a:gd name="T31" fmla="*/ 596 h 1653"/>
                <a:gd name="T32" fmla="*/ 1866 w 3552"/>
                <a:gd name="T33" fmla="*/ 678 h 1653"/>
                <a:gd name="T34" fmla="*/ 1645 w 3552"/>
                <a:gd name="T35" fmla="*/ 775 h 1653"/>
                <a:gd name="T36" fmla="*/ 1384 w 3552"/>
                <a:gd name="T37" fmla="*/ 888 h 1653"/>
                <a:gd name="T38" fmla="*/ 1077 w 3552"/>
                <a:gd name="T39" fmla="*/ 1024 h 1653"/>
                <a:gd name="T40" fmla="*/ 717 w 3552"/>
                <a:gd name="T41" fmla="*/ 1181 h 1653"/>
                <a:gd name="T42" fmla="*/ 297 w 3552"/>
                <a:gd name="T43" fmla="*/ 1365 h 1653"/>
                <a:gd name="T44" fmla="*/ 44 w 3552"/>
                <a:gd name="T45" fmla="*/ 1479 h 1653"/>
                <a:gd name="T46" fmla="*/ 17 w 3552"/>
                <a:gd name="T47" fmla="*/ 1511 h 1653"/>
                <a:gd name="T48" fmla="*/ 2 w 3552"/>
                <a:gd name="T49" fmla="*/ 1552 h 1653"/>
                <a:gd name="T50" fmla="*/ 2 w 3552"/>
                <a:gd name="T51" fmla="*/ 1595 h 1653"/>
                <a:gd name="T52" fmla="*/ 12 w 3552"/>
                <a:gd name="T53" fmla="*/ 1623 h 1653"/>
                <a:gd name="T54" fmla="*/ 19 w 3552"/>
                <a:gd name="T55" fmla="*/ 1637 h 1653"/>
                <a:gd name="T56" fmla="*/ 131 w 3552"/>
                <a:gd name="T57" fmla="*/ 1607 h 1653"/>
                <a:gd name="T58" fmla="*/ 319 w 3552"/>
                <a:gd name="T59" fmla="*/ 1524 h 1653"/>
                <a:gd name="T60" fmla="*/ 479 w 3552"/>
                <a:gd name="T61" fmla="*/ 1454 h 1653"/>
                <a:gd name="T62" fmla="*/ 622 w 3552"/>
                <a:gd name="T63" fmla="*/ 1391 h 1653"/>
                <a:gd name="T64" fmla="*/ 750 w 3552"/>
                <a:gd name="T65" fmla="*/ 1335 h 1653"/>
                <a:gd name="T66" fmla="*/ 873 w 3552"/>
                <a:gd name="T67" fmla="*/ 1281 h 1653"/>
                <a:gd name="T68" fmla="*/ 998 w 3552"/>
                <a:gd name="T69" fmla="*/ 1226 h 1653"/>
                <a:gd name="T70" fmla="*/ 1131 w 3552"/>
                <a:gd name="T71" fmla="*/ 1167 h 1653"/>
                <a:gd name="T72" fmla="*/ 1278 w 3552"/>
                <a:gd name="T73" fmla="*/ 1103 h 1653"/>
                <a:gd name="T74" fmla="*/ 1447 w 3552"/>
                <a:gd name="T75" fmla="*/ 1029 h 1653"/>
                <a:gd name="T76" fmla="*/ 1645 w 3552"/>
                <a:gd name="T77" fmla="*/ 941 h 1653"/>
                <a:gd name="T78" fmla="*/ 1878 w 3552"/>
                <a:gd name="T79" fmla="*/ 839 h 1653"/>
                <a:gd name="T80" fmla="*/ 2154 w 3552"/>
                <a:gd name="T81" fmla="*/ 717 h 1653"/>
                <a:gd name="T82" fmla="*/ 2479 w 3552"/>
                <a:gd name="T83" fmla="*/ 575 h 1653"/>
                <a:gd name="T84" fmla="*/ 2859 w 3552"/>
                <a:gd name="T85" fmla="*/ 407 h 1653"/>
                <a:gd name="T86" fmla="*/ 3303 w 3552"/>
                <a:gd name="T87" fmla="*/ 211 h 16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52"/>
                <a:gd name="T133" fmla="*/ 0 h 1653"/>
                <a:gd name="T134" fmla="*/ 3552 w 3552"/>
                <a:gd name="T135" fmla="*/ 1653 h 16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52" h="1653">
                  <a:moveTo>
                    <a:pt x="3552" y="102"/>
                  </a:moveTo>
                  <a:lnTo>
                    <a:pt x="3550" y="95"/>
                  </a:lnTo>
                  <a:lnTo>
                    <a:pt x="3548" y="90"/>
                  </a:lnTo>
                  <a:lnTo>
                    <a:pt x="3545" y="80"/>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2" y="1623"/>
                  </a:lnTo>
                  <a:lnTo>
                    <a:pt x="15" y="1628"/>
                  </a:lnTo>
                  <a:lnTo>
                    <a:pt x="19" y="1637"/>
                  </a:lnTo>
                  <a:lnTo>
                    <a:pt x="25" y="1653"/>
                  </a:lnTo>
                  <a:lnTo>
                    <a:pt x="131" y="1607"/>
                  </a:lnTo>
                  <a:lnTo>
                    <a:pt x="228" y="1564"/>
                  </a:lnTo>
                  <a:lnTo>
                    <a:pt x="319" y="1524"/>
                  </a:lnTo>
                  <a:lnTo>
                    <a:pt x="402" y="1488"/>
                  </a:lnTo>
                  <a:lnTo>
                    <a:pt x="479" y="1454"/>
                  </a:lnTo>
                  <a:lnTo>
                    <a:pt x="552" y="1421"/>
                  </a:lnTo>
                  <a:lnTo>
                    <a:pt x="622" y="1391"/>
                  </a:lnTo>
                  <a:lnTo>
                    <a:pt x="686" y="1362"/>
                  </a:lnTo>
                  <a:lnTo>
                    <a:pt x="750" y="1335"/>
                  </a:lnTo>
                  <a:lnTo>
                    <a:pt x="812" y="1308"/>
                  </a:lnTo>
                  <a:lnTo>
                    <a:pt x="873" y="1281"/>
                  </a:lnTo>
                  <a:lnTo>
                    <a:pt x="935" y="1254"/>
                  </a:lnTo>
                  <a:lnTo>
                    <a:pt x="998" y="1226"/>
                  </a:lnTo>
                  <a:lnTo>
                    <a:pt x="1063" y="1197"/>
                  </a:lnTo>
                  <a:lnTo>
                    <a:pt x="1131" y="1167"/>
                  </a:lnTo>
                  <a:lnTo>
                    <a:pt x="1202" y="1136"/>
                  </a:lnTo>
                  <a:lnTo>
                    <a:pt x="1278" y="1103"/>
                  </a:lnTo>
                  <a:lnTo>
                    <a:pt x="1360" y="1067"/>
                  </a:lnTo>
                  <a:lnTo>
                    <a:pt x="1447" y="1029"/>
                  </a:lnTo>
                  <a:lnTo>
                    <a:pt x="1542" y="987"/>
                  </a:lnTo>
                  <a:lnTo>
                    <a:pt x="1645" y="941"/>
                  </a:lnTo>
                  <a:lnTo>
                    <a:pt x="1756" y="892"/>
                  </a:lnTo>
                  <a:lnTo>
                    <a:pt x="1878" y="839"/>
                  </a:lnTo>
                  <a:lnTo>
                    <a:pt x="2010" y="781"/>
                  </a:lnTo>
                  <a:lnTo>
                    <a:pt x="2154" y="717"/>
                  </a:lnTo>
                  <a:lnTo>
                    <a:pt x="2310" y="649"/>
                  </a:lnTo>
                  <a:lnTo>
                    <a:pt x="2479" y="575"/>
                  </a:lnTo>
                  <a:lnTo>
                    <a:pt x="2662" y="494"/>
                  </a:lnTo>
                  <a:lnTo>
                    <a:pt x="2859" y="407"/>
                  </a:lnTo>
                  <a:lnTo>
                    <a:pt x="3074" y="312"/>
                  </a:lnTo>
                  <a:lnTo>
                    <a:pt x="3303" y="211"/>
                  </a:lnTo>
                  <a:lnTo>
                    <a:pt x="3552" y="102"/>
                  </a:lnTo>
                  <a:close/>
                </a:path>
              </a:pathLst>
            </a:custGeom>
            <a:solidFill>
              <a:srgbClr val="D6DEDE"/>
            </a:solidFill>
            <a:ln w="9525">
              <a:noFill/>
              <a:round/>
              <a:headEnd/>
              <a:tailEnd/>
            </a:ln>
          </p:spPr>
          <p:txBody>
            <a:bodyPr/>
            <a:lstStyle/>
            <a:p>
              <a:endParaRPr lang="zh-CN" altLang="en-US"/>
            </a:p>
          </p:txBody>
        </p:sp>
        <p:sp>
          <p:nvSpPr>
            <p:cNvPr id="31794" name="Freeform 506"/>
            <p:cNvSpPr>
              <a:spLocks/>
            </p:cNvSpPr>
            <p:nvPr/>
          </p:nvSpPr>
          <p:spPr bwMode="auto">
            <a:xfrm>
              <a:off x="4800" y="1872"/>
              <a:ext cx="177" cy="102"/>
            </a:xfrm>
            <a:custGeom>
              <a:avLst/>
              <a:gdLst>
                <a:gd name="T0" fmla="*/ 3539 w 3539"/>
                <a:gd name="T1" fmla="*/ 82 h 1628"/>
                <a:gd name="T2" fmla="*/ 3538 w 3539"/>
                <a:gd name="T3" fmla="*/ 64 h 1628"/>
                <a:gd name="T4" fmla="*/ 3527 w 3539"/>
                <a:gd name="T5" fmla="*/ 46 h 1628"/>
                <a:gd name="T6" fmla="*/ 3513 w 3539"/>
                <a:gd name="T7" fmla="*/ 30 h 1628"/>
                <a:gd name="T8" fmla="*/ 3495 w 3539"/>
                <a:gd name="T9" fmla="*/ 18 h 1628"/>
                <a:gd name="T10" fmla="*/ 3476 w 3539"/>
                <a:gd name="T11" fmla="*/ 8 h 1628"/>
                <a:gd name="T12" fmla="*/ 3454 w 3539"/>
                <a:gd name="T13" fmla="*/ 2 h 1628"/>
                <a:gd name="T14" fmla="*/ 3432 w 3539"/>
                <a:gd name="T15" fmla="*/ 0 h 1628"/>
                <a:gd name="T16" fmla="*/ 3412 w 3539"/>
                <a:gd name="T17" fmla="*/ 2 h 1628"/>
                <a:gd name="T18" fmla="*/ 3391 w 3539"/>
                <a:gd name="T19" fmla="*/ 8 h 1628"/>
                <a:gd name="T20" fmla="*/ 63 w 3539"/>
                <a:gd name="T21" fmla="*/ 1468 h 1628"/>
                <a:gd name="T22" fmla="*/ 44 w 3539"/>
                <a:gd name="T23" fmla="*/ 1479 h 1628"/>
                <a:gd name="T24" fmla="*/ 29 w 3539"/>
                <a:gd name="T25" fmla="*/ 1493 h 1628"/>
                <a:gd name="T26" fmla="*/ 17 w 3539"/>
                <a:gd name="T27" fmla="*/ 1511 h 1628"/>
                <a:gd name="T28" fmla="*/ 7 w 3539"/>
                <a:gd name="T29" fmla="*/ 1531 h 1628"/>
                <a:gd name="T30" fmla="*/ 2 w 3539"/>
                <a:gd name="T31" fmla="*/ 1552 h 1628"/>
                <a:gd name="T32" fmla="*/ 0 w 3539"/>
                <a:gd name="T33" fmla="*/ 1574 h 1628"/>
                <a:gd name="T34" fmla="*/ 2 w 3539"/>
                <a:gd name="T35" fmla="*/ 1595 h 1628"/>
                <a:gd name="T36" fmla="*/ 8 w 3539"/>
                <a:gd name="T37" fmla="*/ 1616 h 1628"/>
                <a:gd name="T38" fmla="*/ 13 w 3539"/>
                <a:gd name="T39" fmla="*/ 1628 h 1628"/>
                <a:gd name="T40" fmla="*/ 3539 w 3539"/>
                <a:gd name="T41" fmla="*/ 82 h 16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39"/>
                <a:gd name="T64" fmla="*/ 0 h 1628"/>
                <a:gd name="T65" fmla="*/ 3539 w 3539"/>
                <a:gd name="T66" fmla="*/ 1628 h 16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39" h="1628">
                  <a:moveTo>
                    <a:pt x="3539" y="82"/>
                  </a:moveTo>
                  <a:lnTo>
                    <a:pt x="3538" y="64"/>
                  </a:lnTo>
                  <a:lnTo>
                    <a:pt x="3527" y="46"/>
                  </a:lnTo>
                  <a:lnTo>
                    <a:pt x="3513" y="30"/>
                  </a:lnTo>
                  <a:lnTo>
                    <a:pt x="3495" y="18"/>
                  </a:lnTo>
                  <a:lnTo>
                    <a:pt x="3476" y="8"/>
                  </a:lnTo>
                  <a:lnTo>
                    <a:pt x="3454" y="2"/>
                  </a:lnTo>
                  <a:lnTo>
                    <a:pt x="3432" y="0"/>
                  </a:lnTo>
                  <a:lnTo>
                    <a:pt x="3412" y="2"/>
                  </a:lnTo>
                  <a:lnTo>
                    <a:pt x="3391" y="8"/>
                  </a:lnTo>
                  <a:lnTo>
                    <a:pt x="63" y="1468"/>
                  </a:lnTo>
                  <a:lnTo>
                    <a:pt x="44" y="1479"/>
                  </a:lnTo>
                  <a:lnTo>
                    <a:pt x="29" y="1493"/>
                  </a:lnTo>
                  <a:lnTo>
                    <a:pt x="17" y="1511"/>
                  </a:lnTo>
                  <a:lnTo>
                    <a:pt x="7" y="1531"/>
                  </a:lnTo>
                  <a:lnTo>
                    <a:pt x="2" y="1552"/>
                  </a:lnTo>
                  <a:lnTo>
                    <a:pt x="0" y="1574"/>
                  </a:lnTo>
                  <a:lnTo>
                    <a:pt x="2" y="1595"/>
                  </a:lnTo>
                  <a:lnTo>
                    <a:pt x="8" y="1616"/>
                  </a:lnTo>
                  <a:lnTo>
                    <a:pt x="13" y="1628"/>
                  </a:lnTo>
                  <a:lnTo>
                    <a:pt x="3539" y="82"/>
                  </a:lnTo>
                  <a:close/>
                </a:path>
              </a:pathLst>
            </a:custGeom>
            <a:solidFill>
              <a:srgbClr val="E0E8E8"/>
            </a:solidFill>
            <a:ln w="9525">
              <a:noFill/>
              <a:round/>
              <a:headEnd/>
              <a:tailEnd/>
            </a:ln>
          </p:spPr>
          <p:txBody>
            <a:bodyPr/>
            <a:lstStyle/>
            <a:p>
              <a:endParaRPr lang="zh-CN" altLang="en-US"/>
            </a:p>
          </p:txBody>
        </p:sp>
        <p:sp>
          <p:nvSpPr>
            <p:cNvPr id="31795" name="Freeform 507"/>
            <p:cNvSpPr>
              <a:spLocks/>
            </p:cNvSpPr>
            <p:nvPr/>
          </p:nvSpPr>
          <p:spPr bwMode="auto">
            <a:xfrm>
              <a:off x="4993" y="1917"/>
              <a:ext cx="1" cy="2"/>
            </a:xfrm>
            <a:custGeom>
              <a:avLst/>
              <a:gdLst>
                <a:gd name="T0" fmla="*/ 0 w 29"/>
                <a:gd name="T1" fmla="*/ 2 h 40"/>
                <a:gd name="T2" fmla="*/ 9 w 29"/>
                <a:gd name="T3" fmla="*/ 0 h 40"/>
                <a:gd name="T4" fmla="*/ 16 w 29"/>
                <a:gd name="T5" fmla="*/ 2 h 40"/>
                <a:gd name="T6" fmla="*/ 22 w 29"/>
                <a:gd name="T7" fmla="*/ 7 h 40"/>
                <a:gd name="T8" fmla="*/ 27 w 29"/>
                <a:gd name="T9" fmla="*/ 13 h 40"/>
                <a:gd name="T10" fmla="*/ 29 w 29"/>
                <a:gd name="T11" fmla="*/ 21 h 40"/>
                <a:gd name="T12" fmla="*/ 28 w 29"/>
                <a:gd name="T13" fmla="*/ 29 h 40"/>
                <a:gd name="T14" fmla="*/ 23 w 29"/>
                <a:gd name="T15" fmla="*/ 35 h 40"/>
                <a:gd name="T16" fmla="*/ 16 w 29"/>
                <a:gd name="T17" fmla="*/ 40 h 40"/>
                <a:gd name="T18" fmla="*/ 0 w 29"/>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0" y="2"/>
                  </a:moveTo>
                  <a:lnTo>
                    <a:pt x="9" y="0"/>
                  </a:lnTo>
                  <a:lnTo>
                    <a:pt x="16" y="2"/>
                  </a:lnTo>
                  <a:lnTo>
                    <a:pt x="22" y="7"/>
                  </a:lnTo>
                  <a:lnTo>
                    <a:pt x="27" y="13"/>
                  </a:lnTo>
                  <a:lnTo>
                    <a:pt x="29" y="21"/>
                  </a:lnTo>
                  <a:lnTo>
                    <a:pt x="28" y="29"/>
                  </a:lnTo>
                  <a:lnTo>
                    <a:pt x="23" y="35"/>
                  </a:lnTo>
                  <a:lnTo>
                    <a:pt x="16" y="40"/>
                  </a:lnTo>
                  <a:lnTo>
                    <a:pt x="0" y="2"/>
                  </a:lnTo>
                  <a:close/>
                </a:path>
              </a:pathLst>
            </a:custGeom>
            <a:solidFill>
              <a:srgbClr val="7A8282"/>
            </a:solidFill>
            <a:ln w="9525">
              <a:noFill/>
              <a:round/>
              <a:headEnd/>
              <a:tailEnd/>
            </a:ln>
          </p:spPr>
          <p:txBody>
            <a:bodyPr/>
            <a:lstStyle/>
            <a:p>
              <a:endParaRPr lang="zh-CN" altLang="en-US"/>
            </a:p>
          </p:txBody>
        </p:sp>
        <p:sp>
          <p:nvSpPr>
            <p:cNvPr id="31796" name="Freeform 508"/>
            <p:cNvSpPr>
              <a:spLocks/>
            </p:cNvSpPr>
            <p:nvPr/>
          </p:nvSpPr>
          <p:spPr bwMode="auto">
            <a:xfrm>
              <a:off x="4815" y="1917"/>
              <a:ext cx="178" cy="100"/>
            </a:xfrm>
            <a:custGeom>
              <a:avLst/>
              <a:gdLst>
                <a:gd name="T0" fmla="*/ 8 w 3566"/>
                <a:gd name="T1" fmla="*/ 1576 h 1595"/>
                <a:gd name="T2" fmla="*/ 0 w 3566"/>
                <a:gd name="T3" fmla="*/ 1557 h 1595"/>
                <a:gd name="T4" fmla="*/ 3550 w 3566"/>
                <a:gd name="T5" fmla="*/ 0 h 1595"/>
                <a:gd name="T6" fmla="*/ 3566 w 3566"/>
                <a:gd name="T7" fmla="*/ 38 h 1595"/>
                <a:gd name="T8" fmla="*/ 16 w 3566"/>
                <a:gd name="T9" fmla="*/ 1595 h 1595"/>
                <a:gd name="T10" fmla="*/ 8 w 3566"/>
                <a:gd name="T11" fmla="*/ 1576 h 1595"/>
                <a:gd name="T12" fmla="*/ 0 60000 65536"/>
                <a:gd name="T13" fmla="*/ 0 60000 65536"/>
                <a:gd name="T14" fmla="*/ 0 60000 65536"/>
                <a:gd name="T15" fmla="*/ 0 60000 65536"/>
                <a:gd name="T16" fmla="*/ 0 60000 65536"/>
                <a:gd name="T17" fmla="*/ 0 60000 65536"/>
                <a:gd name="T18" fmla="*/ 0 w 3566"/>
                <a:gd name="T19" fmla="*/ 0 h 1595"/>
                <a:gd name="T20" fmla="*/ 3566 w 3566"/>
                <a:gd name="T21" fmla="*/ 1595 h 1595"/>
              </a:gdLst>
              <a:ahLst/>
              <a:cxnLst>
                <a:cxn ang="T12">
                  <a:pos x="T0" y="T1"/>
                </a:cxn>
                <a:cxn ang="T13">
                  <a:pos x="T2" y="T3"/>
                </a:cxn>
                <a:cxn ang="T14">
                  <a:pos x="T4" y="T5"/>
                </a:cxn>
                <a:cxn ang="T15">
                  <a:pos x="T6" y="T7"/>
                </a:cxn>
                <a:cxn ang="T16">
                  <a:pos x="T8" y="T9"/>
                </a:cxn>
                <a:cxn ang="T17">
                  <a:pos x="T10" y="T11"/>
                </a:cxn>
              </a:cxnLst>
              <a:rect l="T18" t="T19" r="T20" b="T21"/>
              <a:pathLst>
                <a:path w="3566" h="1595">
                  <a:moveTo>
                    <a:pt x="8" y="1576"/>
                  </a:moveTo>
                  <a:lnTo>
                    <a:pt x="0" y="1557"/>
                  </a:lnTo>
                  <a:lnTo>
                    <a:pt x="3550" y="0"/>
                  </a:lnTo>
                  <a:lnTo>
                    <a:pt x="3566" y="38"/>
                  </a:lnTo>
                  <a:lnTo>
                    <a:pt x="16" y="1595"/>
                  </a:lnTo>
                  <a:lnTo>
                    <a:pt x="8" y="1576"/>
                  </a:lnTo>
                  <a:close/>
                </a:path>
              </a:pathLst>
            </a:custGeom>
            <a:solidFill>
              <a:srgbClr val="7A8282"/>
            </a:solidFill>
            <a:ln w="9525">
              <a:noFill/>
              <a:round/>
              <a:headEnd/>
              <a:tailEnd/>
            </a:ln>
          </p:spPr>
          <p:txBody>
            <a:bodyPr/>
            <a:lstStyle/>
            <a:p>
              <a:endParaRPr lang="zh-CN" altLang="en-US"/>
            </a:p>
          </p:txBody>
        </p:sp>
        <p:sp>
          <p:nvSpPr>
            <p:cNvPr id="31797" name="Freeform 509"/>
            <p:cNvSpPr>
              <a:spLocks/>
            </p:cNvSpPr>
            <p:nvPr/>
          </p:nvSpPr>
          <p:spPr bwMode="auto">
            <a:xfrm>
              <a:off x="4814" y="2014"/>
              <a:ext cx="2" cy="3"/>
            </a:xfrm>
            <a:custGeom>
              <a:avLst/>
              <a:gdLst>
                <a:gd name="T0" fmla="*/ 28 w 28"/>
                <a:gd name="T1" fmla="*/ 38 h 40"/>
                <a:gd name="T2" fmla="*/ 19 w 28"/>
                <a:gd name="T3" fmla="*/ 40 h 40"/>
                <a:gd name="T4" fmla="*/ 12 w 28"/>
                <a:gd name="T5" fmla="*/ 38 h 40"/>
                <a:gd name="T6" fmla="*/ 6 w 28"/>
                <a:gd name="T7" fmla="*/ 33 h 40"/>
                <a:gd name="T8" fmla="*/ 2 w 28"/>
                <a:gd name="T9" fmla="*/ 26 h 40"/>
                <a:gd name="T10" fmla="*/ 0 w 28"/>
                <a:gd name="T11" fmla="*/ 19 h 40"/>
                <a:gd name="T12" fmla="*/ 1 w 28"/>
                <a:gd name="T13" fmla="*/ 12 h 40"/>
                <a:gd name="T14" fmla="*/ 5 w 28"/>
                <a:gd name="T15" fmla="*/ 5 h 40"/>
                <a:gd name="T16" fmla="*/ 12 w 28"/>
                <a:gd name="T17" fmla="*/ 0 h 40"/>
                <a:gd name="T18" fmla="*/ 28 w 28"/>
                <a:gd name="T19" fmla="*/ 3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8"/>
                  </a:moveTo>
                  <a:lnTo>
                    <a:pt x="19" y="40"/>
                  </a:lnTo>
                  <a:lnTo>
                    <a:pt x="12" y="38"/>
                  </a:lnTo>
                  <a:lnTo>
                    <a:pt x="6" y="33"/>
                  </a:lnTo>
                  <a:lnTo>
                    <a:pt x="2" y="26"/>
                  </a:lnTo>
                  <a:lnTo>
                    <a:pt x="0" y="19"/>
                  </a:lnTo>
                  <a:lnTo>
                    <a:pt x="1" y="12"/>
                  </a:lnTo>
                  <a:lnTo>
                    <a:pt x="5" y="5"/>
                  </a:lnTo>
                  <a:lnTo>
                    <a:pt x="12" y="0"/>
                  </a:lnTo>
                  <a:lnTo>
                    <a:pt x="28" y="38"/>
                  </a:lnTo>
                  <a:close/>
                </a:path>
              </a:pathLst>
            </a:custGeom>
            <a:solidFill>
              <a:srgbClr val="7A8282"/>
            </a:solidFill>
            <a:ln w="9525">
              <a:noFill/>
              <a:round/>
              <a:headEnd/>
              <a:tailEnd/>
            </a:ln>
          </p:spPr>
          <p:txBody>
            <a:bodyPr/>
            <a:lstStyle/>
            <a:p>
              <a:endParaRPr lang="zh-CN" altLang="en-US"/>
            </a:p>
          </p:txBody>
        </p:sp>
        <p:sp>
          <p:nvSpPr>
            <p:cNvPr id="31798" name="Freeform 510"/>
            <p:cNvSpPr>
              <a:spLocks/>
            </p:cNvSpPr>
            <p:nvPr/>
          </p:nvSpPr>
          <p:spPr bwMode="auto">
            <a:xfrm>
              <a:off x="4997" y="1929"/>
              <a:ext cx="2" cy="2"/>
            </a:xfrm>
            <a:custGeom>
              <a:avLst/>
              <a:gdLst>
                <a:gd name="T0" fmla="*/ 0 w 29"/>
                <a:gd name="T1" fmla="*/ 2 h 39"/>
                <a:gd name="T2" fmla="*/ 10 w 29"/>
                <a:gd name="T3" fmla="*/ 0 h 39"/>
                <a:gd name="T4" fmla="*/ 17 w 29"/>
                <a:gd name="T5" fmla="*/ 2 h 39"/>
                <a:gd name="T6" fmla="*/ 23 w 29"/>
                <a:gd name="T7" fmla="*/ 6 h 39"/>
                <a:gd name="T8" fmla="*/ 27 w 29"/>
                <a:gd name="T9" fmla="*/ 12 h 39"/>
                <a:gd name="T10" fmla="*/ 29 w 29"/>
                <a:gd name="T11" fmla="*/ 21 h 39"/>
                <a:gd name="T12" fmla="*/ 28 w 29"/>
                <a:gd name="T13" fmla="*/ 28 h 39"/>
                <a:gd name="T14" fmla="*/ 24 w 29"/>
                <a:gd name="T15" fmla="*/ 34 h 39"/>
                <a:gd name="T16" fmla="*/ 17 w 29"/>
                <a:gd name="T17" fmla="*/ 39 h 39"/>
                <a:gd name="T18" fmla="*/ 0 w 29"/>
                <a:gd name="T19" fmla="*/ 2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39"/>
                <a:gd name="T32" fmla="*/ 29 w 29"/>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39">
                  <a:moveTo>
                    <a:pt x="0" y="2"/>
                  </a:moveTo>
                  <a:lnTo>
                    <a:pt x="10" y="0"/>
                  </a:lnTo>
                  <a:lnTo>
                    <a:pt x="17" y="2"/>
                  </a:lnTo>
                  <a:lnTo>
                    <a:pt x="23" y="6"/>
                  </a:lnTo>
                  <a:lnTo>
                    <a:pt x="27" y="12"/>
                  </a:lnTo>
                  <a:lnTo>
                    <a:pt x="29" y="21"/>
                  </a:lnTo>
                  <a:lnTo>
                    <a:pt x="28" y="28"/>
                  </a:lnTo>
                  <a:lnTo>
                    <a:pt x="24" y="34"/>
                  </a:lnTo>
                  <a:lnTo>
                    <a:pt x="17" y="39"/>
                  </a:lnTo>
                  <a:lnTo>
                    <a:pt x="0" y="2"/>
                  </a:lnTo>
                  <a:close/>
                </a:path>
              </a:pathLst>
            </a:custGeom>
            <a:solidFill>
              <a:srgbClr val="EDF5F5"/>
            </a:solidFill>
            <a:ln w="9525">
              <a:noFill/>
              <a:round/>
              <a:headEnd/>
              <a:tailEnd/>
            </a:ln>
          </p:spPr>
          <p:txBody>
            <a:bodyPr/>
            <a:lstStyle/>
            <a:p>
              <a:endParaRPr lang="zh-CN" altLang="en-US"/>
            </a:p>
          </p:txBody>
        </p:sp>
        <p:sp>
          <p:nvSpPr>
            <p:cNvPr id="31799" name="Freeform 511"/>
            <p:cNvSpPr>
              <a:spLocks/>
            </p:cNvSpPr>
            <p:nvPr/>
          </p:nvSpPr>
          <p:spPr bwMode="auto">
            <a:xfrm>
              <a:off x="4819" y="1929"/>
              <a:ext cx="179" cy="100"/>
            </a:xfrm>
            <a:custGeom>
              <a:avLst/>
              <a:gdLst>
                <a:gd name="T0" fmla="*/ 8 w 3584"/>
                <a:gd name="T1" fmla="*/ 1594 h 1613"/>
                <a:gd name="T2" fmla="*/ 0 w 3584"/>
                <a:gd name="T3" fmla="*/ 1575 h 1613"/>
                <a:gd name="T4" fmla="*/ 3567 w 3584"/>
                <a:gd name="T5" fmla="*/ 0 h 1613"/>
                <a:gd name="T6" fmla="*/ 3584 w 3584"/>
                <a:gd name="T7" fmla="*/ 37 h 1613"/>
                <a:gd name="T8" fmla="*/ 17 w 3584"/>
                <a:gd name="T9" fmla="*/ 1613 h 1613"/>
                <a:gd name="T10" fmla="*/ 8 w 3584"/>
                <a:gd name="T11" fmla="*/ 1594 h 1613"/>
                <a:gd name="T12" fmla="*/ 0 60000 65536"/>
                <a:gd name="T13" fmla="*/ 0 60000 65536"/>
                <a:gd name="T14" fmla="*/ 0 60000 65536"/>
                <a:gd name="T15" fmla="*/ 0 60000 65536"/>
                <a:gd name="T16" fmla="*/ 0 60000 65536"/>
                <a:gd name="T17" fmla="*/ 0 60000 65536"/>
                <a:gd name="T18" fmla="*/ 0 w 3584"/>
                <a:gd name="T19" fmla="*/ 0 h 1613"/>
                <a:gd name="T20" fmla="*/ 3584 w 3584"/>
                <a:gd name="T21" fmla="*/ 1613 h 1613"/>
              </a:gdLst>
              <a:ahLst/>
              <a:cxnLst>
                <a:cxn ang="T12">
                  <a:pos x="T0" y="T1"/>
                </a:cxn>
                <a:cxn ang="T13">
                  <a:pos x="T2" y="T3"/>
                </a:cxn>
                <a:cxn ang="T14">
                  <a:pos x="T4" y="T5"/>
                </a:cxn>
                <a:cxn ang="T15">
                  <a:pos x="T6" y="T7"/>
                </a:cxn>
                <a:cxn ang="T16">
                  <a:pos x="T8" y="T9"/>
                </a:cxn>
                <a:cxn ang="T17">
                  <a:pos x="T10" y="T11"/>
                </a:cxn>
              </a:cxnLst>
              <a:rect l="T18" t="T19" r="T20" b="T21"/>
              <a:pathLst>
                <a:path w="3584" h="1613">
                  <a:moveTo>
                    <a:pt x="8" y="1594"/>
                  </a:moveTo>
                  <a:lnTo>
                    <a:pt x="0" y="1575"/>
                  </a:lnTo>
                  <a:lnTo>
                    <a:pt x="3567" y="0"/>
                  </a:lnTo>
                  <a:lnTo>
                    <a:pt x="3584" y="37"/>
                  </a:lnTo>
                  <a:lnTo>
                    <a:pt x="17" y="1613"/>
                  </a:lnTo>
                  <a:lnTo>
                    <a:pt x="8" y="1594"/>
                  </a:lnTo>
                  <a:close/>
                </a:path>
              </a:pathLst>
            </a:custGeom>
            <a:solidFill>
              <a:srgbClr val="EDF5F5"/>
            </a:solidFill>
            <a:ln w="9525">
              <a:noFill/>
              <a:round/>
              <a:headEnd/>
              <a:tailEnd/>
            </a:ln>
          </p:spPr>
          <p:txBody>
            <a:bodyPr/>
            <a:lstStyle/>
            <a:p>
              <a:endParaRPr lang="zh-CN" altLang="en-US"/>
            </a:p>
          </p:txBody>
        </p:sp>
        <p:sp>
          <p:nvSpPr>
            <p:cNvPr id="31800" name="Freeform 512"/>
            <p:cNvSpPr>
              <a:spLocks/>
            </p:cNvSpPr>
            <p:nvPr/>
          </p:nvSpPr>
          <p:spPr bwMode="auto">
            <a:xfrm>
              <a:off x="4818" y="2027"/>
              <a:ext cx="2" cy="3"/>
            </a:xfrm>
            <a:custGeom>
              <a:avLst/>
              <a:gdLst>
                <a:gd name="T0" fmla="*/ 29 w 29"/>
                <a:gd name="T1" fmla="*/ 38 h 40"/>
                <a:gd name="T2" fmla="*/ 19 w 29"/>
                <a:gd name="T3" fmla="*/ 40 h 40"/>
                <a:gd name="T4" fmla="*/ 12 w 29"/>
                <a:gd name="T5" fmla="*/ 38 h 40"/>
                <a:gd name="T6" fmla="*/ 6 w 29"/>
                <a:gd name="T7" fmla="*/ 34 h 40"/>
                <a:gd name="T8" fmla="*/ 2 w 29"/>
                <a:gd name="T9" fmla="*/ 26 h 40"/>
                <a:gd name="T10" fmla="*/ 0 w 29"/>
                <a:gd name="T11" fmla="*/ 19 h 40"/>
                <a:gd name="T12" fmla="*/ 1 w 29"/>
                <a:gd name="T13" fmla="*/ 12 h 40"/>
                <a:gd name="T14" fmla="*/ 5 w 29"/>
                <a:gd name="T15" fmla="*/ 5 h 40"/>
                <a:gd name="T16" fmla="*/ 12 w 29"/>
                <a:gd name="T17" fmla="*/ 0 h 40"/>
                <a:gd name="T18" fmla="*/ 29 w 29"/>
                <a:gd name="T19" fmla="*/ 3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6"/>
                  </a:lnTo>
                  <a:lnTo>
                    <a:pt x="0" y="19"/>
                  </a:lnTo>
                  <a:lnTo>
                    <a:pt x="1" y="12"/>
                  </a:lnTo>
                  <a:lnTo>
                    <a:pt x="5" y="5"/>
                  </a:lnTo>
                  <a:lnTo>
                    <a:pt x="12" y="0"/>
                  </a:lnTo>
                  <a:lnTo>
                    <a:pt x="29" y="38"/>
                  </a:lnTo>
                  <a:close/>
                </a:path>
              </a:pathLst>
            </a:custGeom>
            <a:solidFill>
              <a:srgbClr val="EDF5F5"/>
            </a:solidFill>
            <a:ln w="9525">
              <a:noFill/>
              <a:round/>
              <a:headEnd/>
              <a:tailEnd/>
            </a:ln>
          </p:spPr>
          <p:txBody>
            <a:bodyPr/>
            <a:lstStyle/>
            <a:p>
              <a:endParaRPr lang="zh-CN" altLang="en-US"/>
            </a:p>
          </p:txBody>
        </p:sp>
        <p:sp>
          <p:nvSpPr>
            <p:cNvPr id="31801" name="Freeform 513"/>
            <p:cNvSpPr>
              <a:spLocks/>
            </p:cNvSpPr>
            <p:nvPr/>
          </p:nvSpPr>
          <p:spPr bwMode="auto">
            <a:xfrm>
              <a:off x="4808" y="2033"/>
              <a:ext cx="56" cy="136"/>
            </a:xfrm>
            <a:custGeom>
              <a:avLst/>
              <a:gdLst>
                <a:gd name="T0" fmla="*/ 232 w 1114"/>
                <a:gd name="T1" fmla="*/ 55 h 2174"/>
                <a:gd name="T2" fmla="*/ 1114 w 1114"/>
                <a:gd name="T3" fmla="*/ 2046 h 2174"/>
                <a:gd name="T4" fmla="*/ 1078 w 1114"/>
                <a:gd name="T5" fmla="*/ 2174 h 2174"/>
                <a:gd name="T6" fmla="*/ 1041 w 1114"/>
                <a:gd name="T7" fmla="*/ 2159 h 2174"/>
                <a:gd name="T8" fmla="*/ 1004 w 1114"/>
                <a:gd name="T9" fmla="*/ 2145 h 2174"/>
                <a:gd name="T10" fmla="*/ 968 w 1114"/>
                <a:gd name="T11" fmla="*/ 2128 h 2174"/>
                <a:gd name="T12" fmla="*/ 931 w 1114"/>
                <a:gd name="T13" fmla="*/ 2111 h 2174"/>
                <a:gd name="T14" fmla="*/ 895 w 1114"/>
                <a:gd name="T15" fmla="*/ 2093 h 2174"/>
                <a:gd name="T16" fmla="*/ 859 w 1114"/>
                <a:gd name="T17" fmla="*/ 2074 h 2174"/>
                <a:gd name="T18" fmla="*/ 823 w 1114"/>
                <a:gd name="T19" fmla="*/ 2053 h 2174"/>
                <a:gd name="T20" fmla="*/ 787 w 1114"/>
                <a:gd name="T21" fmla="*/ 2032 h 2174"/>
                <a:gd name="T22" fmla="*/ 752 w 1114"/>
                <a:gd name="T23" fmla="*/ 2010 h 2174"/>
                <a:gd name="T24" fmla="*/ 718 w 1114"/>
                <a:gd name="T25" fmla="*/ 1987 h 2174"/>
                <a:gd name="T26" fmla="*/ 683 w 1114"/>
                <a:gd name="T27" fmla="*/ 1964 h 2174"/>
                <a:gd name="T28" fmla="*/ 650 w 1114"/>
                <a:gd name="T29" fmla="*/ 1940 h 2174"/>
                <a:gd name="T30" fmla="*/ 616 w 1114"/>
                <a:gd name="T31" fmla="*/ 1915 h 2174"/>
                <a:gd name="T32" fmla="*/ 584 w 1114"/>
                <a:gd name="T33" fmla="*/ 1888 h 2174"/>
                <a:gd name="T34" fmla="*/ 552 w 1114"/>
                <a:gd name="T35" fmla="*/ 1860 h 2174"/>
                <a:gd name="T36" fmla="*/ 521 w 1114"/>
                <a:gd name="T37" fmla="*/ 1833 h 2174"/>
                <a:gd name="T38" fmla="*/ 490 w 1114"/>
                <a:gd name="T39" fmla="*/ 1804 h 2174"/>
                <a:gd name="T40" fmla="*/ 460 w 1114"/>
                <a:gd name="T41" fmla="*/ 1775 h 2174"/>
                <a:gd name="T42" fmla="*/ 430 w 1114"/>
                <a:gd name="T43" fmla="*/ 1745 h 2174"/>
                <a:gd name="T44" fmla="*/ 401 w 1114"/>
                <a:gd name="T45" fmla="*/ 1715 h 2174"/>
                <a:gd name="T46" fmla="*/ 373 w 1114"/>
                <a:gd name="T47" fmla="*/ 1683 h 2174"/>
                <a:gd name="T48" fmla="*/ 345 w 1114"/>
                <a:gd name="T49" fmla="*/ 1651 h 2174"/>
                <a:gd name="T50" fmla="*/ 320 w 1114"/>
                <a:gd name="T51" fmla="*/ 1618 h 2174"/>
                <a:gd name="T52" fmla="*/ 294 w 1114"/>
                <a:gd name="T53" fmla="*/ 1585 h 2174"/>
                <a:gd name="T54" fmla="*/ 269 w 1114"/>
                <a:gd name="T55" fmla="*/ 1551 h 2174"/>
                <a:gd name="T56" fmla="*/ 245 w 1114"/>
                <a:gd name="T57" fmla="*/ 1517 h 2174"/>
                <a:gd name="T58" fmla="*/ 223 w 1114"/>
                <a:gd name="T59" fmla="*/ 1481 h 2174"/>
                <a:gd name="T60" fmla="*/ 201 w 1114"/>
                <a:gd name="T61" fmla="*/ 1445 h 2174"/>
                <a:gd name="T62" fmla="*/ 179 w 1114"/>
                <a:gd name="T63" fmla="*/ 1410 h 2174"/>
                <a:gd name="T64" fmla="*/ 160 w 1114"/>
                <a:gd name="T65" fmla="*/ 1372 h 2174"/>
                <a:gd name="T66" fmla="*/ 141 w 1114"/>
                <a:gd name="T67" fmla="*/ 1335 h 2174"/>
                <a:gd name="T68" fmla="*/ 124 w 1114"/>
                <a:gd name="T69" fmla="*/ 1297 h 2174"/>
                <a:gd name="T70" fmla="*/ 95 w 1114"/>
                <a:gd name="T71" fmla="*/ 1225 h 2174"/>
                <a:gd name="T72" fmla="*/ 70 w 1114"/>
                <a:gd name="T73" fmla="*/ 1149 h 2174"/>
                <a:gd name="T74" fmla="*/ 49 w 1114"/>
                <a:gd name="T75" fmla="*/ 1069 h 2174"/>
                <a:gd name="T76" fmla="*/ 32 w 1114"/>
                <a:gd name="T77" fmla="*/ 985 h 2174"/>
                <a:gd name="T78" fmla="*/ 19 w 1114"/>
                <a:gd name="T79" fmla="*/ 898 h 2174"/>
                <a:gd name="T80" fmla="*/ 8 w 1114"/>
                <a:gd name="T81" fmla="*/ 812 h 2174"/>
                <a:gd name="T82" fmla="*/ 2 w 1114"/>
                <a:gd name="T83" fmla="*/ 722 h 2174"/>
                <a:gd name="T84" fmla="*/ 0 w 1114"/>
                <a:gd name="T85" fmla="*/ 633 h 2174"/>
                <a:gd name="T86" fmla="*/ 2 w 1114"/>
                <a:gd name="T87" fmla="*/ 544 h 2174"/>
                <a:gd name="T88" fmla="*/ 8 w 1114"/>
                <a:gd name="T89" fmla="*/ 457 h 2174"/>
                <a:gd name="T90" fmla="*/ 18 w 1114"/>
                <a:gd name="T91" fmla="*/ 370 h 2174"/>
                <a:gd name="T92" fmla="*/ 31 w 1114"/>
                <a:gd name="T93" fmla="*/ 288 h 2174"/>
                <a:gd name="T94" fmla="*/ 48 w 1114"/>
                <a:gd name="T95" fmla="*/ 209 h 2174"/>
                <a:gd name="T96" fmla="*/ 69 w 1114"/>
                <a:gd name="T97" fmla="*/ 134 h 2174"/>
                <a:gd name="T98" fmla="*/ 95 w 1114"/>
                <a:gd name="T99" fmla="*/ 64 h 2174"/>
                <a:gd name="T100" fmla="*/ 124 w 1114"/>
                <a:gd name="T101" fmla="*/ 0 h 2174"/>
                <a:gd name="T102" fmla="*/ 232 w 1114"/>
                <a:gd name="T103" fmla="*/ 55 h 21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4"/>
                <a:gd name="T157" fmla="*/ 0 h 2174"/>
                <a:gd name="T158" fmla="*/ 1114 w 1114"/>
                <a:gd name="T159" fmla="*/ 2174 h 21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4" h="2174">
                  <a:moveTo>
                    <a:pt x="232" y="55"/>
                  </a:moveTo>
                  <a:lnTo>
                    <a:pt x="1114" y="2046"/>
                  </a:lnTo>
                  <a:lnTo>
                    <a:pt x="1078" y="2174"/>
                  </a:lnTo>
                  <a:lnTo>
                    <a:pt x="1041" y="2159"/>
                  </a:lnTo>
                  <a:lnTo>
                    <a:pt x="1004" y="2145"/>
                  </a:lnTo>
                  <a:lnTo>
                    <a:pt x="968" y="2128"/>
                  </a:lnTo>
                  <a:lnTo>
                    <a:pt x="931" y="2111"/>
                  </a:lnTo>
                  <a:lnTo>
                    <a:pt x="895" y="2093"/>
                  </a:lnTo>
                  <a:lnTo>
                    <a:pt x="859" y="2074"/>
                  </a:lnTo>
                  <a:lnTo>
                    <a:pt x="823" y="2053"/>
                  </a:lnTo>
                  <a:lnTo>
                    <a:pt x="787" y="2032"/>
                  </a:lnTo>
                  <a:lnTo>
                    <a:pt x="752" y="2010"/>
                  </a:lnTo>
                  <a:lnTo>
                    <a:pt x="718" y="1987"/>
                  </a:lnTo>
                  <a:lnTo>
                    <a:pt x="683" y="1964"/>
                  </a:lnTo>
                  <a:lnTo>
                    <a:pt x="650" y="1940"/>
                  </a:lnTo>
                  <a:lnTo>
                    <a:pt x="616" y="1915"/>
                  </a:lnTo>
                  <a:lnTo>
                    <a:pt x="584" y="1888"/>
                  </a:lnTo>
                  <a:lnTo>
                    <a:pt x="552" y="1860"/>
                  </a:lnTo>
                  <a:lnTo>
                    <a:pt x="521" y="1833"/>
                  </a:lnTo>
                  <a:lnTo>
                    <a:pt x="490" y="1804"/>
                  </a:lnTo>
                  <a:lnTo>
                    <a:pt x="460" y="1775"/>
                  </a:lnTo>
                  <a:lnTo>
                    <a:pt x="430" y="1745"/>
                  </a:lnTo>
                  <a:lnTo>
                    <a:pt x="401" y="1715"/>
                  </a:lnTo>
                  <a:lnTo>
                    <a:pt x="373" y="1683"/>
                  </a:lnTo>
                  <a:lnTo>
                    <a:pt x="345" y="1651"/>
                  </a:lnTo>
                  <a:lnTo>
                    <a:pt x="320" y="1618"/>
                  </a:lnTo>
                  <a:lnTo>
                    <a:pt x="294" y="1585"/>
                  </a:lnTo>
                  <a:lnTo>
                    <a:pt x="269" y="1551"/>
                  </a:lnTo>
                  <a:lnTo>
                    <a:pt x="245" y="1517"/>
                  </a:lnTo>
                  <a:lnTo>
                    <a:pt x="223" y="1481"/>
                  </a:lnTo>
                  <a:lnTo>
                    <a:pt x="201" y="1445"/>
                  </a:lnTo>
                  <a:lnTo>
                    <a:pt x="179" y="1410"/>
                  </a:lnTo>
                  <a:lnTo>
                    <a:pt x="160" y="1372"/>
                  </a:lnTo>
                  <a:lnTo>
                    <a:pt x="141" y="1335"/>
                  </a:lnTo>
                  <a:lnTo>
                    <a:pt x="124" y="1297"/>
                  </a:lnTo>
                  <a:lnTo>
                    <a:pt x="95" y="1225"/>
                  </a:lnTo>
                  <a:lnTo>
                    <a:pt x="70" y="1149"/>
                  </a:lnTo>
                  <a:lnTo>
                    <a:pt x="49" y="1069"/>
                  </a:lnTo>
                  <a:lnTo>
                    <a:pt x="32" y="985"/>
                  </a:lnTo>
                  <a:lnTo>
                    <a:pt x="19" y="898"/>
                  </a:lnTo>
                  <a:lnTo>
                    <a:pt x="8" y="812"/>
                  </a:lnTo>
                  <a:lnTo>
                    <a:pt x="2" y="722"/>
                  </a:lnTo>
                  <a:lnTo>
                    <a:pt x="0" y="633"/>
                  </a:lnTo>
                  <a:lnTo>
                    <a:pt x="2" y="544"/>
                  </a:lnTo>
                  <a:lnTo>
                    <a:pt x="8" y="457"/>
                  </a:lnTo>
                  <a:lnTo>
                    <a:pt x="18" y="370"/>
                  </a:lnTo>
                  <a:lnTo>
                    <a:pt x="31" y="288"/>
                  </a:lnTo>
                  <a:lnTo>
                    <a:pt x="48" y="209"/>
                  </a:lnTo>
                  <a:lnTo>
                    <a:pt x="69" y="134"/>
                  </a:lnTo>
                  <a:lnTo>
                    <a:pt x="95" y="64"/>
                  </a:lnTo>
                  <a:lnTo>
                    <a:pt x="124" y="0"/>
                  </a:lnTo>
                  <a:lnTo>
                    <a:pt x="232" y="55"/>
                  </a:lnTo>
                  <a:close/>
                </a:path>
              </a:pathLst>
            </a:custGeom>
            <a:solidFill>
              <a:srgbClr val="EDF5F5"/>
            </a:solidFill>
            <a:ln w="9525">
              <a:noFill/>
              <a:round/>
              <a:headEnd/>
              <a:tailEnd/>
            </a:ln>
          </p:spPr>
          <p:txBody>
            <a:bodyPr/>
            <a:lstStyle/>
            <a:p>
              <a:endParaRPr lang="zh-CN" altLang="en-US"/>
            </a:p>
          </p:txBody>
        </p:sp>
        <p:sp>
          <p:nvSpPr>
            <p:cNvPr id="31802" name="Freeform 514"/>
            <p:cNvSpPr>
              <a:spLocks/>
            </p:cNvSpPr>
            <p:nvPr/>
          </p:nvSpPr>
          <p:spPr bwMode="auto">
            <a:xfrm>
              <a:off x="4808" y="2033"/>
              <a:ext cx="56" cy="136"/>
            </a:xfrm>
            <a:custGeom>
              <a:avLst/>
              <a:gdLst>
                <a:gd name="T0" fmla="*/ 232 w 1114"/>
                <a:gd name="T1" fmla="*/ 55 h 2174"/>
                <a:gd name="T2" fmla="*/ 1114 w 1114"/>
                <a:gd name="T3" fmla="*/ 2046 h 2174"/>
                <a:gd name="T4" fmla="*/ 1078 w 1114"/>
                <a:gd name="T5" fmla="*/ 2174 h 2174"/>
                <a:gd name="T6" fmla="*/ 1041 w 1114"/>
                <a:gd name="T7" fmla="*/ 2160 h 2174"/>
                <a:gd name="T8" fmla="*/ 1004 w 1114"/>
                <a:gd name="T9" fmla="*/ 2145 h 2174"/>
                <a:gd name="T10" fmla="*/ 968 w 1114"/>
                <a:gd name="T11" fmla="*/ 2128 h 2174"/>
                <a:gd name="T12" fmla="*/ 931 w 1114"/>
                <a:gd name="T13" fmla="*/ 2112 h 2174"/>
                <a:gd name="T14" fmla="*/ 894 w 1114"/>
                <a:gd name="T15" fmla="*/ 2093 h 2174"/>
                <a:gd name="T16" fmla="*/ 858 w 1114"/>
                <a:gd name="T17" fmla="*/ 2074 h 2174"/>
                <a:gd name="T18" fmla="*/ 822 w 1114"/>
                <a:gd name="T19" fmla="*/ 2053 h 2174"/>
                <a:gd name="T20" fmla="*/ 787 w 1114"/>
                <a:gd name="T21" fmla="*/ 2033 h 2174"/>
                <a:gd name="T22" fmla="*/ 752 w 1114"/>
                <a:gd name="T23" fmla="*/ 2011 h 2174"/>
                <a:gd name="T24" fmla="*/ 718 w 1114"/>
                <a:gd name="T25" fmla="*/ 1988 h 2174"/>
                <a:gd name="T26" fmla="*/ 683 w 1114"/>
                <a:gd name="T27" fmla="*/ 1964 h 2174"/>
                <a:gd name="T28" fmla="*/ 650 w 1114"/>
                <a:gd name="T29" fmla="*/ 1940 h 2174"/>
                <a:gd name="T30" fmla="*/ 616 w 1114"/>
                <a:gd name="T31" fmla="*/ 1915 h 2174"/>
                <a:gd name="T32" fmla="*/ 584 w 1114"/>
                <a:gd name="T33" fmla="*/ 1888 h 2174"/>
                <a:gd name="T34" fmla="*/ 552 w 1114"/>
                <a:gd name="T35" fmla="*/ 1861 h 2174"/>
                <a:gd name="T36" fmla="*/ 520 w 1114"/>
                <a:gd name="T37" fmla="*/ 1834 h 2174"/>
                <a:gd name="T38" fmla="*/ 489 w 1114"/>
                <a:gd name="T39" fmla="*/ 1805 h 2174"/>
                <a:gd name="T40" fmla="*/ 459 w 1114"/>
                <a:gd name="T41" fmla="*/ 1775 h 2174"/>
                <a:gd name="T42" fmla="*/ 430 w 1114"/>
                <a:gd name="T43" fmla="*/ 1745 h 2174"/>
                <a:gd name="T44" fmla="*/ 401 w 1114"/>
                <a:gd name="T45" fmla="*/ 1715 h 2174"/>
                <a:gd name="T46" fmla="*/ 373 w 1114"/>
                <a:gd name="T47" fmla="*/ 1684 h 2174"/>
                <a:gd name="T48" fmla="*/ 345 w 1114"/>
                <a:gd name="T49" fmla="*/ 1651 h 2174"/>
                <a:gd name="T50" fmla="*/ 319 w 1114"/>
                <a:gd name="T51" fmla="*/ 1618 h 2174"/>
                <a:gd name="T52" fmla="*/ 294 w 1114"/>
                <a:gd name="T53" fmla="*/ 1585 h 2174"/>
                <a:gd name="T54" fmla="*/ 269 w 1114"/>
                <a:gd name="T55" fmla="*/ 1551 h 2174"/>
                <a:gd name="T56" fmla="*/ 245 w 1114"/>
                <a:gd name="T57" fmla="*/ 1517 h 2174"/>
                <a:gd name="T58" fmla="*/ 222 w 1114"/>
                <a:gd name="T59" fmla="*/ 1482 h 2174"/>
                <a:gd name="T60" fmla="*/ 201 w 1114"/>
                <a:gd name="T61" fmla="*/ 1445 h 2174"/>
                <a:gd name="T62" fmla="*/ 179 w 1114"/>
                <a:gd name="T63" fmla="*/ 1410 h 2174"/>
                <a:gd name="T64" fmla="*/ 160 w 1114"/>
                <a:gd name="T65" fmla="*/ 1372 h 2174"/>
                <a:gd name="T66" fmla="*/ 141 w 1114"/>
                <a:gd name="T67" fmla="*/ 1335 h 2174"/>
                <a:gd name="T68" fmla="*/ 123 w 1114"/>
                <a:gd name="T69" fmla="*/ 1297 h 2174"/>
                <a:gd name="T70" fmla="*/ 95 w 1114"/>
                <a:gd name="T71" fmla="*/ 1226 h 2174"/>
                <a:gd name="T72" fmla="*/ 70 w 1114"/>
                <a:gd name="T73" fmla="*/ 1150 h 2174"/>
                <a:gd name="T74" fmla="*/ 49 w 1114"/>
                <a:gd name="T75" fmla="*/ 1069 h 2174"/>
                <a:gd name="T76" fmla="*/ 32 w 1114"/>
                <a:gd name="T77" fmla="*/ 985 h 2174"/>
                <a:gd name="T78" fmla="*/ 18 w 1114"/>
                <a:gd name="T79" fmla="*/ 899 h 2174"/>
                <a:gd name="T80" fmla="*/ 8 w 1114"/>
                <a:gd name="T81" fmla="*/ 812 h 2174"/>
                <a:gd name="T82" fmla="*/ 2 w 1114"/>
                <a:gd name="T83" fmla="*/ 723 h 2174"/>
                <a:gd name="T84" fmla="*/ 0 w 1114"/>
                <a:gd name="T85" fmla="*/ 633 h 2174"/>
                <a:gd name="T86" fmla="*/ 2 w 1114"/>
                <a:gd name="T87" fmla="*/ 545 h 2174"/>
                <a:gd name="T88" fmla="*/ 8 w 1114"/>
                <a:gd name="T89" fmla="*/ 457 h 2174"/>
                <a:gd name="T90" fmla="*/ 17 w 1114"/>
                <a:gd name="T91" fmla="*/ 371 h 2174"/>
                <a:gd name="T92" fmla="*/ 31 w 1114"/>
                <a:gd name="T93" fmla="*/ 289 h 2174"/>
                <a:gd name="T94" fmla="*/ 48 w 1114"/>
                <a:gd name="T95" fmla="*/ 209 h 2174"/>
                <a:gd name="T96" fmla="*/ 69 w 1114"/>
                <a:gd name="T97" fmla="*/ 134 h 2174"/>
                <a:gd name="T98" fmla="*/ 95 w 1114"/>
                <a:gd name="T99" fmla="*/ 65 h 2174"/>
                <a:gd name="T100" fmla="*/ 123 w 1114"/>
                <a:gd name="T101" fmla="*/ 0 h 2174"/>
                <a:gd name="T102" fmla="*/ 232 w 1114"/>
                <a:gd name="T103" fmla="*/ 55 h 21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4"/>
                <a:gd name="T157" fmla="*/ 0 h 2174"/>
                <a:gd name="T158" fmla="*/ 1114 w 1114"/>
                <a:gd name="T159" fmla="*/ 2174 h 21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4" h="2174">
                  <a:moveTo>
                    <a:pt x="232" y="55"/>
                  </a:moveTo>
                  <a:lnTo>
                    <a:pt x="1114" y="2046"/>
                  </a:lnTo>
                  <a:lnTo>
                    <a:pt x="1078" y="2174"/>
                  </a:lnTo>
                  <a:lnTo>
                    <a:pt x="1041" y="2160"/>
                  </a:lnTo>
                  <a:lnTo>
                    <a:pt x="1004" y="2145"/>
                  </a:lnTo>
                  <a:lnTo>
                    <a:pt x="968" y="2128"/>
                  </a:lnTo>
                  <a:lnTo>
                    <a:pt x="931" y="2112"/>
                  </a:lnTo>
                  <a:lnTo>
                    <a:pt x="894" y="2093"/>
                  </a:lnTo>
                  <a:lnTo>
                    <a:pt x="858" y="2074"/>
                  </a:lnTo>
                  <a:lnTo>
                    <a:pt x="822" y="2053"/>
                  </a:lnTo>
                  <a:lnTo>
                    <a:pt x="787" y="2033"/>
                  </a:lnTo>
                  <a:lnTo>
                    <a:pt x="752" y="2011"/>
                  </a:lnTo>
                  <a:lnTo>
                    <a:pt x="718" y="1988"/>
                  </a:lnTo>
                  <a:lnTo>
                    <a:pt x="683" y="1964"/>
                  </a:lnTo>
                  <a:lnTo>
                    <a:pt x="650" y="1940"/>
                  </a:lnTo>
                  <a:lnTo>
                    <a:pt x="616" y="1915"/>
                  </a:lnTo>
                  <a:lnTo>
                    <a:pt x="584" y="1888"/>
                  </a:lnTo>
                  <a:lnTo>
                    <a:pt x="552" y="1861"/>
                  </a:lnTo>
                  <a:lnTo>
                    <a:pt x="520" y="1834"/>
                  </a:lnTo>
                  <a:lnTo>
                    <a:pt x="489" y="1805"/>
                  </a:lnTo>
                  <a:lnTo>
                    <a:pt x="459" y="1775"/>
                  </a:lnTo>
                  <a:lnTo>
                    <a:pt x="430" y="1745"/>
                  </a:lnTo>
                  <a:lnTo>
                    <a:pt x="401" y="1715"/>
                  </a:lnTo>
                  <a:lnTo>
                    <a:pt x="373" y="1684"/>
                  </a:lnTo>
                  <a:lnTo>
                    <a:pt x="345" y="1651"/>
                  </a:lnTo>
                  <a:lnTo>
                    <a:pt x="319" y="1618"/>
                  </a:lnTo>
                  <a:lnTo>
                    <a:pt x="294" y="1585"/>
                  </a:lnTo>
                  <a:lnTo>
                    <a:pt x="269" y="1551"/>
                  </a:lnTo>
                  <a:lnTo>
                    <a:pt x="245" y="1517"/>
                  </a:lnTo>
                  <a:lnTo>
                    <a:pt x="222" y="1482"/>
                  </a:lnTo>
                  <a:lnTo>
                    <a:pt x="201" y="1445"/>
                  </a:lnTo>
                  <a:lnTo>
                    <a:pt x="179" y="1410"/>
                  </a:lnTo>
                  <a:lnTo>
                    <a:pt x="160" y="1372"/>
                  </a:lnTo>
                  <a:lnTo>
                    <a:pt x="141" y="1335"/>
                  </a:lnTo>
                  <a:lnTo>
                    <a:pt x="123" y="1297"/>
                  </a:lnTo>
                  <a:lnTo>
                    <a:pt x="95" y="1226"/>
                  </a:lnTo>
                  <a:lnTo>
                    <a:pt x="70" y="1150"/>
                  </a:lnTo>
                  <a:lnTo>
                    <a:pt x="49" y="1069"/>
                  </a:lnTo>
                  <a:lnTo>
                    <a:pt x="32" y="985"/>
                  </a:lnTo>
                  <a:lnTo>
                    <a:pt x="18" y="899"/>
                  </a:lnTo>
                  <a:lnTo>
                    <a:pt x="8" y="812"/>
                  </a:lnTo>
                  <a:lnTo>
                    <a:pt x="2" y="723"/>
                  </a:lnTo>
                  <a:lnTo>
                    <a:pt x="0" y="633"/>
                  </a:lnTo>
                  <a:lnTo>
                    <a:pt x="2" y="545"/>
                  </a:lnTo>
                  <a:lnTo>
                    <a:pt x="8" y="457"/>
                  </a:lnTo>
                  <a:lnTo>
                    <a:pt x="17" y="371"/>
                  </a:lnTo>
                  <a:lnTo>
                    <a:pt x="31" y="289"/>
                  </a:lnTo>
                  <a:lnTo>
                    <a:pt x="48" y="209"/>
                  </a:lnTo>
                  <a:lnTo>
                    <a:pt x="69" y="134"/>
                  </a:lnTo>
                  <a:lnTo>
                    <a:pt x="95" y="65"/>
                  </a:lnTo>
                  <a:lnTo>
                    <a:pt x="123" y="0"/>
                  </a:lnTo>
                  <a:lnTo>
                    <a:pt x="232" y="55"/>
                  </a:lnTo>
                  <a:close/>
                </a:path>
              </a:pathLst>
            </a:custGeom>
            <a:solidFill>
              <a:srgbClr val="BAC2C2"/>
            </a:solidFill>
            <a:ln w="9525">
              <a:noFill/>
              <a:round/>
              <a:headEnd/>
              <a:tailEnd/>
            </a:ln>
          </p:spPr>
          <p:txBody>
            <a:bodyPr/>
            <a:lstStyle/>
            <a:p>
              <a:endParaRPr lang="zh-CN" altLang="en-US"/>
            </a:p>
          </p:txBody>
        </p:sp>
        <p:sp>
          <p:nvSpPr>
            <p:cNvPr id="31803" name="Freeform 515"/>
            <p:cNvSpPr>
              <a:spLocks/>
            </p:cNvSpPr>
            <p:nvPr/>
          </p:nvSpPr>
          <p:spPr bwMode="auto">
            <a:xfrm>
              <a:off x="5005" y="1928"/>
              <a:ext cx="57" cy="134"/>
            </a:xfrm>
            <a:custGeom>
              <a:avLst/>
              <a:gdLst>
                <a:gd name="T0" fmla="*/ 927 w 1145"/>
                <a:gd name="T1" fmla="*/ 2100 h 2153"/>
                <a:gd name="T2" fmla="*/ 0 w 1145"/>
                <a:gd name="T3" fmla="*/ 129 h 2153"/>
                <a:gd name="T4" fmla="*/ 33 w 1145"/>
                <a:gd name="T5" fmla="*/ 0 h 2153"/>
                <a:gd name="T6" fmla="*/ 70 w 1145"/>
                <a:gd name="T7" fmla="*/ 14 h 2153"/>
                <a:gd name="T8" fmla="*/ 107 w 1145"/>
                <a:gd name="T9" fmla="*/ 28 h 2153"/>
                <a:gd name="T10" fmla="*/ 144 w 1145"/>
                <a:gd name="T11" fmla="*/ 43 h 2153"/>
                <a:gd name="T12" fmla="*/ 181 w 1145"/>
                <a:gd name="T13" fmla="*/ 60 h 2153"/>
                <a:gd name="T14" fmla="*/ 218 w 1145"/>
                <a:gd name="T15" fmla="*/ 77 h 2153"/>
                <a:gd name="T16" fmla="*/ 255 w 1145"/>
                <a:gd name="T17" fmla="*/ 95 h 2153"/>
                <a:gd name="T18" fmla="*/ 291 w 1145"/>
                <a:gd name="T19" fmla="*/ 115 h 2153"/>
                <a:gd name="T20" fmla="*/ 327 w 1145"/>
                <a:gd name="T21" fmla="*/ 135 h 2153"/>
                <a:gd name="T22" fmla="*/ 362 w 1145"/>
                <a:gd name="T23" fmla="*/ 156 h 2153"/>
                <a:gd name="T24" fmla="*/ 397 w 1145"/>
                <a:gd name="T25" fmla="*/ 178 h 2153"/>
                <a:gd name="T26" fmla="*/ 432 w 1145"/>
                <a:gd name="T27" fmla="*/ 201 h 2153"/>
                <a:gd name="T28" fmla="*/ 466 w 1145"/>
                <a:gd name="T29" fmla="*/ 225 h 2153"/>
                <a:gd name="T30" fmla="*/ 500 w 1145"/>
                <a:gd name="T31" fmla="*/ 249 h 2153"/>
                <a:gd name="T32" fmla="*/ 533 w 1145"/>
                <a:gd name="T33" fmla="*/ 275 h 2153"/>
                <a:gd name="T34" fmla="*/ 566 w 1145"/>
                <a:gd name="T35" fmla="*/ 301 h 2153"/>
                <a:gd name="T36" fmla="*/ 598 w 1145"/>
                <a:gd name="T37" fmla="*/ 328 h 2153"/>
                <a:gd name="T38" fmla="*/ 630 w 1145"/>
                <a:gd name="T39" fmla="*/ 356 h 2153"/>
                <a:gd name="T40" fmla="*/ 661 w 1145"/>
                <a:gd name="T41" fmla="*/ 384 h 2153"/>
                <a:gd name="T42" fmla="*/ 691 w 1145"/>
                <a:gd name="T43" fmla="*/ 414 h 2153"/>
                <a:gd name="T44" fmla="*/ 720 w 1145"/>
                <a:gd name="T45" fmla="*/ 444 h 2153"/>
                <a:gd name="T46" fmla="*/ 749 w 1145"/>
                <a:gd name="T47" fmla="*/ 475 h 2153"/>
                <a:gd name="T48" fmla="*/ 777 w 1145"/>
                <a:gd name="T49" fmla="*/ 506 h 2153"/>
                <a:gd name="T50" fmla="*/ 804 w 1145"/>
                <a:gd name="T51" fmla="*/ 539 h 2153"/>
                <a:gd name="T52" fmla="*/ 831 w 1145"/>
                <a:gd name="T53" fmla="*/ 571 h 2153"/>
                <a:gd name="T54" fmla="*/ 855 w 1145"/>
                <a:gd name="T55" fmla="*/ 604 h 2153"/>
                <a:gd name="T56" fmla="*/ 880 w 1145"/>
                <a:gd name="T57" fmla="*/ 639 h 2153"/>
                <a:gd name="T58" fmla="*/ 904 w 1145"/>
                <a:gd name="T59" fmla="*/ 673 h 2153"/>
                <a:gd name="T60" fmla="*/ 927 w 1145"/>
                <a:gd name="T61" fmla="*/ 708 h 2153"/>
                <a:gd name="T62" fmla="*/ 948 w 1145"/>
                <a:gd name="T63" fmla="*/ 745 h 2153"/>
                <a:gd name="T64" fmla="*/ 969 w 1145"/>
                <a:gd name="T65" fmla="*/ 781 h 2153"/>
                <a:gd name="T66" fmla="*/ 988 w 1145"/>
                <a:gd name="T67" fmla="*/ 818 h 2153"/>
                <a:gd name="T68" fmla="*/ 1007 w 1145"/>
                <a:gd name="T69" fmla="*/ 855 h 2153"/>
                <a:gd name="T70" fmla="*/ 1037 w 1145"/>
                <a:gd name="T71" fmla="*/ 926 h 2153"/>
                <a:gd name="T72" fmla="*/ 1064 w 1145"/>
                <a:gd name="T73" fmla="*/ 1002 h 2153"/>
                <a:gd name="T74" fmla="*/ 1086 w 1145"/>
                <a:gd name="T75" fmla="*/ 1082 h 2153"/>
                <a:gd name="T76" fmla="*/ 1106 w 1145"/>
                <a:gd name="T77" fmla="*/ 1165 h 2153"/>
                <a:gd name="T78" fmla="*/ 1121 w 1145"/>
                <a:gd name="T79" fmla="*/ 1251 h 2153"/>
                <a:gd name="T80" fmla="*/ 1133 w 1145"/>
                <a:gd name="T81" fmla="*/ 1339 h 2153"/>
                <a:gd name="T82" fmla="*/ 1141 w 1145"/>
                <a:gd name="T83" fmla="*/ 1428 h 2153"/>
                <a:gd name="T84" fmla="*/ 1145 w 1145"/>
                <a:gd name="T85" fmla="*/ 1517 h 2153"/>
                <a:gd name="T86" fmla="*/ 1145 w 1145"/>
                <a:gd name="T87" fmla="*/ 1606 h 2153"/>
                <a:gd name="T88" fmla="*/ 1142 w 1145"/>
                <a:gd name="T89" fmla="*/ 1694 h 2153"/>
                <a:gd name="T90" fmla="*/ 1134 w 1145"/>
                <a:gd name="T91" fmla="*/ 1780 h 2153"/>
                <a:gd name="T92" fmla="*/ 1122 w 1145"/>
                <a:gd name="T93" fmla="*/ 1863 h 2153"/>
                <a:gd name="T94" fmla="*/ 1107 w 1145"/>
                <a:gd name="T95" fmla="*/ 1942 h 2153"/>
                <a:gd name="T96" fmla="*/ 1087 w 1145"/>
                <a:gd name="T97" fmla="*/ 2018 h 2153"/>
                <a:gd name="T98" fmla="*/ 1064 w 1145"/>
                <a:gd name="T99" fmla="*/ 2089 h 2153"/>
                <a:gd name="T100" fmla="*/ 1036 w 1145"/>
                <a:gd name="T101" fmla="*/ 2153 h 2153"/>
                <a:gd name="T102" fmla="*/ 927 w 1145"/>
                <a:gd name="T103" fmla="*/ 2100 h 2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45"/>
                <a:gd name="T157" fmla="*/ 0 h 2153"/>
                <a:gd name="T158" fmla="*/ 1145 w 1145"/>
                <a:gd name="T159" fmla="*/ 2153 h 2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45" h="2153">
                  <a:moveTo>
                    <a:pt x="927" y="2100"/>
                  </a:moveTo>
                  <a:lnTo>
                    <a:pt x="0" y="129"/>
                  </a:lnTo>
                  <a:lnTo>
                    <a:pt x="33" y="0"/>
                  </a:lnTo>
                  <a:lnTo>
                    <a:pt x="70" y="14"/>
                  </a:lnTo>
                  <a:lnTo>
                    <a:pt x="107" y="28"/>
                  </a:lnTo>
                  <a:lnTo>
                    <a:pt x="144" y="43"/>
                  </a:lnTo>
                  <a:lnTo>
                    <a:pt x="181" y="60"/>
                  </a:lnTo>
                  <a:lnTo>
                    <a:pt x="218" y="77"/>
                  </a:lnTo>
                  <a:lnTo>
                    <a:pt x="255" y="95"/>
                  </a:lnTo>
                  <a:lnTo>
                    <a:pt x="291" y="115"/>
                  </a:lnTo>
                  <a:lnTo>
                    <a:pt x="327" y="135"/>
                  </a:lnTo>
                  <a:lnTo>
                    <a:pt x="362" y="156"/>
                  </a:lnTo>
                  <a:lnTo>
                    <a:pt x="397" y="178"/>
                  </a:lnTo>
                  <a:lnTo>
                    <a:pt x="432" y="201"/>
                  </a:lnTo>
                  <a:lnTo>
                    <a:pt x="466" y="225"/>
                  </a:lnTo>
                  <a:lnTo>
                    <a:pt x="500" y="249"/>
                  </a:lnTo>
                  <a:lnTo>
                    <a:pt x="533" y="275"/>
                  </a:lnTo>
                  <a:lnTo>
                    <a:pt x="566" y="301"/>
                  </a:lnTo>
                  <a:lnTo>
                    <a:pt x="598" y="328"/>
                  </a:lnTo>
                  <a:lnTo>
                    <a:pt x="630" y="356"/>
                  </a:lnTo>
                  <a:lnTo>
                    <a:pt x="661" y="384"/>
                  </a:lnTo>
                  <a:lnTo>
                    <a:pt x="691" y="414"/>
                  </a:lnTo>
                  <a:lnTo>
                    <a:pt x="720" y="444"/>
                  </a:lnTo>
                  <a:lnTo>
                    <a:pt x="749" y="475"/>
                  </a:lnTo>
                  <a:lnTo>
                    <a:pt x="777" y="506"/>
                  </a:lnTo>
                  <a:lnTo>
                    <a:pt x="804" y="539"/>
                  </a:lnTo>
                  <a:lnTo>
                    <a:pt x="831" y="571"/>
                  </a:lnTo>
                  <a:lnTo>
                    <a:pt x="855" y="604"/>
                  </a:lnTo>
                  <a:lnTo>
                    <a:pt x="880" y="639"/>
                  </a:lnTo>
                  <a:lnTo>
                    <a:pt x="904" y="673"/>
                  </a:lnTo>
                  <a:lnTo>
                    <a:pt x="927" y="708"/>
                  </a:lnTo>
                  <a:lnTo>
                    <a:pt x="948" y="745"/>
                  </a:lnTo>
                  <a:lnTo>
                    <a:pt x="969" y="781"/>
                  </a:lnTo>
                  <a:lnTo>
                    <a:pt x="988" y="818"/>
                  </a:lnTo>
                  <a:lnTo>
                    <a:pt x="1007" y="855"/>
                  </a:lnTo>
                  <a:lnTo>
                    <a:pt x="1037" y="926"/>
                  </a:lnTo>
                  <a:lnTo>
                    <a:pt x="1064" y="1002"/>
                  </a:lnTo>
                  <a:lnTo>
                    <a:pt x="1086" y="1082"/>
                  </a:lnTo>
                  <a:lnTo>
                    <a:pt x="1106" y="1165"/>
                  </a:lnTo>
                  <a:lnTo>
                    <a:pt x="1121" y="1251"/>
                  </a:lnTo>
                  <a:lnTo>
                    <a:pt x="1133" y="1339"/>
                  </a:lnTo>
                  <a:lnTo>
                    <a:pt x="1141" y="1428"/>
                  </a:lnTo>
                  <a:lnTo>
                    <a:pt x="1145" y="1517"/>
                  </a:lnTo>
                  <a:lnTo>
                    <a:pt x="1145" y="1606"/>
                  </a:lnTo>
                  <a:lnTo>
                    <a:pt x="1142" y="1694"/>
                  </a:lnTo>
                  <a:lnTo>
                    <a:pt x="1134" y="1780"/>
                  </a:lnTo>
                  <a:lnTo>
                    <a:pt x="1122" y="1863"/>
                  </a:lnTo>
                  <a:lnTo>
                    <a:pt x="1107" y="1942"/>
                  </a:lnTo>
                  <a:lnTo>
                    <a:pt x="1087" y="2018"/>
                  </a:lnTo>
                  <a:lnTo>
                    <a:pt x="1064" y="2089"/>
                  </a:lnTo>
                  <a:lnTo>
                    <a:pt x="1036" y="2153"/>
                  </a:lnTo>
                  <a:lnTo>
                    <a:pt x="927" y="2100"/>
                  </a:lnTo>
                  <a:close/>
                </a:path>
              </a:pathLst>
            </a:custGeom>
            <a:solidFill>
              <a:srgbClr val="EDF5F5"/>
            </a:solidFill>
            <a:ln w="9525">
              <a:noFill/>
              <a:round/>
              <a:headEnd/>
              <a:tailEnd/>
            </a:ln>
          </p:spPr>
          <p:txBody>
            <a:bodyPr/>
            <a:lstStyle/>
            <a:p>
              <a:endParaRPr lang="zh-CN" altLang="en-US"/>
            </a:p>
          </p:txBody>
        </p:sp>
        <p:sp>
          <p:nvSpPr>
            <p:cNvPr id="31804" name="Freeform 516"/>
            <p:cNvSpPr>
              <a:spLocks/>
            </p:cNvSpPr>
            <p:nvPr/>
          </p:nvSpPr>
          <p:spPr bwMode="auto">
            <a:xfrm>
              <a:off x="5004" y="1928"/>
              <a:ext cx="58" cy="135"/>
            </a:xfrm>
            <a:custGeom>
              <a:avLst/>
              <a:gdLst>
                <a:gd name="T0" fmla="*/ 926 w 1145"/>
                <a:gd name="T1" fmla="*/ 2100 h 2153"/>
                <a:gd name="T2" fmla="*/ 0 w 1145"/>
                <a:gd name="T3" fmla="*/ 129 h 2153"/>
                <a:gd name="T4" fmla="*/ 33 w 1145"/>
                <a:gd name="T5" fmla="*/ 0 h 2153"/>
                <a:gd name="T6" fmla="*/ 70 w 1145"/>
                <a:gd name="T7" fmla="*/ 13 h 2153"/>
                <a:gd name="T8" fmla="*/ 107 w 1145"/>
                <a:gd name="T9" fmla="*/ 28 h 2153"/>
                <a:gd name="T10" fmla="*/ 144 w 1145"/>
                <a:gd name="T11" fmla="*/ 42 h 2153"/>
                <a:gd name="T12" fmla="*/ 181 w 1145"/>
                <a:gd name="T13" fmla="*/ 59 h 2153"/>
                <a:gd name="T14" fmla="*/ 218 w 1145"/>
                <a:gd name="T15" fmla="*/ 77 h 2153"/>
                <a:gd name="T16" fmla="*/ 254 w 1145"/>
                <a:gd name="T17" fmla="*/ 94 h 2153"/>
                <a:gd name="T18" fmla="*/ 290 w 1145"/>
                <a:gd name="T19" fmla="*/ 114 h 2153"/>
                <a:gd name="T20" fmla="*/ 326 w 1145"/>
                <a:gd name="T21" fmla="*/ 134 h 2153"/>
                <a:gd name="T22" fmla="*/ 362 w 1145"/>
                <a:gd name="T23" fmla="*/ 156 h 2153"/>
                <a:gd name="T24" fmla="*/ 397 w 1145"/>
                <a:gd name="T25" fmla="*/ 178 h 2153"/>
                <a:gd name="T26" fmla="*/ 432 w 1145"/>
                <a:gd name="T27" fmla="*/ 200 h 2153"/>
                <a:gd name="T28" fmla="*/ 466 w 1145"/>
                <a:gd name="T29" fmla="*/ 224 h 2153"/>
                <a:gd name="T30" fmla="*/ 500 w 1145"/>
                <a:gd name="T31" fmla="*/ 248 h 2153"/>
                <a:gd name="T32" fmla="*/ 533 w 1145"/>
                <a:gd name="T33" fmla="*/ 274 h 2153"/>
                <a:gd name="T34" fmla="*/ 566 w 1145"/>
                <a:gd name="T35" fmla="*/ 300 h 2153"/>
                <a:gd name="T36" fmla="*/ 598 w 1145"/>
                <a:gd name="T37" fmla="*/ 328 h 2153"/>
                <a:gd name="T38" fmla="*/ 629 w 1145"/>
                <a:gd name="T39" fmla="*/ 356 h 2153"/>
                <a:gd name="T40" fmla="*/ 660 w 1145"/>
                <a:gd name="T41" fmla="*/ 384 h 2153"/>
                <a:gd name="T42" fmla="*/ 690 w 1145"/>
                <a:gd name="T43" fmla="*/ 413 h 2153"/>
                <a:gd name="T44" fmla="*/ 720 w 1145"/>
                <a:gd name="T45" fmla="*/ 443 h 2153"/>
                <a:gd name="T46" fmla="*/ 749 w 1145"/>
                <a:gd name="T47" fmla="*/ 474 h 2153"/>
                <a:gd name="T48" fmla="*/ 777 w 1145"/>
                <a:gd name="T49" fmla="*/ 506 h 2153"/>
                <a:gd name="T50" fmla="*/ 804 w 1145"/>
                <a:gd name="T51" fmla="*/ 538 h 2153"/>
                <a:gd name="T52" fmla="*/ 830 w 1145"/>
                <a:gd name="T53" fmla="*/ 570 h 2153"/>
                <a:gd name="T54" fmla="*/ 855 w 1145"/>
                <a:gd name="T55" fmla="*/ 603 h 2153"/>
                <a:gd name="T56" fmla="*/ 880 w 1145"/>
                <a:gd name="T57" fmla="*/ 638 h 2153"/>
                <a:gd name="T58" fmla="*/ 904 w 1145"/>
                <a:gd name="T59" fmla="*/ 672 h 2153"/>
                <a:gd name="T60" fmla="*/ 926 w 1145"/>
                <a:gd name="T61" fmla="*/ 708 h 2153"/>
                <a:gd name="T62" fmla="*/ 948 w 1145"/>
                <a:gd name="T63" fmla="*/ 744 h 2153"/>
                <a:gd name="T64" fmla="*/ 969 w 1145"/>
                <a:gd name="T65" fmla="*/ 780 h 2153"/>
                <a:gd name="T66" fmla="*/ 988 w 1145"/>
                <a:gd name="T67" fmla="*/ 817 h 2153"/>
                <a:gd name="T68" fmla="*/ 1007 w 1145"/>
                <a:gd name="T69" fmla="*/ 854 h 2153"/>
                <a:gd name="T70" fmla="*/ 1037 w 1145"/>
                <a:gd name="T71" fmla="*/ 925 h 2153"/>
                <a:gd name="T72" fmla="*/ 1063 w 1145"/>
                <a:gd name="T73" fmla="*/ 1001 h 2153"/>
                <a:gd name="T74" fmla="*/ 1086 w 1145"/>
                <a:gd name="T75" fmla="*/ 1081 h 2153"/>
                <a:gd name="T76" fmla="*/ 1106 w 1145"/>
                <a:gd name="T77" fmla="*/ 1165 h 2153"/>
                <a:gd name="T78" fmla="*/ 1121 w 1145"/>
                <a:gd name="T79" fmla="*/ 1250 h 2153"/>
                <a:gd name="T80" fmla="*/ 1132 w 1145"/>
                <a:gd name="T81" fmla="*/ 1339 h 2153"/>
                <a:gd name="T82" fmla="*/ 1141 w 1145"/>
                <a:gd name="T83" fmla="*/ 1427 h 2153"/>
                <a:gd name="T84" fmla="*/ 1145 w 1145"/>
                <a:gd name="T85" fmla="*/ 1517 h 2153"/>
                <a:gd name="T86" fmla="*/ 1145 w 1145"/>
                <a:gd name="T87" fmla="*/ 1605 h 2153"/>
                <a:gd name="T88" fmla="*/ 1142 w 1145"/>
                <a:gd name="T89" fmla="*/ 1694 h 2153"/>
                <a:gd name="T90" fmla="*/ 1134 w 1145"/>
                <a:gd name="T91" fmla="*/ 1779 h 2153"/>
                <a:gd name="T92" fmla="*/ 1122 w 1145"/>
                <a:gd name="T93" fmla="*/ 1862 h 2153"/>
                <a:gd name="T94" fmla="*/ 1107 w 1145"/>
                <a:gd name="T95" fmla="*/ 1941 h 2153"/>
                <a:gd name="T96" fmla="*/ 1087 w 1145"/>
                <a:gd name="T97" fmla="*/ 2017 h 2153"/>
                <a:gd name="T98" fmla="*/ 1063 w 1145"/>
                <a:gd name="T99" fmla="*/ 2088 h 2153"/>
                <a:gd name="T100" fmla="*/ 1036 w 1145"/>
                <a:gd name="T101" fmla="*/ 2153 h 2153"/>
                <a:gd name="T102" fmla="*/ 926 w 1145"/>
                <a:gd name="T103" fmla="*/ 2100 h 2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45"/>
                <a:gd name="T157" fmla="*/ 0 h 2153"/>
                <a:gd name="T158" fmla="*/ 1145 w 1145"/>
                <a:gd name="T159" fmla="*/ 2153 h 2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45" h="2153">
                  <a:moveTo>
                    <a:pt x="926" y="2100"/>
                  </a:moveTo>
                  <a:lnTo>
                    <a:pt x="0" y="129"/>
                  </a:lnTo>
                  <a:lnTo>
                    <a:pt x="33" y="0"/>
                  </a:lnTo>
                  <a:lnTo>
                    <a:pt x="70" y="13"/>
                  </a:lnTo>
                  <a:lnTo>
                    <a:pt x="107" y="28"/>
                  </a:lnTo>
                  <a:lnTo>
                    <a:pt x="144" y="42"/>
                  </a:lnTo>
                  <a:lnTo>
                    <a:pt x="181" y="59"/>
                  </a:lnTo>
                  <a:lnTo>
                    <a:pt x="218" y="77"/>
                  </a:lnTo>
                  <a:lnTo>
                    <a:pt x="254" y="94"/>
                  </a:lnTo>
                  <a:lnTo>
                    <a:pt x="290" y="114"/>
                  </a:lnTo>
                  <a:lnTo>
                    <a:pt x="326" y="134"/>
                  </a:lnTo>
                  <a:lnTo>
                    <a:pt x="362" y="156"/>
                  </a:lnTo>
                  <a:lnTo>
                    <a:pt x="397" y="178"/>
                  </a:lnTo>
                  <a:lnTo>
                    <a:pt x="432" y="200"/>
                  </a:lnTo>
                  <a:lnTo>
                    <a:pt x="466" y="224"/>
                  </a:lnTo>
                  <a:lnTo>
                    <a:pt x="500" y="248"/>
                  </a:lnTo>
                  <a:lnTo>
                    <a:pt x="533" y="274"/>
                  </a:lnTo>
                  <a:lnTo>
                    <a:pt x="566" y="300"/>
                  </a:lnTo>
                  <a:lnTo>
                    <a:pt x="598" y="328"/>
                  </a:lnTo>
                  <a:lnTo>
                    <a:pt x="629" y="356"/>
                  </a:lnTo>
                  <a:lnTo>
                    <a:pt x="660" y="384"/>
                  </a:lnTo>
                  <a:lnTo>
                    <a:pt x="690" y="413"/>
                  </a:lnTo>
                  <a:lnTo>
                    <a:pt x="720" y="443"/>
                  </a:lnTo>
                  <a:lnTo>
                    <a:pt x="749" y="474"/>
                  </a:lnTo>
                  <a:lnTo>
                    <a:pt x="777" y="506"/>
                  </a:lnTo>
                  <a:lnTo>
                    <a:pt x="804" y="538"/>
                  </a:lnTo>
                  <a:lnTo>
                    <a:pt x="830" y="570"/>
                  </a:lnTo>
                  <a:lnTo>
                    <a:pt x="855" y="603"/>
                  </a:lnTo>
                  <a:lnTo>
                    <a:pt x="880" y="638"/>
                  </a:lnTo>
                  <a:lnTo>
                    <a:pt x="904" y="672"/>
                  </a:lnTo>
                  <a:lnTo>
                    <a:pt x="926" y="708"/>
                  </a:lnTo>
                  <a:lnTo>
                    <a:pt x="948" y="744"/>
                  </a:lnTo>
                  <a:lnTo>
                    <a:pt x="969" y="780"/>
                  </a:lnTo>
                  <a:lnTo>
                    <a:pt x="988" y="817"/>
                  </a:lnTo>
                  <a:lnTo>
                    <a:pt x="1007" y="854"/>
                  </a:lnTo>
                  <a:lnTo>
                    <a:pt x="1037" y="925"/>
                  </a:lnTo>
                  <a:lnTo>
                    <a:pt x="1063" y="1001"/>
                  </a:lnTo>
                  <a:lnTo>
                    <a:pt x="1086" y="1081"/>
                  </a:lnTo>
                  <a:lnTo>
                    <a:pt x="1106" y="1165"/>
                  </a:lnTo>
                  <a:lnTo>
                    <a:pt x="1121" y="1250"/>
                  </a:lnTo>
                  <a:lnTo>
                    <a:pt x="1132" y="1339"/>
                  </a:lnTo>
                  <a:lnTo>
                    <a:pt x="1141" y="1427"/>
                  </a:lnTo>
                  <a:lnTo>
                    <a:pt x="1145" y="1517"/>
                  </a:lnTo>
                  <a:lnTo>
                    <a:pt x="1145" y="1605"/>
                  </a:lnTo>
                  <a:lnTo>
                    <a:pt x="1142" y="1694"/>
                  </a:lnTo>
                  <a:lnTo>
                    <a:pt x="1134" y="1779"/>
                  </a:lnTo>
                  <a:lnTo>
                    <a:pt x="1122" y="1862"/>
                  </a:lnTo>
                  <a:lnTo>
                    <a:pt x="1107" y="1941"/>
                  </a:lnTo>
                  <a:lnTo>
                    <a:pt x="1087" y="2017"/>
                  </a:lnTo>
                  <a:lnTo>
                    <a:pt x="1063" y="2088"/>
                  </a:lnTo>
                  <a:lnTo>
                    <a:pt x="1036" y="2153"/>
                  </a:lnTo>
                  <a:lnTo>
                    <a:pt x="926" y="2100"/>
                  </a:lnTo>
                  <a:close/>
                </a:path>
              </a:pathLst>
            </a:custGeom>
            <a:solidFill>
              <a:srgbClr val="BAC2C2"/>
            </a:solidFill>
            <a:ln w="9525">
              <a:noFill/>
              <a:round/>
              <a:headEnd/>
              <a:tailEnd/>
            </a:ln>
          </p:spPr>
          <p:txBody>
            <a:bodyPr/>
            <a:lstStyle/>
            <a:p>
              <a:endParaRPr lang="zh-CN" altLang="en-US"/>
            </a:p>
          </p:txBody>
        </p:sp>
        <p:sp>
          <p:nvSpPr>
            <p:cNvPr id="31805" name="Freeform 517"/>
            <p:cNvSpPr>
              <a:spLocks/>
            </p:cNvSpPr>
            <p:nvPr/>
          </p:nvSpPr>
          <p:spPr bwMode="auto">
            <a:xfrm>
              <a:off x="4873" y="2005"/>
              <a:ext cx="183" cy="254"/>
            </a:xfrm>
            <a:custGeom>
              <a:avLst/>
              <a:gdLst>
                <a:gd name="T0" fmla="*/ 1419 w 3659"/>
                <a:gd name="T1" fmla="*/ 4062 h 4062"/>
                <a:gd name="T2" fmla="*/ 3659 w 3659"/>
                <a:gd name="T3" fmla="*/ 2986 h 4062"/>
                <a:gd name="T4" fmla="*/ 2241 w 3659"/>
                <a:gd name="T5" fmla="*/ 0 h 4062"/>
                <a:gd name="T6" fmla="*/ 0 w 3659"/>
                <a:gd name="T7" fmla="*/ 977 h 4062"/>
                <a:gd name="T8" fmla="*/ 1419 w 3659"/>
                <a:gd name="T9" fmla="*/ 4062 h 4062"/>
                <a:gd name="T10" fmla="*/ 0 60000 65536"/>
                <a:gd name="T11" fmla="*/ 0 60000 65536"/>
                <a:gd name="T12" fmla="*/ 0 60000 65536"/>
                <a:gd name="T13" fmla="*/ 0 60000 65536"/>
                <a:gd name="T14" fmla="*/ 0 60000 65536"/>
                <a:gd name="T15" fmla="*/ 0 w 3659"/>
                <a:gd name="T16" fmla="*/ 0 h 4062"/>
                <a:gd name="T17" fmla="*/ 3659 w 3659"/>
                <a:gd name="T18" fmla="*/ 4062 h 4062"/>
              </a:gdLst>
              <a:ahLst/>
              <a:cxnLst>
                <a:cxn ang="T10">
                  <a:pos x="T0" y="T1"/>
                </a:cxn>
                <a:cxn ang="T11">
                  <a:pos x="T2" y="T3"/>
                </a:cxn>
                <a:cxn ang="T12">
                  <a:pos x="T4" y="T5"/>
                </a:cxn>
                <a:cxn ang="T13">
                  <a:pos x="T6" y="T7"/>
                </a:cxn>
                <a:cxn ang="T14">
                  <a:pos x="T8" y="T9"/>
                </a:cxn>
              </a:cxnLst>
              <a:rect l="T15" t="T16" r="T17" b="T18"/>
              <a:pathLst>
                <a:path w="3659" h="4062">
                  <a:moveTo>
                    <a:pt x="1419" y="4062"/>
                  </a:moveTo>
                  <a:lnTo>
                    <a:pt x="3659" y="2986"/>
                  </a:lnTo>
                  <a:lnTo>
                    <a:pt x="2241" y="0"/>
                  </a:lnTo>
                  <a:lnTo>
                    <a:pt x="0" y="977"/>
                  </a:lnTo>
                  <a:lnTo>
                    <a:pt x="1419" y="4062"/>
                  </a:lnTo>
                  <a:close/>
                </a:path>
              </a:pathLst>
            </a:custGeom>
            <a:solidFill>
              <a:srgbClr val="EDF5F5"/>
            </a:solidFill>
            <a:ln w="9525">
              <a:noFill/>
              <a:round/>
              <a:headEnd/>
              <a:tailEnd/>
            </a:ln>
          </p:spPr>
          <p:txBody>
            <a:bodyPr/>
            <a:lstStyle/>
            <a:p>
              <a:endParaRPr lang="zh-CN" altLang="en-US"/>
            </a:p>
          </p:txBody>
        </p:sp>
        <p:sp>
          <p:nvSpPr>
            <p:cNvPr id="31806" name="Freeform 518"/>
            <p:cNvSpPr>
              <a:spLocks/>
            </p:cNvSpPr>
            <p:nvPr/>
          </p:nvSpPr>
          <p:spPr bwMode="auto">
            <a:xfrm>
              <a:off x="4873" y="2002"/>
              <a:ext cx="183" cy="253"/>
            </a:xfrm>
            <a:custGeom>
              <a:avLst/>
              <a:gdLst>
                <a:gd name="T0" fmla="*/ 1418 w 3659"/>
                <a:gd name="T1" fmla="*/ 4062 h 4062"/>
                <a:gd name="T2" fmla="*/ 3659 w 3659"/>
                <a:gd name="T3" fmla="*/ 2986 h 4062"/>
                <a:gd name="T4" fmla="*/ 2240 w 3659"/>
                <a:gd name="T5" fmla="*/ 0 h 4062"/>
                <a:gd name="T6" fmla="*/ 0 w 3659"/>
                <a:gd name="T7" fmla="*/ 977 h 4062"/>
                <a:gd name="T8" fmla="*/ 1418 w 3659"/>
                <a:gd name="T9" fmla="*/ 4062 h 4062"/>
                <a:gd name="T10" fmla="*/ 0 60000 65536"/>
                <a:gd name="T11" fmla="*/ 0 60000 65536"/>
                <a:gd name="T12" fmla="*/ 0 60000 65536"/>
                <a:gd name="T13" fmla="*/ 0 60000 65536"/>
                <a:gd name="T14" fmla="*/ 0 60000 65536"/>
                <a:gd name="T15" fmla="*/ 0 w 3659"/>
                <a:gd name="T16" fmla="*/ 0 h 4062"/>
                <a:gd name="T17" fmla="*/ 3659 w 3659"/>
                <a:gd name="T18" fmla="*/ 4062 h 4062"/>
              </a:gdLst>
              <a:ahLst/>
              <a:cxnLst>
                <a:cxn ang="T10">
                  <a:pos x="T0" y="T1"/>
                </a:cxn>
                <a:cxn ang="T11">
                  <a:pos x="T2" y="T3"/>
                </a:cxn>
                <a:cxn ang="T12">
                  <a:pos x="T4" y="T5"/>
                </a:cxn>
                <a:cxn ang="T13">
                  <a:pos x="T6" y="T7"/>
                </a:cxn>
                <a:cxn ang="T14">
                  <a:pos x="T8" y="T9"/>
                </a:cxn>
              </a:cxnLst>
              <a:rect l="T15" t="T16" r="T17" b="T18"/>
              <a:pathLst>
                <a:path w="3659" h="4062">
                  <a:moveTo>
                    <a:pt x="1418" y="4062"/>
                  </a:moveTo>
                  <a:lnTo>
                    <a:pt x="3659" y="2986"/>
                  </a:lnTo>
                  <a:lnTo>
                    <a:pt x="2240" y="0"/>
                  </a:lnTo>
                  <a:lnTo>
                    <a:pt x="0" y="977"/>
                  </a:lnTo>
                  <a:lnTo>
                    <a:pt x="1418" y="4062"/>
                  </a:lnTo>
                  <a:close/>
                </a:path>
              </a:pathLst>
            </a:custGeom>
            <a:solidFill>
              <a:srgbClr val="111919"/>
            </a:solidFill>
            <a:ln w="9525">
              <a:noFill/>
              <a:round/>
              <a:headEnd/>
              <a:tailEnd/>
            </a:ln>
          </p:spPr>
          <p:txBody>
            <a:bodyPr/>
            <a:lstStyle/>
            <a:p>
              <a:endParaRPr lang="zh-CN" altLang="en-US"/>
            </a:p>
          </p:txBody>
        </p:sp>
        <p:sp>
          <p:nvSpPr>
            <p:cNvPr id="31807" name="Freeform 519"/>
            <p:cNvSpPr>
              <a:spLocks/>
            </p:cNvSpPr>
            <p:nvPr/>
          </p:nvSpPr>
          <p:spPr bwMode="auto">
            <a:xfrm>
              <a:off x="4880" y="2008"/>
              <a:ext cx="174" cy="241"/>
            </a:xfrm>
            <a:custGeom>
              <a:avLst/>
              <a:gdLst>
                <a:gd name="T0" fmla="*/ 1349 w 3481"/>
                <a:gd name="T1" fmla="*/ 3865 h 3865"/>
                <a:gd name="T2" fmla="*/ 3481 w 3481"/>
                <a:gd name="T3" fmla="*/ 2843 h 3865"/>
                <a:gd name="T4" fmla="*/ 2132 w 3481"/>
                <a:gd name="T5" fmla="*/ 0 h 3865"/>
                <a:gd name="T6" fmla="*/ 0 w 3481"/>
                <a:gd name="T7" fmla="*/ 930 h 3865"/>
                <a:gd name="T8" fmla="*/ 1349 w 3481"/>
                <a:gd name="T9" fmla="*/ 3865 h 3865"/>
                <a:gd name="T10" fmla="*/ 0 60000 65536"/>
                <a:gd name="T11" fmla="*/ 0 60000 65536"/>
                <a:gd name="T12" fmla="*/ 0 60000 65536"/>
                <a:gd name="T13" fmla="*/ 0 60000 65536"/>
                <a:gd name="T14" fmla="*/ 0 60000 65536"/>
                <a:gd name="T15" fmla="*/ 0 w 3481"/>
                <a:gd name="T16" fmla="*/ 0 h 3865"/>
                <a:gd name="T17" fmla="*/ 3481 w 3481"/>
                <a:gd name="T18" fmla="*/ 3865 h 3865"/>
              </a:gdLst>
              <a:ahLst/>
              <a:cxnLst>
                <a:cxn ang="T10">
                  <a:pos x="T0" y="T1"/>
                </a:cxn>
                <a:cxn ang="T11">
                  <a:pos x="T2" y="T3"/>
                </a:cxn>
                <a:cxn ang="T12">
                  <a:pos x="T4" y="T5"/>
                </a:cxn>
                <a:cxn ang="T13">
                  <a:pos x="T6" y="T7"/>
                </a:cxn>
                <a:cxn ang="T14">
                  <a:pos x="T8" y="T9"/>
                </a:cxn>
              </a:cxnLst>
              <a:rect l="T15" t="T16" r="T17" b="T18"/>
              <a:pathLst>
                <a:path w="3481" h="3865">
                  <a:moveTo>
                    <a:pt x="1349" y="3865"/>
                  </a:moveTo>
                  <a:lnTo>
                    <a:pt x="3481" y="2843"/>
                  </a:lnTo>
                  <a:lnTo>
                    <a:pt x="2132" y="0"/>
                  </a:lnTo>
                  <a:lnTo>
                    <a:pt x="0" y="930"/>
                  </a:lnTo>
                  <a:lnTo>
                    <a:pt x="1349" y="3865"/>
                  </a:lnTo>
                  <a:close/>
                </a:path>
              </a:pathLst>
            </a:custGeom>
            <a:solidFill>
              <a:srgbClr val="1A781C"/>
            </a:solidFill>
            <a:ln w="9525">
              <a:noFill/>
              <a:round/>
              <a:headEnd/>
              <a:tailEnd/>
            </a:ln>
          </p:spPr>
          <p:txBody>
            <a:bodyPr/>
            <a:lstStyle/>
            <a:p>
              <a:endParaRPr lang="zh-CN" altLang="en-US"/>
            </a:p>
          </p:txBody>
        </p:sp>
        <p:sp>
          <p:nvSpPr>
            <p:cNvPr id="31808" name="Freeform 520"/>
            <p:cNvSpPr>
              <a:spLocks/>
            </p:cNvSpPr>
            <p:nvPr/>
          </p:nvSpPr>
          <p:spPr bwMode="auto">
            <a:xfrm>
              <a:off x="4888" y="1967"/>
              <a:ext cx="21" cy="21"/>
            </a:xfrm>
            <a:custGeom>
              <a:avLst/>
              <a:gdLst>
                <a:gd name="T0" fmla="*/ 435 w 435"/>
                <a:gd name="T1" fmla="*/ 184 h 339"/>
                <a:gd name="T2" fmla="*/ 80 w 435"/>
                <a:gd name="T3" fmla="*/ 339 h 339"/>
                <a:gd name="T4" fmla="*/ 0 w 435"/>
                <a:gd name="T5" fmla="*/ 155 h 339"/>
                <a:gd name="T6" fmla="*/ 356 w 435"/>
                <a:gd name="T7" fmla="*/ 0 h 339"/>
                <a:gd name="T8" fmla="*/ 435 w 435"/>
                <a:gd name="T9" fmla="*/ 184 h 339"/>
                <a:gd name="T10" fmla="*/ 0 60000 65536"/>
                <a:gd name="T11" fmla="*/ 0 60000 65536"/>
                <a:gd name="T12" fmla="*/ 0 60000 65536"/>
                <a:gd name="T13" fmla="*/ 0 60000 65536"/>
                <a:gd name="T14" fmla="*/ 0 60000 65536"/>
                <a:gd name="T15" fmla="*/ 0 w 435"/>
                <a:gd name="T16" fmla="*/ 0 h 339"/>
                <a:gd name="T17" fmla="*/ 435 w 435"/>
                <a:gd name="T18" fmla="*/ 339 h 339"/>
              </a:gdLst>
              <a:ahLst/>
              <a:cxnLst>
                <a:cxn ang="T10">
                  <a:pos x="T0" y="T1"/>
                </a:cxn>
                <a:cxn ang="T11">
                  <a:pos x="T2" y="T3"/>
                </a:cxn>
                <a:cxn ang="T12">
                  <a:pos x="T4" y="T5"/>
                </a:cxn>
                <a:cxn ang="T13">
                  <a:pos x="T6" y="T7"/>
                </a:cxn>
                <a:cxn ang="T14">
                  <a:pos x="T8" y="T9"/>
                </a:cxn>
              </a:cxnLst>
              <a:rect l="T15" t="T16" r="T17" b="T18"/>
              <a:pathLst>
                <a:path w="435" h="339">
                  <a:moveTo>
                    <a:pt x="435" y="184"/>
                  </a:moveTo>
                  <a:lnTo>
                    <a:pt x="80" y="339"/>
                  </a:lnTo>
                  <a:lnTo>
                    <a:pt x="0" y="155"/>
                  </a:lnTo>
                  <a:lnTo>
                    <a:pt x="356" y="0"/>
                  </a:lnTo>
                  <a:lnTo>
                    <a:pt x="435" y="184"/>
                  </a:lnTo>
                  <a:close/>
                </a:path>
              </a:pathLst>
            </a:custGeom>
            <a:solidFill>
              <a:srgbClr val="000000"/>
            </a:solidFill>
            <a:ln w="9525">
              <a:noFill/>
              <a:round/>
              <a:headEnd/>
              <a:tailEnd/>
            </a:ln>
          </p:spPr>
          <p:txBody>
            <a:bodyPr/>
            <a:lstStyle/>
            <a:p>
              <a:endParaRPr lang="zh-CN" altLang="en-US"/>
            </a:p>
          </p:txBody>
        </p:sp>
        <p:sp>
          <p:nvSpPr>
            <p:cNvPr id="31809" name="Freeform 521"/>
            <p:cNvSpPr>
              <a:spLocks/>
            </p:cNvSpPr>
            <p:nvPr/>
          </p:nvSpPr>
          <p:spPr bwMode="auto">
            <a:xfrm>
              <a:off x="4891" y="1970"/>
              <a:ext cx="17" cy="16"/>
            </a:xfrm>
            <a:custGeom>
              <a:avLst/>
              <a:gdLst>
                <a:gd name="T0" fmla="*/ 351 w 351"/>
                <a:gd name="T1" fmla="*/ 125 h 254"/>
                <a:gd name="T2" fmla="*/ 54 w 351"/>
                <a:gd name="T3" fmla="*/ 254 h 254"/>
                <a:gd name="T4" fmla="*/ 0 w 351"/>
                <a:gd name="T5" fmla="*/ 130 h 254"/>
                <a:gd name="T6" fmla="*/ 297 w 351"/>
                <a:gd name="T7" fmla="*/ 0 h 254"/>
                <a:gd name="T8" fmla="*/ 351 w 351"/>
                <a:gd name="T9" fmla="*/ 125 h 254"/>
                <a:gd name="T10" fmla="*/ 0 60000 65536"/>
                <a:gd name="T11" fmla="*/ 0 60000 65536"/>
                <a:gd name="T12" fmla="*/ 0 60000 65536"/>
                <a:gd name="T13" fmla="*/ 0 60000 65536"/>
                <a:gd name="T14" fmla="*/ 0 60000 65536"/>
                <a:gd name="T15" fmla="*/ 0 w 351"/>
                <a:gd name="T16" fmla="*/ 0 h 254"/>
                <a:gd name="T17" fmla="*/ 351 w 351"/>
                <a:gd name="T18" fmla="*/ 254 h 254"/>
              </a:gdLst>
              <a:ahLst/>
              <a:cxnLst>
                <a:cxn ang="T10">
                  <a:pos x="T0" y="T1"/>
                </a:cxn>
                <a:cxn ang="T11">
                  <a:pos x="T2" y="T3"/>
                </a:cxn>
                <a:cxn ang="T12">
                  <a:pos x="T4" y="T5"/>
                </a:cxn>
                <a:cxn ang="T13">
                  <a:pos x="T6" y="T7"/>
                </a:cxn>
                <a:cxn ang="T14">
                  <a:pos x="T8" y="T9"/>
                </a:cxn>
              </a:cxnLst>
              <a:rect l="T15" t="T16" r="T17" b="T18"/>
              <a:pathLst>
                <a:path w="351" h="254">
                  <a:moveTo>
                    <a:pt x="351" y="125"/>
                  </a:moveTo>
                  <a:lnTo>
                    <a:pt x="54" y="254"/>
                  </a:lnTo>
                  <a:lnTo>
                    <a:pt x="0" y="130"/>
                  </a:lnTo>
                  <a:lnTo>
                    <a:pt x="297" y="0"/>
                  </a:lnTo>
                  <a:lnTo>
                    <a:pt x="351" y="125"/>
                  </a:lnTo>
                  <a:close/>
                </a:path>
              </a:pathLst>
            </a:custGeom>
            <a:solidFill>
              <a:srgbClr val="BAC2C2"/>
            </a:solidFill>
            <a:ln w="9525">
              <a:noFill/>
              <a:round/>
              <a:headEnd/>
              <a:tailEnd/>
            </a:ln>
          </p:spPr>
          <p:txBody>
            <a:bodyPr/>
            <a:lstStyle/>
            <a:p>
              <a:endParaRPr lang="zh-CN" altLang="en-US"/>
            </a:p>
          </p:txBody>
        </p:sp>
        <p:sp>
          <p:nvSpPr>
            <p:cNvPr id="31810" name="Freeform 522"/>
            <p:cNvSpPr>
              <a:spLocks/>
            </p:cNvSpPr>
            <p:nvPr/>
          </p:nvSpPr>
          <p:spPr bwMode="auto">
            <a:xfrm>
              <a:off x="4896" y="1968"/>
              <a:ext cx="12" cy="14"/>
            </a:xfrm>
            <a:custGeom>
              <a:avLst/>
              <a:gdLst>
                <a:gd name="T0" fmla="*/ 4 w 240"/>
                <a:gd name="T1" fmla="*/ 72 h 231"/>
                <a:gd name="T2" fmla="*/ 168 w 240"/>
                <a:gd name="T3" fmla="*/ 0 h 231"/>
                <a:gd name="T4" fmla="*/ 172 w 240"/>
                <a:gd name="T5" fmla="*/ 0 h 231"/>
                <a:gd name="T6" fmla="*/ 177 w 240"/>
                <a:gd name="T7" fmla="*/ 2 h 231"/>
                <a:gd name="T8" fmla="*/ 182 w 240"/>
                <a:gd name="T9" fmla="*/ 6 h 231"/>
                <a:gd name="T10" fmla="*/ 185 w 240"/>
                <a:gd name="T11" fmla="*/ 12 h 231"/>
                <a:gd name="T12" fmla="*/ 238 w 240"/>
                <a:gd name="T13" fmla="*/ 139 h 231"/>
                <a:gd name="T14" fmla="*/ 240 w 240"/>
                <a:gd name="T15" fmla="*/ 145 h 231"/>
                <a:gd name="T16" fmla="*/ 240 w 240"/>
                <a:gd name="T17" fmla="*/ 152 h 231"/>
                <a:gd name="T18" fmla="*/ 239 w 240"/>
                <a:gd name="T19" fmla="*/ 157 h 231"/>
                <a:gd name="T20" fmla="*/ 236 w 240"/>
                <a:gd name="T21" fmla="*/ 160 h 231"/>
                <a:gd name="T22" fmla="*/ 74 w 240"/>
                <a:gd name="T23" fmla="*/ 231 h 231"/>
                <a:gd name="T24" fmla="*/ 69 w 240"/>
                <a:gd name="T25" fmla="*/ 231 h 231"/>
                <a:gd name="T26" fmla="*/ 64 w 240"/>
                <a:gd name="T27" fmla="*/ 229 h 231"/>
                <a:gd name="T28" fmla="*/ 60 w 240"/>
                <a:gd name="T29" fmla="*/ 225 h 231"/>
                <a:gd name="T30" fmla="*/ 56 w 240"/>
                <a:gd name="T31" fmla="*/ 218 h 231"/>
                <a:gd name="T32" fmla="*/ 2 w 240"/>
                <a:gd name="T33" fmla="*/ 92 h 231"/>
                <a:gd name="T34" fmla="*/ 0 w 240"/>
                <a:gd name="T35" fmla="*/ 85 h 231"/>
                <a:gd name="T36" fmla="*/ 0 w 240"/>
                <a:gd name="T37" fmla="*/ 79 h 231"/>
                <a:gd name="T38" fmla="*/ 1 w 240"/>
                <a:gd name="T39" fmla="*/ 75 h 231"/>
                <a:gd name="T40" fmla="*/ 4 w 240"/>
                <a:gd name="T41" fmla="*/ 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0"/>
                <a:gd name="T64" fmla="*/ 0 h 231"/>
                <a:gd name="T65" fmla="*/ 240 w 24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0" h="231">
                  <a:moveTo>
                    <a:pt x="4" y="72"/>
                  </a:moveTo>
                  <a:lnTo>
                    <a:pt x="168" y="0"/>
                  </a:lnTo>
                  <a:lnTo>
                    <a:pt x="172" y="0"/>
                  </a:lnTo>
                  <a:lnTo>
                    <a:pt x="177" y="2"/>
                  </a:lnTo>
                  <a:lnTo>
                    <a:pt x="182" y="6"/>
                  </a:lnTo>
                  <a:lnTo>
                    <a:pt x="185" y="12"/>
                  </a:lnTo>
                  <a:lnTo>
                    <a:pt x="238" y="139"/>
                  </a:lnTo>
                  <a:lnTo>
                    <a:pt x="240" y="145"/>
                  </a:lnTo>
                  <a:lnTo>
                    <a:pt x="240" y="152"/>
                  </a:lnTo>
                  <a:lnTo>
                    <a:pt x="239" y="157"/>
                  </a:lnTo>
                  <a:lnTo>
                    <a:pt x="236" y="160"/>
                  </a:lnTo>
                  <a:lnTo>
                    <a:pt x="74" y="231"/>
                  </a:lnTo>
                  <a:lnTo>
                    <a:pt x="69" y="231"/>
                  </a:lnTo>
                  <a:lnTo>
                    <a:pt x="64" y="229"/>
                  </a:lnTo>
                  <a:lnTo>
                    <a:pt x="60" y="225"/>
                  </a:lnTo>
                  <a:lnTo>
                    <a:pt x="56" y="218"/>
                  </a:lnTo>
                  <a:lnTo>
                    <a:pt x="2" y="92"/>
                  </a:lnTo>
                  <a:lnTo>
                    <a:pt x="0" y="85"/>
                  </a:lnTo>
                  <a:lnTo>
                    <a:pt x="0" y="79"/>
                  </a:lnTo>
                  <a:lnTo>
                    <a:pt x="1" y="75"/>
                  </a:lnTo>
                  <a:lnTo>
                    <a:pt x="4" y="72"/>
                  </a:lnTo>
                  <a:close/>
                </a:path>
              </a:pathLst>
            </a:custGeom>
            <a:solidFill>
              <a:srgbClr val="E0E8E8"/>
            </a:solidFill>
            <a:ln w="9525">
              <a:noFill/>
              <a:round/>
              <a:headEnd/>
              <a:tailEnd/>
            </a:ln>
          </p:spPr>
          <p:txBody>
            <a:bodyPr/>
            <a:lstStyle/>
            <a:p>
              <a:endParaRPr lang="zh-CN" altLang="en-US"/>
            </a:p>
          </p:txBody>
        </p:sp>
        <p:sp>
          <p:nvSpPr>
            <p:cNvPr id="31811" name="Freeform 523"/>
            <p:cNvSpPr>
              <a:spLocks/>
            </p:cNvSpPr>
            <p:nvPr/>
          </p:nvSpPr>
          <p:spPr bwMode="auto">
            <a:xfrm>
              <a:off x="4897" y="1969"/>
              <a:ext cx="10" cy="12"/>
            </a:xfrm>
            <a:custGeom>
              <a:avLst/>
              <a:gdLst>
                <a:gd name="T0" fmla="*/ 4 w 206"/>
                <a:gd name="T1" fmla="*/ 62 h 197"/>
                <a:gd name="T2" fmla="*/ 143 w 206"/>
                <a:gd name="T3" fmla="*/ 0 h 197"/>
                <a:gd name="T4" fmla="*/ 147 w 206"/>
                <a:gd name="T5" fmla="*/ 0 h 197"/>
                <a:gd name="T6" fmla="*/ 151 w 206"/>
                <a:gd name="T7" fmla="*/ 2 h 197"/>
                <a:gd name="T8" fmla="*/ 154 w 206"/>
                <a:gd name="T9" fmla="*/ 6 h 197"/>
                <a:gd name="T10" fmla="*/ 158 w 206"/>
                <a:gd name="T11" fmla="*/ 11 h 197"/>
                <a:gd name="T12" fmla="*/ 204 w 206"/>
                <a:gd name="T13" fmla="*/ 119 h 197"/>
                <a:gd name="T14" fmla="*/ 206 w 206"/>
                <a:gd name="T15" fmla="*/ 124 h 197"/>
                <a:gd name="T16" fmla="*/ 206 w 206"/>
                <a:gd name="T17" fmla="*/ 129 h 197"/>
                <a:gd name="T18" fmla="*/ 204 w 206"/>
                <a:gd name="T19" fmla="*/ 134 h 197"/>
                <a:gd name="T20" fmla="*/ 202 w 206"/>
                <a:gd name="T21" fmla="*/ 137 h 197"/>
                <a:gd name="T22" fmla="*/ 63 w 206"/>
                <a:gd name="T23" fmla="*/ 197 h 197"/>
                <a:gd name="T24" fmla="*/ 59 w 206"/>
                <a:gd name="T25" fmla="*/ 197 h 197"/>
                <a:gd name="T26" fmla="*/ 54 w 206"/>
                <a:gd name="T27" fmla="*/ 196 h 197"/>
                <a:gd name="T28" fmla="*/ 51 w 206"/>
                <a:gd name="T29" fmla="*/ 192 h 197"/>
                <a:gd name="T30" fmla="*/ 48 w 206"/>
                <a:gd name="T31" fmla="*/ 187 h 197"/>
                <a:gd name="T32" fmla="*/ 2 w 206"/>
                <a:gd name="T33" fmla="*/ 80 h 197"/>
                <a:gd name="T34" fmla="*/ 0 w 206"/>
                <a:gd name="T35" fmla="*/ 73 h 197"/>
                <a:gd name="T36" fmla="*/ 0 w 206"/>
                <a:gd name="T37" fmla="*/ 68 h 197"/>
                <a:gd name="T38" fmla="*/ 2 w 206"/>
                <a:gd name="T39" fmla="*/ 64 h 197"/>
                <a:gd name="T40" fmla="*/ 4 w 206"/>
                <a:gd name="T41" fmla="*/ 62 h 1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6"/>
                <a:gd name="T64" fmla="*/ 0 h 197"/>
                <a:gd name="T65" fmla="*/ 206 w 206"/>
                <a:gd name="T66" fmla="*/ 197 h 1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6" h="197">
                  <a:moveTo>
                    <a:pt x="4" y="62"/>
                  </a:moveTo>
                  <a:lnTo>
                    <a:pt x="143" y="0"/>
                  </a:lnTo>
                  <a:lnTo>
                    <a:pt x="147" y="0"/>
                  </a:lnTo>
                  <a:lnTo>
                    <a:pt x="151" y="2"/>
                  </a:lnTo>
                  <a:lnTo>
                    <a:pt x="154" y="6"/>
                  </a:lnTo>
                  <a:lnTo>
                    <a:pt x="158" y="11"/>
                  </a:lnTo>
                  <a:lnTo>
                    <a:pt x="204" y="119"/>
                  </a:lnTo>
                  <a:lnTo>
                    <a:pt x="206" y="124"/>
                  </a:lnTo>
                  <a:lnTo>
                    <a:pt x="206" y="129"/>
                  </a:lnTo>
                  <a:lnTo>
                    <a:pt x="204" y="134"/>
                  </a:lnTo>
                  <a:lnTo>
                    <a:pt x="202" y="137"/>
                  </a:lnTo>
                  <a:lnTo>
                    <a:pt x="63" y="197"/>
                  </a:lnTo>
                  <a:lnTo>
                    <a:pt x="59" y="197"/>
                  </a:lnTo>
                  <a:lnTo>
                    <a:pt x="54" y="196"/>
                  </a:lnTo>
                  <a:lnTo>
                    <a:pt x="51" y="192"/>
                  </a:lnTo>
                  <a:lnTo>
                    <a:pt x="48" y="187"/>
                  </a:lnTo>
                  <a:lnTo>
                    <a:pt x="2" y="80"/>
                  </a:lnTo>
                  <a:lnTo>
                    <a:pt x="0" y="73"/>
                  </a:lnTo>
                  <a:lnTo>
                    <a:pt x="0" y="68"/>
                  </a:lnTo>
                  <a:lnTo>
                    <a:pt x="2" y="64"/>
                  </a:lnTo>
                  <a:lnTo>
                    <a:pt x="4" y="62"/>
                  </a:lnTo>
                  <a:close/>
                </a:path>
              </a:pathLst>
            </a:custGeom>
            <a:solidFill>
              <a:srgbClr val="919999"/>
            </a:solidFill>
            <a:ln w="9525">
              <a:noFill/>
              <a:round/>
              <a:headEnd/>
              <a:tailEnd/>
            </a:ln>
          </p:spPr>
          <p:txBody>
            <a:bodyPr/>
            <a:lstStyle/>
            <a:p>
              <a:endParaRPr lang="zh-CN" altLang="en-US"/>
            </a:p>
          </p:txBody>
        </p:sp>
        <p:sp>
          <p:nvSpPr>
            <p:cNvPr id="31812" name="Freeform 524"/>
            <p:cNvSpPr>
              <a:spLocks/>
            </p:cNvSpPr>
            <p:nvPr/>
          </p:nvSpPr>
          <p:spPr bwMode="auto">
            <a:xfrm>
              <a:off x="4900" y="1971"/>
              <a:ext cx="6" cy="9"/>
            </a:xfrm>
            <a:custGeom>
              <a:avLst/>
              <a:gdLst>
                <a:gd name="T0" fmla="*/ 88 w 119"/>
                <a:gd name="T1" fmla="*/ 7 h 152"/>
                <a:gd name="T2" fmla="*/ 117 w 119"/>
                <a:gd name="T3" fmla="*/ 76 h 152"/>
                <a:gd name="T4" fmla="*/ 119 w 119"/>
                <a:gd name="T5" fmla="*/ 85 h 152"/>
                <a:gd name="T6" fmla="*/ 119 w 119"/>
                <a:gd name="T7" fmla="*/ 94 h 152"/>
                <a:gd name="T8" fmla="*/ 117 w 119"/>
                <a:gd name="T9" fmla="*/ 102 h 152"/>
                <a:gd name="T10" fmla="*/ 113 w 119"/>
                <a:gd name="T11" fmla="*/ 107 h 152"/>
                <a:gd name="T12" fmla="*/ 14 w 119"/>
                <a:gd name="T13" fmla="*/ 150 h 152"/>
                <a:gd name="T14" fmla="*/ 6 w 119"/>
                <a:gd name="T15" fmla="*/ 152 h 152"/>
                <a:gd name="T16" fmla="*/ 2 w 119"/>
                <a:gd name="T17" fmla="*/ 148 h 152"/>
                <a:gd name="T18" fmla="*/ 0 w 119"/>
                <a:gd name="T19" fmla="*/ 139 h 152"/>
                <a:gd name="T20" fmla="*/ 1 w 119"/>
                <a:gd name="T21" fmla="*/ 125 h 152"/>
                <a:gd name="T22" fmla="*/ 4 w 119"/>
                <a:gd name="T23" fmla="*/ 111 h 152"/>
                <a:gd name="T24" fmla="*/ 9 w 119"/>
                <a:gd name="T25" fmla="*/ 94 h 152"/>
                <a:gd name="T26" fmla="*/ 14 w 119"/>
                <a:gd name="T27" fmla="*/ 76 h 152"/>
                <a:gd name="T28" fmla="*/ 21 w 119"/>
                <a:gd name="T29" fmla="*/ 61 h 152"/>
                <a:gd name="T30" fmla="*/ 29 w 119"/>
                <a:gd name="T31" fmla="*/ 46 h 152"/>
                <a:gd name="T32" fmla="*/ 38 w 119"/>
                <a:gd name="T33" fmla="*/ 33 h 152"/>
                <a:gd name="T34" fmla="*/ 48 w 119"/>
                <a:gd name="T35" fmla="*/ 21 h 152"/>
                <a:gd name="T36" fmla="*/ 59 w 119"/>
                <a:gd name="T37" fmla="*/ 12 h 152"/>
                <a:gd name="T38" fmla="*/ 68 w 119"/>
                <a:gd name="T39" fmla="*/ 5 h 152"/>
                <a:gd name="T40" fmla="*/ 76 w 119"/>
                <a:gd name="T41" fmla="*/ 0 h 152"/>
                <a:gd name="T42" fmla="*/ 83 w 119"/>
                <a:gd name="T43" fmla="*/ 1 h 152"/>
                <a:gd name="T44" fmla="*/ 88 w 119"/>
                <a:gd name="T45" fmla="*/ 7 h 1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2"/>
                <a:gd name="T71" fmla="*/ 119 w 119"/>
                <a:gd name="T72" fmla="*/ 152 h 1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2">
                  <a:moveTo>
                    <a:pt x="88" y="7"/>
                  </a:moveTo>
                  <a:lnTo>
                    <a:pt x="117" y="76"/>
                  </a:lnTo>
                  <a:lnTo>
                    <a:pt x="119" y="85"/>
                  </a:lnTo>
                  <a:lnTo>
                    <a:pt x="119" y="94"/>
                  </a:lnTo>
                  <a:lnTo>
                    <a:pt x="117" y="102"/>
                  </a:lnTo>
                  <a:lnTo>
                    <a:pt x="113" y="107"/>
                  </a:lnTo>
                  <a:lnTo>
                    <a:pt x="14" y="150"/>
                  </a:lnTo>
                  <a:lnTo>
                    <a:pt x="6" y="152"/>
                  </a:lnTo>
                  <a:lnTo>
                    <a:pt x="2" y="148"/>
                  </a:lnTo>
                  <a:lnTo>
                    <a:pt x="0" y="139"/>
                  </a:lnTo>
                  <a:lnTo>
                    <a:pt x="1" y="125"/>
                  </a:lnTo>
                  <a:lnTo>
                    <a:pt x="4" y="111"/>
                  </a:lnTo>
                  <a:lnTo>
                    <a:pt x="9" y="94"/>
                  </a:lnTo>
                  <a:lnTo>
                    <a:pt x="14" y="76"/>
                  </a:lnTo>
                  <a:lnTo>
                    <a:pt x="21" y="61"/>
                  </a:lnTo>
                  <a:lnTo>
                    <a:pt x="29" y="46"/>
                  </a:lnTo>
                  <a:lnTo>
                    <a:pt x="38" y="33"/>
                  </a:lnTo>
                  <a:lnTo>
                    <a:pt x="48" y="21"/>
                  </a:lnTo>
                  <a:lnTo>
                    <a:pt x="59" y="12"/>
                  </a:lnTo>
                  <a:lnTo>
                    <a:pt x="68" y="5"/>
                  </a:lnTo>
                  <a:lnTo>
                    <a:pt x="76" y="0"/>
                  </a:lnTo>
                  <a:lnTo>
                    <a:pt x="83" y="1"/>
                  </a:lnTo>
                  <a:lnTo>
                    <a:pt x="88" y="7"/>
                  </a:lnTo>
                  <a:close/>
                </a:path>
              </a:pathLst>
            </a:custGeom>
            <a:solidFill>
              <a:srgbClr val="D1D9D9"/>
            </a:solidFill>
            <a:ln w="9525">
              <a:noFill/>
              <a:round/>
              <a:headEnd/>
              <a:tailEnd/>
            </a:ln>
          </p:spPr>
          <p:txBody>
            <a:bodyPr/>
            <a:lstStyle/>
            <a:p>
              <a:endParaRPr lang="zh-CN" altLang="en-US"/>
            </a:p>
          </p:txBody>
        </p:sp>
        <p:sp>
          <p:nvSpPr>
            <p:cNvPr id="31813" name="Freeform 525"/>
            <p:cNvSpPr>
              <a:spLocks/>
            </p:cNvSpPr>
            <p:nvPr/>
          </p:nvSpPr>
          <p:spPr bwMode="auto">
            <a:xfrm>
              <a:off x="4915" y="1955"/>
              <a:ext cx="14" cy="18"/>
            </a:xfrm>
            <a:custGeom>
              <a:avLst/>
              <a:gdLst>
                <a:gd name="T0" fmla="*/ 291 w 291"/>
                <a:gd name="T1" fmla="*/ 184 h 277"/>
                <a:gd name="T2" fmla="*/ 80 w 291"/>
                <a:gd name="T3" fmla="*/ 277 h 277"/>
                <a:gd name="T4" fmla="*/ 0 w 291"/>
                <a:gd name="T5" fmla="*/ 93 h 277"/>
                <a:gd name="T6" fmla="*/ 213 w 291"/>
                <a:gd name="T7" fmla="*/ 0 h 277"/>
                <a:gd name="T8" fmla="*/ 291 w 291"/>
                <a:gd name="T9" fmla="*/ 184 h 277"/>
                <a:gd name="T10" fmla="*/ 0 60000 65536"/>
                <a:gd name="T11" fmla="*/ 0 60000 65536"/>
                <a:gd name="T12" fmla="*/ 0 60000 65536"/>
                <a:gd name="T13" fmla="*/ 0 60000 65536"/>
                <a:gd name="T14" fmla="*/ 0 60000 65536"/>
                <a:gd name="T15" fmla="*/ 0 w 291"/>
                <a:gd name="T16" fmla="*/ 0 h 277"/>
                <a:gd name="T17" fmla="*/ 291 w 291"/>
                <a:gd name="T18" fmla="*/ 277 h 277"/>
              </a:gdLst>
              <a:ahLst/>
              <a:cxnLst>
                <a:cxn ang="T10">
                  <a:pos x="T0" y="T1"/>
                </a:cxn>
                <a:cxn ang="T11">
                  <a:pos x="T2" y="T3"/>
                </a:cxn>
                <a:cxn ang="T12">
                  <a:pos x="T4" y="T5"/>
                </a:cxn>
                <a:cxn ang="T13">
                  <a:pos x="T6" y="T7"/>
                </a:cxn>
                <a:cxn ang="T14">
                  <a:pos x="T8" y="T9"/>
                </a:cxn>
              </a:cxnLst>
              <a:rect l="T15" t="T16" r="T17" b="T18"/>
              <a:pathLst>
                <a:path w="291" h="277">
                  <a:moveTo>
                    <a:pt x="291" y="184"/>
                  </a:moveTo>
                  <a:lnTo>
                    <a:pt x="80" y="277"/>
                  </a:lnTo>
                  <a:lnTo>
                    <a:pt x="0" y="93"/>
                  </a:lnTo>
                  <a:lnTo>
                    <a:pt x="213" y="0"/>
                  </a:lnTo>
                  <a:lnTo>
                    <a:pt x="291" y="184"/>
                  </a:lnTo>
                  <a:close/>
                </a:path>
              </a:pathLst>
            </a:custGeom>
            <a:solidFill>
              <a:srgbClr val="000000"/>
            </a:solidFill>
            <a:ln w="9525">
              <a:noFill/>
              <a:round/>
              <a:headEnd/>
              <a:tailEnd/>
            </a:ln>
          </p:spPr>
          <p:txBody>
            <a:bodyPr/>
            <a:lstStyle/>
            <a:p>
              <a:endParaRPr lang="zh-CN" altLang="en-US"/>
            </a:p>
          </p:txBody>
        </p:sp>
        <p:sp>
          <p:nvSpPr>
            <p:cNvPr id="31814" name="Freeform 526"/>
            <p:cNvSpPr>
              <a:spLocks/>
            </p:cNvSpPr>
            <p:nvPr/>
          </p:nvSpPr>
          <p:spPr bwMode="auto">
            <a:xfrm>
              <a:off x="4917" y="1959"/>
              <a:ext cx="12" cy="13"/>
            </a:xfrm>
            <a:custGeom>
              <a:avLst/>
              <a:gdLst>
                <a:gd name="T0" fmla="*/ 230 w 230"/>
                <a:gd name="T1" fmla="*/ 124 h 201"/>
                <a:gd name="T2" fmla="*/ 53 w 230"/>
                <a:gd name="T3" fmla="*/ 201 h 201"/>
                <a:gd name="T4" fmla="*/ 0 w 230"/>
                <a:gd name="T5" fmla="*/ 77 h 201"/>
                <a:gd name="T6" fmla="*/ 177 w 230"/>
                <a:gd name="T7" fmla="*/ 0 h 201"/>
                <a:gd name="T8" fmla="*/ 230 w 230"/>
                <a:gd name="T9" fmla="*/ 124 h 201"/>
                <a:gd name="T10" fmla="*/ 0 60000 65536"/>
                <a:gd name="T11" fmla="*/ 0 60000 65536"/>
                <a:gd name="T12" fmla="*/ 0 60000 65536"/>
                <a:gd name="T13" fmla="*/ 0 60000 65536"/>
                <a:gd name="T14" fmla="*/ 0 60000 65536"/>
                <a:gd name="T15" fmla="*/ 0 w 230"/>
                <a:gd name="T16" fmla="*/ 0 h 201"/>
                <a:gd name="T17" fmla="*/ 230 w 230"/>
                <a:gd name="T18" fmla="*/ 201 h 201"/>
              </a:gdLst>
              <a:ahLst/>
              <a:cxnLst>
                <a:cxn ang="T10">
                  <a:pos x="T0" y="T1"/>
                </a:cxn>
                <a:cxn ang="T11">
                  <a:pos x="T2" y="T3"/>
                </a:cxn>
                <a:cxn ang="T12">
                  <a:pos x="T4" y="T5"/>
                </a:cxn>
                <a:cxn ang="T13">
                  <a:pos x="T6" y="T7"/>
                </a:cxn>
                <a:cxn ang="T14">
                  <a:pos x="T8" y="T9"/>
                </a:cxn>
              </a:cxnLst>
              <a:rect l="T15" t="T16" r="T17" b="T18"/>
              <a:pathLst>
                <a:path w="230" h="201">
                  <a:moveTo>
                    <a:pt x="230" y="124"/>
                  </a:moveTo>
                  <a:lnTo>
                    <a:pt x="53" y="201"/>
                  </a:lnTo>
                  <a:lnTo>
                    <a:pt x="0" y="77"/>
                  </a:lnTo>
                  <a:lnTo>
                    <a:pt x="177" y="0"/>
                  </a:lnTo>
                  <a:lnTo>
                    <a:pt x="230" y="124"/>
                  </a:lnTo>
                  <a:close/>
                </a:path>
              </a:pathLst>
            </a:custGeom>
            <a:solidFill>
              <a:srgbClr val="BAC2C2"/>
            </a:solidFill>
            <a:ln w="9525">
              <a:noFill/>
              <a:round/>
              <a:headEnd/>
              <a:tailEnd/>
            </a:ln>
          </p:spPr>
          <p:txBody>
            <a:bodyPr/>
            <a:lstStyle/>
            <a:p>
              <a:endParaRPr lang="zh-CN" altLang="en-US"/>
            </a:p>
          </p:txBody>
        </p:sp>
        <p:sp>
          <p:nvSpPr>
            <p:cNvPr id="31815" name="Freeform 527"/>
            <p:cNvSpPr>
              <a:spLocks/>
            </p:cNvSpPr>
            <p:nvPr/>
          </p:nvSpPr>
          <p:spPr bwMode="auto">
            <a:xfrm>
              <a:off x="4916" y="1957"/>
              <a:ext cx="12" cy="14"/>
            </a:xfrm>
            <a:custGeom>
              <a:avLst/>
              <a:gdLst>
                <a:gd name="T0" fmla="*/ 4 w 240"/>
                <a:gd name="T1" fmla="*/ 72 h 231"/>
                <a:gd name="T2" fmla="*/ 168 w 240"/>
                <a:gd name="T3" fmla="*/ 0 h 231"/>
                <a:gd name="T4" fmla="*/ 172 w 240"/>
                <a:gd name="T5" fmla="*/ 0 h 231"/>
                <a:gd name="T6" fmla="*/ 177 w 240"/>
                <a:gd name="T7" fmla="*/ 2 h 231"/>
                <a:gd name="T8" fmla="*/ 182 w 240"/>
                <a:gd name="T9" fmla="*/ 6 h 231"/>
                <a:gd name="T10" fmla="*/ 185 w 240"/>
                <a:gd name="T11" fmla="*/ 12 h 231"/>
                <a:gd name="T12" fmla="*/ 238 w 240"/>
                <a:gd name="T13" fmla="*/ 139 h 231"/>
                <a:gd name="T14" fmla="*/ 240 w 240"/>
                <a:gd name="T15" fmla="*/ 146 h 231"/>
                <a:gd name="T16" fmla="*/ 240 w 240"/>
                <a:gd name="T17" fmla="*/ 152 h 231"/>
                <a:gd name="T18" fmla="*/ 239 w 240"/>
                <a:gd name="T19" fmla="*/ 157 h 231"/>
                <a:gd name="T20" fmla="*/ 236 w 240"/>
                <a:gd name="T21" fmla="*/ 160 h 231"/>
                <a:gd name="T22" fmla="*/ 73 w 240"/>
                <a:gd name="T23" fmla="*/ 231 h 231"/>
                <a:gd name="T24" fmla="*/ 69 w 240"/>
                <a:gd name="T25" fmla="*/ 231 h 231"/>
                <a:gd name="T26" fmla="*/ 64 w 240"/>
                <a:gd name="T27" fmla="*/ 229 h 231"/>
                <a:gd name="T28" fmla="*/ 60 w 240"/>
                <a:gd name="T29" fmla="*/ 225 h 231"/>
                <a:gd name="T30" fmla="*/ 56 w 240"/>
                <a:gd name="T31" fmla="*/ 218 h 231"/>
                <a:gd name="T32" fmla="*/ 2 w 240"/>
                <a:gd name="T33" fmla="*/ 92 h 231"/>
                <a:gd name="T34" fmla="*/ 0 w 240"/>
                <a:gd name="T35" fmla="*/ 85 h 231"/>
                <a:gd name="T36" fmla="*/ 0 w 240"/>
                <a:gd name="T37" fmla="*/ 79 h 231"/>
                <a:gd name="T38" fmla="*/ 1 w 240"/>
                <a:gd name="T39" fmla="*/ 75 h 231"/>
                <a:gd name="T40" fmla="*/ 4 w 240"/>
                <a:gd name="T41" fmla="*/ 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0"/>
                <a:gd name="T64" fmla="*/ 0 h 231"/>
                <a:gd name="T65" fmla="*/ 240 w 24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0" h="231">
                  <a:moveTo>
                    <a:pt x="4" y="72"/>
                  </a:moveTo>
                  <a:lnTo>
                    <a:pt x="168" y="0"/>
                  </a:lnTo>
                  <a:lnTo>
                    <a:pt x="172" y="0"/>
                  </a:lnTo>
                  <a:lnTo>
                    <a:pt x="177" y="2"/>
                  </a:lnTo>
                  <a:lnTo>
                    <a:pt x="182" y="6"/>
                  </a:lnTo>
                  <a:lnTo>
                    <a:pt x="185" y="12"/>
                  </a:lnTo>
                  <a:lnTo>
                    <a:pt x="238" y="139"/>
                  </a:lnTo>
                  <a:lnTo>
                    <a:pt x="240" y="146"/>
                  </a:lnTo>
                  <a:lnTo>
                    <a:pt x="240" y="152"/>
                  </a:lnTo>
                  <a:lnTo>
                    <a:pt x="239" y="157"/>
                  </a:lnTo>
                  <a:lnTo>
                    <a:pt x="236" y="160"/>
                  </a:lnTo>
                  <a:lnTo>
                    <a:pt x="73" y="231"/>
                  </a:lnTo>
                  <a:lnTo>
                    <a:pt x="69" y="231"/>
                  </a:lnTo>
                  <a:lnTo>
                    <a:pt x="64" y="229"/>
                  </a:lnTo>
                  <a:lnTo>
                    <a:pt x="60" y="225"/>
                  </a:lnTo>
                  <a:lnTo>
                    <a:pt x="56" y="218"/>
                  </a:lnTo>
                  <a:lnTo>
                    <a:pt x="2" y="92"/>
                  </a:lnTo>
                  <a:lnTo>
                    <a:pt x="0" y="85"/>
                  </a:lnTo>
                  <a:lnTo>
                    <a:pt x="0" y="79"/>
                  </a:lnTo>
                  <a:lnTo>
                    <a:pt x="1" y="75"/>
                  </a:lnTo>
                  <a:lnTo>
                    <a:pt x="4" y="72"/>
                  </a:lnTo>
                  <a:close/>
                </a:path>
              </a:pathLst>
            </a:custGeom>
            <a:solidFill>
              <a:srgbClr val="E0E8E8"/>
            </a:solidFill>
            <a:ln w="9525">
              <a:noFill/>
              <a:round/>
              <a:headEnd/>
              <a:tailEnd/>
            </a:ln>
          </p:spPr>
          <p:txBody>
            <a:bodyPr/>
            <a:lstStyle/>
            <a:p>
              <a:endParaRPr lang="zh-CN" altLang="en-US"/>
            </a:p>
          </p:txBody>
        </p:sp>
        <p:sp>
          <p:nvSpPr>
            <p:cNvPr id="31816" name="Freeform 528"/>
            <p:cNvSpPr>
              <a:spLocks/>
            </p:cNvSpPr>
            <p:nvPr/>
          </p:nvSpPr>
          <p:spPr bwMode="auto">
            <a:xfrm>
              <a:off x="4917" y="1958"/>
              <a:ext cx="10" cy="12"/>
            </a:xfrm>
            <a:custGeom>
              <a:avLst/>
              <a:gdLst>
                <a:gd name="T0" fmla="*/ 4 w 206"/>
                <a:gd name="T1" fmla="*/ 62 h 197"/>
                <a:gd name="T2" fmla="*/ 143 w 206"/>
                <a:gd name="T3" fmla="*/ 0 h 197"/>
                <a:gd name="T4" fmla="*/ 147 w 206"/>
                <a:gd name="T5" fmla="*/ 0 h 197"/>
                <a:gd name="T6" fmla="*/ 151 w 206"/>
                <a:gd name="T7" fmla="*/ 3 h 197"/>
                <a:gd name="T8" fmla="*/ 154 w 206"/>
                <a:gd name="T9" fmla="*/ 6 h 197"/>
                <a:gd name="T10" fmla="*/ 157 w 206"/>
                <a:gd name="T11" fmla="*/ 11 h 197"/>
                <a:gd name="T12" fmla="*/ 204 w 206"/>
                <a:gd name="T13" fmla="*/ 119 h 197"/>
                <a:gd name="T14" fmla="*/ 206 w 206"/>
                <a:gd name="T15" fmla="*/ 124 h 197"/>
                <a:gd name="T16" fmla="*/ 206 w 206"/>
                <a:gd name="T17" fmla="*/ 130 h 197"/>
                <a:gd name="T18" fmla="*/ 204 w 206"/>
                <a:gd name="T19" fmla="*/ 134 h 197"/>
                <a:gd name="T20" fmla="*/ 202 w 206"/>
                <a:gd name="T21" fmla="*/ 137 h 197"/>
                <a:gd name="T22" fmla="*/ 63 w 206"/>
                <a:gd name="T23" fmla="*/ 197 h 197"/>
                <a:gd name="T24" fmla="*/ 59 w 206"/>
                <a:gd name="T25" fmla="*/ 197 h 197"/>
                <a:gd name="T26" fmla="*/ 54 w 206"/>
                <a:gd name="T27" fmla="*/ 196 h 197"/>
                <a:gd name="T28" fmla="*/ 51 w 206"/>
                <a:gd name="T29" fmla="*/ 192 h 197"/>
                <a:gd name="T30" fmla="*/ 48 w 206"/>
                <a:gd name="T31" fmla="*/ 187 h 197"/>
                <a:gd name="T32" fmla="*/ 2 w 206"/>
                <a:gd name="T33" fmla="*/ 80 h 197"/>
                <a:gd name="T34" fmla="*/ 0 w 206"/>
                <a:gd name="T35" fmla="*/ 73 h 197"/>
                <a:gd name="T36" fmla="*/ 0 w 206"/>
                <a:gd name="T37" fmla="*/ 68 h 197"/>
                <a:gd name="T38" fmla="*/ 2 w 206"/>
                <a:gd name="T39" fmla="*/ 64 h 197"/>
                <a:gd name="T40" fmla="*/ 4 w 206"/>
                <a:gd name="T41" fmla="*/ 62 h 1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6"/>
                <a:gd name="T64" fmla="*/ 0 h 197"/>
                <a:gd name="T65" fmla="*/ 206 w 206"/>
                <a:gd name="T66" fmla="*/ 197 h 1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6" h="197">
                  <a:moveTo>
                    <a:pt x="4" y="62"/>
                  </a:moveTo>
                  <a:lnTo>
                    <a:pt x="143" y="0"/>
                  </a:lnTo>
                  <a:lnTo>
                    <a:pt x="147" y="0"/>
                  </a:lnTo>
                  <a:lnTo>
                    <a:pt x="151" y="3"/>
                  </a:lnTo>
                  <a:lnTo>
                    <a:pt x="154" y="6"/>
                  </a:lnTo>
                  <a:lnTo>
                    <a:pt x="157" y="11"/>
                  </a:lnTo>
                  <a:lnTo>
                    <a:pt x="204" y="119"/>
                  </a:lnTo>
                  <a:lnTo>
                    <a:pt x="206" y="124"/>
                  </a:lnTo>
                  <a:lnTo>
                    <a:pt x="206" y="130"/>
                  </a:lnTo>
                  <a:lnTo>
                    <a:pt x="204" y="134"/>
                  </a:lnTo>
                  <a:lnTo>
                    <a:pt x="202" y="137"/>
                  </a:lnTo>
                  <a:lnTo>
                    <a:pt x="63" y="197"/>
                  </a:lnTo>
                  <a:lnTo>
                    <a:pt x="59" y="197"/>
                  </a:lnTo>
                  <a:lnTo>
                    <a:pt x="54" y="196"/>
                  </a:lnTo>
                  <a:lnTo>
                    <a:pt x="51" y="192"/>
                  </a:lnTo>
                  <a:lnTo>
                    <a:pt x="48" y="187"/>
                  </a:lnTo>
                  <a:lnTo>
                    <a:pt x="2" y="80"/>
                  </a:lnTo>
                  <a:lnTo>
                    <a:pt x="0" y="73"/>
                  </a:lnTo>
                  <a:lnTo>
                    <a:pt x="0" y="68"/>
                  </a:lnTo>
                  <a:lnTo>
                    <a:pt x="2" y="64"/>
                  </a:lnTo>
                  <a:lnTo>
                    <a:pt x="4" y="62"/>
                  </a:lnTo>
                  <a:close/>
                </a:path>
              </a:pathLst>
            </a:custGeom>
            <a:solidFill>
              <a:srgbClr val="919999"/>
            </a:solidFill>
            <a:ln w="9525">
              <a:noFill/>
              <a:round/>
              <a:headEnd/>
              <a:tailEnd/>
            </a:ln>
          </p:spPr>
          <p:txBody>
            <a:bodyPr/>
            <a:lstStyle/>
            <a:p>
              <a:endParaRPr lang="zh-CN" altLang="en-US"/>
            </a:p>
          </p:txBody>
        </p:sp>
        <p:sp>
          <p:nvSpPr>
            <p:cNvPr id="31817" name="Freeform 529"/>
            <p:cNvSpPr>
              <a:spLocks/>
            </p:cNvSpPr>
            <p:nvPr/>
          </p:nvSpPr>
          <p:spPr bwMode="auto">
            <a:xfrm>
              <a:off x="4920" y="1960"/>
              <a:ext cx="6" cy="9"/>
            </a:xfrm>
            <a:custGeom>
              <a:avLst/>
              <a:gdLst>
                <a:gd name="T0" fmla="*/ 88 w 120"/>
                <a:gd name="T1" fmla="*/ 7 h 152"/>
                <a:gd name="T2" fmla="*/ 117 w 120"/>
                <a:gd name="T3" fmla="*/ 77 h 152"/>
                <a:gd name="T4" fmla="*/ 119 w 120"/>
                <a:gd name="T5" fmla="*/ 86 h 152"/>
                <a:gd name="T6" fmla="*/ 120 w 120"/>
                <a:gd name="T7" fmla="*/ 94 h 152"/>
                <a:gd name="T8" fmla="*/ 118 w 120"/>
                <a:gd name="T9" fmla="*/ 102 h 152"/>
                <a:gd name="T10" fmla="*/ 113 w 120"/>
                <a:gd name="T11" fmla="*/ 108 h 152"/>
                <a:gd name="T12" fmla="*/ 14 w 120"/>
                <a:gd name="T13" fmla="*/ 150 h 152"/>
                <a:gd name="T14" fmla="*/ 6 w 120"/>
                <a:gd name="T15" fmla="*/ 152 h 152"/>
                <a:gd name="T16" fmla="*/ 2 w 120"/>
                <a:gd name="T17" fmla="*/ 148 h 152"/>
                <a:gd name="T18" fmla="*/ 0 w 120"/>
                <a:gd name="T19" fmla="*/ 139 h 152"/>
                <a:gd name="T20" fmla="*/ 1 w 120"/>
                <a:gd name="T21" fmla="*/ 126 h 152"/>
                <a:gd name="T22" fmla="*/ 4 w 120"/>
                <a:gd name="T23" fmla="*/ 111 h 152"/>
                <a:gd name="T24" fmla="*/ 9 w 120"/>
                <a:gd name="T25" fmla="*/ 94 h 152"/>
                <a:gd name="T26" fmla="*/ 14 w 120"/>
                <a:gd name="T27" fmla="*/ 77 h 152"/>
                <a:gd name="T28" fmla="*/ 21 w 120"/>
                <a:gd name="T29" fmla="*/ 61 h 152"/>
                <a:gd name="T30" fmla="*/ 30 w 120"/>
                <a:gd name="T31" fmla="*/ 46 h 152"/>
                <a:gd name="T32" fmla="*/ 38 w 120"/>
                <a:gd name="T33" fmla="*/ 33 h 152"/>
                <a:gd name="T34" fmla="*/ 48 w 120"/>
                <a:gd name="T35" fmla="*/ 21 h 152"/>
                <a:gd name="T36" fmla="*/ 59 w 120"/>
                <a:gd name="T37" fmla="*/ 12 h 152"/>
                <a:gd name="T38" fmla="*/ 68 w 120"/>
                <a:gd name="T39" fmla="*/ 5 h 152"/>
                <a:gd name="T40" fmla="*/ 77 w 120"/>
                <a:gd name="T41" fmla="*/ 0 h 152"/>
                <a:gd name="T42" fmla="*/ 83 w 120"/>
                <a:gd name="T43" fmla="*/ 1 h 152"/>
                <a:gd name="T44" fmla="*/ 88 w 120"/>
                <a:gd name="T45" fmla="*/ 7 h 1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
                <a:gd name="T70" fmla="*/ 0 h 152"/>
                <a:gd name="T71" fmla="*/ 120 w 120"/>
                <a:gd name="T72" fmla="*/ 152 h 1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 h="152">
                  <a:moveTo>
                    <a:pt x="88" y="7"/>
                  </a:moveTo>
                  <a:lnTo>
                    <a:pt x="117" y="77"/>
                  </a:lnTo>
                  <a:lnTo>
                    <a:pt x="119" y="86"/>
                  </a:lnTo>
                  <a:lnTo>
                    <a:pt x="120" y="94"/>
                  </a:lnTo>
                  <a:lnTo>
                    <a:pt x="118" y="102"/>
                  </a:lnTo>
                  <a:lnTo>
                    <a:pt x="113" y="108"/>
                  </a:lnTo>
                  <a:lnTo>
                    <a:pt x="14" y="150"/>
                  </a:lnTo>
                  <a:lnTo>
                    <a:pt x="6" y="152"/>
                  </a:lnTo>
                  <a:lnTo>
                    <a:pt x="2" y="148"/>
                  </a:lnTo>
                  <a:lnTo>
                    <a:pt x="0" y="139"/>
                  </a:lnTo>
                  <a:lnTo>
                    <a:pt x="1" y="126"/>
                  </a:lnTo>
                  <a:lnTo>
                    <a:pt x="4" y="111"/>
                  </a:lnTo>
                  <a:lnTo>
                    <a:pt x="9" y="94"/>
                  </a:lnTo>
                  <a:lnTo>
                    <a:pt x="14" y="77"/>
                  </a:lnTo>
                  <a:lnTo>
                    <a:pt x="21" y="61"/>
                  </a:lnTo>
                  <a:lnTo>
                    <a:pt x="30" y="46"/>
                  </a:lnTo>
                  <a:lnTo>
                    <a:pt x="38" y="33"/>
                  </a:lnTo>
                  <a:lnTo>
                    <a:pt x="48" y="21"/>
                  </a:lnTo>
                  <a:lnTo>
                    <a:pt x="59" y="12"/>
                  </a:lnTo>
                  <a:lnTo>
                    <a:pt x="68" y="5"/>
                  </a:lnTo>
                  <a:lnTo>
                    <a:pt x="77" y="0"/>
                  </a:lnTo>
                  <a:lnTo>
                    <a:pt x="83" y="1"/>
                  </a:lnTo>
                  <a:lnTo>
                    <a:pt x="88" y="7"/>
                  </a:lnTo>
                  <a:close/>
                </a:path>
              </a:pathLst>
            </a:custGeom>
            <a:solidFill>
              <a:srgbClr val="D1D9D9"/>
            </a:solidFill>
            <a:ln w="9525">
              <a:noFill/>
              <a:round/>
              <a:headEnd/>
              <a:tailEnd/>
            </a:ln>
          </p:spPr>
          <p:txBody>
            <a:bodyPr/>
            <a:lstStyle/>
            <a:p>
              <a:endParaRPr lang="zh-CN" altLang="en-US"/>
            </a:p>
          </p:txBody>
        </p:sp>
        <p:sp>
          <p:nvSpPr>
            <p:cNvPr id="31818" name="Freeform 530"/>
            <p:cNvSpPr>
              <a:spLocks/>
            </p:cNvSpPr>
            <p:nvPr/>
          </p:nvSpPr>
          <p:spPr bwMode="auto">
            <a:xfrm>
              <a:off x="4942" y="1948"/>
              <a:ext cx="5" cy="6"/>
            </a:xfrm>
            <a:custGeom>
              <a:avLst/>
              <a:gdLst>
                <a:gd name="T0" fmla="*/ 50 w 101"/>
                <a:gd name="T1" fmla="*/ 102 h 102"/>
                <a:gd name="T2" fmla="*/ 40 w 101"/>
                <a:gd name="T3" fmla="*/ 101 h 102"/>
                <a:gd name="T4" fmla="*/ 31 w 101"/>
                <a:gd name="T5" fmla="*/ 98 h 102"/>
                <a:gd name="T6" fmla="*/ 22 w 101"/>
                <a:gd name="T7" fmla="*/ 94 h 102"/>
                <a:gd name="T8" fmla="*/ 14 w 101"/>
                <a:gd name="T9" fmla="*/ 88 h 102"/>
                <a:gd name="T10" fmla="*/ 8 w 101"/>
                <a:gd name="T11" fmla="*/ 79 h 102"/>
                <a:gd name="T12" fmla="*/ 4 w 101"/>
                <a:gd name="T13" fmla="*/ 71 h 102"/>
                <a:gd name="T14" fmla="*/ 1 w 101"/>
                <a:gd name="T15" fmla="*/ 62 h 102"/>
                <a:gd name="T16" fmla="*/ 0 w 101"/>
                <a:gd name="T17" fmla="*/ 51 h 102"/>
                <a:gd name="T18" fmla="*/ 1 w 101"/>
                <a:gd name="T19" fmla="*/ 41 h 102"/>
                <a:gd name="T20" fmla="*/ 4 w 101"/>
                <a:gd name="T21" fmla="*/ 31 h 102"/>
                <a:gd name="T22" fmla="*/ 8 w 101"/>
                <a:gd name="T23" fmla="*/ 23 h 102"/>
                <a:gd name="T24" fmla="*/ 14 w 101"/>
                <a:gd name="T25" fmla="*/ 15 h 102"/>
                <a:gd name="T26" fmla="*/ 22 w 101"/>
                <a:gd name="T27" fmla="*/ 8 h 102"/>
                <a:gd name="T28" fmla="*/ 31 w 101"/>
                <a:gd name="T29" fmla="*/ 4 h 102"/>
                <a:gd name="T30" fmla="*/ 40 w 101"/>
                <a:gd name="T31" fmla="*/ 1 h 102"/>
                <a:gd name="T32" fmla="*/ 50 w 101"/>
                <a:gd name="T33" fmla="*/ 0 h 102"/>
                <a:gd name="T34" fmla="*/ 60 w 101"/>
                <a:gd name="T35" fmla="*/ 1 h 102"/>
                <a:gd name="T36" fmla="*/ 70 w 101"/>
                <a:gd name="T37" fmla="*/ 4 h 102"/>
                <a:gd name="T38" fmla="*/ 78 w 101"/>
                <a:gd name="T39" fmla="*/ 8 h 102"/>
                <a:gd name="T40" fmla="*/ 86 w 101"/>
                <a:gd name="T41" fmla="*/ 15 h 102"/>
                <a:gd name="T42" fmla="*/ 92 w 101"/>
                <a:gd name="T43" fmla="*/ 23 h 102"/>
                <a:gd name="T44" fmla="*/ 97 w 101"/>
                <a:gd name="T45" fmla="*/ 31 h 102"/>
                <a:gd name="T46" fmla="*/ 100 w 101"/>
                <a:gd name="T47" fmla="*/ 41 h 102"/>
                <a:gd name="T48" fmla="*/ 101 w 101"/>
                <a:gd name="T49" fmla="*/ 51 h 102"/>
                <a:gd name="T50" fmla="*/ 100 w 101"/>
                <a:gd name="T51" fmla="*/ 62 h 102"/>
                <a:gd name="T52" fmla="*/ 97 w 101"/>
                <a:gd name="T53" fmla="*/ 71 h 102"/>
                <a:gd name="T54" fmla="*/ 92 w 101"/>
                <a:gd name="T55" fmla="*/ 79 h 102"/>
                <a:gd name="T56" fmla="*/ 86 w 101"/>
                <a:gd name="T57" fmla="*/ 88 h 102"/>
                <a:gd name="T58" fmla="*/ 78 w 101"/>
                <a:gd name="T59" fmla="*/ 94 h 102"/>
                <a:gd name="T60" fmla="*/ 70 w 101"/>
                <a:gd name="T61" fmla="*/ 98 h 102"/>
                <a:gd name="T62" fmla="*/ 60 w 101"/>
                <a:gd name="T63" fmla="*/ 101 h 102"/>
                <a:gd name="T64" fmla="*/ 50 w 101"/>
                <a:gd name="T65" fmla="*/ 102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2"/>
                <a:gd name="T101" fmla="*/ 101 w 101"/>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2">
                  <a:moveTo>
                    <a:pt x="50" y="102"/>
                  </a:moveTo>
                  <a:lnTo>
                    <a:pt x="40" y="101"/>
                  </a:lnTo>
                  <a:lnTo>
                    <a:pt x="31" y="98"/>
                  </a:lnTo>
                  <a:lnTo>
                    <a:pt x="22" y="94"/>
                  </a:lnTo>
                  <a:lnTo>
                    <a:pt x="14" y="88"/>
                  </a:lnTo>
                  <a:lnTo>
                    <a:pt x="8" y="79"/>
                  </a:lnTo>
                  <a:lnTo>
                    <a:pt x="4" y="71"/>
                  </a:lnTo>
                  <a:lnTo>
                    <a:pt x="1" y="62"/>
                  </a:lnTo>
                  <a:lnTo>
                    <a:pt x="0" y="51"/>
                  </a:lnTo>
                  <a:lnTo>
                    <a:pt x="1" y="41"/>
                  </a:lnTo>
                  <a:lnTo>
                    <a:pt x="4" y="31"/>
                  </a:lnTo>
                  <a:lnTo>
                    <a:pt x="8" y="23"/>
                  </a:lnTo>
                  <a:lnTo>
                    <a:pt x="14" y="15"/>
                  </a:lnTo>
                  <a:lnTo>
                    <a:pt x="22" y="8"/>
                  </a:lnTo>
                  <a:lnTo>
                    <a:pt x="31" y="4"/>
                  </a:lnTo>
                  <a:lnTo>
                    <a:pt x="40" y="1"/>
                  </a:lnTo>
                  <a:lnTo>
                    <a:pt x="50" y="0"/>
                  </a:lnTo>
                  <a:lnTo>
                    <a:pt x="60" y="1"/>
                  </a:lnTo>
                  <a:lnTo>
                    <a:pt x="70" y="4"/>
                  </a:lnTo>
                  <a:lnTo>
                    <a:pt x="78" y="8"/>
                  </a:lnTo>
                  <a:lnTo>
                    <a:pt x="86" y="15"/>
                  </a:lnTo>
                  <a:lnTo>
                    <a:pt x="92" y="23"/>
                  </a:lnTo>
                  <a:lnTo>
                    <a:pt x="97" y="31"/>
                  </a:lnTo>
                  <a:lnTo>
                    <a:pt x="100" y="41"/>
                  </a:lnTo>
                  <a:lnTo>
                    <a:pt x="101" y="51"/>
                  </a:lnTo>
                  <a:lnTo>
                    <a:pt x="100" y="62"/>
                  </a:lnTo>
                  <a:lnTo>
                    <a:pt x="97" y="71"/>
                  </a:lnTo>
                  <a:lnTo>
                    <a:pt x="92" y="79"/>
                  </a:lnTo>
                  <a:lnTo>
                    <a:pt x="86" y="88"/>
                  </a:lnTo>
                  <a:lnTo>
                    <a:pt x="78" y="94"/>
                  </a:lnTo>
                  <a:lnTo>
                    <a:pt x="70" y="98"/>
                  </a:lnTo>
                  <a:lnTo>
                    <a:pt x="60" y="101"/>
                  </a:lnTo>
                  <a:lnTo>
                    <a:pt x="50" y="102"/>
                  </a:lnTo>
                  <a:close/>
                </a:path>
              </a:pathLst>
            </a:custGeom>
            <a:solidFill>
              <a:srgbClr val="616666"/>
            </a:solidFill>
            <a:ln w="9525">
              <a:noFill/>
              <a:round/>
              <a:headEnd/>
              <a:tailEnd/>
            </a:ln>
          </p:spPr>
          <p:txBody>
            <a:bodyPr/>
            <a:lstStyle/>
            <a:p>
              <a:endParaRPr lang="zh-CN" altLang="en-US"/>
            </a:p>
          </p:txBody>
        </p:sp>
        <p:sp>
          <p:nvSpPr>
            <p:cNvPr id="31819" name="Freeform 531"/>
            <p:cNvSpPr>
              <a:spLocks/>
            </p:cNvSpPr>
            <p:nvPr/>
          </p:nvSpPr>
          <p:spPr bwMode="auto">
            <a:xfrm>
              <a:off x="4866" y="1991"/>
              <a:ext cx="5" cy="6"/>
            </a:xfrm>
            <a:custGeom>
              <a:avLst/>
              <a:gdLst>
                <a:gd name="T0" fmla="*/ 51 w 101"/>
                <a:gd name="T1" fmla="*/ 102 h 102"/>
                <a:gd name="T2" fmla="*/ 40 w 101"/>
                <a:gd name="T3" fmla="*/ 101 h 102"/>
                <a:gd name="T4" fmla="*/ 31 w 101"/>
                <a:gd name="T5" fmla="*/ 98 h 102"/>
                <a:gd name="T6" fmla="*/ 23 w 101"/>
                <a:gd name="T7" fmla="*/ 94 h 102"/>
                <a:gd name="T8" fmla="*/ 15 w 101"/>
                <a:gd name="T9" fmla="*/ 88 h 102"/>
                <a:gd name="T10" fmla="*/ 8 w 101"/>
                <a:gd name="T11" fmla="*/ 79 h 102"/>
                <a:gd name="T12" fmla="*/ 4 w 101"/>
                <a:gd name="T13" fmla="*/ 71 h 102"/>
                <a:gd name="T14" fmla="*/ 1 w 101"/>
                <a:gd name="T15" fmla="*/ 62 h 102"/>
                <a:gd name="T16" fmla="*/ 0 w 101"/>
                <a:gd name="T17" fmla="*/ 51 h 102"/>
                <a:gd name="T18" fmla="*/ 1 w 101"/>
                <a:gd name="T19" fmla="*/ 41 h 102"/>
                <a:gd name="T20" fmla="*/ 4 w 101"/>
                <a:gd name="T21" fmla="*/ 31 h 102"/>
                <a:gd name="T22" fmla="*/ 8 w 101"/>
                <a:gd name="T23" fmla="*/ 23 h 102"/>
                <a:gd name="T24" fmla="*/ 15 w 101"/>
                <a:gd name="T25" fmla="*/ 15 h 102"/>
                <a:gd name="T26" fmla="*/ 23 w 101"/>
                <a:gd name="T27" fmla="*/ 8 h 102"/>
                <a:gd name="T28" fmla="*/ 31 w 101"/>
                <a:gd name="T29" fmla="*/ 4 h 102"/>
                <a:gd name="T30" fmla="*/ 40 w 101"/>
                <a:gd name="T31" fmla="*/ 1 h 102"/>
                <a:gd name="T32" fmla="*/ 51 w 101"/>
                <a:gd name="T33" fmla="*/ 0 h 102"/>
                <a:gd name="T34" fmla="*/ 61 w 101"/>
                <a:gd name="T35" fmla="*/ 1 h 102"/>
                <a:gd name="T36" fmla="*/ 70 w 101"/>
                <a:gd name="T37" fmla="*/ 4 h 102"/>
                <a:gd name="T38" fmla="*/ 79 w 101"/>
                <a:gd name="T39" fmla="*/ 8 h 102"/>
                <a:gd name="T40" fmla="*/ 87 w 101"/>
                <a:gd name="T41" fmla="*/ 15 h 102"/>
                <a:gd name="T42" fmla="*/ 93 w 101"/>
                <a:gd name="T43" fmla="*/ 23 h 102"/>
                <a:gd name="T44" fmla="*/ 97 w 101"/>
                <a:gd name="T45" fmla="*/ 31 h 102"/>
                <a:gd name="T46" fmla="*/ 100 w 101"/>
                <a:gd name="T47" fmla="*/ 41 h 102"/>
                <a:gd name="T48" fmla="*/ 101 w 101"/>
                <a:gd name="T49" fmla="*/ 51 h 102"/>
                <a:gd name="T50" fmla="*/ 100 w 101"/>
                <a:gd name="T51" fmla="*/ 62 h 102"/>
                <a:gd name="T52" fmla="*/ 97 w 101"/>
                <a:gd name="T53" fmla="*/ 71 h 102"/>
                <a:gd name="T54" fmla="*/ 93 w 101"/>
                <a:gd name="T55" fmla="*/ 79 h 102"/>
                <a:gd name="T56" fmla="*/ 87 w 101"/>
                <a:gd name="T57" fmla="*/ 88 h 102"/>
                <a:gd name="T58" fmla="*/ 79 w 101"/>
                <a:gd name="T59" fmla="*/ 94 h 102"/>
                <a:gd name="T60" fmla="*/ 70 w 101"/>
                <a:gd name="T61" fmla="*/ 98 h 102"/>
                <a:gd name="T62" fmla="*/ 61 w 101"/>
                <a:gd name="T63" fmla="*/ 101 h 102"/>
                <a:gd name="T64" fmla="*/ 51 w 101"/>
                <a:gd name="T65" fmla="*/ 102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2"/>
                <a:gd name="T101" fmla="*/ 101 w 101"/>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2">
                  <a:moveTo>
                    <a:pt x="51" y="102"/>
                  </a:moveTo>
                  <a:lnTo>
                    <a:pt x="40" y="101"/>
                  </a:lnTo>
                  <a:lnTo>
                    <a:pt x="31" y="98"/>
                  </a:lnTo>
                  <a:lnTo>
                    <a:pt x="23" y="94"/>
                  </a:lnTo>
                  <a:lnTo>
                    <a:pt x="15" y="88"/>
                  </a:lnTo>
                  <a:lnTo>
                    <a:pt x="8" y="79"/>
                  </a:lnTo>
                  <a:lnTo>
                    <a:pt x="4" y="71"/>
                  </a:lnTo>
                  <a:lnTo>
                    <a:pt x="1" y="62"/>
                  </a:lnTo>
                  <a:lnTo>
                    <a:pt x="0" y="51"/>
                  </a:lnTo>
                  <a:lnTo>
                    <a:pt x="1" y="41"/>
                  </a:lnTo>
                  <a:lnTo>
                    <a:pt x="4" y="31"/>
                  </a:lnTo>
                  <a:lnTo>
                    <a:pt x="8" y="23"/>
                  </a:lnTo>
                  <a:lnTo>
                    <a:pt x="15" y="15"/>
                  </a:lnTo>
                  <a:lnTo>
                    <a:pt x="23" y="8"/>
                  </a:lnTo>
                  <a:lnTo>
                    <a:pt x="31" y="4"/>
                  </a:lnTo>
                  <a:lnTo>
                    <a:pt x="40" y="1"/>
                  </a:lnTo>
                  <a:lnTo>
                    <a:pt x="51" y="0"/>
                  </a:lnTo>
                  <a:lnTo>
                    <a:pt x="61" y="1"/>
                  </a:lnTo>
                  <a:lnTo>
                    <a:pt x="70" y="4"/>
                  </a:lnTo>
                  <a:lnTo>
                    <a:pt x="79" y="8"/>
                  </a:lnTo>
                  <a:lnTo>
                    <a:pt x="87" y="15"/>
                  </a:lnTo>
                  <a:lnTo>
                    <a:pt x="93" y="23"/>
                  </a:lnTo>
                  <a:lnTo>
                    <a:pt x="97" y="31"/>
                  </a:lnTo>
                  <a:lnTo>
                    <a:pt x="100" y="41"/>
                  </a:lnTo>
                  <a:lnTo>
                    <a:pt x="101" y="51"/>
                  </a:lnTo>
                  <a:lnTo>
                    <a:pt x="100" y="62"/>
                  </a:lnTo>
                  <a:lnTo>
                    <a:pt x="97" y="71"/>
                  </a:lnTo>
                  <a:lnTo>
                    <a:pt x="93" y="79"/>
                  </a:lnTo>
                  <a:lnTo>
                    <a:pt x="87" y="88"/>
                  </a:lnTo>
                  <a:lnTo>
                    <a:pt x="79" y="94"/>
                  </a:lnTo>
                  <a:lnTo>
                    <a:pt x="70" y="98"/>
                  </a:lnTo>
                  <a:lnTo>
                    <a:pt x="61" y="101"/>
                  </a:lnTo>
                  <a:lnTo>
                    <a:pt x="51" y="102"/>
                  </a:lnTo>
                  <a:close/>
                </a:path>
              </a:pathLst>
            </a:custGeom>
            <a:solidFill>
              <a:srgbClr val="616666"/>
            </a:solidFill>
            <a:ln w="9525">
              <a:noFill/>
              <a:round/>
              <a:headEnd/>
              <a:tailEnd/>
            </a:ln>
          </p:spPr>
          <p:txBody>
            <a:bodyPr/>
            <a:lstStyle/>
            <a:p>
              <a:endParaRPr lang="zh-CN" altLang="en-US"/>
            </a:p>
          </p:txBody>
        </p:sp>
        <p:sp>
          <p:nvSpPr>
            <p:cNvPr id="31820" name="Freeform 532"/>
            <p:cNvSpPr>
              <a:spLocks/>
            </p:cNvSpPr>
            <p:nvPr/>
          </p:nvSpPr>
          <p:spPr bwMode="auto">
            <a:xfrm>
              <a:off x="4944" y="1950"/>
              <a:ext cx="3" cy="4"/>
            </a:xfrm>
            <a:custGeom>
              <a:avLst/>
              <a:gdLst>
                <a:gd name="T0" fmla="*/ 28 w 55"/>
                <a:gd name="T1" fmla="*/ 57 h 57"/>
                <a:gd name="T2" fmla="*/ 16 w 55"/>
                <a:gd name="T3" fmla="*/ 55 h 57"/>
                <a:gd name="T4" fmla="*/ 8 w 55"/>
                <a:gd name="T5" fmla="*/ 48 h 57"/>
                <a:gd name="T6" fmla="*/ 2 w 55"/>
                <a:gd name="T7" fmla="*/ 40 h 57"/>
                <a:gd name="T8" fmla="*/ 0 w 55"/>
                <a:gd name="T9" fmla="*/ 29 h 57"/>
                <a:gd name="T10" fmla="*/ 2 w 55"/>
                <a:gd name="T11" fmla="*/ 17 h 57"/>
                <a:gd name="T12" fmla="*/ 8 w 55"/>
                <a:gd name="T13" fmla="*/ 9 h 57"/>
                <a:gd name="T14" fmla="*/ 16 w 55"/>
                <a:gd name="T15" fmla="*/ 2 h 57"/>
                <a:gd name="T16" fmla="*/ 28 w 55"/>
                <a:gd name="T17" fmla="*/ 0 h 57"/>
                <a:gd name="T18" fmla="*/ 39 w 55"/>
                <a:gd name="T19" fmla="*/ 2 h 57"/>
                <a:gd name="T20" fmla="*/ 47 w 55"/>
                <a:gd name="T21" fmla="*/ 9 h 57"/>
                <a:gd name="T22" fmla="*/ 53 w 55"/>
                <a:gd name="T23" fmla="*/ 17 h 57"/>
                <a:gd name="T24" fmla="*/ 55 w 55"/>
                <a:gd name="T25" fmla="*/ 29 h 57"/>
                <a:gd name="T26" fmla="*/ 53 w 55"/>
                <a:gd name="T27" fmla="*/ 40 h 57"/>
                <a:gd name="T28" fmla="*/ 47 w 55"/>
                <a:gd name="T29" fmla="*/ 48 h 57"/>
                <a:gd name="T30" fmla="*/ 39 w 55"/>
                <a:gd name="T31" fmla="*/ 55 h 57"/>
                <a:gd name="T32" fmla="*/ 28 w 55"/>
                <a:gd name="T33" fmla="*/ 57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8"/>
                  </a:lnTo>
                  <a:lnTo>
                    <a:pt x="2" y="40"/>
                  </a:lnTo>
                  <a:lnTo>
                    <a:pt x="0" y="29"/>
                  </a:lnTo>
                  <a:lnTo>
                    <a:pt x="2" y="17"/>
                  </a:lnTo>
                  <a:lnTo>
                    <a:pt x="8" y="9"/>
                  </a:lnTo>
                  <a:lnTo>
                    <a:pt x="16" y="2"/>
                  </a:lnTo>
                  <a:lnTo>
                    <a:pt x="28" y="0"/>
                  </a:lnTo>
                  <a:lnTo>
                    <a:pt x="39" y="2"/>
                  </a:lnTo>
                  <a:lnTo>
                    <a:pt x="47" y="9"/>
                  </a:lnTo>
                  <a:lnTo>
                    <a:pt x="53" y="17"/>
                  </a:lnTo>
                  <a:lnTo>
                    <a:pt x="55" y="29"/>
                  </a:lnTo>
                  <a:lnTo>
                    <a:pt x="53" y="40"/>
                  </a:lnTo>
                  <a:lnTo>
                    <a:pt x="47" y="48"/>
                  </a:lnTo>
                  <a:lnTo>
                    <a:pt x="39" y="55"/>
                  </a:lnTo>
                  <a:lnTo>
                    <a:pt x="28" y="57"/>
                  </a:lnTo>
                  <a:close/>
                </a:path>
              </a:pathLst>
            </a:custGeom>
            <a:solidFill>
              <a:srgbClr val="D1D9D9"/>
            </a:solidFill>
            <a:ln w="9525">
              <a:noFill/>
              <a:round/>
              <a:headEnd/>
              <a:tailEnd/>
            </a:ln>
          </p:spPr>
          <p:txBody>
            <a:bodyPr/>
            <a:lstStyle/>
            <a:p>
              <a:endParaRPr lang="zh-CN" altLang="en-US"/>
            </a:p>
          </p:txBody>
        </p:sp>
        <p:sp>
          <p:nvSpPr>
            <p:cNvPr id="31821" name="Freeform 533"/>
            <p:cNvSpPr>
              <a:spLocks/>
            </p:cNvSpPr>
            <p:nvPr/>
          </p:nvSpPr>
          <p:spPr bwMode="auto">
            <a:xfrm>
              <a:off x="4868" y="1993"/>
              <a:ext cx="3" cy="3"/>
            </a:xfrm>
            <a:custGeom>
              <a:avLst/>
              <a:gdLst>
                <a:gd name="T0" fmla="*/ 28 w 56"/>
                <a:gd name="T1" fmla="*/ 57 h 57"/>
                <a:gd name="T2" fmla="*/ 17 w 56"/>
                <a:gd name="T3" fmla="*/ 55 h 57"/>
                <a:gd name="T4" fmla="*/ 9 w 56"/>
                <a:gd name="T5" fmla="*/ 48 h 57"/>
                <a:gd name="T6" fmla="*/ 2 w 56"/>
                <a:gd name="T7" fmla="*/ 40 h 57"/>
                <a:gd name="T8" fmla="*/ 0 w 56"/>
                <a:gd name="T9" fmla="*/ 29 h 57"/>
                <a:gd name="T10" fmla="*/ 2 w 56"/>
                <a:gd name="T11" fmla="*/ 17 h 57"/>
                <a:gd name="T12" fmla="*/ 9 w 56"/>
                <a:gd name="T13" fmla="*/ 9 h 57"/>
                <a:gd name="T14" fmla="*/ 17 w 56"/>
                <a:gd name="T15" fmla="*/ 2 h 57"/>
                <a:gd name="T16" fmla="*/ 28 w 56"/>
                <a:gd name="T17" fmla="*/ 0 h 57"/>
                <a:gd name="T18" fmla="*/ 40 w 56"/>
                <a:gd name="T19" fmla="*/ 2 h 57"/>
                <a:gd name="T20" fmla="*/ 48 w 56"/>
                <a:gd name="T21" fmla="*/ 9 h 57"/>
                <a:gd name="T22" fmla="*/ 54 w 56"/>
                <a:gd name="T23" fmla="*/ 17 h 57"/>
                <a:gd name="T24" fmla="*/ 56 w 56"/>
                <a:gd name="T25" fmla="*/ 29 h 57"/>
                <a:gd name="T26" fmla="*/ 54 w 56"/>
                <a:gd name="T27" fmla="*/ 40 h 57"/>
                <a:gd name="T28" fmla="*/ 48 w 56"/>
                <a:gd name="T29" fmla="*/ 48 h 57"/>
                <a:gd name="T30" fmla="*/ 40 w 56"/>
                <a:gd name="T31" fmla="*/ 55 h 57"/>
                <a:gd name="T32" fmla="*/ 28 w 56"/>
                <a:gd name="T33" fmla="*/ 57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57"/>
                <a:gd name="T53" fmla="*/ 56 w 56"/>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57">
                  <a:moveTo>
                    <a:pt x="28" y="57"/>
                  </a:moveTo>
                  <a:lnTo>
                    <a:pt x="17" y="55"/>
                  </a:lnTo>
                  <a:lnTo>
                    <a:pt x="9" y="48"/>
                  </a:lnTo>
                  <a:lnTo>
                    <a:pt x="2" y="40"/>
                  </a:lnTo>
                  <a:lnTo>
                    <a:pt x="0" y="29"/>
                  </a:lnTo>
                  <a:lnTo>
                    <a:pt x="2" y="17"/>
                  </a:lnTo>
                  <a:lnTo>
                    <a:pt x="9" y="9"/>
                  </a:lnTo>
                  <a:lnTo>
                    <a:pt x="17" y="2"/>
                  </a:lnTo>
                  <a:lnTo>
                    <a:pt x="28" y="0"/>
                  </a:lnTo>
                  <a:lnTo>
                    <a:pt x="40" y="2"/>
                  </a:lnTo>
                  <a:lnTo>
                    <a:pt x="48" y="9"/>
                  </a:lnTo>
                  <a:lnTo>
                    <a:pt x="54" y="17"/>
                  </a:lnTo>
                  <a:lnTo>
                    <a:pt x="56" y="29"/>
                  </a:lnTo>
                  <a:lnTo>
                    <a:pt x="54" y="40"/>
                  </a:lnTo>
                  <a:lnTo>
                    <a:pt x="48" y="48"/>
                  </a:lnTo>
                  <a:lnTo>
                    <a:pt x="40" y="55"/>
                  </a:lnTo>
                  <a:lnTo>
                    <a:pt x="28" y="57"/>
                  </a:lnTo>
                  <a:close/>
                </a:path>
              </a:pathLst>
            </a:custGeom>
            <a:solidFill>
              <a:srgbClr val="D1D9D9"/>
            </a:solidFill>
            <a:ln w="9525">
              <a:noFill/>
              <a:round/>
              <a:headEnd/>
              <a:tailEnd/>
            </a:ln>
          </p:spPr>
          <p:txBody>
            <a:bodyPr/>
            <a:lstStyle/>
            <a:p>
              <a:endParaRPr lang="zh-CN" altLang="en-US"/>
            </a:p>
          </p:txBody>
        </p:sp>
        <p:sp>
          <p:nvSpPr>
            <p:cNvPr id="31822" name="Freeform 534"/>
            <p:cNvSpPr>
              <a:spLocks/>
            </p:cNvSpPr>
            <p:nvPr/>
          </p:nvSpPr>
          <p:spPr bwMode="auto">
            <a:xfrm>
              <a:off x="4881" y="1930"/>
              <a:ext cx="32" cy="32"/>
            </a:xfrm>
            <a:custGeom>
              <a:avLst/>
              <a:gdLst>
                <a:gd name="T0" fmla="*/ 504 w 631"/>
                <a:gd name="T1" fmla="*/ 0 h 515"/>
                <a:gd name="T2" fmla="*/ 0 w 631"/>
                <a:gd name="T3" fmla="*/ 218 h 515"/>
                <a:gd name="T4" fmla="*/ 127 w 631"/>
                <a:gd name="T5" fmla="*/ 515 h 515"/>
                <a:gd name="T6" fmla="*/ 631 w 631"/>
                <a:gd name="T7" fmla="*/ 297 h 515"/>
                <a:gd name="T8" fmla="*/ 504 w 631"/>
                <a:gd name="T9" fmla="*/ 0 h 515"/>
                <a:gd name="T10" fmla="*/ 0 60000 65536"/>
                <a:gd name="T11" fmla="*/ 0 60000 65536"/>
                <a:gd name="T12" fmla="*/ 0 60000 65536"/>
                <a:gd name="T13" fmla="*/ 0 60000 65536"/>
                <a:gd name="T14" fmla="*/ 0 60000 65536"/>
                <a:gd name="T15" fmla="*/ 0 w 631"/>
                <a:gd name="T16" fmla="*/ 0 h 515"/>
                <a:gd name="T17" fmla="*/ 631 w 631"/>
                <a:gd name="T18" fmla="*/ 515 h 515"/>
              </a:gdLst>
              <a:ahLst/>
              <a:cxnLst>
                <a:cxn ang="T10">
                  <a:pos x="T0" y="T1"/>
                </a:cxn>
                <a:cxn ang="T11">
                  <a:pos x="T2" y="T3"/>
                </a:cxn>
                <a:cxn ang="T12">
                  <a:pos x="T4" y="T5"/>
                </a:cxn>
                <a:cxn ang="T13">
                  <a:pos x="T6" y="T7"/>
                </a:cxn>
                <a:cxn ang="T14">
                  <a:pos x="T8" y="T9"/>
                </a:cxn>
              </a:cxnLst>
              <a:rect l="T15" t="T16" r="T17" b="T18"/>
              <a:pathLst>
                <a:path w="631" h="515">
                  <a:moveTo>
                    <a:pt x="504" y="0"/>
                  </a:moveTo>
                  <a:lnTo>
                    <a:pt x="0" y="218"/>
                  </a:lnTo>
                  <a:lnTo>
                    <a:pt x="127" y="515"/>
                  </a:lnTo>
                  <a:lnTo>
                    <a:pt x="631" y="297"/>
                  </a:lnTo>
                  <a:lnTo>
                    <a:pt x="504" y="0"/>
                  </a:lnTo>
                  <a:close/>
                </a:path>
              </a:pathLst>
            </a:custGeom>
            <a:solidFill>
              <a:srgbClr val="111919"/>
            </a:solidFill>
            <a:ln w="9525">
              <a:noFill/>
              <a:round/>
              <a:headEnd/>
              <a:tailEnd/>
            </a:ln>
          </p:spPr>
          <p:txBody>
            <a:bodyPr/>
            <a:lstStyle/>
            <a:p>
              <a:endParaRPr lang="zh-CN" altLang="en-US"/>
            </a:p>
          </p:txBody>
        </p:sp>
        <p:sp>
          <p:nvSpPr>
            <p:cNvPr id="31823" name="Freeform 535"/>
            <p:cNvSpPr>
              <a:spLocks/>
            </p:cNvSpPr>
            <p:nvPr/>
          </p:nvSpPr>
          <p:spPr bwMode="auto">
            <a:xfrm>
              <a:off x="4882" y="1931"/>
              <a:ext cx="30" cy="30"/>
            </a:xfrm>
            <a:custGeom>
              <a:avLst/>
              <a:gdLst>
                <a:gd name="T0" fmla="*/ 479 w 595"/>
                <a:gd name="T1" fmla="*/ 0 h 477"/>
                <a:gd name="T2" fmla="*/ 0 w 595"/>
                <a:gd name="T3" fmla="*/ 208 h 477"/>
                <a:gd name="T4" fmla="*/ 115 w 595"/>
                <a:gd name="T5" fmla="*/ 477 h 477"/>
                <a:gd name="T6" fmla="*/ 595 w 595"/>
                <a:gd name="T7" fmla="*/ 269 h 477"/>
                <a:gd name="T8" fmla="*/ 479 w 595"/>
                <a:gd name="T9" fmla="*/ 0 h 477"/>
                <a:gd name="T10" fmla="*/ 0 60000 65536"/>
                <a:gd name="T11" fmla="*/ 0 60000 65536"/>
                <a:gd name="T12" fmla="*/ 0 60000 65536"/>
                <a:gd name="T13" fmla="*/ 0 60000 65536"/>
                <a:gd name="T14" fmla="*/ 0 60000 65536"/>
                <a:gd name="T15" fmla="*/ 0 w 595"/>
                <a:gd name="T16" fmla="*/ 0 h 477"/>
                <a:gd name="T17" fmla="*/ 595 w 595"/>
                <a:gd name="T18" fmla="*/ 477 h 477"/>
              </a:gdLst>
              <a:ahLst/>
              <a:cxnLst>
                <a:cxn ang="T10">
                  <a:pos x="T0" y="T1"/>
                </a:cxn>
                <a:cxn ang="T11">
                  <a:pos x="T2" y="T3"/>
                </a:cxn>
                <a:cxn ang="T12">
                  <a:pos x="T4" y="T5"/>
                </a:cxn>
                <a:cxn ang="T13">
                  <a:pos x="T6" y="T7"/>
                </a:cxn>
                <a:cxn ang="T14">
                  <a:pos x="T8" y="T9"/>
                </a:cxn>
              </a:cxnLst>
              <a:rect l="T15" t="T16" r="T17" b="T18"/>
              <a:pathLst>
                <a:path w="595" h="477">
                  <a:moveTo>
                    <a:pt x="479" y="0"/>
                  </a:moveTo>
                  <a:lnTo>
                    <a:pt x="0" y="208"/>
                  </a:lnTo>
                  <a:lnTo>
                    <a:pt x="115" y="477"/>
                  </a:lnTo>
                  <a:lnTo>
                    <a:pt x="595" y="269"/>
                  </a:lnTo>
                  <a:lnTo>
                    <a:pt x="479" y="0"/>
                  </a:lnTo>
                  <a:close/>
                </a:path>
              </a:pathLst>
            </a:custGeom>
            <a:solidFill>
              <a:srgbClr val="EDF5F5"/>
            </a:solidFill>
            <a:ln w="9525">
              <a:noFill/>
              <a:round/>
              <a:headEnd/>
              <a:tailEnd/>
            </a:ln>
          </p:spPr>
          <p:txBody>
            <a:bodyPr/>
            <a:lstStyle/>
            <a:p>
              <a:endParaRPr lang="zh-CN" altLang="en-US"/>
            </a:p>
          </p:txBody>
        </p:sp>
        <p:sp>
          <p:nvSpPr>
            <p:cNvPr id="31824" name="Freeform 536"/>
            <p:cNvSpPr>
              <a:spLocks/>
            </p:cNvSpPr>
            <p:nvPr/>
          </p:nvSpPr>
          <p:spPr bwMode="auto">
            <a:xfrm>
              <a:off x="4883" y="1932"/>
              <a:ext cx="29" cy="29"/>
            </a:xfrm>
            <a:custGeom>
              <a:avLst/>
              <a:gdLst>
                <a:gd name="T0" fmla="*/ 478 w 589"/>
                <a:gd name="T1" fmla="*/ 0 h 465"/>
                <a:gd name="T2" fmla="*/ 0 w 589"/>
                <a:gd name="T3" fmla="*/ 208 h 465"/>
                <a:gd name="T4" fmla="*/ 109 w 589"/>
                <a:gd name="T5" fmla="*/ 465 h 465"/>
                <a:gd name="T6" fmla="*/ 589 w 589"/>
                <a:gd name="T7" fmla="*/ 257 h 465"/>
                <a:gd name="T8" fmla="*/ 478 w 589"/>
                <a:gd name="T9" fmla="*/ 0 h 465"/>
                <a:gd name="T10" fmla="*/ 0 60000 65536"/>
                <a:gd name="T11" fmla="*/ 0 60000 65536"/>
                <a:gd name="T12" fmla="*/ 0 60000 65536"/>
                <a:gd name="T13" fmla="*/ 0 60000 65536"/>
                <a:gd name="T14" fmla="*/ 0 60000 65536"/>
                <a:gd name="T15" fmla="*/ 0 w 589"/>
                <a:gd name="T16" fmla="*/ 0 h 465"/>
                <a:gd name="T17" fmla="*/ 589 w 589"/>
                <a:gd name="T18" fmla="*/ 465 h 465"/>
              </a:gdLst>
              <a:ahLst/>
              <a:cxnLst>
                <a:cxn ang="T10">
                  <a:pos x="T0" y="T1"/>
                </a:cxn>
                <a:cxn ang="T11">
                  <a:pos x="T2" y="T3"/>
                </a:cxn>
                <a:cxn ang="T12">
                  <a:pos x="T4" y="T5"/>
                </a:cxn>
                <a:cxn ang="T13">
                  <a:pos x="T6" y="T7"/>
                </a:cxn>
                <a:cxn ang="T14">
                  <a:pos x="T8" y="T9"/>
                </a:cxn>
              </a:cxnLst>
              <a:rect l="T15" t="T16" r="T17" b="T18"/>
              <a:pathLst>
                <a:path w="589" h="465">
                  <a:moveTo>
                    <a:pt x="478" y="0"/>
                  </a:moveTo>
                  <a:lnTo>
                    <a:pt x="0" y="208"/>
                  </a:lnTo>
                  <a:lnTo>
                    <a:pt x="109" y="465"/>
                  </a:lnTo>
                  <a:lnTo>
                    <a:pt x="589" y="257"/>
                  </a:lnTo>
                  <a:lnTo>
                    <a:pt x="478" y="0"/>
                  </a:lnTo>
                  <a:close/>
                </a:path>
              </a:pathLst>
            </a:custGeom>
            <a:solidFill>
              <a:srgbClr val="878F8F"/>
            </a:solidFill>
            <a:ln w="9525">
              <a:noFill/>
              <a:round/>
              <a:headEnd/>
              <a:tailEnd/>
            </a:ln>
          </p:spPr>
          <p:txBody>
            <a:bodyPr/>
            <a:lstStyle/>
            <a:p>
              <a:endParaRPr lang="zh-CN" altLang="en-US"/>
            </a:p>
          </p:txBody>
        </p:sp>
        <p:sp>
          <p:nvSpPr>
            <p:cNvPr id="31825" name="Freeform 537"/>
            <p:cNvSpPr>
              <a:spLocks/>
            </p:cNvSpPr>
            <p:nvPr/>
          </p:nvSpPr>
          <p:spPr bwMode="auto">
            <a:xfrm>
              <a:off x="4896" y="1937"/>
              <a:ext cx="12" cy="14"/>
            </a:xfrm>
            <a:custGeom>
              <a:avLst/>
              <a:gdLst>
                <a:gd name="T0" fmla="*/ 160 w 229"/>
                <a:gd name="T1" fmla="*/ 221 h 231"/>
                <a:gd name="T2" fmla="*/ 138 w 229"/>
                <a:gd name="T3" fmla="*/ 228 h 231"/>
                <a:gd name="T4" fmla="*/ 116 w 229"/>
                <a:gd name="T5" fmla="*/ 231 h 231"/>
                <a:gd name="T6" fmla="*/ 94 w 229"/>
                <a:gd name="T7" fmla="*/ 229 h 231"/>
                <a:gd name="T8" fmla="*/ 74 w 229"/>
                <a:gd name="T9" fmla="*/ 223 h 231"/>
                <a:gd name="T10" fmla="*/ 54 w 229"/>
                <a:gd name="T11" fmla="*/ 212 h 231"/>
                <a:gd name="T12" fmla="*/ 36 w 229"/>
                <a:gd name="T13" fmla="*/ 199 h 231"/>
                <a:gd name="T14" fmla="*/ 22 w 229"/>
                <a:gd name="T15" fmla="*/ 182 h 231"/>
                <a:gd name="T16" fmla="*/ 11 w 229"/>
                <a:gd name="T17" fmla="*/ 161 h 231"/>
                <a:gd name="T18" fmla="*/ 3 w 229"/>
                <a:gd name="T19" fmla="*/ 139 h 231"/>
                <a:gd name="T20" fmla="*/ 0 w 229"/>
                <a:gd name="T21" fmla="*/ 117 h 231"/>
                <a:gd name="T22" fmla="*/ 2 w 229"/>
                <a:gd name="T23" fmla="*/ 95 h 231"/>
                <a:gd name="T24" fmla="*/ 9 w 229"/>
                <a:gd name="T25" fmla="*/ 73 h 231"/>
                <a:gd name="T26" fmla="*/ 19 w 229"/>
                <a:gd name="T27" fmla="*/ 54 h 231"/>
                <a:gd name="T28" fmla="*/ 32 w 229"/>
                <a:gd name="T29" fmla="*/ 36 h 231"/>
                <a:gd name="T30" fmla="*/ 49 w 229"/>
                <a:gd name="T31" fmla="*/ 22 h 231"/>
                <a:gd name="T32" fmla="*/ 69 w 229"/>
                <a:gd name="T33" fmla="*/ 10 h 231"/>
                <a:gd name="T34" fmla="*/ 91 w 229"/>
                <a:gd name="T35" fmla="*/ 3 h 231"/>
                <a:gd name="T36" fmla="*/ 114 w 229"/>
                <a:gd name="T37" fmla="*/ 0 h 231"/>
                <a:gd name="T38" fmla="*/ 135 w 229"/>
                <a:gd name="T39" fmla="*/ 2 h 231"/>
                <a:gd name="T40" fmla="*/ 157 w 229"/>
                <a:gd name="T41" fmla="*/ 8 h 231"/>
                <a:gd name="T42" fmla="*/ 176 w 229"/>
                <a:gd name="T43" fmla="*/ 19 h 231"/>
                <a:gd name="T44" fmla="*/ 193 w 229"/>
                <a:gd name="T45" fmla="*/ 32 h 231"/>
                <a:gd name="T46" fmla="*/ 208 w 229"/>
                <a:gd name="T47" fmla="*/ 49 h 231"/>
                <a:gd name="T48" fmla="*/ 219 w 229"/>
                <a:gd name="T49" fmla="*/ 70 h 231"/>
                <a:gd name="T50" fmla="*/ 226 w 229"/>
                <a:gd name="T51" fmla="*/ 92 h 231"/>
                <a:gd name="T52" fmla="*/ 229 w 229"/>
                <a:gd name="T53" fmla="*/ 114 h 231"/>
                <a:gd name="T54" fmla="*/ 227 w 229"/>
                <a:gd name="T55" fmla="*/ 136 h 231"/>
                <a:gd name="T56" fmla="*/ 221 w 229"/>
                <a:gd name="T57" fmla="*/ 157 h 231"/>
                <a:gd name="T58" fmla="*/ 211 w 229"/>
                <a:gd name="T59" fmla="*/ 177 h 231"/>
                <a:gd name="T60" fmla="*/ 197 w 229"/>
                <a:gd name="T61" fmla="*/ 195 h 231"/>
                <a:gd name="T62" fmla="*/ 181 w 229"/>
                <a:gd name="T63" fmla="*/ 209 h 231"/>
                <a:gd name="T64" fmla="*/ 160 w 229"/>
                <a:gd name="T65" fmla="*/ 221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9"/>
                <a:gd name="T100" fmla="*/ 0 h 231"/>
                <a:gd name="T101" fmla="*/ 229 w 229"/>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9" h="231">
                  <a:moveTo>
                    <a:pt x="160" y="221"/>
                  </a:moveTo>
                  <a:lnTo>
                    <a:pt x="138" y="228"/>
                  </a:lnTo>
                  <a:lnTo>
                    <a:pt x="116" y="231"/>
                  </a:lnTo>
                  <a:lnTo>
                    <a:pt x="94" y="229"/>
                  </a:lnTo>
                  <a:lnTo>
                    <a:pt x="74" y="223"/>
                  </a:lnTo>
                  <a:lnTo>
                    <a:pt x="54" y="212"/>
                  </a:lnTo>
                  <a:lnTo>
                    <a:pt x="36" y="199"/>
                  </a:lnTo>
                  <a:lnTo>
                    <a:pt x="22" y="182"/>
                  </a:lnTo>
                  <a:lnTo>
                    <a:pt x="11" y="161"/>
                  </a:lnTo>
                  <a:lnTo>
                    <a:pt x="3" y="139"/>
                  </a:lnTo>
                  <a:lnTo>
                    <a:pt x="0" y="117"/>
                  </a:lnTo>
                  <a:lnTo>
                    <a:pt x="2" y="95"/>
                  </a:lnTo>
                  <a:lnTo>
                    <a:pt x="9" y="73"/>
                  </a:lnTo>
                  <a:lnTo>
                    <a:pt x="19" y="54"/>
                  </a:lnTo>
                  <a:lnTo>
                    <a:pt x="32" y="36"/>
                  </a:lnTo>
                  <a:lnTo>
                    <a:pt x="49" y="22"/>
                  </a:lnTo>
                  <a:lnTo>
                    <a:pt x="69" y="10"/>
                  </a:lnTo>
                  <a:lnTo>
                    <a:pt x="91" y="3"/>
                  </a:lnTo>
                  <a:lnTo>
                    <a:pt x="114" y="0"/>
                  </a:lnTo>
                  <a:lnTo>
                    <a:pt x="135" y="2"/>
                  </a:lnTo>
                  <a:lnTo>
                    <a:pt x="157" y="8"/>
                  </a:lnTo>
                  <a:lnTo>
                    <a:pt x="176" y="19"/>
                  </a:lnTo>
                  <a:lnTo>
                    <a:pt x="193" y="32"/>
                  </a:lnTo>
                  <a:lnTo>
                    <a:pt x="208" y="49"/>
                  </a:lnTo>
                  <a:lnTo>
                    <a:pt x="219" y="70"/>
                  </a:lnTo>
                  <a:lnTo>
                    <a:pt x="226" y="92"/>
                  </a:lnTo>
                  <a:lnTo>
                    <a:pt x="229" y="114"/>
                  </a:lnTo>
                  <a:lnTo>
                    <a:pt x="227" y="136"/>
                  </a:lnTo>
                  <a:lnTo>
                    <a:pt x="221" y="157"/>
                  </a:lnTo>
                  <a:lnTo>
                    <a:pt x="211" y="177"/>
                  </a:lnTo>
                  <a:lnTo>
                    <a:pt x="197" y="195"/>
                  </a:lnTo>
                  <a:lnTo>
                    <a:pt x="181" y="209"/>
                  </a:lnTo>
                  <a:lnTo>
                    <a:pt x="160" y="221"/>
                  </a:lnTo>
                  <a:close/>
                </a:path>
              </a:pathLst>
            </a:custGeom>
            <a:solidFill>
              <a:srgbClr val="E33338"/>
            </a:solidFill>
            <a:ln w="9525">
              <a:noFill/>
              <a:round/>
              <a:headEnd/>
              <a:tailEnd/>
            </a:ln>
          </p:spPr>
          <p:txBody>
            <a:bodyPr/>
            <a:lstStyle/>
            <a:p>
              <a:endParaRPr lang="zh-CN" altLang="en-US"/>
            </a:p>
          </p:txBody>
        </p:sp>
        <p:sp>
          <p:nvSpPr>
            <p:cNvPr id="31826" name="Freeform 538"/>
            <p:cNvSpPr>
              <a:spLocks/>
            </p:cNvSpPr>
            <p:nvPr/>
          </p:nvSpPr>
          <p:spPr bwMode="auto">
            <a:xfrm>
              <a:off x="4897" y="1937"/>
              <a:ext cx="10" cy="13"/>
            </a:xfrm>
            <a:custGeom>
              <a:avLst/>
              <a:gdLst>
                <a:gd name="T0" fmla="*/ 147 w 210"/>
                <a:gd name="T1" fmla="*/ 203 h 211"/>
                <a:gd name="T2" fmla="*/ 126 w 210"/>
                <a:gd name="T3" fmla="*/ 209 h 211"/>
                <a:gd name="T4" fmla="*/ 106 w 210"/>
                <a:gd name="T5" fmla="*/ 211 h 211"/>
                <a:gd name="T6" fmla="*/ 85 w 210"/>
                <a:gd name="T7" fmla="*/ 209 h 211"/>
                <a:gd name="T8" fmla="*/ 67 w 210"/>
                <a:gd name="T9" fmla="*/ 203 h 211"/>
                <a:gd name="T10" fmla="*/ 48 w 210"/>
                <a:gd name="T11" fmla="*/ 194 h 211"/>
                <a:gd name="T12" fmla="*/ 32 w 210"/>
                <a:gd name="T13" fmla="*/ 181 h 211"/>
                <a:gd name="T14" fmla="*/ 18 w 210"/>
                <a:gd name="T15" fmla="*/ 166 h 211"/>
                <a:gd name="T16" fmla="*/ 8 w 210"/>
                <a:gd name="T17" fmla="*/ 147 h 211"/>
                <a:gd name="T18" fmla="*/ 2 w 210"/>
                <a:gd name="T19" fmla="*/ 127 h 211"/>
                <a:gd name="T20" fmla="*/ 0 w 210"/>
                <a:gd name="T21" fmla="*/ 106 h 211"/>
                <a:gd name="T22" fmla="*/ 2 w 210"/>
                <a:gd name="T23" fmla="*/ 85 h 211"/>
                <a:gd name="T24" fmla="*/ 8 w 210"/>
                <a:gd name="T25" fmla="*/ 67 h 211"/>
                <a:gd name="T26" fmla="*/ 17 w 210"/>
                <a:gd name="T27" fmla="*/ 48 h 211"/>
                <a:gd name="T28" fmla="*/ 30 w 210"/>
                <a:gd name="T29" fmla="*/ 32 h 211"/>
                <a:gd name="T30" fmla="*/ 45 w 210"/>
                <a:gd name="T31" fmla="*/ 19 h 211"/>
                <a:gd name="T32" fmla="*/ 64 w 210"/>
                <a:gd name="T33" fmla="*/ 8 h 211"/>
                <a:gd name="T34" fmla="*/ 84 w 210"/>
                <a:gd name="T35" fmla="*/ 2 h 211"/>
                <a:gd name="T36" fmla="*/ 105 w 210"/>
                <a:gd name="T37" fmla="*/ 0 h 211"/>
                <a:gd name="T38" fmla="*/ 124 w 210"/>
                <a:gd name="T39" fmla="*/ 2 h 211"/>
                <a:gd name="T40" fmla="*/ 144 w 210"/>
                <a:gd name="T41" fmla="*/ 7 h 211"/>
                <a:gd name="T42" fmla="*/ 163 w 210"/>
                <a:gd name="T43" fmla="*/ 17 h 211"/>
                <a:gd name="T44" fmla="*/ 178 w 210"/>
                <a:gd name="T45" fmla="*/ 29 h 211"/>
                <a:gd name="T46" fmla="*/ 191 w 210"/>
                <a:gd name="T47" fmla="*/ 45 h 211"/>
                <a:gd name="T48" fmla="*/ 202 w 210"/>
                <a:gd name="T49" fmla="*/ 63 h 211"/>
                <a:gd name="T50" fmla="*/ 208 w 210"/>
                <a:gd name="T51" fmla="*/ 83 h 211"/>
                <a:gd name="T52" fmla="*/ 210 w 210"/>
                <a:gd name="T53" fmla="*/ 104 h 211"/>
                <a:gd name="T54" fmla="*/ 208 w 210"/>
                <a:gd name="T55" fmla="*/ 125 h 211"/>
                <a:gd name="T56" fmla="*/ 203 w 210"/>
                <a:gd name="T57" fmla="*/ 145 h 211"/>
                <a:gd name="T58" fmla="*/ 193 w 210"/>
                <a:gd name="T59" fmla="*/ 162 h 211"/>
                <a:gd name="T60" fmla="*/ 181 w 210"/>
                <a:gd name="T61" fmla="*/ 179 h 211"/>
                <a:gd name="T62" fmla="*/ 166 w 210"/>
                <a:gd name="T63" fmla="*/ 193 h 211"/>
                <a:gd name="T64" fmla="*/ 147 w 210"/>
                <a:gd name="T65" fmla="*/ 203 h 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0"/>
                <a:gd name="T100" fmla="*/ 0 h 211"/>
                <a:gd name="T101" fmla="*/ 210 w 210"/>
                <a:gd name="T102" fmla="*/ 211 h 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0" h="211">
                  <a:moveTo>
                    <a:pt x="147" y="203"/>
                  </a:moveTo>
                  <a:lnTo>
                    <a:pt x="126" y="209"/>
                  </a:lnTo>
                  <a:lnTo>
                    <a:pt x="106" y="211"/>
                  </a:lnTo>
                  <a:lnTo>
                    <a:pt x="85" y="209"/>
                  </a:lnTo>
                  <a:lnTo>
                    <a:pt x="67" y="203"/>
                  </a:lnTo>
                  <a:lnTo>
                    <a:pt x="48" y="194"/>
                  </a:lnTo>
                  <a:lnTo>
                    <a:pt x="32" y="181"/>
                  </a:lnTo>
                  <a:lnTo>
                    <a:pt x="18" y="166"/>
                  </a:lnTo>
                  <a:lnTo>
                    <a:pt x="8" y="147"/>
                  </a:lnTo>
                  <a:lnTo>
                    <a:pt x="2" y="127"/>
                  </a:lnTo>
                  <a:lnTo>
                    <a:pt x="0" y="106"/>
                  </a:lnTo>
                  <a:lnTo>
                    <a:pt x="2" y="85"/>
                  </a:lnTo>
                  <a:lnTo>
                    <a:pt x="8" y="67"/>
                  </a:lnTo>
                  <a:lnTo>
                    <a:pt x="17" y="48"/>
                  </a:lnTo>
                  <a:lnTo>
                    <a:pt x="30" y="32"/>
                  </a:lnTo>
                  <a:lnTo>
                    <a:pt x="45" y="19"/>
                  </a:lnTo>
                  <a:lnTo>
                    <a:pt x="64" y="8"/>
                  </a:lnTo>
                  <a:lnTo>
                    <a:pt x="84" y="2"/>
                  </a:lnTo>
                  <a:lnTo>
                    <a:pt x="105" y="0"/>
                  </a:lnTo>
                  <a:lnTo>
                    <a:pt x="124" y="2"/>
                  </a:lnTo>
                  <a:lnTo>
                    <a:pt x="144" y="7"/>
                  </a:lnTo>
                  <a:lnTo>
                    <a:pt x="163" y="17"/>
                  </a:lnTo>
                  <a:lnTo>
                    <a:pt x="178" y="29"/>
                  </a:lnTo>
                  <a:lnTo>
                    <a:pt x="191" y="45"/>
                  </a:lnTo>
                  <a:lnTo>
                    <a:pt x="202" y="63"/>
                  </a:lnTo>
                  <a:lnTo>
                    <a:pt x="208" y="83"/>
                  </a:lnTo>
                  <a:lnTo>
                    <a:pt x="210" y="104"/>
                  </a:lnTo>
                  <a:lnTo>
                    <a:pt x="208" y="125"/>
                  </a:lnTo>
                  <a:lnTo>
                    <a:pt x="203" y="145"/>
                  </a:lnTo>
                  <a:lnTo>
                    <a:pt x="193" y="162"/>
                  </a:lnTo>
                  <a:lnTo>
                    <a:pt x="181" y="179"/>
                  </a:lnTo>
                  <a:lnTo>
                    <a:pt x="166" y="193"/>
                  </a:lnTo>
                  <a:lnTo>
                    <a:pt x="147" y="203"/>
                  </a:lnTo>
                  <a:close/>
                </a:path>
              </a:pathLst>
            </a:custGeom>
            <a:solidFill>
              <a:srgbClr val="EB5F61"/>
            </a:solidFill>
            <a:ln w="9525">
              <a:noFill/>
              <a:round/>
              <a:headEnd/>
              <a:tailEnd/>
            </a:ln>
          </p:spPr>
          <p:txBody>
            <a:bodyPr/>
            <a:lstStyle/>
            <a:p>
              <a:endParaRPr lang="zh-CN" altLang="en-US"/>
            </a:p>
          </p:txBody>
        </p:sp>
        <p:sp>
          <p:nvSpPr>
            <p:cNvPr id="31827" name="Freeform 539"/>
            <p:cNvSpPr>
              <a:spLocks/>
            </p:cNvSpPr>
            <p:nvPr/>
          </p:nvSpPr>
          <p:spPr bwMode="auto">
            <a:xfrm>
              <a:off x="4897" y="1937"/>
              <a:ext cx="10" cy="12"/>
            </a:xfrm>
            <a:custGeom>
              <a:avLst/>
              <a:gdLst>
                <a:gd name="T0" fmla="*/ 133 w 191"/>
                <a:gd name="T1" fmla="*/ 185 h 192"/>
                <a:gd name="T2" fmla="*/ 114 w 191"/>
                <a:gd name="T3" fmla="*/ 191 h 192"/>
                <a:gd name="T4" fmla="*/ 96 w 191"/>
                <a:gd name="T5" fmla="*/ 192 h 192"/>
                <a:gd name="T6" fmla="*/ 77 w 191"/>
                <a:gd name="T7" fmla="*/ 190 h 192"/>
                <a:gd name="T8" fmla="*/ 60 w 191"/>
                <a:gd name="T9" fmla="*/ 185 h 192"/>
                <a:gd name="T10" fmla="*/ 44 w 191"/>
                <a:gd name="T11" fmla="*/ 176 h 192"/>
                <a:gd name="T12" fmla="*/ 30 w 191"/>
                <a:gd name="T13" fmla="*/ 165 h 192"/>
                <a:gd name="T14" fmla="*/ 18 w 191"/>
                <a:gd name="T15" fmla="*/ 150 h 192"/>
                <a:gd name="T16" fmla="*/ 8 w 191"/>
                <a:gd name="T17" fmla="*/ 133 h 192"/>
                <a:gd name="T18" fmla="*/ 2 w 191"/>
                <a:gd name="T19" fmla="*/ 115 h 192"/>
                <a:gd name="T20" fmla="*/ 0 w 191"/>
                <a:gd name="T21" fmla="*/ 96 h 192"/>
                <a:gd name="T22" fmla="*/ 2 w 191"/>
                <a:gd name="T23" fmla="*/ 78 h 192"/>
                <a:gd name="T24" fmla="*/ 7 w 191"/>
                <a:gd name="T25" fmla="*/ 61 h 192"/>
                <a:gd name="T26" fmla="*/ 15 w 191"/>
                <a:gd name="T27" fmla="*/ 44 h 192"/>
                <a:gd name="T28" fmla="*/ 27 w 191"/>
                <a:gd name="T29" fmla="*/ 29 h 192"/>
                <a:gd name="T30" fmla="*/ 41 w 191"/>
                <a:gd name="T31" fmla="*/ 17 h 192"/>
                <a:gd name="T32" fmla="*/ 58 w 191"/>
                <a:gd name="T33" fmla="*/ 8 h 192"/>
                <a:gd name="T34" fmla="*/ 76 w 191"/>
                <a:gd name="T35" fmla="*/ 1 h 192"/>
                <a:gd name="T36" fmla="*/ 96 w 191"/>
                <a:gd name="T37" fmla="*/ 0 h 192"/>
                <a:gd name="T38" fmla="*/ 113 w 191"/>
                <a:gd name="T39" fmla="*/ 1 h 192"/>
                <a:gd name="T40" fmla="*/ 132 w 191"/>
                <a:gd name="T41" fmla="*/ 6 h 192"/>
                <a:gd name="T42" fmla="*/ 147 w 191"/>
                <a:gd name="T43" fmla="*/ 15 h 192"/>
                <a:gd name="T44" fmla="*/ 162 w 191"/>
                <a:gd name="T45" fmla="*/ 26 h 192"/>
                <a:gd name="T46" fmla="*/ 174 w 191"/>
                <a:gd name="T47" fmla="*/ 41 h 192"/>
                <a:gd name="T48" fmla="*/ 183 w 191"/>
                <a:gd name="T49" fmla="*/ 57 h 192"/>
                <a:gd name="T50" fmla="*/ 189 w 191"/>
                <a:gd name="T51" fmla="*/ 76 h 192"/>
                <a:gd name="T52" fmla="*/ 191 w 191"/>
                <a:gd name="T53" fmla="*/ 95 h 192"/>
                <a:gd name="T54" fmla="*/ 190 w 191"/>
                <a:gd name="T55" fmla="*/ 113 h 192"/>
                <a:gd name="T56" fmla="*/ 185 w 191"/>
                <a:gd name="T57" fmla="*/ 130 h 192"/>
                <a:gd name="T58" fmla="*/ 176 w 191"/>
                <a:gd name="T59" fmla="*/ 147 h 192"/>
                <a:gd name="T60" fmla="*/ 165 w 191"/>
                <a:gd name="T61" fmla="*/ 163 h 192"/>
                <a:gd name="T62" fmla="*/ 151 w 191"/>
                <a:gd name="T63" fmla="*/ 175 h 192"/>
                <a:gd name="T64" fmla="*/ 133 w 191"/>
                <a:gd name="T65" fmla="*/ 185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192"/>
                <a:gd name="T101" fmla="*/ 191 w 191"/>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192">
                  <a:moveTo>
                    <a:pt x="133" y="185"/>
                  </a:moveTo>
                  <a:lnTo>
                    <a:pt x="114" y="191"/>
                  </a:lnTo>
                  <a:lnTo>
                    <a:pt x="96" y="192"/>
                  </a:lnTo>
                  <a:lnTo>
                    <a:pt x="77" y="190"/>
                  </a:lnTo>
                  <a:lnTo>
                    <a:pt x="60" y="185"/>
                  </a:lnTo>
                  <a:lnTo>
                    <a:pt x="44" y="176"/>
                  </a:lnTo>
                  <a:lnTo>
                    <a:pt x="30" y="165"/>
                  </a:lnTo>
                  <a:lnTo>
                    <a:pt x="18" y="150"/>
                  </a:lnTo>
                  <a:lnTo>
                    <a:pt x="8" y="133"/>
                  </a:lnTo>
                  <a:lnTo>
                    <a:pt x="2" y="115"/>
                  </a:lnTo>
                  <a:lnTo>
                    <a:pt x="0" y="96"/>
                  </a:lnTo>
                  <a:lnTo>
                    <a:pt x="2" y="78"/>
                  </a:lnTo>
                  <a:lnTo>
                    <a:pt x="7" y="61"/>
                  </a:lnTo>
                  <a:lnTo>
                    <a:pt x="15" y="44"/>
                  </a:lnTo>
                  <a:lnTo>
                    <a:pt x="27" y="29"/>
                  </a:lnTo>
                  <a:lnTo>
                    <a:pt x="41" y="17"/>
                  </a:lnTo>
                  <a:lnTo>
                    <a:pt x="58" y="8"/>
                  </a:lnTo>
                  <a:lnTo>
                    <a:pt x="76" y="1"/>
                  </a:lnTo>
                  <a:lnTo>
                    <a:pt x="96" y="0"/>
                  </a:lnTo>
                  <a:lnTo>
                    <a:pt x="113" y="1"/>
                  </a:lnTo>
                  <a:lnTo>
                    <a:pt x="132" y="6"/>
                  </a:lnTo>
                  <a:lnTo>
                    <a:pt x="147" y="15"/>
                  </a:lnTo>
                  <a:lnTo>
                    <a:pt x="162" y="26"/>
                  </a:lnTo>
                  <a:lnTo>
                    <a:pt x="174" y="41"/>
                  </a:lnTo>
                  <a:lnTo>
                    <a:pt x="183" y="57"/>
                  </a:lnTo>
                  <a:lnTo>
                    <a:pt x="189" y="76"/>
                  </a:lnTo>
                  <a:lnTo>
                    <a:pt x="191" y="95"/>
                  </a:lnTo>
                  <a:lnTo>
                    <a:pt x="190" y="113"/>
                  </a:lnTo>
                  <a:lnTo>
                    <a:pt x="185" y="130"/>
                  </a:lnTo>
                  <a:lnTo>
                    <a:pt x="176" y="147"/>
                  </a:lnTo>
                  <a:lnTo>
                    <a:pt x="165" y="163"/>
                  </a:lnTo>
                  <a:lnTo>
                    <a:pt x="151" y="175"/>
                  </a:lnTo>
                  <a:lnTo>
                    <a:pt x="133" y="185"/>
                  </a:lnTo>
                  <a:close/>
                </a:path>
              </a:pathLst>
            </a:custGeom>
            <a:solidFill>
              <a:srgbClr val="F0878A"/>
            </a:solidFill>
            <a:ln w="9525">
              <a:noFill/>
              <a:round/>
              <a:headEnd/>
              <a:tailEnd/>
            </a:ln>
          </p:spPr>
          <p:txBody>
            <a:bodyPr/>
            <a:lstStyle/>
            <a:p>
              <a:endParaRPr lang="zh-CN" altLang="en-US"/>
            </a:p>
          </p:txBody>
        </p:sp>
        <p:sp>
          <p:nvSpPr>
            <p:cNvPr id="31828" name="Freeform 540"/>
            <p:cNvSpPr>
              <a:spLocks/>
            </p:cNvSpPr>
            <p:nvPr/>
          </p:nvSpPr>
          <p:spPr bwMode="auto">
            <a:xfrm>
              <a:off x="4898" y="1937"/>
              <a:ext cx="9" cy="11"/>
            </a:xfrm>
            <a:custGeom>
              <a:avLst/>
              <a:gdLst>
                <a:gd name="T0" fmla="*/ 122 w 173"/>
                <a:gd name="T1" fmla="*/ 168 h 175"/>
                <a:gd name="T2" fmla="*/ 105 w 173"/>
                <a:gd name="T3" fmla="*/ 173 h 175"/>
                <a:gd name="T4" fmla="*/ 88 w 173"/>
                <a:gd name="T5" fmla="*/ 175 h 175"/>
                <a:gd name="T6" fmla="*/ 71 w 173"/>
                <a:gd name="T7" fmla="*/ 174 h 175"/>
                <a:gd name="T8" fmla="*/ 55 w 173"/>
                <a:gd name="T9" fmla="*/ 169 h 175"/>
                <a:gd name="T10" fmla="*/ 41 w 173"/>
                <a:gd name="T11" fmla="*/ 161 h 175"/>
                <a:gd name="T12" fmla="*/ 27 w 173"/>
                <a:gd name="T13" fmla="*/ 150 h 175"/>
                <a:gd name="T14" fmla="*/ 16 w 173"/>
                <a:gd name="T15" fmla="*/ 138 h 175"/>
                <a:gd name="T16" fmla="*/ 8 w 173"/>
                <a:gd name="T17" fmla="*/ 122 h 175"/>
                <a:gd name="T18" fmla="*/ 2 w 173"/>
                <a:gd name="T19" fmla="*/ 105 h 175"/>
                <a:gd name="T20" fmla="*/ 0 w 173"/>
                <a:gd name="T21" fmla="*/ 89 h 175"/>
                <a:gd name="T22" fmla="*/ 2 w 173"/>
                <a:gd name="T23" fmla="*/ 71 h 175"/>
                <a:gd name="T24" fmla="*/ 8 w 173"/>
                <a:gd name="T25" fmla="*/ 55 h 175"/>
                <a:gd name="T26" fmla="*/ 15 w 173"/>
                <a:gd name="T27" fmla="*/ 41 h 175"/>
                <a:gd name="T28" fmla="*/ 25 w 173"/>
                <a:gd name="T29" fmla="*/ 27 h 175"/>
                <a:gd name="T30" fmla="*/ 37 w 173"/>
                <a:gd name="T31" fmla="*/ 16 h 175"/>
                <a:gd name="T32" fmla="*/ 53 w 173"/>
                <a:gd name="T33" fmla="*/ 8 h 175"/>
                <a:gd name="T34" fmla="*/ 69 w 173"/>
                <a:gd name="T35" fmla="*/ 2 h 175"/>
                <a:gd name="T36" fmla="*/ 86 w 173"/>
                <a:gd name="T37" fmla="*/ 0 h 175"/>
                <a:gd name="T38" fmla="*/ 103 w 173"/>
                <a:gd name="T39" fmla="*/ 2 h 175"/>
                <a:gd name="T40" fmla="*/ 119 w 173"/>
                <a:gd name="T41" fmla="*/ 7 h 175"/>
                <a:gd name="T42" fmla="*/ 133 w 173"/>
                <a:gd name="T43" fmla="*/ 15 h 175"/>
                <a:gd name="T44" fmla="*/ 147 w 173"/>
                <a:gd name="T45" fmla="*/ 24 h 175"/>
                <a:gd name="T46" fmla="*/ 158 w 173"/>
                <a:gd name="T47" fmla="*/ 38 h 175"/>
                <a:gd name="T48" fmla="*/ 166 w 173"/>
                <a:gd name="T49" fmla="*/ 52 h 175"/>
                <a:gd name="T50" fmla="*/ 171 w 173"/>
                <a:gd name="T51" fmla="*/ 69 h 175"/>
                <a:gd name="T52" fmla="*/ 173 w 173"/>
                <a:gd name="T53" fmla="*/ 87 h 175"/>
                <a:gd name="T54" fmla="*/ 171 w 173"/>
                <a:gd name="T55" fmla="*/ 103 h 175"/>
                <a:gd name="T56" fmla="*/ 167 w 173"/>
                <a:gd name="T57" fmla="*/ 119 h 175"/>
                <a:gd name="T58" fmla="*/ 160 w 173"/>
                <a:gd name="T59" fmla="*/ 135 h 175"/>
                <a:gd name="T60" fmla="*/ 150 w 173"/>
                <a:gd name="T61" fmla="*/ 148 h 175"/>
                <a:gd name="T62" fmla="*/ 137 w 173"/>
                <a:gd name="T63" fmla="*/ 160 h 175"/>
                <a:gd name="T64" fmla="*/ 122 w 173"/>
                <a:gd name="T65" fmla="*/ 168 h 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175"/>
                <a:gd name="T101" fmla="*/ 173 w 173"/>
                <a:gd name="T102" fmla="*/ 175 h 1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175">
                  <a:moveTo>
                    <a:pt x="122" y="168"/>
                  </a:moveTo>
                  <a:lnTo>
                    <a:pt x="105" y="173"/>
                  </a:lnTo>
                  <a:lnTo>
                    <a:pt x="88" y="175"/>
                  </a:lnTo>
                  <a:lnTo>
                    <a:pt x="71" y="174"/>
                  </a:lnTo>
                  <a:lnTo>
                    <a:pt x="55" y="169"/>
                  </a:lnTo>
                  <a:lnTo>
                    <a:pt x="41" y="161"/>
                  </a:lnTo>
                  <a:lnTo>
                    <a:pt x="27" y="150"/>
                  </a:lnTo>
                  <a:lnTo>
                    <a:pt x="16" y="138"/>
                  </a:lnTo>
                  <a:lnTo>
                    <a:pt x="8" y="122"/>
                  </a:lnTo>
                  <a:lnTo>
                    <a:pt x="2" y="105"/>
                  </a:lnTo>
                  <a:lnTo>
                    <a:pt x="0" y="89"/>
                  </a:lnTo>
                  <a:lnTo>
                    <a:pt x="2" y="71"/>
                  </a:lnTo>
                  <a:lnTo>
                    <a:pt x="8" y="55"/>
                  </a:lnTo>
                  <a:lnTo>
                    <a:pt x="15" y="41"/>
                  </a:lnTo>
                  <a:lnTo>
                    <a:pt x="25" y="27"/>
                  </a:lnTo>
                  <a:lnTo>
                    <a:pt x="37" y="16"/>
                  </a:lnTo>
                  <a:lnTo>
                    <a:pt x="53" y="8"/>
                  </a:lnTo>
                  <a:lnTo>
                    <a:pt x="69" y="2"/>
                  </a:lnTo>
                  <a:lnTo>
                    <a:pt x="86" y="0"/>
                  </a:lnTo>
                  <a:lnTo>
                    <a:pt x="103" y="2"/>
                  </a:lnTo>
                  <a:lnTo>
                    <a:pt x="119" y="7"/>
                  </a:lnTo>
                  <a:lnTo>
                    <a:pt x="133" y="15"/>
                  </a:lnTo>
                  <a:lnTo>
                    <a:pt x="147" y="24"/>
                  </a:lnTo>
                  <a:lnTo>
                    <a:pt x="158" y="38"/>
                  </a:lnTo>
                  <a:lnTo>
                    <a:pt x="166" y="52"/>
                  </a:lnTo>
                  <a:lnTo>
                    <a:pt x="171" y="69"/>
                  </a:lnTo>
                  <a:lnTo>
                    <a:pt x="173" y="87"/>
                  </a:lnTo>
                  <a:lnTo>
                    <a:pt x="171" y="103"/>
                  </a:lnTo>
                  <a:lnTo>
                    <a:pt x="167" y="119"/>
                  </a:lnTo>
                  <a:lnTo>
                    <a:pt x="160" y="135"/>
                  </a:lnTo>
                  <a:lnTo>
                    <a:pt x="150" y="148"/>
                  </a:lnTo>
                  <a:lnTo>
                    <a:pt x="137" y="160"/>
                  </a:lnTo>
                  <a:lnTo>
                    <a:pt x="122" y="168"/>
                  </a:lnTo>
                  <a:close/>
                </a:path>
              </a:pathLst>
            </a:custGeom>
            <a:solidFill>
              <a:srgbClr val="F5AEB0"/>
            </a:solidFill>
            <a:ln w="9525">
              <a:noFill/>
              <a:round/>
              <a:headEnd/>
              <a:tailEnd/>
            </a:ln>
          </p:spPr>
          <p:txBody>
            <a:bodyPr/>
            <a:lstStyle/>
            <a:p>
              <a:endParaRPr lang="zh-CN" altLang="en-US"/>
            </a:p>
          </p:txBody>
        </p:sp>
        <p:sp>
          <p:nvSpPr>
            <p:cNvPr id="31829" name="Freeform 541"/>
            <p:cNvSpPr>
              <a:spLocks/>
            </p:cNvSpPr>
            <p:nvPr/>
          </p:nvSpPr>
          <p:spPr bwMode="auto">
            <a:xfrm>
              <a:off x="4898" y="1938"/>
              <a:ext cx="8" cy="9"/>
            </a:xfrm>
            <a:custGeom>
              <a:avLst/>
              <a:gdLst>
                <a:gd name="T0" fmla="*/ 107 w 153"/>
                <a:gd name="T1" fmla="*/ 147 h 154"/>
                <a:gd name="T2" fmla="*/ 92 w 153"/>
                <a:gd name="T3" fmla="*/ 153 h 154"/>
                <a:gd name="T4" fmla="*/ 77 w 153"/>
                <a:gd name="T5" fmla="*/ 154 h 154"/>
                <a:gd name="T6" fmla="*/ 63 w 153"/>
                <a:gd name="T7" fmla="*/ 153 h 154"/>
                <a:gd name="T8" fmla="*/ 48 w 153"/>
                <a:gd name="T9" fmla="*/ 148 h 154"/>
                <a:gd name="T10" fmla="*/ 35 w 153"/>
                <a:gd name="T11" fmla="*/ 141 h 154"/>
                <a:gd name="T12" fmla="*/ 23 w 153"/>
                <a:gd name="T13" fmla="*/ 132 h 154"/>
                <a:gd name="T14" fmla="*/ 13 w 153"/>
                <a:gd name="T15" fmla="*/ 120 h 154"/>
                <a:gd name="T16" fmla="*/ 6 w 153"/>
                <a:gd name="T17" fmla="*/ 107 h 154"/>
                <a:gd name="T18" fmla="*/ 2 w 153"/>
                <a:gd name="T19" fmla="*/ 92 h 154"/>
                <a:gd name="T20" fmla="*/ 0 w 153"/>
                <a:gd name="T21" fmla="*/ 77 h 154"/>
                <a:gd name="T22" fmla="*/ 1 w 153"/>
                <a:gd name="T23" fmla="*/ 62 h 154"/>
                <a:gd name="T24" fmla="*/ 5 w 153"/>
                <a:gd name="T25" fmla="*/ 48 h 154"/>
                <a:gd name="T26" fmla="*/ 12 w 153"/>
                <a:gd name="T27" fmla="*/ 35 h 154"/>
                <a:gd name="T28" fmla="*/ 21 w 153"/>
                <a:gd name="T29" fmla="*/ 23 h 154"/>
                <a:gd name="T30" fmla="*/ 33 w 153"/>
                <a:gd name="T31" fmla="*/ 13 h 154"/>
                <a:gd name="T32" fmla="*/ 46 w 153"/>
                <a:gd name="T33" fmla="*/ 6 h 154"/>
                <a:gd name="T34" fmla="*/ 60 w 153"/>
                <a:gd name="T35" fmla="*/ 1 h 154"/>
                <a:gd name="T36" fmla="*/ 76 w 153"/>
                <a:gd name="T37" fmla="*/ 0 h 154"/>
                <a:gd name="T38" fmla="*/ 90 w 153"/>
                <a:gd name="T39" fmla="*/ 1 h 154"/>
                <a:gd name="T40" fmla="*/ 105 w 153"/>
                <a:gd name="T41" fmla="*/ 5 h 154"/>
                <a:gd name="T42" fmla="*/ 118 w 153"/>
                <a:gd name="T43" fmla="*/ 11 h 154"/>
                <a:gd name="T44" fmla="*/ 130 w 153"/>
                <a:gd name="T45" fmla="*/ 20 h 154"/>
                <a:gd name="T46" fmla="*/ 140 w 153"/>
                <a:gd name="T47" fmla="*/ 32 h 154"/>
                <a:gd name="T48" fmla="*/ 147 w 153"/>
                <a:gd name="T49" fmla="*/ 45 h 154"/>
                <a:gd name="T50" fmla="*/ 151 w 153"/>
                <a:gd name="T51" fmla="*/ 60 h 154"/>
                <a:gd name="T52" fmla="*/ 153 w 153"/>
                <a:gd name="T53" fmla="*/ 76 h 154"/>
                <a:gd name="T54" fmla="*/ 152 w 153"/>
                <a:gd name="T55" fmla="*/ 90 h 154"/>
                <a:gd name="T56" fmla="*/ 148 w 153"/>
                <a:gd name="T57" fmla="*/ 105 h 154"/>
                <a:gd name="T58" fmla="*/ 141 w 153"/>
                <a:gd name="T59" fmla="*/ 118 h 154"/>
                <a:gd name="T60" fmla="*/ 132 w 153"/>
                <a:gd name="T61" fmla="*/ 130 h 154"/>
                <a:gd name="T62" fmla="*/ 120 w 153"/>
                <a:gd name="T63" fmla="*/ 140 h 154"/>
                <a:gd name="T64" fmla="*/ 107 w 153"/>
                <a:gd name="T65" fmla="*/ 147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4"/>
                <a:gd name="T101" fmla="*/ 153 w 153"/>
                <a:gd name="T102" fmla="*/ 154 h 1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4">
                  <a:moveTo>
                    <a:pt x="107" y="147"/>
                  </a:moveTo>
                  <a:lnTo>
                    <a:pt x="92" y="153"/>
                  </a:lnTo>
                  <a:lnTo>
                    <a:pt x="77" y="154"/>
                  </a:lnTo>
                  <a:lnTo>
                    <a:pt x="63" y="153"/>
                  </a:lnTo>
                  <a:lnTo>
                    <a:pt x="48" y="148"/>
                  </a:lnTo>
                  <a:lnTo>
                    <a:pt x="35" y="141"/>
                  </a:lnTo>
                  <a:lnTo>
                    <a:pt x="23" y="132"/>
                  </a:lnTo>
                  <a:lnTo>
                    <a:pt x="13" y="120"/>
                  </a:lnTo>
                  <a:lnTo>
                    <a:pt x="6" y="107"/>
                  </a:lnTo>
                  <a:lnTo>
                    <a:pt x="2" y="92"/>
                  </a:lnTo>
                  <a:lnTo>
                    <a:pt x="0" y="77"/>
                  </a:lnTo>
                  <a:lnTo>
                    <a:pt x="1" y="62"/>
                  </a:lnTo>
                  <a:lnTo>
                    <a:pt x="5" y="48"/>
                  </a:lnTo>
                  <a:lnTo>
                    <a:pt x="12" y="35"/>
                  </a:lnTo>
                  <a:lnTo>
                    <a:pt x="21" y="23"/>
                  </a:lnTo>
                  <a:lnTo>
                    <a:pt x="33" y="13"/>
                  </a:lnTo>
                  <a:lnTo>
                    <a:pt x="46" y="6"/>
                  </a:lnTo>
                  <a:lnTo>
                    <a:pt x="60" y="1"/>
                  </a:lnTo>
                  <a:lnTo>
                    <a:pt x="76" y="0"/>
                  </a:lnTo>
                  <a:lnTo>
                    <a:pt x="90" y="1"/>
                  </a:lnTo>
                  <a:lnTo>
                    <a:pt x="105" y="5"/>
                  </a:lnTo>
                  <a:lnTo>
                    <a:pt x="118" y="11"/>
                  </a:lnTo>
                  <a:lnTo>
                    <a:pt x="130" y="20"/>
                  </a:lnTo>
                  <a:lnTo>
                    <a:pt x="140" y="32"/>
                  </a:lnTo>
                  <a:lnTo>
                    <a:pt x="147" y="45"/>
                  </a:lnTo>
                  <a:lnTo>
                    <a:pt x="151" y="60"/>
                  </a:lnTo>
                  <a:lnTo>
                    <a:pt x="153" y="76"/>
                  </a:lnTo>
                  <a:lnTo>
                    <a:pt x="152" y="90"/>
                  </a:lnTo>
                  <a:lnTo>
                    <a:pt x="148" y="105"/>
                  </a:lnTo>
                  <a:lnTo>
                    <a:pt x="141" y="118"/>
                  </a:lnTo>
                  <a:lnTo>
                    <a:pt x="132" y="130"/>
                  </a:lnTo>
                  <a:lnTo>
                    <a:pt x="120" y="140"/>
                  </a:lnTo>
                  <a:lnTo>
                    <a:pt x="107" y="147"/>
                  </a:lnTo>
                  <a:close/>
                </a:path>
              </a:pathLst>
            </a:custGeom>
            <a:solidFill>
              <a:srgbClr val="FAD6D9"/>
            </a:solidFill>
            <a:ln w="9525">
              <a:noFill/>
              <a:round/>
              <a:headEnd/>
              <a:tailEnd/>
            </a:ln>
          </p:spPr>
          <p:txBody>
            <a:bodyPr/>
            <a:lstStyle/>
            <a:p>
              <a:endParaRPr lang="zh-CN" altLang="en-US"/>
            </a:p>
          </p:txBody>
        </p:sp>
        <p:sp>
          <p:nvSpPr>
            <p:cNvPr id="31830" name="Freeform 542"/>
            <p:cNvSpPr>
              <a:spLocks/>
            </p:cNvSpPr>
            <p:nvPr/>
          </p:nvSpPr>
          <p:spPr bwMode="auto">
            <a:xfrm>
              <a:off x="4899" y="1938"/>
              <a:ext cx="7" cy="8"/>
            </a:xfrm>
            <a:custGeom>
              <a:avLst/>
              <a:gdLst>
                <a:gd name="T0" fmla="*/ 95 w 136"/>
                <a:gd name="T1" fmla="*/ 132 h 137"/>
                <a:gd name="T2" fmla="*/ 81 w 136"/>
                <a:gd name="T3" fmla="*/ 136 h 137"/>
                <a:gd name="T4" fmla="*/ 69 w 136"/>
                <a:gd name="T5" fmla="*/ 137 h 137"/>
                <a:gd name="T6" fmla="*/ 56 w 136"/>
                <a:gd name="T7" fmla="*/ 136 h 137"/>
                <a:gd name="T8" fmla="*/ 43 w 136"/>
                <a:gd name="T9" fmla="*/ 132 h 137"/>
                <a:gd name="T10" fmla="*/ 31 w 136"/>
                <a:gd name="T11" fmla="*/ 126 h 137"/>
                <a:gd name="T12" fmla="*/ 21 w 136"/>
                <a:gd name="T13" fmla="*/ 117 h 137"/>
                <a:gd name="T14" fmla="*/ 12 w 136"/>
                <a:gd name="T15" fmla="*/ 108 h 137"/>
                <a:gd name="T16" fmla="*/ 5 w 136"/>
                <a:gd name="T17" fmla="*/ 95 h 137"/>
                <a:gd name="T18" fmla="*/ 1 w 136"/>
                <a:gd name="T19" fmla="*/ 82 h 137"/>
                <a:gd name="T20" fmla="*/ 0 w 136"/>
                <a:gd name="T21" fmla="*/ 69 h 137"/>
                <a:gd name="T22" fmla="*/ 1 w 136"/>
                <a:gd name="T23" fmla="*/ 56 h 137"/>
                <a:gd name="T24" fmla="*/ 5 w 136"/>
                <a:gd name="T25" fmla="*/ 43 h 137"/>
                <a:gd name="T26" fmla="*/ 11 w 136"/>
                <a:gd name="T27" fmla="*/ 31 h 137"/>
                <a:gd name="T28" fmla="*/ 20 w 136"/>
                <a:gd name="T29" fmla="*/ 20 h 137"/>
                <a:gd name="T30" fmla="*/ 29 w 136"/>
                <a:gd name="T31" fmla="*/ 12 h 137"/>
                <a:gd name="T32" fmla="*/ 41 w 136"/>
                <a:gd name="T33" fmla="*/ 5 h 137"/>
                <a:gd name="T34" fmla="*/ 55 w 136"/>
                <a:gd name="T35" fmla="*/ 1 h 137"/>
                <a:gd name="T36" fmla="*/ 67 w 136"/>
                <a:gd name="T37" fmla="*/ 0 h 137"/>
                <a:gd name="T38" fmla="*/ 80 w 136"/>
                <a:gd name="T39" fmla="*/ 1 h 137"/>
                <a:gd name="T40" fmla="*/ 93 w 136"/>
                <a:gd name="T41" fmla="*/ 5 h 137"/>
                <a:gd name="T42" fmla="*/ 105 w 136"/>
                <a:gd name="T43" fmla="*/ 11 h 137"/>
                <a:gd name="T44" fmla="*/ 115 w 136"/>
                <a:gd name="T45" fmla="*/ 19 h 137"/>
                <a:gd name="T46" fmla="*/ 124 w 136"/>
                <a:gd name="T47" fmla="*/ 29 h 137"/>
                <a:gd name="T48" fmla="*/ 131 w 136"/>
                <a:gd name="T49" fmla="*/ 41 h 137"/>
                <a:gd name="T50" fmla="*/ 135 w 136"/>
                <a:gd name="T51" fmla="*/ 55 h 137"/>
                <a:gd name="T52" fmla="*/ 136 w 136"/>
                <a:gd name="T53" fmla="*/ 67 h 137"/>
                <a:gd name="T54" fmla="*/ 135 w 136"/>
                <a:gd name="T55" fmla="*/ 81 h 137"/>
                <a:gd name="T56" fmla="*/ 131 w 136"/>
                <a:gd name="T57" fmla="*/ 93 h 137"/>
                <a:gd name="T58" fmla="*/ 125 w 136"/>
                <a:gd name="T59" fmla="*/ 106 h 137"/>
                <a:gd name="T60" fmla="*/ 116 w 136"/>
                <a:gd name="T61" fmla="*/ 116 h 137"/>
                <a:gd name="T62" fmla="*/ 107 w 136"/>
                <a:gd name="T63" fmla="*/ 125 h 137"/>
                <a:gd name="T64" fmla="*/ 95 w 136"/>
                <a:gd name="T65" fmla="*/ 132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6"/>
                <a:gd name="T100" fmla="*/ 0 h 137"/>
                <a:gd name="T101" fmla="*/ 136 w 136"/>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6" h="137">
                  <a:moveTo>
                    <a:pt x="95" y="132"/>
                  </a:moveTo>
                  <a:lnTo>
                    <a:pt x="81" y="136"/>
                  </a:lnTo>
                  <a:lnTo>
                    <a:pt x="69" y="137"/>
                  </a:lnTo>
                  <a:lnTo>
                    <a:pt x="56" y="136"/>
                  </a:lnTo>
                  <a:lnTo>
                    <a:pt x="43" y="132"/>
                  </a:lnTo>
                  <a:lnTo>
                    <a:pt x="31" y="126"/>
                  </a:lnTo>
                  <a:lnTo>
                    <a:pt x="21" y="117"/>
                  </a:lnTo>
                  <a:lnTo>
                    <a:pt x="12" y="108"/>
                  </a:lnTo>
                  <a:lnTo>
                    <a:pt x="5" y="95"/>
                  </a:lnTo>
                  <a:lnTo>
                    <a:pt x="1" y="82"/>
                  </a:lnTo>
                  <a:lnTo>
                    <a:pt x="0" y="69"/>
                  </a:lnTo>
                  <a:lnTo>
                    <a:pt x="1" y="56"/>
                  </a:lnTo>
                  <a:lnTo>
                    <a:pt x="5" y="43"/>
                  </a:lnTo>
                  <a:lnTo>
                    <a:pt x="11" y="31"/>
                  </a:lnTo>
                  <a:lnTo>
                    <a:pt x="20" y="20"/>
                  </a:lnTo>
                  <a:lnTo>
                    <a:pt x="29" y="12"/>
                  </a:lnTo>
                  <a:lnTo>
                    <a:pt x="41" y="5"/>
                  </a:lnTo>
                  <a:lnTo>
                    <a:pt x="55" y="1"/>
                  </a:lnTo>
                  <a:lnTo>
                    <a:pt x="67" y="0"/>
                  </a:lnTo>
                  <a:lnTo>
                    <a:pt x="80" y="1"/>
                  </a:lnTo>
                  <a:lnTo>
                    <a:pt x="93" y="5"/>
                  </a:lnTo>
                  <a:lnTo>
                    <a:pt x="105" y="11"/>
                  </a:lnTo>
                  <a:lnTo>
                    <a:pt x="115" y="19"/>
                  </a:lnTo>
                  <a:lnTo>
                    <a:pt x="124" y="29"/>
                  </a:lnTo>
                  <a:lnTo>
                    <a:pt x="131" y="41"/>
                  </a:lnTo>
                  <a:lnTo>
                    <a:pt x="135" y="55"/>
                  </a:lnTo>
                  <a:lnTo>
                    <a:pt x="136" y="67"/>
                  </a:lnTo>
                  <a:lnTo>
                    <a:pt x="135" y="81"/>
                  </a:lnTo>
                  <a:lnTo>
                    <a:pt x="131" y="93"/>
                  </a:lnTo>
                  <a:lnTo>
                    <a:pt x="125" y="106"/>
                  </a:lnTo>
                  <a:lnTo>
                    <a:pt x="116" y="116"/>
                  </a:lnTo>
                  <a:lnTo>
                    <a:pt x="107" y="125"/>
                  </a:lnTo>
                  <a:lnTo>
                    <a:pt x="95" y="132"/>
                  </a:lnTo>
                  <a:close/>
                </a:path>
              </a:pathLst>
            </a:custGeom>
            <a:solidFill>
              <a:srgbClr val="FFFFFF"/>
            </a:solidFill>
            <a:ln w="9525">
              <a:noFill/>
              <a:round/>
              <a:headEnd/>
              <a:tailEnd/>
            </a:ln>
          </p:spPr>
          <p:txBody>
            <a:bodyPr/>
            <a:lstStyle/>
            <a:p>
              <a:endParaRPr lang="zh-CN" altLang="en-US"/>
            </a:p>
          </p:txBody>
        </p:sp>
        <p:sp>
          <p:nvSpPr>
            <p:cNvPr id="31831" name="Freeform 543"/>
            <p:cNvSpPr>
              <a:spLocks/>
            </p:cNvSpPr>
            <p:nvPr/>
          </p:nvSpPr>
          <p:spPr bwMode="auto">
            <a:xfrm>
              <a:off x="4890" y="1949"/>
              <a:ext cx="1" cy="2"/>
            </a:xfrm>
            <a:custGeom>
              <a:avLst/>
              <a:gdLst>
                <a:gd name="T0" fmla="*/ 11 w 21"/>
                <a:gd name="T1" fmla="*/ 0 h 32"/>
                <a:gd name="T2" fmla="*/ 5 w 21"/>
                <a:gd name="T3" fmla="*/ 3 h 32"/>
                <a:gd name="T4" fmla="*/ 1 w 21"/>
                <a:gd name="T5" fmla="*/ 8 h 32"/>
                <a:gd name="T6" fmla="*/ 0 w 21"/>
                <a:gd name="T7" fmla="*/ 14 h 32"/>
                <a:gd name="T8" fmla="*/ 1 w 21"/>
                <a:gd name="T9" fmla="*/ 19 h 32"/>
                <a:gd name="T10" fmla="*/ 4 w 21"/>
                <a:gd name="T11" fmla="*/ 26 h 32"/>
                <a:gd name="T12" fmla="*/ 8 w 21"/>
                <a:gd name="T13" fmla="*/ 30 h 32"/>
                <a:gd name="T14" fmla="*/ 14 w 21"/>
                <a:gd name="T15" fmla="*/ 32 h 32"/>
                <a:gd name="T16" fmla="*/ 21 w 21"/>
                <a:gd name="T17" fmla="*/ 31 h 32"/>
                <a:gd name="T18" fmla="*/ 11 w 21"/>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2"/>
                <a:gd name="T32" fmla="*/ 21 w 21"/>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2">
                  <a:moveTo>
                    <a:pt x="11" y="0"/>
                  </a:moveTo>
                  <a:lnTo>
                    <a:pt x="5" y="3"/>
                  </a:lnTo>
                  <a:lnTo>
                    <a:pt x="1" y="8"/>
                  </a:lnTo>
                  <a:lnTo>
                    <a:pt x="0" y="14"/>
                  </a:lnTo>
                  <a:lnTo>
                    <a:pt x="1" y="19"/>
                  </a:lnTo>
                  <a:lnTo>
                    <a:pt x="4" y="26"/>
                  </a:lnTo>
                  <a:lnTo>
                    <a:pt x="8" y="30"/>
                  </a:lnTo>
                  <a:lnTo>
                    <a:pt x="14" y="32"/>
                  </a:lnTo>
                  <a:lnTo>
                    <a:pt x="21" y="31"/>
                  </a:lnTo>
                  <a:lnTo>
                    <a:pt x="11" y="0"/>
                  </a:lnTo>
                  <a:close/>
                </a:path>
              </a:pathLst>
            </a:custGeom>
            <a:solidFill>
              <a:srgbClr val="CCFFFF"/>
            </a:solidFill>
            <a:ln w="9525">
              <a:noFill/>
              <a:round/>
              <a:headEnd/>
              <a:tailEnd/>
            </a:ln>
          </p:spPr>
          <p:txBody>
            <a:bodyPr/>
            <a:lstStyle/>
            <a:p>
              <a:endParaRPr lang="zh-CN" altLang="en-US"/>
            </a:p>
          </p:txBody>
        </p:sp>
        <p:sp>
          <p:nvSpPr>
            <p:cNvPr id="31832" name="Freeform 544"/>
            <p:cNvSpPr>
              <a:spLocks/>
            </p:cNvSpPr>
            <p:nvPr/>
          </p:nvSpPr>
          <p:spPr bwMode="auto">
            <a:xfrm>
              <a:off x="4891" y="1945"/>
              <a:ext cx="3" cy="6"/>
            </a:xfrm>
            <a:custGeom>
              <a:avLst/>
              <a:gdLst>
                <a:gd name="T0" fmla="*/ 40 w 75"/>
                <a:gd name="T1" fmla="*/ 13 h 97"/>
                <a:gd name="T2" fmla="*/ 40 w 75"/>
                <a:gd name="T3" fmla="*/ 13 h 97"/>
                <a:gd name="T4" fmla="*/ 42 w 75"/>
                <a:gd name="T5" fmla="*/ 22 h 97"/>
                <a:gd name="T6" fmla="*/ 42 w 75"/>
                <a:gd name="T7" fmla="*/ 28 h 97"/>
                <a:gd name="T8" fmla="*/ 39 w 75"/>
                <a:gd name="T9" fmla="*/ 37 h 97"/>
                <a:gd name="T10" fmla="*/ 36 w 75"/>
                <a:gd name="T11" fmla="*/ 43 h 97"/>
                <a:gd name="T12" fmla="*/ 30 w 75"/>
                <a:gd name="T13" fmla="*/ 49 h 97"/>
                <a:gd name="T14" fmla="*/ 21 w 75"/>
                <a:gd name="T15" fmla="*/ 56 h 97"/>
                <a:gd name="T16" fmla="*/ 11 w 75"/>
                <a:gd name="T17" fmla="*/ 60 h 97"/>
                <a:gd name="T18" fmla="*/ 0 w 75"/>
                <a:gd name="T19" fmla="*/ 66 h 97"/>
                <a:gd name="T20" fmla="*/ 10 w 75"/>
                <a:gd name="T21" fmla="*/ 97 h 97"/>
                <a:gd name="T22" fmla="*/ 26 w 75"/>
                <a:gd name="T23" fmla="*/ 92 h 97"/>
                <a:gd name="T24" fmla="*/ 39 w 75"/>
                <a:gd name="T25" fmla="*/ 83 h 97"/>
                <a:gd name="T26" fmla="*/ 51 w 75"/>
                <a:gd name="T27" fmla="*/ 74 h 97"/>
                <a:gd name="T28" fmla="*/ 63 w 75"/>
                <a:gd name="T29" fmla="*/ 64 h 97"/>
                <a:gd name="T30" fmla="*/ 70 w 75"/>
                <a:gd name="T31" fmla="*/ 49 h 97"/>
                <a:gd name="T32" fmla="*/ 75 w 75"/>
                <a:gd name="T33" fmla="*/ 34 h 97"/>
                <a:gd name="T34" fmla="*/ 75 w 75"/>
                <a:gd name="T35" fmla="*/ 18 h 97"/>
                <a:gd name="T36" fmla="*/ 71 w 75"/>
                <a:gd name="T37" fmla="*/ 0 h 97"/>
                <a:gd name="T38" fmla="*/ 71 w 75"/>
                <a:gd name="T39" fmla="*/ 0 h 97"/>
                <a:gd name="T40" fmla="*/ 40 w 75"/>
                <a:gd name="T41" fmla="*/ 13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7"/>
                <a:gd name="T65" fmla="*/ 75 w 75"/>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7">
                  <a:moveTo>
                    <a:pt x="40" y="13"/>
                  </a:moveTo>
                  <a:lnTo>
                    <a:pt x="40" y="13"/>
                  </a:lnTo>
                  <a:lnTo>
                    <a:pt x="42" y="22"/>
                  </a:lnTo>
                  <a:lnTo>
                    <a:pt x="42" y="28"/>
                  </a:lnTo>
                  <a:lnTo>
                    <a:pt x="39" y="37"/>
                  </a:lnTo>
                  <a:lnTo>
                    <a:pt x="36" y="43"/>
                  </a:lnTo>
                  <a:lnTo>
                    <a:pt x="30" y="49"/>
                  </a:lnTo>
                  <a:lnTo>
                    <a:pt x="21" y="56"/>
                  </a:lnTo>
                  <a:lnTo>
                    <a:pt x="11" y="60"/>
                  </a:lnTo>
                  <a:lnTo>
                    <a:pt x="0" y="66"/>
                  </a:lnTo>
                  <a:lnTo>
                    <a:pt x="10" y="97"/>
                  </a:lnTo>
                  <a:lnTo>
                    <a:pt x="26" y="92"/>
                  </a:lnTo>
                  <a:lnTo>
                    <a:pt x="39" y="83"/>
                  </a:lnTo>
                  <a:lnTo>
                    <a:pt x="51" y="74"/>
                  </a:lnTo>
                  <a:lnTo>
                    <a:pt x="63" y="64"/>
                  </a:lnTo>
                  <a:lnTo>
                    <a:pt x="70" y="49"/>
                  </a:lnTo>
                  <a:lnTo>
                    <a:pt x="75" y="34"/>
                  </a:lnTo>
                  <a:lnTo>
                    <a:pt x="75" y="18"/>
                  </a:lnTo>
                  <a:lnTo>
                    <a:pt x="71" y="0"/>
                  </a:lnTo>
                  <a:lnTo>
                    <a:pt x="40" y="13"/>
                  </a:lnTo>
                  <a:close/>
                </a:path>
              </a:pathLst>
            </a:custGeom>
            <a:solidFill>
              <a:srgbClr val="CCFFFF"/>
            </a:solidFill>
            <a:ln w="9525">
              <a:noFill/>
              <a:round/>
              <a:headEnd/>
              <a:tailEnd/>
            </a:ln>
          </p:spPr>
          <p:txBody>
            <a:bodyPr/>
            <a:lstStyle/>
            <a:p>
              <a:endParaRPr lang="zh-CN" altLang="en-US"/>
            </a:p>
          </p:txBody>
        </p:sp>
        <p:sp>
          <p:nvSpPr>
            <p:cNvPr id="31833" name="Freeform 545"/>
            <p:cNvSpPr>
              <a:spLocks/>
            </p:cNvSpPr>
            <p:nvPr/>
          </p:nvSpPr>
          <p:spPr bwMode="auto">
            <a:xfrm>
              <a:off x="4889" y="1942"/>
              <a:ext cx="5" cy="4"/>
            </a:xfrm>
            <a:custGeom>
              <a:avLst/>
              <a:gdLst>
                <a:gd name="T0" fmla="*/ 21 w 109"/>
                <a:gd name="T1" fmla="*/ 42 h 49"/>
                <a:gd name="T2" fmla="*/ 21 w 109"/>
                <a:gd name="T3" fmla="*/ 42 h 49"/>
                <a:gd name="T4" fmla="*/ 28 w 109"/>
                <a:gd name="T5" fmla="*/ 38 h 49"/>
                <a:gd name="T6" fmla="*/ 37 w 109"/>
                <a:gd name="T7" fmla="*/ 34 h 49"/>
                <a:gd name="T8" fmla="*/ 46 w 109"/>
                <a:gd name="T9" fmla="*/ 33 h 49"/>
                <a:gd name="T10" fmla="*/ 55 w 109"/>
                <a:gd name="T11" fmla="*/ 33 h 49"/>
                <a:gd name="T12" fmla="*/ 63 w 109"/>
                <a:gd name="T13" fmla="*/ 35 h 49"/>
                <a:gd name="T14" fmla="*/ 70 w 109"/>
                <a:gd name="T15" fmla="*/ 38 h 49"/>
                <a:gd name="T16" fmla="*/ 75 w 109"/>
                <a:gd name="T17" fmla="*/ 42 h 49"/>
                <a:gd name="T18" fmla="*/ 78 w 109"/>
                <a:gd name="T19" fmla="*/ 49 h 49"/>
                <a:gd name="T20" fmla="*/ 109 w 109"/>
                <a:gd name="T21" fmla="*/ 36 h 49"/>
                <a:gd name="T22" fmla="*/ 100 w 109"/>
                <a:gd name="T23" fmla="*/ 22 h 49"/>
                <a:gd name="T24" fmla="*/ 89 w 109"/>
                <a:gd name="T25" fmla="*/ 11 h 49"/>
                <a:gd name="T26" fmla="*/ 75 w 109"/>
                <a:gd name="T27" fmla="*/ 4 h 49"/>
                <a:gd name="T28" fmla="*/ 59 w 109"/>
                <a:gd name="T29" fmla="*/ 0 h 49"/>
                <a:gd name="T30" fmla="*/ 42 w 109"/>
                <a:gd name="T31" fmla="*/ 0 h 49"/>
                <a:gd name="T32" fmla="*/ 27 w 109"/>
                <a:gd name="T33" fmla="*/ 3 h 49"/>
                <a:gd name="T34" fmla="*/ 13 w 109"/>
                <a:gd name="T35" fmla="*/ 9 h 49"/>
                <a:gd name="T36" fmla="*/ 0 w 109"/>
                <a:gd name="T37" fmla="*/ 17 h 49"/>
                <a:gd name="T38" fmla="*/ 0 w 109"/>
                <a:gd name="T39" fmla="*/ 17 h 49"/>
                <a:gd name="T40" fmla="*/ 21 w 109"/>
                <a:gd name="T41" fmla="*/ 42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
                <a:gd name="T64" fmla="*/ 0 h 49"/>
                <a:gd name="T65" fmla="*/ 109 w 109"/>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 h="49">
                  <a:moveTo>
                    <a:pt x="21" y="42"/>
                  </a:moveTo>
                  <a:lnTo>
                    <a:pt x="21" y="42"/>
                  </a:lnTo>
                  <a:lnTo>
                    <a:pt x="28" y="38"/>
                  </a:lnTo>
                  <a:lnTo>
                    <a:pt x="37" y="34"/>
                  </a:lnTo>
                  <a:lnTo>
                    <a:pt x="46" y="33"/>
                  </a:lnTo>
                  <a:lnTo>
                    <a:pt x="55" y="33"/>
                  </a:lnTo>
                  <a:lnTo>
                    <a:pt x="63" y="35"/>
                  </a:lnTo>
                  <a:lnTo>
                    <a:pt x="70" y="38"/>
                  </a:lnTo>
                  <a:lnTo>
                    <a:pt x="75" y="42"/>
                  </a:lnTo>
                  <a:lnTo>
                    <a:pt x="78" y="49"/>
                  </a:lnTo>
                  <a:lnTo>
                    <a:pt x="109" y="36"/>
                  </a:lnTo>
                  <a:lnTo>
                    <a:pt x="100" y="22"/>
                  </a:lnTo>
                  <a:lnTo>
                    <a:pt x="89" y="11"/>
                  </a:lnTo>
                  <a:lnTo>
                    <a:pt x="75" y="4"/>
                  </a:lnTo>
                  <a:lnTo>
                    <a:pt x="59" y="0"/>
                  </a:lnTo>
                  <a:lnTo>
                    <a:pt x="42" y="0"/>
                  </a:lnTo>
                  <a:lnTo>
                    <a:pt x="27" y="3"/>
                  </a:lnTo>
                  <a:lnTo>
                    <a:pt x="13" y="9"/>
                  </a:lnTo>
                  <a:lnTo>
                    <a:pt x="0" y="17"/>
                  </a:lnTo>
                  <a:lnTo>
                    <a:pt x="21" y="42"/>
                  </a:lnTo>
                  <a:close/>
                </a:path>
              </a:pathLst>
            </a:custGeom>
            <a:solidFill>
              <a:srgbClr val="CCFFFF"/>
            </a:solidFill>
            <a:ln w="9525">
              <a:noFill/>
              <a:round/>
              <a:headEnd/>
              <a:tailEnd/>
            </a:ln>
          </p:spPr>
          <p:txBody>
            <a:bodyPr/>
            <a:lstStyle/>
            <a:p>
              <a:endParaRPr lang="zh-CN" altLang="en-US"/>
            </a:p>
          </p:txBody>
        </p:sp>
        <p:sp>
          <p:nvSpPr>
            <p:cNvPr id="31834" name="Freeform 546"/>
            <p:cNvSpPr>
              <a:spLocks/>
            </p:cNvSpPr>
            <p:nvPr/>
          </p:nvSpPr>
          <p:spPr bwMode="auto">
            <a:xfrm>
              <a:off x="4886" y="1944"/>
              <a:ext cx="4" cy="8"/>
            </a:xfrm>
            <a:custGeom>
              <a:avLst/>
              <a:gdLst>
                <a:gd name="T0" fmla="*/ 38 w 71"/>
                <a:gd name="T1" fmla="*/ 112 h 128"/>
                <a:gd name="T2" fmla="*/ 38 w 71"/>
                <a:gd name="T3" fmla="*/ 112 h 128"/>
                <a:gd name="T4" fmla="*/ 34 w 71"/>
                <a:gd name="T5" fmla="*/ 103 h 128"/>
                <a:gd name="T6" fmla="*/ 33 w 71"/>
                <a:gd name="T7" fmla="*/ 94 h 128"/>
                <a:gd name="T8" fmla="*/ 35 w 71"/>
                <a:gd name="T9" fmla="*/ 83 h 128"/>
                <a:gd name="T10" fmla="*/ 40 w 71"/>
                <a:gd name="T11" fmla="*/ 69 h 128"/>
                <a:gd name="T12" fmla="*/ 46 w 71"/>
                <a:gd name="T13" fmla="*/ 58 h 128"/>
                <a:gd name="T14" fmla="*/ 53 w 71"/>
                <a:gd name="T15" fmla="*/ 44 h 128"/>
                <a:gd name="T16" fmla="*/ 61 w 71"/>
                <a:gd name="T17" fmla="*/ 35 h 128"/>
                <a:gd name="T18" fmla="*/ 71 w 71"/>
                <a:gd name="T19" fmla="*/ 25 h 128"/>
                <a:gd name="T20" fmla="*/ 50 w 71"/>
                <a:gd name="T21" fmla="*/ 0 h 128"/>
                <a:gd name="T22" fmla="*/ 39 w 71"/>
                <a:gd name="T23" fmla="*/ 12 h 128"/>
                <a:gd name="T24" fmla="*/ 26 w 71"/>
                <a:gd name="T25" fmla="*/ 25 h 128"/>
                <a:gd name="T26" fmla="*/ 17 w 71"/>
                <a:gd name="T27" fmla="*/ 41 h 128"/>
                <a:gd name="T28" fmla="*/ 9 w 71"/>
                <a:gd name="T29" fmla="*/ 57 h 128"/>
                <a:gd name="T30" fmla="*/ 2 w 71"/>
                <a:gd name="T31" fmla="*/ 74 h 128"/>
                <a:gd name="T32" fmla="*/ 0 w 71"/>
                <a:gd name="T33" fmla="*/ 92 h 128"/>
                <a:gd name="T34" fmla="*/ 1 w 71"/>
                <a:gd name="T35" fmla="*/ 112 h 128"/>
                <a:gd name="T36" fmla="*/ 9 w 71"/>
                <a:gd name="T37" fmla="*/ 128 h 128"/>
                <a:gd name="T38" fmla="*/ 9 w 71"/>
                <a:gd name="T39" fmla="*/ 128 h 128"/>
                <a:gd name="T40" fmla="*/ 38 w 71"/>
                <a:gd name="T41" fmla="*/ 112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1"/>
                <a:gd name="T64" fmla="*/ 0 h 128"/>
                <a:gd name="T65" fmla="*/ 71 w 71"/>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1" h="128">
                  <a:moveTo>
                    <a:pt x="38" y="112"/>
                  </a:moveTo>
                  <a:lnTo>
                    <a:pt x="38" y="112"/>
                  </a:lnTo>
                  <a:lnTo>
                    <a:pt x="34" y="103"/>
                  </a:lnTo>
                  <a:lnTo>
                    <a:pt x="33" y="94"/>
                  </a:lnTo>
                  <a:lnTo>
                    <a:pt x="35" y="83"/>
                  </a:lnTo>
                  <a:lnTo>
                    <a:pt x="40" y="69"/>
                  </a:lnTo>
                  <a:lnTo>
                    <a:pt x="46" y="58"/>
                  </a:lnTo>
                  <a:lnTo>
                    <a:pt x="53" y="44"/>
                  </a:lnTo>
                  <a:lnTo>
                    <a:pt x="61" y="35"/>
                  </a:lnTo>
                  <a:lnTo>
                    <a:pt x="71" y="25"/>
                  </a:lnTo>
                  <a:lnTo>
                    <a:pt x="50" y="0"/>
                  </a:lnTo>
                  <a:lnTo>
                    <a:pt x="39" y="12"/>
                  </a:lnTo>
                  <a:lnTo>
                    <a:pt x="26" y="25"/>
                  </a:lnTo>
                  <a:lnTo>
                    <a:pt x="17" y="41"/>
                  </a:lnTo>
                  <a:lnTo>
                    <a:pt x="9" y="57"/>
                  </a:lnTo>
                  <a:lnTo>
                    <a:pt x="2" y="74"/>
                  </a:lnTo>
                  <a:lnTo>
                    <a:pt x="0" y="92"/>
                  </a:lnTo>
                  <a:lnTo>
                    <a:pt x="1" y="112"/>
                  </a:lnTo>
                  <a:lnTo>
                    <a:pt x="9" y="128"/>
                  </a:lnTo>
                  <a:lnTo>
                    <a:pt x="38" y="112"/>
                  </a:lnTo>
                  <a:close/>
                </a:path>
              </a:pathLst>
            </a:custGeom>
            <a:solidFill>
              <a:srgbClr val="CCFFFF"/>
            </a:solidFill>
            <a:ln w="9525">
              <a:noFill/>
              <a:round/>
              <a:headEnd/>
              <a:tailEnd/>
            </a:ln>
          </p:spPr>
          <p:txBody>
            <a:bodyPr/>
            <a:lstStyle/>
            <a:p>
              <a:endParaRPr lang="zh-CN" altLang="en-US"/>
            </a:p>
          </p:txBody>
        </p:sp>
        <p:sp>
          <p:nvSpPr>
            <p:cNvPr id="31835" name="Freeform 547"/>
            <p:cNvSpPr>
              <a:spLocks/>
            </p:cNvSpPr>
            <p:nvPr/>
          </p:nvSpPr>
          <p:spPr bwMode="auto">
            <a:xfrm>
              <a:off x="4887" y="1951"/>
              <a:ext cx="6" cy="4"/>
            </a:xfrm>
            <a:custGeom>
              <a:avLst/>
              <a:gdLst>
                <a:gd name="T0" fmla="*/ 108 w 118"/>
                <a:gd name="T1" fmla="*/ 39 h 75"/>
                <a:gd name="T2" fmla="*/ 108 w 118"/>
                <a:gd name="T3" fmla="*/ 39 h 75"/>
                <a:gd name="T4" fmla="*/ 97 w 118"/>
                <a:gd name="T5" fmla="*/ 41 h 75"/>
                <a:gd name="T6" fmla="*/ 84 w 118"/>
                <a:gd name="T7" fmla="*/ 41 h 75"/>
                <a:gd name="T8" fmla="*/ 73 w 118"/>
                <a:gd name="T9" fmla="*/ 40 h 75"/>
                <a:gd name="T10" fmla="*/ 63 w 118"/>
                <a:gd name="T11" fmla="*/ 35 h 75"/>
                <a:gd name="T12" fmla="*/ 52 w 118"/>
                <a:gd name="T13" fmla="*/ 29 h 75"/>
                <a:gd name="T14" fmla="*/ 43 w 118"/>
                <a:gd name="T15" fmla="*/ 22 h 75"/>
                <a:gd name="T16" fmla="*/ 36 w 118"/>
                <a:gd name="T17" fmla="*/ 12 h 75"/>
                <a:gd name="T18" fmla="*/ 29 w 118"/>
                <a:gd name="T19" fmla="*/ 0 h 75"/>
                <a:gd name="T20" fmla="*/ 0 w 118"/>
                <a:gd name="T21" fmla="*/ 16 h 75"/>
                <a:gd name="T22" fmla="*/ 9 w 118"/>
                <a:gd name="T23" fmla="*/ 31 h 75"/>
                <a:gd name="T24" fmla="*/ 20 w 118"/>
                <a:gd name="T25" fmla="*/ 45 h 75"/>
                <a:gd name="T26" fmla="*/ 34 w 118"/>
                <a:gd name="T27" fmla="*/ 56 h 75"/>
                <a:gd name="T28" fmla="*/ 48 w 118"/>
                <a:gd name="T29" fmla="*/ 64 h 75"/>
                <a:gd name="T30" fmla="*/ 65 w 118"/>
                <a:gd name="T31" fmla="*/ 72 h 75"/>
                <a:gd name="T32" fmla="*/ 82 w 118"/>
                <a:gd name="T33" fmla="*/ 75 h 75"/>
                <a:gd name="T34" fmla="*/ 99 w 118"/>
                <a:gd name="T35" fmla="*/ 75 h 75"/>
                <a:gd name="T36" fmla="*/ 118 w 118"/>
                <a:gd name="T37" fmla="*/ 71 h 75"/>
                <a:gd name="T38" fmla="*/ 118 w 118"/>
                <a:gd name="T39" fmla="*/ 71 h 75"/>
                <a:gd name="T40" fmla="*/ 108 w 118"/>
                <a:gd name="T41" fmla="*/ 39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8"/>
                <a:gd name="T64" fmla="*/ 0 h 75"/>
                <a:gd name="T65" fmla="*/ 118 w 118"/>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8" h="75">
                  <a:moveTo>
                    <a:pt x="108" y="39"/>
                  </a:moveTo>
                  <a:lnTo>
                    <a:pt x="108" y="39"/>
                  </a:lnTo>
                  <a:lnTo>
                    <a:pt x="97" y="41"/>
                  </a:lnTo>
                  <a:lnTo>
                    <a:pt x="84" y="41"/>
                  </a:lnTo>
                  <a:lnTo>
                    <a:pt x="73" y="40"/>
                  </a:lnTo>
                  <a:lnTo>
                    <a:pt x="63" y="35"/>
                  </a:lnTo>
                  <a:lnTo>
                    <a:pt x="52" y="29"/>
                  </a:lnTo>
                  <a:lnTo>
                    <a:pt x="43" y="22"/>
                  </a:lnTo>
                  <a:lnTo>
                    <a:pt x="36" y="12"/>
                  </a:lnTo>
                  <a:lnTo>
                    <a:pt x="29" y="0"/>
                  </a:lnTo>
                  <a:lnTo>
                    <a:pt x="0" y="16"/>
                  </a:lnTo>
                  <a:lnTo>
                    <a:pt x="9" y="31"/>
                  </a:lnTo>
                  <a:lnTo>
                    <a:pt x="20" y="45"/>
                  </a:lnTo>
                  <a:lnTo>
                    <a:pt x="34" y="56"/>
                  </a:lnTo>
                  <a:lnTo>
                    <a:pt x="48" y="64"/>
                  </a:lnTo>
                  <a:lnTo>
                    <a:pt x="65" y="72"/>
                  </a:lnTo>
                  <a:lnTo>
                    <a:pt x="82" y="75"/>
                  </a:lnTo>
                  <a:lnTo>
                    <a:pt x="99" y="75"/>
                  </a:lnTo>
                  <a:lnTo>
                    <a:pt x="118" y="71"/>
                  </a:lnTo>
                  <a:lnTo>
                    <a:pt x="108" y="39"/>
                  </a:lnTo>
                  <a:close/>
                </a:path>
              </a:pathLst>
            </a:custGeom>
            <a:solidFill>
              <a:srgbClr val="CCFFFF"/>
            </a:solidFill>
            <a:ln w="9525">
              <a:noFill/>
              <a:round/>
              <a:headEnd/>
              <a:tailEnd/>
            </a:ln>
          </p:spPr>
          <p:txBody>
            <a:bodyPr/>
            <a:lstStyle/>
            <a:p>
              <a:endParaRPr lang="zh-CN" altLang="en-US"/>
            </a:p>
          </p:txBody>
        </p:sp>
        <p:sp>
          <p:nvSpPr>
            <p:cNvPr id="31836" name="Freeform 548"/>
            <p:cNvSpPr>
              <a:spLocks/>
            </p:cNvSpPr>
            <p:nvPr/>
          </p:nvSpPr>
          <p:spPr bwMode="auto">
            <a:xfrm>
              <a:off x="4892" y="1950"/>
              <a:ext cx="4" cy="5"/>
            </a:xfrm>
            <a:custGeom>
              <a:avLst/>
              <a:gdLst>
                <a:gd name="T0" fmla="*/ 47 w 80"/>
                <a:gd name="T1" fmla="*/ 0 h 88"/>
                <a:gd name="T2" fmla="*/ 46 w 80"/>
                <a:gd name="T3" fmla="*/ 8 h 88"/>
                <a:gd name="T4" fmla="*/ 44 w 80"/>
                <a:gd name="T5" fmla="*/ 16 h 88"/>
                <a:gd name="T6" fmla="*/ 40 w 80"/>
                <a:gd name="T7" fmla="*/ 24 h 88"/>
                <a:gd name="T8" fmla="*/ 35 w 80"/>
                <a:gd name="T9" fmla="*/ 32 h 88"/>
                <a:gd name="T10" fmla="*/ 29 w 80"/>
                <a:gd name="T11" fmla="*/ 39 h 88"/>
                <a:gd name="T12" fmla="*/ 22 w 80"/>
                <a:gd name="T13" fmla="*/ 46 h 88"/>
                <a:gd name="T14" fmla="*/ 11 w 80"/>
                <a:gd name="T15" fmla="*/ 52 h 88"/>
                <a:gd name="T16" fmla="*/ 0 w 80"/>
                <a:gd name="T17" fmla="*/ 56 h 88"/>
                <a:gd name="T18" fmla="*/ 10 w 80"/>
                <a:gd name="T19" fmla="*/ 88 h 88"/>
                <a:gd name="T20" fmla="*/ 26 w 80"/>
                <a:gd name="T21" fmla="*/ 81 h 88"/>
                <a:gd name="T22" fmla="*/ 40 w 80"/>
                <a:gd name="T23" fmla="*/ 73 h 88"/>
                <a:gd name="T24" fmla="*/ 51 w 80"/>
                <a:gd name="T25" fmla="*/ 64 h 88"/>
                <a:gd name="T26" fmla="*/ 62 w 80"/>
                <a:gd name="T27" fmla="*/ 53 h 88"/>
                <a:gd name="T28" fmla="*/ 69 w 80"/>
                <a:gd name="T29" fmla="*/ 41 h 88"/>
                <a:gd name="T30" fmla="*/ 75 w 80"/>
                <a:gd name="T31" fmla="*/ 28 h 88"/>
                <a:gd name="T32" fmla="*/ 79 w 80"/>
                <a:gd name="T33" fmla="*/ 15 h 88"/>
                <a:gd name="T34" fmla="*/ 80 w 80"/>
                <a:gd name="T35" fmla="*/ 2 h 88"/>
                <a:gd name="T36" fmla="*/ 47 w 80"/>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88"/>
                <a:gd name="T59" fmla="*/ 80 w 80"/>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88">
                  <a:moveTo>
                    <a:pt x="47" y="0"/>
                  </a:moveTo>
                  <a:lnTo>
                    <a:pt x="46" y="8"/>
                  </a:lnTo>
                  <a:lnTo>
                    <a:pt x="44" y="16"/>
                  </a:lnTo>
                  <a:lnTo>
                    <a:pt x="40" y="24"/>
                  </a:lnTo>
                  <a:lnTo>
                    <a:pt x="35" y="32"/>
                  </a:lnTo>
                  <a:lnTo>
                    <a:pt x="29" y="39"/>
                  </a:lnTo>
                  <a:lnTo>
                    <a:pt x="22" y="46"/>
                  </a:lnTo>
                  <a:lnTo>
                    <a:pt x="11" y="52"/>
                  </a:lnTo>
                  <a:lnTo>
                    <a:pt x="0" y="56"/>
                  </a:lnTo>
                  <a:lnTo>
                    <a:pt x="10" y="88"/>
                  </a:lnTo>
                  <a:lnTo>
                    <a:pt x="26" y="81"/>
                  </a:lnTo>
                  <a:lnTo>
                    <a:pt x="40" y="73"/>
                  </a:lnTo>
                  <a:lnTo>
                    <a:pt x="51" y="64"/>
                  </a:lnTo>
                  <a:lnTo>
                    <a:pt x="62" y="53"/>
                  </a:lnTo>
                  <a:lnTo>
                    <a:pt x="69" y="41"/>
                  </a:lnTo>
                  <a:lnTo>
                    <a:pt x="75" y="28"/>
                  </a:lnTo>
                  <a:lnTo>
                    <a:pt x="79" y="15"/>
                  </a:lnTo>
                  <a:lnTo>
                    <a:pt x="80" y="2"/>
                  </a:lnTo>
                  <a:lnTo>
                    <a:pt x="47" y="0"/>
                  </a:lnTo>
                  <a:close/>
                </a:path>
              </a:pathLst>
            </a:custGeom>
            <a:solidFill>
              <a:srgbClr val="CCFFFF"/>
            </a:solidFill>
            <a:ln w="9525">
              <a:noFill/>
              <a:round/>
              <a:headEnd/>
              <a:tailEnd/>
            </a:ln>
          </p:spPr>
          <p:txBody>
            <a:bodyPr/>
            <a:lstStyle/>
            <a:p>
              <a:endParaRPr lang="zh-CN" altLang="en-US"/>
            </a:p>
          </p:txBody>
        </p:sp>
        <p:sp>
          <p:nvSpPr>
            <p:cNvPr id="31837" name="Freeform 549"/>
            <p:cNvSpPr>
              <a:spLocks/>
            </p:cNvSpPr>
            <p:nvPr/>
          </p:nvSpPr>
          <p:spPr bwMode="auto">
            <a:xfrm>
              <a:off x="4892" y="1953"/>
              <a:ext cx="1" cy="1"/>
            </a:xfrm>
            <a:custGeom>
              <a:avLst/>
              <a:gdLst>
                <a:gd name="T0" fmla="*/ 33 w 33"/>
                <a:gd name="T1" fmla="*/ 18 h 18"/>
                <a:gd name="T2" fmla="*/ 32 w 33"/>
                <a:gd name="T3" fmla="*/ 11 h 18"/>
                <a:gd name="T4" fmla="*/ 28 w 33"/>
                <a:gd name="T5" fmla="*/ 5 h 18"/>
                <a:gd name="T6" fmla="*/ 23 w 33"/>
                <a:gd name="T7" fmla="*/ 2 h 18"/>
                <a:gd name="T8" fmla="*/ 17 w 33"/>
                <a:gd name="T9" fmla="*/ 0 h 18"/>
                <a:gd name="T10" fmla="*/ 11 w 33"/>
                <a:gd name="T11" fmla="*/ 1 h 18"/>
                <a:gd name="T12" fmla="*/ 6 w 33"/>
                <a:gd name="T13" fmla="*/ 3 h 18"/>
                <a:gd name="T14" fmla="*/ 2 w 33"/>
                <a:gd name="T15" fmla="*/ 9 h 18"/>
                <a:gd name="T16" fmla="*/ 0 w 33"/>
                <a:gd name="T17" fmla="*/ 16 h 18"/>
                <a:gd name="T18" fmla="*/ 33 w 3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8"/>
                <a:gd name="T32" fmla="*/ 33 w 33"/>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8">
                  <a:moveTo>
                    <a:pt x="33" y="18"/>
                  </a:moveTo>
                  <a:lnTo>
                    <a:pt x="32" y="11"/>
                  </a:lnTo>
                  <a:lnTo>
                    <a:pt x="28" y="5"/>
                  </a:lnTo>
                  <a:lnTo>
                    <a:pt x="23" y="2"/>
                  </a:lnTo>
                  <a:lnTo>
                    <a:pt x="17" y="0"/>
                  </a:lnTo>
                  <a:lnTo>
                    <a:pt x="11" y="1"/>
                  </a:lnTo>
                  <a:lnTo>
                    <a:pt x="6" y="3"/>
                  </a:lnTo>
                  <a:lnTo>
                    <a:pt x="2" y="9"/>
                  </a:lnTo>
                  <a:lnTo>
                    <a:pt x="0" y="16"/>
                  </a:lnTo>
                  <a:lnTo>
                    <a:pt x="33" y="18"/>
                  </a:lnTo>
                  <a:close/>
                </a:path>
              </a:pathLst>
            </a:custGeom>
            <a:solidFill>
              <a:srgbClr val="CCFFFF"/>
            </a:solidFill>
            <a:ln w="9525">
              <a:noFill/>
              <a:round/>
              <a:headEnd/>
              <a:tailEnd/>
            </a:ln>
          </p:spPr>
          <p:txBody>
            <a:bodyPr/>
            <a:lstStyle/>
            <a:p>
              <a:endParaRPr lang="zh-CN" altLang="en-US"/>
            </a:p>
          </p:txBody>
        </p:sp>
        <p:sp>
          <p:nvSpPr>
            <p:cNvPr id="31838" name="Freeform 550"/>
            <p:cNvSpPr>
              <a:spLocks/>
            </p:cNvSpPr>
            <p:nvPr/>
          </p:nvSpPr>
          <p:spPr bwMode="auto">
            <a:xfrm>
              <a:off x="4891" y="1949"/>
              <a:ext cx="1" cy="2"/>
            </a:xfrm>
            <a:custGeom>
              <a:avLst/>
              <a:gdLst>
                <a:gd name="T0" fmla="*/ 12 w 22"/>
                <a:gd name="T1" fmla="*/ 0 h 32"/>
                <a:gd name="T2" fmla="*/ 5 w 22"/>
                <a:gd name="T3" fmla="*/ 3 h 32"/>
                <a:gd name="T4" fmla="*/ 1 w 22"/>
                <a:gd name="T5" fmla="*/ 8 h 32"/>
                <a:gd name="T6" fmla="*/ 0 w 22"/>
                <a:gd name="T7" fmla="*/ 15 h 32"/>
                <a:gd name="T8" fmla="*/ 1 w 22"/>
                <a:gd name="T9" fmla="*/ 20 h 32"/>
                <a:gd name="T10" fmla="*/ 4 w 22"/>
                <a:gd name="T11" fmla="*/ 26 h 32"/>
                <a:gd name="T12" fmla="*/ 8 w 22"/>
                <a:gd name="T13" fmla="*/ 30 h 32"/>
                <a:gd name="T14" fmla="*/ 15 w 22"/>
                <a:gd name="T15" fmla="*/ 32 h 32"/>
                <a:gd name="T16" fmla="*/ 22 w 22"/>
                <a:gd name="T17" fmla="*/ 31 h 32"/>
                <a:gd name="T18" fmla="*/ 12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5"/>
                  </a:lnTo>
                  <a:lnTo>
                    <a:pt x="1" y="20"/>
                  </a:lnTo>
                  <a:lnTo>
                    <a:pt x="4" y="26"/>
                  </a:lnTo>
                  <a:lnTo>
                    <a:pt x="8" y="30"/>
                  </a:lnTo>
                  <a:lnTo>
                    <a:pt x="15" y="32"/>
                  </a:lnTo>
                  <a:lnTo>
                    <a:pt x="22" y="31"/>
                  </a:lnTo>
                  <a:lnTo>
                    <a:pt x="12" y="0"/>
                  </a:lnTo>
                  <a:close/>
                </a:path>
              </a:pathLst>
            </a:custGeom>
            <a:solidFill>
              <a:srgbClr val="00CCFF"/>
            </a:solidFill>
            <a:ln w="9525">
              <a:noFill/>
              <a:round/>
              <a:headEnd/>
              <a:tailEnd/>
            </a:ln>
          </p:spPr>
          <p:txBody>
            <a:bodyPr/>
            <a:lstStyle/>
            <a:p>
              <a:endParaRPr lang="zh-CN" altLang="en-US"/>
            </a:p>
          </p:txBody>
        </p:sp>
        <p:sp>
          <p:nvSpPr>
            <p:cNvPr id="31839" name="Freeform 551"/>
            <p:cNvSpPr>
              <a:spLocks/>
            </p:cNvSpPr>
            <p:nvPr/>
          </p:nvSpPr>
          <p:spPr bwMode="auto">
            <a:xfrm>
              <a:off x="4892" y="1945"/>
              <a:ext cx="3" cy="6"/>
            </a:xfrm>
            <a:custGeom>
              <a:avLst/>
              <a:gdLst>
                <a:gd name="T0" fmla="*/ 40 w 75"/>
                <a:gd name="T1" fmla="*/ 13 h 98"/>
                <a:gd name="T2" fmla="*/ 40 w 75"/>
                <a:gd name="T3" fmla="*/ 12 h 98"/>
                <a:gd name="T4" fmla="*/ 42 w 75"/>
                <a:gd name="T5" fmla="*/ 22 h 98"/>
                <a:gd name="T6" fmla="*/ 42 w 75"/>
                <a:gd name="T7" fmla="*/ 30 h 98"/>
                <a:gd name="T8" fmla="*/ 39 w 75"/>
                <a:gd name="T9" fmla="*/ 37 h 98"/>
                <a:gd name="T10" fmla="*/ 36 w 75"/>
                <a:gd name="T11" fmla="*/ 43 h 98"/>
                <a:gd name="T12" fmla="*/ 28 w 75"/>
                <a:gd name="T13" fmla="*/ 50 h 98"/>
                <a:gd name="T14" fmla="*/ 20 w 75"/>
                <a:gd name="T15" fmla="*/ 58 h 98"/>
                <a:gd name="T16" fmla="*/ 11 w 75"/>
                <a:gd name="T17" fmla="*/ 62 h 98"/>
                <a:gd name="T18" fmla="*/ 0 w 75"/>
                <a:gd name="T19" fmla="*/ 67 h 98"/>
                <a:gd name="T20" fmla="*/ 10 w 75"/>
                <a:gd name="T21" fmla="*/ 98 h 98"/>
                <a:gd name="T22" fmla="*/ 25 w 75"/>
                <a:gd name="T23" fmla="*/ 93 h 98"/>
                <a:gd name="T24" fmla="*/ 39 w 75"/>
                <a:gd name="T25" fmla="*/ 85 h 98"/>
                <a:gd name="T26" fmla="*/ 51 w 75"/>
                <a:gd name="T27" fmla="*/ 75 h 98"/>
                <a:gd name="T28" fmla="*/ 62 w 75"/>
                <a:gd name="T29" fmla="*/ 64 h 98"/>
                <a:gd name="T30" fmla="*/ 70 w 75"/>
                <a:gd name="T31" fmla="*/ 51 h 98"/>
                <a:gd name="T32" fmla="*/ 75 w 75"/>
                <a:gd name="T33" fmla="*/ 36 h 98"/>
                <a:gd name="T34" fmla="*/ 75 w 75"/>
                <a:gd name="T35" fmla="*/ 18 h 98"/>
                <a:gd name="T36" fmla="*/ 71 w 75"/>
                <a:gd name="T37" fmla="*/ 1 h 98"/>
                <a:gd name="T38" fmla="*/ 71 w 75"/>
                <a:gd name="T39" fmla="*/ 0 h 98"/>
                <a:gd name="T40" fmla="*/ 40 w 75"/>
                <a:gd name="T41" fmla="*/ 13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3"/>
                  </a:moveTo>
                  <a:lnTo>
                    <a:pt x="40" y="12"/>
                  </a:lnTo>
                  <a:lnTo>
                    <a:pt x="42" y="22"/>
                  </a:lnTo>
                  <a:lnTo>
                    <a:pt x="42" y="30"/>
                  </a:lnTo>
                  <a:lnTo>
                    <a:pt x="39" y="37"/>
                  </a:lnTo>
                  <a:lnTo>
                    <a:pt x="36" y="43"/>
                  </a:lnTo>
                  <a:lnTo>
                    <a:pt x="28" y="50"/>
                  </a:lnTo>
                  <a:lnTo>
                    <a:pt x="20" y="58"/>
                  </a:lnTo>
                  <a:lnTo>
                    <a:pt x="11" y="62"/>
                  </a:lnTo>
                  <a:lnTo>
                    <a:pt x="0" y="67"/>
                  </a:lnTo>
                  <a:lnTo>
                    <a:pt x="10" y="98"/>
                  </a:lnTo>
                  <a:lnTo>
                    <a:pt x="25" y="93"/>
                  </a:lnTo>
                  <a:lnTo>
                    <a:pt x="39" y="85"/>
                  </a:lnTo>
                  <a:lnTo>
                    <a:pt x="51" y="75"/>
                  </a:lnTo>
                  <a:lnTo>
                    <a:pt x="62" y="64"/>
                  </a:lnTo>
                  <a:lnTo>
                    <a:pt x="70" y="51"/>
                  </a:lnTo>
                  <a:lnTo>
                    <a:pt x="75" y="36"/>
                  </a:lnTo>
                  <a:lnTo>
                    <a:pt x="75" y="18"/>
                  </a:lnTo>
                  <a:lnTo>
                    <a:pt x="71" y="1"/>
                  </a:lnTo>
                  <a:lnTo>
                    <a:pt x="71" y="0"/>
                  </a:lnTo>
                  <a:lnTo>
                    <a:pt x="40" y="13"/>
                  </a:lnTo>
                  <a:close/>
                </a:path>
              </a:pathLst>
            </a:custGeom>
            <a:solidFill>
              <a:srgbClr val="00CCFF"/>
            </a:solidFill>
            <a:ln w="9525">
              <a:noFill/>
              <a:round/>
              <a:headEnd/>
              <a:tailEnd/>
            </a:ln>
          </p:spPr>
          <p:txBody>
            <a:bodyPr/>
            <a:lstStyle/>
            <a:p>
              <a:endParaRPr lang="zh-CN" altLang="en-US"/>
            </a:p>
          </p:txBody>
        </p:sp>
        <p:sp>
          <p:nvSpPr>
            <p:cNvPr id="31840" name="Freeform 552"/>
            <p:cNvSpPr>
              <a:spLocks/>
            </p:cNvSpPr>
            <p:nvPr/>
          </p:nvSpPr>
          <p:spPr bwMode="auto">
            <a:xfrm>
              <a:off x="4890" y="1943"/>
              <a:ext cx="5" cy="3"/>
            </a:xfrm>
            <a:custGeom>
              <a:avLst/>
              <a:gdLst>
                <a:gd name="T0" fmla="*/ 21 w 110"/>
                <a:gd name="T1" fmla="*/ 44 h 49"/>
                <a:gd name="T2" fmla="*/ 21 w 110"/>
                <a:gd name="T3" fmla="*/ 43 h 49"/>
                <a:gd name="T4" fmla="*/ 28 w 110"/>
                <a:gd name="T5" fmla="*/ 38 h 49"/>
                <a:gd name="T6" fmla="*/ 37 w 110"/>
                <a:gd name="T7" fmla="*/ 34 h 49"/>
                <a:gd name="T8" fmla="*/ 47 w 110"/>
                <a:gd name="T9" fmla="*/ 33 h 49"/>
                <a:gd name="T10" fmla="*/ 55 w 110"/>
                <a:gd name="T11" fmla="*/ 33 h 49"/>
                <a:gd name="T12" fmla="*/ 62 w 110"/>
                <a:gd name="T13" fmla="*/ 35 h 49"/>
                <a:gd name="T14" fmla="*/ 70 w 110"/>
                <a:gd name="T15" fmla="*/ 38 h 49"/>
                <a:gd name="T16" fmla="*/ 76 w 110"/>
                <a:gd name="T17" fmla="*/ 43 h 49"/>
                <a:gd name="T18" fmla="*/ 79 w 110"/>
                <a:gd name="T19" fmla="*/ 49 h 49"/>
                <a:gd name="T20" fmla="*/ 110 w 110"/>
                <a:gd name="T21" fmla="*/ 36 h 49"/>
                <a:gd name="T22" fmla="*/ 100 w 110"/>
                <a:gd name="T23" fmla="*/ 22 h 49"/>
                <a:gd name="T24" fmla="*/ 89 w 110"/>
                <a:gd name="T25" fmla="*/ 11 h 49"/>
                <a:gd name="T26" fmla="*/ 75 w 110"/>
                <a:gd name="T27" fmla="*/ 4 h 49"/>
                <a:gd name="T28" fmla="*/ 59 w 110"/>
                <a:gd name="T29" fmla="*/ 0 h 49"/>
                <a:gd name="T30" fmla="*/ 43 w 110"/>
                <a:gd name="T31" fmla="*/ 0 h 49"/>
                <a:gd name="T32" fmla="*/ 27 w 110"/>
                <a:gd name="T33" fmla="*/ 3 h 49"/>
                <a:gd name="T34" fmla="*/ 14 w 110"/>
                <a:gd name="T35" fmla="*/ 9 h 49"/>
                <a:gd name="T36" fmla="*/ 0 w 110"/>
                <a:gd name="T37" fmla="*/ 18 h 49"/>
                <a:gd name="T38" fmla="*/ 0 w 110"/>
                <a:gd name="T39" fmla="*/ 17 h 49"/>
                <a:gd name="T40" fmla="*/ 21 w 110"/>
                <a:gd name="T41" fmla="*/ 44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49"/>
                <a:gd name="T65" fmla="*/ 110 w 110"/>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49">
                  <a:moveTo>
                    <a:pt x="21" y="44"/>
                  </a:moveTo>
                  <a:lnTo>
                    <a:pt x="21" y="43"/>
                  </a:lnTo>
                  <a:lnTo>
                    <a:pt x="28" y="38"/>
                  </a:lnTo>
                  <a:lnTo>
                    <a:pt x="37" y="34"/>
                  </a:lnTo>
                  <a:lnTo>
                    <a:pt x="47" y="33"/>
                  </a:lnTo>
                  <a:lnTo>
                    <a:pt x="55" y="33"/>
                  </a:lnTo>
                  <a:lnTo>
                    <a:pt x="62" y="35"/>
                  </a:lnTo>
                  <a:lnTo>
                    <a:pt x="70" y="38"/>
                  </a:lnTo>
                  <a:lnTo>
                    <a:pt x="76" y="43"/>
                  </a:lnTo>
                  <a:lnTo>
                    <a:pt x="79" y="49"/>
                  </a:lnTo>
                  <a:lnTo>
                    <a:pt x="110" y="36"/>
                  </a:lnTo>
                  <a:lnTo>
                    <a:pt x="100" y="22"/>
                  </a:lnTo>
                  <a:lnTo>
                    <a:pt x="89" y="11"/>
                  </a:lnTo>
                  <a:lnTo>
                    <a:pt x="75" y="4"/>
                  </a:lnTo>
                  <a:lnTo>
                    <a:pt x="59" y="0"/>
                  </a:lnTo>
                  <a:lnTo>
                    <a:pt x="43" y="0"/>
                  </a:lnTo>
                  <a:lnTo>
                    <a:pt x="27" y="3"/>
                  </a:lnTo>
                  <a:lnTo>
                    <a:pt x="14" y="9"/>
                  </a:lnTo>
                  <a:lnTo>
                    <a:pt x="0" y="18"/>
                  </a:lnTo>
                  <a:lnTo>
                    <a:pt x="0" y="17"/>
                  </a:lnTo>
                  <a:lnTo>
                    <a:pt x="21" y="44"/>
                  </a:lnTo>
                  <a:close/>
                </a:path>
              </a:pathLst>
            </a:custGeom>
            <a:solidFill>
              <a:srgbClr val="00CCFF"/>
            </a:solidFill>
            <a:ln w="9525">
              <a:noFill/>
              <a:round/>
              <a:headEnd/>
              <a:tailEnd/>
            </a:ln>
          </p:spPr>
          <p:txBody>
            <a:bodyPr/>
            <a:lstStyle/>
            <a:p>
              <a:endParaRPr lang="zh-CN" altLang="en-US"/>
            </a:p>
          </p:txBody>
        </p:sp>
        <p:sp>
          <p:nvSpPr>
            <p:cNvPr id="31841" name="Freeform 553"/>
            <p:cNvSpPr>
              <a:spLocks/>
            </p:cNvSpPr>
            <p:nvPr/>
          </p:nvSpPr>
          <p:spPr bwMode="auto">
            <a:xfrm>
              <a:off x="4887" y="1944"/>
              <a:ext cx="4" cy="8"/>
            </a:xfrm>
            <a:custGeom>
              <a:avLst/>
              <a:gdLst>
                <a:gd name="T0" fmla="*/ 36 w 70"/>
                <a:gd name="T1" fmla="*/ 112 h 129"/>
                <a:gd name="T2" fmla="*/ 36 w 70"/>
                <a:gd name="T3" fmla="*/ 112 h 129"/>
                <a:gd name="T4" fmla="*/ 34 w 70"/>
                <a:gd name="T5" fmla="*/ 105 h 129"/>
                <a:gd name="T6" fmla="*/ 33 w 70"/>
                <a:gd name="T7" fmla="*/ 94 h 129"/>
                <a:gd name="T8" fmla="*/ 35 w 70"/>
                <a:gd name="T9" fmla="*/ 82 h 129"/>
                <a:gd name="T10" fmla="*/ 38 w 70"/>
                <a:gd name="T11" fmla="*/ 70 h 129"/>
                <a:gd name="T12" fmla="*/ 44 w 70"/>
                <a:gd name="T13" fmla="*/ 58 h 129"/>
                <a:gd name="T14" fmla="*/ 52 w 70"/>
                <a:gd name="T15" fmla="*/ 45 h 129"/>
                <a:gd name="T16" fmla="*/ 61 w 70"/>
                <a:gd name="T17" fmla="*/ 35 h 129"/>
                <a:gd name="T18" fmla="*/ 70 w 70"/>
                <a:gd name="T19" fmla="*/ 27 h 129"/>
                <a:gd name="T20" fmla="*/ 49 w 70"/>
                <a:gd name="T21" fmla="*/ 0 h 129"/>
                <a:gd name="T22" fmla="*/ 36 w 70"/>
                <a:gd name="T23" fmla="*/ 12 h 129"/>
                <a:gd name="T24" fmla="*/ 26 w 70"/>
                <a:gd name="T25" fmla="*/ 27 h 129"/>
                <a:gd name="T26" fmla="*/ 15 w 70"/>
                <a:gd name="T27" fmla="*/ 41 h 129"/>
                <a:gd name="T28" fmla="*/ 7 w 70"/>
                <a:gd name="T29" fmla="*/ 58 h 129"/>
                <a:gd name="T30" fmla="*/ 2 w 70"/>
                <a:gd name="T31" fmla="*/ 76 h 129"/>
                <a:gd name="T32" fmla="*/ 0 w 70"/>
                <a:gd name="T33" fmla="*/ 92 h 129"/>
                <a:gd name="T34" fmla="*/ 1 w 70"/>
                <a:gd name="T35" fmla="*/ 111 h 129"/>
                <a:gd name="T36" fmla="*/ 7 w 70"/>
                <a:gd name="T37" fmla="*/ 129 h 129"/>
                <a:gd name="T38" fmla="*/ 7 w 70"/>
                <a:gd name="T39" fmla="*/ 129 h 129"/>
                <a:gd name="T40" fmla="*/ 36 w 70"/>
                <a:gd name="T41" fmla="*/ 112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
                <a:gd name="T64" fmla="*/ 0 h 129"/>
                <a:gd name="T65" fmla="*/ 70 w 70"/>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 h="129">
                  <a:moveTo>
                    <a:pt x="36" y="112"/>
                  </a:moveTo>
                  <a:lnTo>
                    <a:pt x="36" y="112"/>
                  </a:lnTo>
                  <a:lnTo>
                    <a:pt x="34" y="105"/>
                  </a:lnTo>
                  <a:lnTo>
                    <a:pt x="33" y="94"/>
                  </a:lnTo>
                  <a:lnTo>
                    <a:pt x="35" y="82"/>
                  </a:lnTo>
                  <a:lnTo>
                    <a:pt x="38" y="70"/>
                  </a:lnTo>
                  <a:lnTo>
                    <a:pt x="44" y="58"/>
                  </a:lnTo>
                  <a:lnTo>
                    <a:pt x="52" y="45"/>
                  </a:lnTo>
                  <a:lnTo>
                    <a:pt x="61" y="35"/>
                  </a:lnTo>
                  <a:lnTo>
                    <a:pt x="70" y="27"/>
                  </a:lnTo>
                  <a:lnTo>
                    <a:pt x="49" y="0"/>
                  </a:lnTo>
                  <a:lnTo>
                    <a:pt x="36" y="12"/>
                  </a:lnTo>
                  <a:lnTo>
                    <a:pt x="26" y="27"/>
                  </a:lnTo>
                  <a:lnTo>
                    <a:pt x="15" y="41"/>
                  </a:lnTo>
                  <a:lnTo>
                    <a:pt x="7" y="58"/>
                  </a:lnTo>
                  <a:lnTo>
                    <a:pt x="2" y="76"/>
                  </a:lnTo>
                  <a:lnTo>
                    <a:pt x="0" y="92"/>
                  </a:lnTo>
                  <a:lnTo>
                    <a:pt x="1" y="111"/>
                  </a:lnTo>
                  <a:lnTo>
                    <a:pt x="7" y="129"/>
                  </a:lnTo>
                  <a:lnTo>
                    <a:pt x="36" y="112"/>
                  </a:lnTo>
                  <a:close/>
                </a:path>
              </a:pathLst>
            </a:custGeom>
            <a:solidFill>
              <a:srgbClr val="00CCFF"/>
            </a:solidFill>
            <a:ln w="9525">
              <a:noFill/>
              <a:round/>
              <a:headEnd/>
              <a:tailEnd/>
            </a:ln>
          </p:spPr>
          <p:txBody>
            <a:bodyPr/>
            <a:lstStyle/>
            <a:p>
              <a:endParaRPr lang="zh-CN" altLang="en-US"/>
            </a:p>
          </p:txBody>
        </p:sp>
        <p:sp>
          <p:nvSpPr>
            <p:cNvPr id="31842" name="Freeform 554"/>
            <p:cNvSpPr>
              <a:spLocks/>
            </p:cNvSpPr>
            <p:nvPr/>
          </p:nvSpPr>
          <p:spPr bwMode="auto">
            <a:xfrm>
              <a:off x="4888" y="1951"/>
              <a:ext cx="5" cy="5"/>
            </a:xfrm>
            <a:custGeom>
              <a:avLst/>
              <a:gdLst>
                <a:gd name="T0" fmla="*/ 108 w 119"/>
                <a:gd name="T1" fmla="*/ 41 h 76"/>
                <a:gd name="T2" fmla="*/ 108 w 119"/>
                <a:gd name="T3" fmla="*/ 41 h 76"/>
                <a:gd name="T4" fmla="*/ 97 w 119"/>
                <a:gd name="T5" fmla="*/ 43 h 76"/>
                <a:gd name="T6" fmla="*/ 86 w 119"/>
                <a:gd name="T7" fmla="*/ 43 h 76"/>
                <a:gd name="T8" fmla="*/ 75 w 119"/>
                <a:gd name="T9" fmla="*/ 41 h 76"/>
                <a:gd name="T10" fmla="*/ 64 w 119"/>
                <a:gd name="T11" fmla="*/ 37 h 76"/>
                <a:gd name="T12" fmla="*/ 55 w 119"/>
                <a:gd name="T13" fmla="*/ 29 h 76"/>
                <a:gd name="T14" fmla="*/ 44 w 119"/>
                <a:gd name="T15" fmla="*/ 22 h 76"/>
                <a:gd name="T16" fmla="*/ 36 w 119"/>
                <a:gd name="T17" fmla="*/ 13 h 76"/>
                <a:gd name="T18" fmla="*/ 29 w 119"/>
                <a:gd name="T19" fmla="*/ 0 h 76"/>
                <a:gd name="T20" fmla="*/ 0 w 119"/>
                <a:gd name="T21" fmla="*/ 17 h 76"/>
                <a:gd name="T22" fmla="*/ 9 w 119"/>
                <a:gd name="T23" fmla="*/ 31 h 76"/>
                <a:gd name="T24" fmla="*/ 22 w 119"/>
                <a:gd name="T25" fmla="*/ 45 h 76"/>
                <a:gd name="T26" fmla="*/ 34 w 119"/>
                <a:gd name="T27" fmla="*/ 56 h 76"/>
                <a:gd name="T28" fmla="*/ 50 w 119"/>
                <a:gd name="T29" fmla="*/ 66 h 76"/>
                <a:gd name="T30" fmla="*/ 65 w 119"/>
                <a:gd name="T31" fmla="*/ 72 h 76"/>
                <a:gd name="T32" fmla="*/ 82 w 119"/>
                <a:gd name="T33" fmla="*/ 76 h 76"/>
                <a:gd name="T34" fmla="*/ 99 w 119"/>
                <a:gd name="T35" fmla="*/ 76 h 76"/>
                <a:gd name="T36" fmla="*/ 119 w 119"/>
                <a:gd name="T37" fmla="*/ 72 h 76"/>
                <a:gd name="T38" fmla="*/ 119 w 119"/>
                <a:gd name="T39" fmla="*/ 72 h 76"/>
                <a:gd name="T40" fmla="*/ 108 w 119"/>
                <a:gd name="T41" fmla="*/ 41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9"/>
                <a:gd name="T64" fmla="*/ 0 h 76"/>
                <a:gd name="T65" fmla="*/ 119 w 119"/>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9" h="76">
                  <a:moveTo>
                    <a:pt x="108" y="41"/>
                  </a:moveTo>
                  <a:lnTo>
                    <a:pt x="108" y="41"/>
                  </a:lnTo>
                  <a:lnTo>
                    <a:pt x="97" y="43"/>
                  </a:lnTo>
                  <a:lnTo>
                    <a:pt x="86" y="43"/>
                  </a:lnTo>
                  <a:lnTo>
                    <a:pt x="75" y="41"/>
                  </a:lnTo>
                  <a:lnTo>
                    <a:pt x="64" y="37"/>
                  </a:lnTo>
                  <a:lnTo>
                    <a:pt x="55" y="29"/>
                  </a:lnTo>
                  <a:lnTo>
                    <a:pt x="44" y="22"/>
                  </a:lnTo>
                  <a:lnTo>
                    <a:pt x="36" y="13"/>
                  </a:lnTo>
                  <a:lnTo>
                    <a:pt x="29" y="0"/>
                  </a:lnTo>
                  <a:lnTo>
                    <a:pt x="0" y="17"/>
                  </a:lnTo>
                  <a:lnTo>
                    <a:pt x="9" y="31"/>
                  </a:lnTo>
                  <a:lnTo>
                    <a:pt x="22" y="45"/>
                  </a:lnTo>
                  <a:lnTo>
                    <a:pt x="34" y="56"/>
                  </a:lnTo>
                  <a:lnTo>
                    <a:pt x="50" y="66"/>
                  </a:lnTo>
                  <a:lnTo>
                    <a:pt x="65" y="72"/>
                  </a:lnTo>
                  <a:lnTo>
                    <a:pt x="82" y="76"/>
                  </a:lnTo>
                  <a:lnTo>
                    <a:pt x="99" y="76"/>
                  </a:lnTo>
                  <a:lnTo>
                    <a:pt x="119" y="72"/>
                  </a:lnTo>
                  <a:lnTo>
                    <a:pt x="108" y="41"/>
                  </a:lnTo>
                  <a:close/>
                </a:path>
              </a:pathLst>
            </a:custGeom>
            <a:solidFill>
              <a:srgbClr val="00CCFF"/>
            </a:solidFill>
            <a:ln w="9525">
              <a:noFill/>
              <a:round/>
              <a:headEnd/>
              <a:tailEnd/>
            </a:ln>
          </p:spPr>
          <p:txBody>
            <a:bodyPr/>
            <a:lstStyle/>
            <a:p>
              <a:endParaRPr lang="zh-CN" altLang="en-US"/>
            </a:p>
          </p:txBody>
        </p:sp>
        <p:sp>
          <p:nvSpPr>
            <p:cNvPr id="31843" name="Freeform 555"/>
            <p:cNvSpPr>
              <a:spLocks/>
            </p:cNvSpPr>
            <p:nvPr/>
          </p:nvSpPr>
          <p:spPr bwMode="auto">
            <a:xfrm>
              <a:off x="4893" y="1950"/>
              <a:ext cx="4" cy="6"/>
            </a:xfrm>
            <a:custGeom>
              <a:avLst/>
              <a:gdLst>
                <a:gd name="T0" fmla="*/ 49 w 82"/>
                <a:gd name="T1" fmla="*/ 0 h 89"/>
                <a:gd name="T2" fmla="*/ 48 w 82"/>
                <a:gd name="T3" fmla="*/ 9 h 89"/>
                <a:gd name="T4" fmla="*/ 45 w 82"/>
                <a:gd name="T5" fmla="*/ 18 h 89"/>
                <a:gd name="T6" fmla="*/ 42 w 82"/>
                <a:gd name="T7" fmla="*/ 26 h 89"/>
                <a:gd name="T8" fmla="*/ 36 w 82"/>
                <a:gd name="T9" fmla="*/ 34 h 89"/>
                <a:gd name="T10" fmla="*/ 31 w 82"/>
                <a:gd name="T11" fmla="*/ 40 h 89"/>
                <a:gd name="T12" fmla="*/ 22 w 82"/>
                <a:gd name="T13" fmla="*/ 47 h 89"/>
                <a:gd name="T14" fmla="*/ 13 w 82"/>
                <a:gd name="T15" fmla="*/ 54 h 89"/>
                <a:gd name="T16" fmla="*/ 0 w 82"/>
                <a:gd name="T17" fmla="*/ 58 h 89"/>
                <a:gd name="T18" fmla="*/ 11 w 82"/>
                <a:gd name="T19" fmla="*/ 89 h 89"/>
                <a:gd name="T20" fmla="*/ 27 w 82"/>
                <a:gd name="T21" fmla="*/ 83 h 89"/>
                <a:gd name="T22" fmla="*/ 41 w 82"/>
                <a:gd name="T23" fmla="*/ 74 h 89"/>
                <a:gd name="T24" fmla="*/ 52 w 82"/>
                <a:gd name="T25" fmla="*/ 65 h 89"/>
                <a:gd name="T26" fmla="*/ 63 w 82"/>
                <a:gd name="T27" fmla="*/ 55 h 89"/>
                <a:gd name="T28" fmla="*/ 70 w 82"/>
                <a:gd name="T29" fmla="*/ 41 h 89"/>
                <a:gd name="T30" fmla="*/ 76 w 82"/>
                <a:gd name="T31" fmla="*/ 29 h 89"/>
                <a:gd name="T32" fmla="*/ 79 w 82"/>
                <a:gd name="T33" fmla="*/ 17 h 89"/>
                <a:gd name="T34" fmla="*/ 82 w 82"/>
                <a:gd name="T35" fmla="*/ 5 h 89"/>
                <a:gd name="T36" fmla="*/ 49 w 82"/>
                <a:gd name="T37" fmla="*/ 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9"/>
                <a:gd name="T59" fmla="*/ 82 w 82"/>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9">
                  <a:moveTo>
                    <a:pt x="49" y="0"/>
                  </a:moveTo>
                  <a:lnTo>
                    <a:pt x="48" y="9"/>
                  </a:lnTo>
                  <a:lnTo>
                    <a:pt x="45" y="18"/>
                  </a:lnTo>
                  <a:lnTo>
                    <a:pt x="42" y="26"/>
                  </a:lnTo>
                  <a:lnTo>
                    <a:pt x="36" y="34"/>
                  </a:lnTo>
                  <a:lnTo>
                    <a:pt x="31" y="40"/>
                  </a:lnTo>
                  <a:lnTo>
                    <a:pt x="22" y="47"/>
                  </a:lnTo>
                  <a:lnTo>
                    <a:pt x="13" y="54"/>
                  </a:lnTo>
                  <a:lnTo>
                    <a:pt x="0" y="58"/>
                  </a:lnTo>
                  <a:lnTo>
                    <a:pt x="11" y="89"/>
                  </a:lnTo>
                  <a:lnTo>
                    <a:pt x="27" y="83"/>
                  </a:lnTo>
                  <a:lnTo>
                    <a:pt x="41" y="74"/>
                  </a:lnTo>
                  <a:lnTo>
                    <a:pt x="52" y="65"/>
                  </a:lnTo>
                  <a:lnTo>
                    <a:pt x="63" y="55"/>
                  </a:lnTo>
                  <a:lnTo>
                    <a:pt x="70" y="41"/>
                  </a:lnTo>
                  <a:lnTo>
                    <a:pt x="76" y="29"/>
                  </a:lnTo>
                  <a:lnTo>
                    <a:pt x="79" y="17"/>
                  </a:lnTo>
                  <a:lnTo>
                    <a:pt x="82" y="5"/>
                  </a:lnTo>
                  <a:lnTo>
                    <a:pt x="49" y="0"/>
                  </a:lnTo>
                  <a:close/>
                </a:path>
              </a:pathLst>
            </a:custGeom>
            <a:solidFill>
              <a:srgbClr val="00CCFF"/>
            </a:solidFill>
            <a:ln w="9525">
              <a:noFill/>
              <a:round/>
              <a:headEnd/>
              <a:tailEnd/>
            </a:ln>
          </p:spPr>
          <p:txBody>
            <a:bodyPr/>
            <a:lstStyle/>
            <a:p>
              <a:endParaRPr lang="zh-CN" altLang="en-US"/>
            </a:p>
          </p:txBody>
        </p:sp>
        <p:sp>
          <p:nvSpPr>
            <p:cNvPr id="31844" name="Freeform 556"/>
            <p:cNvSpPr>
              <a:spLocks/>
            </p:cNvSpPr>
            <p:nvPr/>
          </p:nvSpPr>
          <p:spPr bwMode="auto">
            <a:xfrm>
              <a:off x="4892" y="1954"/>
              <a:ext cx="2" cy="1"/>
            </a:xfrm>
            <a:custGeom>
              <a:avLst/>
              <a:gdLst>
                <a:gd name="T0" fmla="*/ 33 w 33"/>
                <a:gd name="T1" fmla="*/ 18 h 18"/>
                <a:gd name="T2" fmla="*/ 32 w 33"/>
                <a:gd name="T3" fmla="*/ 11 h 18"/>
                <a:gd name="T4" fmla="*/ 29 w 33"/>
                <a:gd name="T5" fmla="*/ 6 h 18"/>
                <a:gd name="T6" fmla="*/ 24 w 33"/>
                <a:gd name="T7" fmla="*/ 2 h 18"/>
                <a:gd name="T8" fmla="*/ 19 w 33"/>
                <a:gd name="T9" fmla="*/ 0 h 18"/>
                <a:gd name="T10" fmla="*/ 12 w 33"/>
                <a:gd name="T11" fmla="*/ 0 h 18"/>
                <a:gd name="T12" fmla="*/ 6 w 33"/>
                <a:gd name="T13" fmla="*/ 3 h 18"/>
                <a:gd name="T14" fmla="*/ 2 w 33"/>
                <a:gd name="T15" fmla="*/ 7 h 18"/>
                <a:gd name="T16" fmla="*/ 0 w 33"/>
                <a:gd name="T17" fmla="*/ 14 h 18"/>
                <a:gd name="T18" fmla="*/ 33 w 3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8"/>
                <a:gd name="T32" fmla="*/ 33 w 33"/>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8">
                  <a:moveTo>
                    <a:pt x="33" y="18"/>
                  </a:moveTo>
                  <a:lnTo>
                    <a:pt x="32" y="11"/>
                  </a:lnTo>
                  <a:lnTo>
                    <a:pt x="29" y="6"/>
                  </a:lnTo>
                  <a:lnTo>
                    <a:pt x="24" y="2"/>
                  </a:lnTo>
                  <a:lnTo>
                    <a:pt x="19" y="0"/>
                  </a:lnTo>
                  <a:lnTo>
                    <a:pt x="12" y="0"/>
                  </a:lnTo>
                  <a:lnTo>
                    <a:pt x="6" y="3"/>
                  </a:lnTo>
                  <a:lnTo>
                    <a:pt x="2" y="7"/>
                  </a:lnTo>
                  <a:lnTo>
                    <a:pt x="0" y="14"/>
                  </a:lnTo>
                  <a:lnTo>
                    <a:pt x="33" y="18"/>
                  </a:lnTo>
                  <a:close/>
                </a:path>
              </a:pathLst>
            </a:custGeom>
            <a:solidFill>
              <a:srgbClr val="00CCFF"/>
            </a:solidFill>
            <a:ln w="9525">
              <a:noFill/>
              <a:round/>
              <a:headEnd/>
              <a:tailEnd/>
            </a:ln>
          </p:spPr>
          <p:txBody>
            <a:bodyPr/>
            <a:lstStyle/>
            <a:p>
              <a:endParaRPr lang="zh-CN" altLang="en-US"/>
            </a:p>
          </p:txBody>
        </p:sp>
        <p:sp>
          <p:nvSpPr>
            <p:cNvPr id="31845" name="Freeform 557"/>
            <p:cNvSpPr>
              <a:spLocks/>
            </p:cNvSpPr>
            <p:nvPr/>
          </p:nvSpPr>
          <p:spPr bwMode="auto">
            <a:xfrm>
              <a:off x="4843" y="2112"/>
              <a:ext cx="1" cy="2"/>
            </a:xfrm>
            <a:custGeom>
              <a:avLst/>
              <a:gdLst>
                <a:gd name="T0" fmla="*/ 0 w 22"/>
                <a:gd name="T1" fmla="*/ 25 h 27"/>
                <a:gd name="T2" fmla="*/ 7 w 22"/>
                <a:gd name="T3" fmla="*/ 27 h 27"/>
                <a:gd name="T4" fmla="*/ 12 w 22"/>
                <a:gd name="T5" fmla="*/ 26 h 27"/>
                <a:gd name="T6" fmla="*/ 17 w 22"/>
                <a:gd name="T7" fmla="*/ 24 h 27"/>
                <a:gd name="T8" fmla="*/ 20 w 22"/>
                <a:gd name="T9" fmla="*/ 20 h 27"/>
                <a:gd name="T10" fmla="*/ 22 w 22"/>
                <a:gd name="T11" fmla="*/ 15 h 27"/>
                <a:gd name="T12" fmla="*/ 22 w 22"/>
                <a:gd name="T13" fmla="*/ 9 h 27"/>
                <a:gd name="T14" fmla="*/ 20 w 22"/>
                <a:gd name="T15" fmla="*/ 4 h 27"/>
                <a:gd name="T16" fmla="*/ 15 w 22"/>
                <a:gd name="T17" fmla="*/ 0 h 27"/>
                <a:gd name="T18" fmla="*/ 0 w 22"/>
                <a:gd name="T19" fmla="*/ 25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
                <a:gd name="T32" fmla="*/ 22 w 2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
                  <a:moveTo>
                    <a:pt x="0" y="25"/>
                  </a:moveTo>
                  <a:lnTo>
                    <a:pt x="7" y="27"/>
                  </a:lnTo>
                  <a:lnTo>
                    <a:pt x="12" y="26"/>
                  </a:lnTo>
                  <a:lnTo>
                    <a:pt x="17" y="24"/>
                  </a:lnTo>
                  <a:lnTo>
                    <a:pt x="20" y="20"/>
                  </a:lnTo>
                  <a:lnTo>
                    <a:pt x="22" y="15"/>
                  </a:lnTo>
                  <a:lnTo>
                    <a:pt x="22" y="9"/>
                  </a:lnTo>
                  <a:lnTo>
                    <a:pt x="20" y="4"/>
                  </a:lnTo>
                  <a:lnTo>
                    <a:pt x="15" y="0"/>
                  </a:lnTo>
                  <a:lnTo>
                    <a:pt x="0" y="25"/>
                  </a:lnTo>
                  <a:close/>
                </a:path>
              </a:pathLst>
            </a:custGeom>
            <a:solidFill>
              <a:srgbClr val="000000"/>
            </a:solidFill>
            <a:ln w="9525">
              <a:noFill/>
              <a:round/>
              <a:headEnd/>
              <a:tailEnd/>
            </a:ln>
          </p:spPr>
          <p:txBody>
            <a:bodyPr/>
            <a:lstStyle/>
            <a:p>
              <a:endParaRPr lang="zh-CN" altLang="en-US"/>
            </a:p>
          </p:txBody>
        </p:sp>
        <p:sp>
          <p:nvSpPr>
            <p:cNvPr id="31846" name="Freeform 558"/>
            <p:cNvSpPr>
              <a:spLocks/>
            </p:cNvSpPr>
            <p:nvPr/>
          </p:nvSpPr>
          <p:spPr bwMode="auto">
            <a:xfrm>
              <a:off x="4832" y="2091"/>
              <a:ext cx="11" cy="22"/>
            </a:xfrm>
            <a:custGeom>
              <a:avLst/>
              <a:gdLst>
                <a:gd name="T0" fmla="*/ 0 w 221"/>
                <a:gd name="T1" fmla="*/ 0 h 360"/>
                <a:gd name="T2" fmla="*/ 0 w 221"/>
                <a:gd name="T3" fmla="*/ 0 h 360"/>
                <a:gd name="T4" fmla="*/ 1 w 221"/>
                <a:gd name="T5" fmla="*/ 28 h 360"/>
                <a:gd name="T6" fmla="*/ 3 w 221"/>
                <a:gd name="T7" fmla="*/ 55 h 360"/>
                <a:gd name="T8" fmla="*/ 8 w 221"/>
                <a:gd name="T9" fmla="*/ 82 h 360"/>
                <a:gd name="T10" fmla="*/ 16 w 221"/>
                <a:gd name="T11" fmla="*/ 108 h 360"/>
                <a:gd name="T12" fmla="*/ 23 w 221"/>
                <a:gd name="T13" fmla="*/ 133 h 360"/>
                <a:gd name="T14" fmla="*/ 32 w 221"/>
                <a:gd name="T15" fmla="*/ 159 h 360"/>
                <a:gd name="T16" fmla="*/ 43 w 221"/>
                <a:gd name="T17" fmla="*/ 184 h 360"/>
                <a:gd name="T18" fmla="*/ 56 w 221"/>
                <a:gd name="T19" fmla="*/ 208 h 360"/>
                <a:gd name="T20" fmla="*/ 69 w 221"/>
                <a:gd name="T21" fmla="*/ 231 h 360"/>
                <a:gd name="T22" fmla="*/ 86 w 221"/>
                <a:gd name="T23" fmla="*/ 254 h 360"/>
                <a:gd name="T24" fmla="*/ 103 w 221"/>
                <a:gd name="T25" fmla="*/ 274 h 360"/>
                <a:gd name="T26" fmla="*/ 121 w 221"/>
                <a:gd name="T27" fmla="*/ 293 h 360"/>
                <a:gd name="T28" fmla="*/ 140 w 221"/>
                <a:gd name="T29" fmla="*/ 312 h 360"/>
                <a:gd name="T30" fmla="*/ 161 w 221"/>
                <a:gd name="T31" fmla="*/ 330 h 360"/>
                <a:gd name="T32" fmla="*/ 183 w 221"/>
                <a:gd name="T33" fmla="*/ 346 h 360"/>
                <a:gd name="T34" fmla="*/ 206 w 221"/>
                <a:gd name="T35" fmla="*/ 360 h 360"/>
                <a:gd name="T36" fmla="*/ 221 w 221"/>
                <a:gd name="T37" fmla="*/ 335 h 360"/>
                <a:gd name="T38" fmla="*/ 199 w 221"/>
                <a:gd name="T39" fmla="*/ 321 h 360"/>
                <a:gd name="T40" fmla="*/ 180 w 221"/>
                <a:gd name="T41" fmla="*/ 307 h 360"/>
                <a:gd name="T42" fmla="*/ 159 w 221"/>
                <a:gd name="T43" fmla="*/ 291 h 360"/>
                <a:gd name="T44" fmla="*/ 141 w 221"/>
                <a:gd name="T45" fmla="*/ 272 h 360"/>
                <a:gd name="T46" fmla="*/ 124 w 221"/>
                <a:gd name="T47" fmla="*/ 255 h 360"/>
                <a:gd name="T48" fmla="*/ 108 w 221"/>
                <a:gd name="T49" fmla="*/ 235 h 360"/>
                <a:gd name="T50" fmla="*/ 94 w 221"/>
                <a:gd name="T51" fmla="*/ 214 h 360"/>
                <a:gd name="T52" fmla="*/ 81 w 221"/>
                <a:gd name="T53" fmla="*/ 193 h 360"/>
                <a:gd name="T54" fmla="*/ 69 w 221"/>
                <a:gd name="T55" fmla="*/ 171 h 360"/>
                <a:gd name="T56" fmla="*/ 59 w 221"/>
                <a:gd name="T57" fmla="*/ 149 h 360"/>
                <a:gd name="T58" fmla="*/ 50 w 221"/>
                <a:gd name="T59" fmla="*/ 125 h 360"/>
                <a:gd name="T60" fmla="*/ 43 w 221"/>
                <a:gd name="T61" fmla="*/ 100 h 360"/>
                <a:gd name="T62" fmla="*/ 37 w 221"/>
                <a:gd name="T63" fmla="*/ 76 h 360"/>
                <a:gd name="T64" fmla="*/ 32 w 221"/>
                <a:gd name="T65" fmla="*/ 51 h 360"/>
                <a:gd name="T66" fmla="*/ 30 w 221"/>
                <a:gd name="T67" fmla="*/ 26 h 360"/>
                <a:gd name="T68" fmla="*/ 29 w 221"/>
                <a:gd name="T69" fmla="*/ 0 h 360"/>
                <a:gd name="T70" fmla="*/ 29 w 221"/>
                <a:gd name="T71" fmla="*/ 0 h 360"/>
                <a:gd name="T72" fmla="*/ 0 w 221"/>
                <a:gd name="T73" fmla="*/ 0 h 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1"/>
                <a:gd name="T112" fmla="*/ 0 h 360"/>
                <a:gd name="T113" fmla="*/ 221 w 221"/>
                <a:gd name="T114" fmla="*/ 360 h 3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1" h="360">
                  <a:moveTo>
                    <a:pt x="0" y="0"/>
                  </a:moveTo>
                  <a:lnTo>
                    <a:pt x="0" y="0"/>
                  </a:lnTo>
                  <a:lnTo>
                    <a:pt x="1" y="28"/>
                  </a:lnTo>
                  <a:lnTo>
                    <a:pt x="3" y="55"/>
                  </a:lnTo>
                  <a:lnTo>
                    <a:pt x="8" y="82"/>
                  </a:lnTo>
                  <a:lnTo>
                    <a:pt x="16" y="108"/>
                  </a:lnTo>
                  <a:lnTo>
                    <a:pt x="23" y="133"/>
                  </a:lnTo>
                  <a:lnTo>
                    <a:pt x="32" y="159"/>
                  </a:lnTo>
                  <a:lnTo>
                    <a:pt x="43" y="184"/>
                  </a:lnTo>
                  <a:lnTo>
                    <a:pt x="56" y="208"/>
                  </a:lnTo>
                  <a:lnTo>
                    <a:pt x="69" y="231"/>
                  </a:lnTo>
                  <a:lnTo>
                    <a:pt x="86" y="254"/>
                  </a:lnTo>
                  <a:lnTo>
                    <a:pt x="103" y="274"/>
                  </a:lnTo>
                  <a:lnTo>
                    <a:pt x="121" y="293"/>
                  </a:lnTo>
                  <a:lnTo>
                    <a:pt x="140" y="312"/>
                  </a:lnTo>
                  <a:lnTo>
                    <a:pt x="161" y="330"/>
                  </a:lnTo>
                  <a:lnTo>
                    <a:pt x="183" y="346"/>
                  </a:lnTo>
                  <a:lnTo>
                    <a:pt x="206" y="360"/>
                  </a:lnTo>
                  <a:lnTo>
                    <a:pt x="221" y="335"/>
                  </a:lnTo>
                  <a:lnTo>
                    <a:pt x="199" y="321"/>
                  </a:lnTo>
                  <a:lnTo>
                    <a:pt x="180" y="307"/>
                  </a:lnTo>
                  <a:lnTo>
                    <a:pt x="159" y="291"/>
                  </a:lnTo>
                  <a:lnTo>
                    <a:pt x="141" y="272"/>
                  </a:lnTo>
                  <a:lnTo>
                    <a:pt x="124" y="255"/>
                  </a:lnTo>
                  <a:lnTo>
                    <a:pt x="108" y="235"/>
                  </a:lnTo>
                  <a:lnTo>
                    <a:pt x="94" y="214"/>
                  </a:lnTo>
                  <a:lnTo>
                    <a:pt x="81" y="193"/>
                  </a:lnTo>
                  <a:lnTo>
                    <a:pt x="69" y="171"/>
                  </a:lnTo>
                  <a:lnTo>
                    <a:pt x="59" y="149"/>
                  </a:lnTo>
                  <a:lnTo>
                    <a:pt x="50" y="125"/>
                  </a:lnTo>
                  <a:lnTo>
                    <a:pt x="43" y="100"/>
                  </a:lnTo>
                  <a:lnTo>
                    <a:pt x="37" y="76"/>
                  </a:lnTo>
                  <a:lnTo>
                    <a:pt x="32" y="51"/>
                  </a:lnTo>
                  <a:lnTo>
                    <a:pt x="30" y="26"/>
                  </a:lnTo>
                  <a:lnTo>
                    <a:pt x="29" y="0"/>
                  </a:lnTo>
                  <a:lnTo>
                    <a:pt x="0" y="0"/>
                  </a:lnTo>
                  <a:close/>
                </a:path>
              </a:pathLst>
            </a:custGeom>
            <a:solidFill>
              <a:srgbClr val="000000"/>
            </a:solidFill>
            <a:ln w="9525">
              <a:noFill/>
              <a:round/>
              <a:headEnd/>
              <a:tailEnd/>
            </a:ln>
          </p:spPr>
          <p:txBody>
            <a:bodyPr/>
            <a:lstStyle/>
            <a:p>
              <a:endParaRPr lang="zh-CN" altLang="en-US"/>
            </a:p>
          </p:txBody>
        </p:sp>
        <p:sp>
          <p:nvSpPr>
            <p:cNvPr id="31847" name="Freeform 559"/>
            <p:cNvSpPr>
              <a:spLocks/>
            </p:cNvSpPr>
            <p:nvPr/>
          </p:nvSpPr>
          <p:spPr bwMode="auto">
            <a:xfrm>
              <a:off x="4832" y="2085"/>
              <a:ext cx="2" cy="6"/>
            </a:xfrm>
            <a:custGeom>
              <a:avLst/>
              <a:gdLst>
                <a:gd name="T0" fmla="*/ 10 w 38"/>
                <a:gd name="T1" fmla="*/ 0 h 92"/>
                <a:gd name="T2" fmla="*/ 7 w 38"/>
                <a:gd name="T3" fmla="*/ 10 h 92"/>
                <a:gd name="T4" fmla="*/ 5 w 38"/>
                <a:gd name="T5" fmla="*/ 23 h 92"/>
                <a:gd name="T6" fmla="*/ 4 w 38"/>
                <a:gd name="T7" fmla="*/ 33 h 92"/>
                <a:gd name="T8" fmla="*/ 2 w 38"/>
                <a:gd name="T9" fmla="*/ 45 h 92"/>
                <a:gd name="T10" fmla="*/ 1 w 38"/>
                <a:gd name="T11" fmla="*/ 57 h 92"/>
                <a:gd name="T12" fmla="*/ 1 w 38"/>
                <a:gd name="T13" fmla="*/ 69 h 92"/>
                <a:gd name="T14" fmla="*/ 0 w 38"/>
                <a:gd name="T15" fmla="*/ 79 h 92"/>
                <a:gd name="T16" fmla="*/ 0 w 38"/>
                <a:gd name="T17" fmla="*/ 92 h 92"/>
                <a:gd name="T18" fmla="*/ 29 w 38"/>
                <a:gd name="T19" fmla="*/ 92 h 92"/>
                <a:gd name="T20" fmla="*/ 29 w 38"/>
                <a:gd name="T21" fmla="*/ 81 h 92"/>
                <a:gd name="T22" fmla="*/ 30 w 38"/>
                <a:gd name="T23" fmla="*/ 71 h 92"/>
                <a:gd name="T24" fmla="*/ 30 w 38"/>
                <a:gd name="T25" fmla="*/ 59 h 92"/>
                <a:gd name="T26" fmla="*/ 31 w 38"/>
                <a:gd name="T27" fmla="*/ 49 h 92"/>
                <a:gd name="T28" fmla="*/ 33 w 38"/>
                <a:gd name="T29" fmla="*/ 38 h 92"/>
                <a:gd name="T30" fmla="*/ 34 w 38"/>
                <a:gd name="T31" fmla="*/ 27 h 92"/>
                <a:gd name="T32" fmla="*/ 36 w 38"/>
                <a:gd name="T33" fmla="*/ 17 h 92"/>
                <a:gd name="T34" fmla="*/ 38 w 38"/>
                <a:gd name="T35" fmla="*/ 6 h 92"/>
                <a:gd name="T36" fmla="*/ 10 w 38"/>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92"/>
                <a:gd name="T59" fmla="*/ 38 w 38"/>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92">
                  <a:moveTo>
                    <a:pt x="10" y="0"/>
                  </a:moveTo>
                  <a:lnTo>
                    <a:pt x="7" y="10"/>
                  </a:lnTo>
                  <a:lnTo>
                    <a:pt x="5" y="23"/>
                  </a:lnTo>
                  <a:lnTo>
                    <a:pt x="4" y="33"/>
                  </a:lnTo>
                  <a:lnTo>
                    <a:pt x="2" y="45"/>
                  </a:lnTo>
                  <a:lnTo>
                    <a:pt x="1" y="57"/>
                  </a:lnTo>
                  <a:lnTo>
                    <a:pt x="1" y="69"/>
                  </a:lnTo>
                  <a:lnTo>
                    <a:pt x="0" y="79"/>
                  </a:lnTo>
                  <a:lnTo>
                    <a:pt x="0" y="92"/>
                  </a:lnTo>
                  <a:lnTo>
                    <a:pt x="29" y="92"/>
                  </a:lnTo>
                  <a:lnTo>
                    <a:pt x="29" y="81"/>
                  </a:lnTo>
                  <a:lnTo>
                    <a:pt x="30" y="71"/>
                  </a:lnTo>
                  <a:lnTo>
                    <a:pt x="30" y="59"/>
                  </a:lnTo>
                  <a:lnTo>
                    <a:pt x="31" y="49"/>
                  </a:lnTo>
                  <a:lnTo>
                    <a:pt x="33" y="38"/>
                  </a:lnTo>
                  <a:lnTo>
                    <a:pt x="34" y="27"/>
                  </a:lnTo>
                  <a:lnTo>
                    <a:pt x="36" y="17"/>
                  </a:lnTo>
                  <a:lnTo>
                    <a:pt x="38" y="6"/>
                  </a:lnTo>
                  <a:lnTo>
                    <a:pt x="10" y="0"/>
                  </a:lnTo>
                  <a:close/>
                </a:path>
              </a:pathLst>
            </a:custGeom>
            <a:solidFill>
              <a:srgbClr val="000000"/>
            </a:solidFill>
            <a:ln w="9525">
              <a:noFill/>
              <a:round/>
              <a:headEnd/>
              <a:tailEnd/>
            </a:ln>
          </p:spPr>
          <p:txBody>
            <a:bodyPr/>
            <a:lstStyle/>
            <a:p>
              <a:endParaRPr lang="zh-CN" altLang="en-US"/>
            </a:p>
          </p:txBody>
        </p:sp>
        <p:sp>
          <p:nvSpPr>
            <p:cNvPr id="31848" name="Freeform 560"/>
            <p:cNvSpPr>
              <a:spLocks/>
            </p:cNvSpPr>
            <p:nvPr/>
          </p:nvSpPr>
          <p:spPr bwMode="auto">
            <a:xfrm>
              <a:off x="4832" y="2090"/>
              <a:ext cx="2" cy="1"/>
            </a:xfrm>
            <a:custGeom>
              <a:avLst/>
              <a:gdLst>
                <a:gd name="T0" fmla="*/ 29 w 29"/>
                <a:gd name="T1" fmla="*/ 18 h 18"/>
                <a:gd name="T2" fmla="*/ 29 w 29"/>
                <a:gd name="T3" fmla="*/ 12 h 18"/>
                <a:gd name="T4" fmla="*/ 27 w 29"/>
                <a:gd name="T5" fmla="*/ 6 h 18"/>
                <a:gd name="T6" fmla="*/ 23 w 29"/>
                <a:gd name="T7" fmla="*/ 2 h 18"/>
                <a:gd name="T8" fmla="*/ 18 w 29"/>
                <a:gd name="T9" fmla="*/ 0 h 18"/>
                <a:gd name="T10" fmla="*/ 13 w 29"/>
                <a:gd name="T11" fmla="*/ 0 h 18"/>
                <a:gd name="T12" fmla="*/ 7 w 29"/>
                <a:gd name="T13" fmla="*/ 2 h 18"/>
                <a:gd name="T14" fmla="*/ 3 w 29"/>
                <a:gd name="T15" fmla="*/ 5 h 18"/>
                <a:gd name="T16" fmla="*/ 0 w 29"/>
                <a:gd name="T17" fmla="*/ 12 h 18"/>
                <a:gd name="T18" fmla="*/ 29 w 29"/>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2"/>
                  </a:lnTo>
                  <a:lnTo>
                    <a:pt x="27" y="6"/>
                  </a:lnTo>
                  <a:lnTo>
                    <a:pt x="23" y="2"/>
                  </a:lnTo>
                  <a:lnTo>
                    <a:pt x="18" y="0"/>
                  </a:lnTo>
                  <a:lnTo>
                    <a:pt x="13" y="0"/>
                  </a:lnTo>
                  <a:lnTo>
                    <a:pt x="7" y="2"/>
                  </a:lnTo>
                  <a:lnTo>
                    <a:pt x="3" y="5"/>
                  </a:lnTo>
                  <a:lnTo>
                    <a:pt x="0" y="12"/>
                  </a:lnTo>
                  <a:lnTo>
                    <a:pt x="29" y="18"/>
                  </a:lnTo>
                  <a:close/>
                </a:path>
              </a:pathLst>
            </a:custGeom>
            <a:solidFill>
              <a:srgbClr val="000000"/>
            </a:solidFill>
            <a:ln w="9525">
              <a:noFill/>
              <a:round/>
              <a:headEnd/>
              <a:tailEnd/>
            </a:ln>
          </p:spPr>
          <p:txBody>
            <a:bodyPr/>
            <a:lstStyle/>
            <a:p>
              <a:endParaRPr lang="zh-CN" altLang="en-US"/>
            </a:p>
          </p:txBody>
        </p:sp>
        <p:sp>
          <p:nvSpPr>
            <p:cNvPr id="31849" name="Freeform 561"/>
            <p:cNvSpPr>
              <a:spLocks/>
            </p:cNvSpPr>
            <p:nvPr/>
          </p:nvSpPr>
          <p:spPr bwMode="auto">
            <a:xfrm>
              <a:off x="4841" y="2104"/>
              <a:ext cx="1" cy="2"/>
            </a:xfrm>
            <a:custGeom>
              <a:avLst/>
              <a:gdLst>
                <a:gd name="T0" fmla="*/ 0 w 21"/>
                <a:gd name="T1" fmla="*/ 25 h 27"/>
                <a:gd name="T2" fmla="*/ 6 w 21"/>
                <a:gd name="T3" fmla="*/ 27 h 27"/>
                <a:gd name="T4" fmla="*/ 11 w 21"/>
                <a:gd name="T5" fmla="*/ 26 h 27"/>
                <a:gd name="T6" fmla="*/ 16 w 21"/>
                <a:gd name="T7" fmla="*/ 24 h 27"/>
                <a:gd name="T8" fmla="*/ 19 w 21"/>
                <a:gd name="T9" fmla="*/ 20 h 27"/>
                <a:gd name="T10" fmla="*/ 21 w 21"/>
                <a:gd name="T11" fmla="*/ 15 h 27"/>
                <a:gd name="T12" fmla="*/ 21 w 21"/>
                <a:gd name="T13" fmla="*/ 10 h 27"/>
                <a:gd name="T14" fmla="*/ 19 w 21"/>
                <a:gd name="T15" fmla="*/ 4 h 27"/>
                <a:gd name="T16" fmla="*/ 14 w 21"/>
                <a:gd name="T17" fmla="*/ 0 h 27"/>
                <a:gd name="T18" fmla="*/ 0 w 21"/>
                <a:gd name="T19" fmla="*/ 25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10"/>
                  </a:lnTo>
                  <a:lnTo>
                    <a:pt x="19" y="4"/>
                  </a:lnTo>
                  <a:lnTo>
                    <a:pt x="14" y="0"/>
                  </a:lnTo>
                  <a:lnTo>
                    <a:pt x="0" y="25"/>
                  </a:lnTo>
                  <a:close/>
                </a:path>
              </a:pathLst>
            </a:custGeom>
            <a:solidFill>
              <a:srgbClr val="000000"/>
            </a:solidFill>
            <a:ln w="9525">
              <a:noFill/>
              <a:round/>
              <a:headEnd/>
              <a:tailEnd/>
            </a:ln>
          </p:spPr>
          <p:txBody>
            <a:bodyPr/>
            <a:lstStyle/>
            <a:p>
              <a:endParaRPr lang="zh-CN" altLang="en-US"/>
            </a:p>
          </p:txBody>
        </p:sp>
        <p:sp>
          <p:nvSpPr>
            <p:cNvPr id="31850" name="Freeform 562"/>
            <p:cNvSpPr>
              <a:spLocks/>
            </p:cNvSpPr>
            <p:nvPr/>
          </p:nvSpPr>
          <p:spPr bwMode="auto">
            <a:xfrm>
              <a:off x="4836" y="2095"/>
              <a:ext cx="6" cy="11"/>
            </a:xfrm>
            <a:custGeom>
              <a:avLst/>
              <a:gdLst>
                <a:gd name="T0" fmla="*/ 0 w 116"/>
                <a:gd name="T1" fmla="*/ 0 h 179"/>
                <a:gd name="T2" fmla="*/ 0 w 116"/>
                <a:gd name="T3" fmla="*/ 0 h 179"/>
                <a:gd name="T4" fmla="*/ 0 w 116"/>
                <a:gd name="T5" fmla="*/ 14 h 179"/>
                <a:gd name="T6" fmla="*/ 2 w 116"/>
                <a:gd name="T7" fmla="*/ 27 h 179"/>
                <a:gd name="T8" fmla="*/ 4 w 116"/>
                <a:gd name="T9" fmla="*/ 40 h 179"/>
                <a:gd name="T10" fmla="*/ 7 w 116"/>
                <a:gd name="T11" fmla="*/ 53 h 179"/>
                <a:gd name="T12" fmla="*/ 11 w 116"/>
                <a:gd name="T13" fmla="*/ 68 h 179"/>
                <a:gd name="T14" fmla="*/ 15 w 116"/>
                <a:gd name="T15" fmla="*/ 79 h 179"/>
                <a:gd name="T16" fmla="*/ 21 w 116"/>
                <a:gd name="T17" fmla="*/ 92 h 179"/>
                <a:gd name="T18" fmla="*/ 27 w 116"/>
                <a:gd name="T19" fmla="*/ 103 h 179"/>
                <a:gd name="T20" fmla="*/ 34 w 116"/>
                <a:gd name="T21" fmla="*/ 115 h 179"/>
                <a:gd name="T22" fmla="*/ 42 w 116"/>
                <a:gd name="T23" fmla="*/ 125 h 179"/>
                <a:gd name="T24" fmla="*/ 50 w 116"/>
                <a:gd name="T25" fmla="*/ 136 h 179"/>
                <a:gd name="T26" fmla="*/ 59 w 116"/>
                <a:gd name="T27" fmla="*/ 146 h 179"/>
                <a:gd name="T28" fmla="*/ 69 w 116"/>
                <a:gd name="T29" fmla="*/ 155 h 179"/>
                <a:gd name="T30" fmla="*/ 80 w 116"/>
                <a:gd name="T31" fmla="*/ 164 h 179"/>
                <a:gd name="T32" fmla="*/ 90 w 116"/>
                <a:gd name="T33" fmla="*/ 171 h 179"/>
                <a:gd name="T34" fmla="*/ 102 w 116"/>
                <a:gd name="T35" fmla="*/ 179 h 179"/>
                <a:gd name="T36" fmla="*/ 116 w 116"/>
                <a:gd name="T37" fmla="*/ 154 h 179"/>
                <a:gd name="T38" fmla="*/ 107 w 116"/>
                <a:gd name="T39" fmla="*/ 148 h 179"/>
                <a:gd name="T40" fmla="*/ 96 w 116"/>
                <a:gd name="T41" fmla="*/ 141 h 179"/>
                <a:gd name="T42" fmla="*/ 87 w 116"/>
                <a:gd name="T43" fmla="*/ 134 h 179"/>
                <a:gd name="T44" fmla="*/ 80 w 116"/>
                <a:gd name="T45" fmla="*/ 125 h 179"/>
                <a:gd name="T46" fmla="*/ 71 w 116"/>
                <a:gd name="T47" fmla="*/ 118 h 179"/>
                <a:gd name="T48" fmla="*/ 64 w 116"/>
                <a:gd name="T49" fmla="*/ 108 h 179"/>
                <a:gd name="T50" fmla="*/ 58 w 116"/>
                <a:gd name="T51" fmla="*/ 100 h 179"/>
                <a:gd name="T52" fmla="*/ 52 w 116"/>
                <a:gd name="T53" fmla="*/ 89 h 179"/>
                <a:gd name="T54" fmla="*/ 46 w 116"/>
                <a:gd name="T55" fmla="*/ 79 h 179"/>
                <a:gd name="T56" fmla="*/ 42 w 116"/>
                <a:gd name="T57" fmla="*/ 69 h 179"/>
                <a:gd name="T58" fmla="*/ 38 w 116"/>
                <a:gd name="T59" fmla="*/ 57 h 179"/>
                <a:gd name="T60" fmla="*/ 34 w 116"/>
                <a:gd name="T61" fmla="*/ 47 h 179"/>
                <a:gd name="T62" fmla="*/ 33 w 116"/>
                <a:gd name="T63" fmla="*/ 35 h 179"/>
                <a:gd name="T64" fmla="*/ 30 w 116"/>
                <a:gd name="T65" fmla="*/ 23 h 179"/>
                <a:gd name="T66" fmla="*/ 28 w 116"/>
                <a:gd name="T67" fmla="*/ 12 h 179"/>
                <a:gd name="T68" fmla="*/ 28 w 116"/>
                <a:gd name="T69" fmla="*/ 0 h 179"/>
                <a:gd name="T70" fmla="*/ 28 w 116"/>
                <a:gd name="T71" fmla="*/ 0 h 179"/>
                <a:gd name="T72" fmla="*/ 0 w 116"/>
                <a:gd name="T73" fmla="*/ 0 h 1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79"/>
                <a:gd name="T113" fmla="*/ 116 w 116"/>
                <a:gd name="T114" fmla="*/ 179 h 1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79">
                  <a:moveTo>
                    <a:pt x="0" y="0"/>
                  </a:moveTo>
                  <a:lnTo>
                    <a:pt x="0" y="0"/>
                  </a:lnTo>
                  <a:lnTo>
                    <a:pt x="0" y="14"/>
                  </a:lnTo>
                  <a:lnTo>
                    <a:pt x="2" y="27"/>
                  </a:lnTo>
                  <a:lnTo>
                    <a:pt x="4" y="40"/>
                  </a:lnTo>
                  <a:lnTo>
                    <a:pt x="7" y="53"/>
                  </a:lnTo>
                  <a:lnTo>
                    <a:pt x="11" y="68"/>
                  </a:lnTo>
                  <a:lnTo>
                    <a:pt x="15" y="79"/>
                  </a:lnTo>
                  <a:lnTo>
                    <a:pt x="21" y="92"/>
                  </a:lnTo>
                  <a:lnTo>
                    <a:pt x="27" y="103"/>
                  </a:lnTo>
                  <a:lnTo>
                    <a:pt x="34" y="115"/>
                  </a:lnTo>
                  <a:lnTo>
                    <a:pt x="42" y="125"/>
                  </a:lnTo>
                  <a:lnTo>
                    <a:pt x="50" y="136"/>
                  </a:lnTo>
                  <a:lnTo>
                    <a:pt x="59" y="146"/>
                  </a:lnTo>
                  <a:lnTo>
                    <a:pt x="69" y="155"/>
                  </a:lnTo>
                  <a:lnTo>
                    <a:pt x="80" y="164"/>
                  </a:lnTo>
                  <a:lnTo>
                    <a:pt x="90" y="171"/>
                  </a:lnTo>
                  <a:lnTo>
                    <a:pt x="102" y="179"/>
                  </a:lnTo>
                  <a:lnTo>
                    <a:pt x="116" y="154"/>
                  </a:lnTo>
                  <a:lnTo>
                    <a:pt x="107" y="148"/>
                  </a:lnTo>
                  <a:lnTo>
                    <a:pt x="96" y="141"/>
                  </a:lnTo>
                  <a:lnTo>
                    <a:pt x="87" y="134"/>
                  </a:lnTo>
                  <a:lnTo>
                    <a:pt x="80" y="125"/>
                  </a:lnTo>
                  <a:lnTo>
                    <a:pt x="71" y="118"/>
                  </a:lnTo>
                  <a:lnTo>
                    <a:pt x="64" y="108"/>
                  </a:lnTo>
                  <a:lnTo>
                    <a:pt x="58" y="100"/>
                  </a:lnTo>
                  <a:lnTo>
                    <a:pt x="52" y="89"/>
                  </a:lnTo>
                  <a:lnTo>
                    <a:pt x="46" y="79"/>
                  </a:lnTo>
                  <a:lnTo>
                    <a:pt x="42" y="69"/>
                  </a:lnTo>
                  <a:lnTo>
                    <a:pt x="38" y="57"/>
                  </a:lnTo>
                  <a:lnTo>
                    <a:pt x="34" y="47"/>
                  </a:lnTo>
                  <a:lnTo>
                    <a:pt x="33" y="35"/>
                  </a:lnTo>
                  <a:lnTo>
                    <a:pt x="30" y="23"/>
                  </a:lnTo>
                  <a:lnTo>
                    <a:pt x="28" y="12"/>
                  </a:lnTo>
                  <a:lnTo>
                    <a:pt x="28" y="0"/>
                  </a:lnTo>
                  <a:lnTo>
                    <a:pt x="0" y="0"/>
                  </a:lnTo>
                  <a:close/>
                </a:path>
              </a:pathLst>
            </a:custGeom>
            <a:solidFill>
              <a:srgbClr val="000000"/>
            </a:solidFill>
            <a:ln w="9525">
              <a:noFill/>
              <a:round/>
              <a:headEnd/>
              <a:tailEnd/>
            </a:ln>
          </p:spPr>
          <p:txBody>
            <a:bodyPr/>
            <a:lstStyle/>
            <a:p>
              <a:endParaRPr lang="zh-CN" altLang="en-US"/>
            </a:p>
          </p:txBody>
        </p:sp>
        <p:sp>
          <p:nvSpPr>
            <p:cNvPr id="31851" name="Freeform 563"/>
            <p:cNvSpPr>
              <a:spLocks/>
            </p:cNvSpPr>
            <p:nvPr/>
          </p:nvSpPr>
          <p:spPr bwMode="auto">
            <a:xfrm>
              <a:off x="4836" y="2092"/>
              <a:ext cx="2" cy="3"/>
            </a:xfrm>
            <a:custGeom>
              <a:avLst/>
              <a:gdLst>
                <a:gd name="T0" fmla="*/ 4 w 33"/>
                <a:gd name="T1" fmla="*/ 0 h 46"/>
                <a:gd name="T2" fmla="*/ 3 w 33"/>
                <a:gd name="T3" fmla="*/ 5 h 46"/>
                <a:gd name="T4" fmla="*/ 2 w 33"/>
                <a:gd name="T5" fmla="*/ 11 h 46"/>
                <a:gd name="T6" fmla="*/ 1 w 33"/>
                <a:gd name="T7" fmla="*/ 18 h 46"/>
                <a:gd name="T8" fmla="*/ 1 w 33"/>
                <a:gd name="T9" fmla="*/ 23 h 46"/>
                <a:gd name="T10" fmla="*/ 0 w 33"/>
                <a:gd name="T11" fmla="*/ 29 h 46"/>
                <a:gd name="T12" fmla="*/ 0 w 33"/>
                <a:gd name="T13" fmla="*/ 36 h 46"/>
                <a:gd name="T14" fmla="*/ 0 w 33"/>
                <a:gd name="T15" fmla="*/ 41 h 46"/>
                <a:gd name="T16" fmla="*/ 0 w 33"/>
                <a:gd name="T17" fmla="*/ 46 h 46"/>
                <a:gd name="T18" fmla="*/ 28 w 33"/>
                <a:gd name="T19" fmla="*/ 46 h 46"/>
                <a:gd name="T20" fmla="*/ 28 w 33"/>
                <a:gd name="T21" fmla="*/ 41 h 46"/>
                <a:gd name="T22" fmla="*/ 28 w 33"/>
                <a:gd name="T23" fmla="*/ 36 h 46"/>
                <a:gd name="T24" fmla="*/ 28 w 33"/>
                <a:gd name="T25" fmla="*/ 32 h 46"/>
                <a:gd name="T26" fmla="*/ 29 w 33"/>
                <a:gd name="T27" fmla="*/ 25 h 46"/>
                <a:gd name="T28" fmla="*/ 29 w 33"/>
                <a:gd name="T29" fmla="*/ 20 h 46"/>
                <a:gd name="T30" fmla="*/ 30 w 33"/>
                <a:gd name="T31" fmla="*/ 17 h 46"/>
                <a:gd name="T32" fmla="*/ 31 w 33"/>
                <a:gd name="T33" fmla="*/ 12 h 46"/>
                <a:gd name="T34" fmla="*/ 33 w 33"/>
                <a:gd name="T35" fmla="*/ 7 h 46"/>
                <a:gd name="T36" fmla="*/ 4 w 33"/>
                <a:gd name="T37" fmla="*/ 0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6"/>
                <a:gd name="T59" fmla="*/ 33 w 33"/>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6">
                  <a:moveTo>
                    <a:pt x="4" y="0"/>
                  </a:moveTo>
                  <a:lnTo>
                    <a:pt x="3" y="5"/>
                  </a:lnTo>
                  <a:lnTo>
                    <a:pt x="2" y="11"/>
                  </a:lnTo>
                  <a:lnTo>
                    <a:pt x="1" y="18"/>
                  </a:lnTo>
                  <a:lnTo>
                    <a:pt x="1" y="23"/>
                  </a:lnTo>
                  <a:lnTo>
                    <a:pt x="0" y="29"/>
                  </a:lnTo>
                  <a:lnTo>
                    <a:pt x="0" y="36"/>
                  </a:lnTo>
                  <a:lnTo>
                    <a:pt x="0" y="41"/>
                  </a:lnTo>
                  <a:lnTo>
                    <a:pt x="0" y="46"/>
                  </a:lnTo>
                  <a:lnTo>
                    <a:pt x="28" y="46"/>
                  </a:lnTo>
                  <a:lnTo>
                    <a:pt x="28" y="41"/>
                  </a:lnTo>
                  <a:lnTo>
                    <a:pt x="28" y="36"/>
                  </a:lnTo>
                  <a:lnTo>
                    <a:pt x="28" y="32"/>
                  </a:lnTo>
                  <a:lnTo>
                    <a:pt x="29" y="25"/>
                  </a:lnTo>
                  <a:lnTo>
                    <a:pt x="29" y="20"/>
                  </a:lnTo>
                  <a:lnTo>
                    <a:pt x="30" y="17"/>
                  </a:lnTo>
                  <a:lnTo>
                    <a:pt x="31" y="12"/>
                  </a:lnTo>
                  <a:lnTo>
                    <a:pt x="33" y="7"/>
                  </a:lnTo>
                  <a:lnTo>
                    <a:pt x="4" y="0"/>
                  </a:lnTo>
                  <a:close/>
                </a:path>
              </a:pathLst>
            </a:custGeom>
            <a:solidFill>
              <a:srgbClr val="000000"/>
            </a:solidFill>
            <a:ln w="9525">
              <a:noFill/>
              <a:round/>
              <a:headEnd/>
              <a:tailEnd/>
            </a:ln>
          </p:spPr>
          <p:txBody>
            <a:bodyPr/>
            <a:lstStyle/>
            <a:p>
              <a:endParaRPr lang="zh-CN" altLang="en-US"/>
            </a:p>
          </p:txBody>
        </p:sp>
        <p:sp>
          <p:nvSpPr>
            <p:cNvPr id="31852" name="Freeform 564"/>
            <p:cNvSpPr>
              <a:spLocks/>
            </p:cNvSpPr>
            <p:nvPr/>
          </p:nvSpPr>
          <p:spPr bwMode="auto">
            <a:xfrm>
              <a:off x="4836" y="2094"/>
              <a:ext cx="2" cy="1"/>
            </a:xfrm>
            <a:custGeom>
              <a:avLst/>
              <a:gdLst>
                <a:gd name="T0" fmla="*/ 28 w 28"/>
                <a:gd name="T1" fmla="*/ 17 h 17"/>
                <a:gd name="T2" fmla="*/ 28 w 28"/>
                <a:gd name="T3" fmla="*/ 11 h 17"/>
                <a:gd name="T4" fmla="*/ 26 w 28"/>
                <a:gd name="T5" fmla="*/ 6 h 17"/>
                <a:gd name="T6" fmla="*/ 22 w 28"/>
                <a:gd name="T7" fmla="*/ 2 h 17"/>
                <a:gd name="T8" fmla="*/ 17 w 28"/>
                <a:gd name="T9" fmla="*/ 0 h 17"/>
                <a:gd name="T10" fmla="*/ 12 w 28"/>
                <a:gd name="T11" fmla="*/ 0 h 17"/>
                <a:gd name="T12" fmla="*/ 7 w 28"/>
                <a:gd name="T13" fmla="*/ 2 h 17"/>
                <a:gd name="T14" fmla="*/ 3 w 28"/>
                <a:gd name="T15" fmla="*/ 5 h 17"/>
                <a:gd name="T16" fmla="*/ 0 w 28"/>
                <a:gd name="T17" fmla="*/ 11 h 17"/>
                <a:gd name="T18" fmla="*/ 28 w 28"/>
                <a:gd name="T19" fmla="*/ 17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7"/>
                <a:gd name="T32" fmla="*/ 28 w 2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7">
                  <a:moveTo>
                    <a:pt x="28" y="17"/>
                  </a:moveTo>
                  <a:lnTo>
                    <a:pt x="28" y="11"/>
                  </a:lnTo>
                  <a:lnTo>
                    <a:pt x="26" y="6"/>
                  </a:lnTo>
                  <a:lnTo>
                    <a:pt x="22" y="2"/>
                  </a:lnTo>
                  <a:lnTo>
                    <a:pt x="17" y="0"/>
                  </a:lnTo>
                  <a:lnTo>
                    <a:pt x="12" y="0"/>
                  </a:lnTo>
                  <a:lnTo>
                    <a:pt x="7" y="2"/>
                  </a:lnTo>
                  <a:lnTo>
                    <a:pt x="3" y="5"/>
                  </a:lnTo>
                  <a:lnTo>
                    <a:pt x="0" y="11"/>
                  </a:lnTo>
                  <a:lnTo>
                    <a:pt x="28" y="17"/>
                  </a:lnTo>
                  <a:close/>
                </a:path>
              </a:pathLst>
            </a:custGeom>
            <a:solidFill>
              <a:srgbClr val="000000"/>
            </a:solidFill>
            <a:ln w="9525">
              <a:noFill/>
              <a:round/>
              <a:headEnd/>
              <a:tailEnd/>
            </a:ln>
          </p:spPr>
          <p:txBody>
            <a:bodyPr/>
            <a:lstStyle/>
            <a:p>
              <a:endParaRPr lang="zh-CN" altLang="en-US"/>
            </a:p>
          </p:txBody>
        </p:sp>
        <p:sp>
          <p:nvSpPr>
            <p:cNvPr id="31853" name="Freeform 565"/>
            <p:cNvSpPr>
              <a:spLocks/>
            </p:cNvSpPr>
            <p:nvPr/>
          </p:nvSpPr>
          <p:spPr bwMode="auto">
            <a:xfrm>
              <a:off x="5025" y="1982"/>
              <a:ext cx="1" cy="1"/>
            </a:xfrm>
            <a:custGeom>
              <a:avLst/>
              <a:gdLst>
                <a:gd name="T0" fmla="*/ 16 w 16"/>
                <a:gd name="T1" fmla="*/ 1 h 19"/>
                <a:gd name="T2" fmla="*/ 7 w 16"/>
                <a:gd name="T3" fmla="*/ 0 h 19"/>
                <a:gd name="T4" fmla="*/ 1 w 16"/>
                <a:gd name="T5" fmla="*/ 5 h 19"/>
                <a:gd name="T6" fmla="*/ 0 w 16"/>
                <a:gd name="T7" fmla="*/ 13 h 19"/>
                <a:gd name="T8" fmla="*/ 5 w 16"/>
                <a:gd name="T9" fmla="*/ 19 h 19"/>
                <a:gd name="T10" fmla="*/ 16 w 16"/>
                <a:gd name="T11" fmla="*/ 1 h 19"/>
                <a:gd name="T12" fmla="*/ 0 60000 65536"/>
                <a:gd name="T13" fmla="*/ 0 60000 65536"/>
                <a:gd name="T14" fmla="*/ 0 60000 65536"/>
                <a:gd name="T15" fmla="*/ 0 60000 65536"/>
                <a:gd name="T16" fmla="*/ 0 60000 65536"/>
                <a:gd name="T17" fmla="*/ 0 60000 65536"/>
                <a:gd name="T18" fmla="*/ 0 w 16"/>
                <a:gd name="T19" fmla="*/ 0 h 19"/>
                <a:gd name="T20" fmla="*/ 16 w 16"/>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6" h="19">
                  <a:moveTo>
                    <a:pt x="16" y="1"/>
                  </a:moveTo>
                  <a:lnTo>
                    <a:pt x="7" y="0"/>
                  </a:lnTo>
                  <a:lnTo>
                    <a:pt x="1" y="5"/>
                  </a:lnTo>
                  <a:lnTo>
                    <a:pt x="0" y="13"/>
                  </a:lnTo>
                  <a:lnTo>
                    <a:pt x="5" y="19"/>
                  </a:lnTo>
                  <a:lnTo>
                    <a:pt x="16" y="1"/>
                  </a:lnTo>
                  <a:close/>
                </a:path>
              </a:pathLst>
            </a:custGeom>
            <a:solidFill>
              <a:srgbClr val="000000"/>
            </a:solidFill>
            <a:ln w="9525">
              <a:noFill/>
              <a:round/>
              <a:headEnd/>
              <a:tailEnd/>
            </a:ln>
          </p:spPr>
          <p:txBody>
            <a:bodyPr/>
            <a:lstStyle/>
            <a:p>
              <a:endParaRPr lang="zh-CN" altLang="en-US"/>
            </a:p>
          </p:txBody>
        </p:sp>
        <p:sp>
          <p:nvSpPr>
            <p:cNvPr id="31854" name="Freeform 566"/>
            <p:cNvSpPr>
              <a:spLocks/>
            </p:cNvSpPr>
            <p:nvPr/>
          </p:nvSpPr>
          <p:spPr bwMode="auto">
            <a:xfrm>
              <a:off x="5025" y="1982"/>
              <a:ext cx="9" cy="17"/>
            </a:xfrm>
            <a:custGeom>
              <a:avLst/>
              <a:gdLst>
                <a:gd name="T0" fmla="*/ 166 w 166"/>
                <a:gd name="T1" fmla="*/ 270 h 270"/>
                <a:gd name="T2" fmla="*/ 166 w 166"/>
                <a:gd name="T3" fmla="*/ 270 h 270"/>
                <a:gd name="T4" fmla="*/ 164 w 166"/>
                <a:gd name="T5" fmla="*/ 250 h 270"/>
                <a:gd name="T6" fmla="*/ 162 w 166"/>
                <a:gd name="T7" fmla="*/ 230 h 270"/>
                <a:gd name="T8" fmla="*/ 159 w 166"/>
                <a:gd name="T9" fmla="*/ 209 h 270"/>
                <a:gd name="T10" fmla="*/ 155 w 166"/>
                <a:gd name="T11" fmla="*/ 188 h 270"/>
                <a:gd name="T12" fmla="*/ 149 w 166"/>
                <a:gd name="T13" fmla="*/ 168 h 270"/>
                <a:gd name="T14" fmla="*/ 141 w 166"/>
                <a:gd name="T15" fmla="*/ 151 h 270"/>
                <a:gd name="T16" fmla="*/ 132 w 166"/>
                <a:gd name="T17" fmla="*/ 133 h 270"/>
                <a:gd name="T18" fmla="*/ 124 w 166"/>
                <a:gd name="T19" fmla="*/ 114 h 270"/>
                <a:gd name="T20" fmla="*/ 114 w 166"/>
                <a:gd name="T21" fmla="*/ 96 h 270"/>
                <a:gd name="T22" fmla="*/ 101 w 166"/>
                <a:gd name="T23" fmla="*/ 81 h 270"/>
                <a:gd name="T24" fmla="*/ 89 w 166"/>
                <a:gd name="T25" fmla="*/ 64 h 270"/>
                <a:gd name="T26" fmla="*/ 74 w 166"/>
                <a:gd name="T27" fmla="*/ 50 h 270"/>
                <a:gd name="T28" fmla="*/ 60 w 166"/>
                <a:gd name="T29" fmla="*/ 35 h 270"/>
                <a:gd name="T30" fmla="*/ 44 w 166"/>
                <a:gd name="T31" fmla="*/ 23 h 270"/>
                <a:gd name="T32" fmla="*/ 28 w 166"/>
                <a:gd name="T33" fmla="*/ 10 h 270"/>
                <a:gd name="T34" fmla="*/ 11 w 166"/>
                <a:gd name="T35" fmla="*/ 0 h 270"/>
                <a:gd name="T36" fmla="*/ 0 w 166"/>
                <a:gd name="T37" fmla="*/ 18 h 270"/>
                <a:gd name="T38" fmla="*/ 16 w 166"/>
                <a:gd name="T39" fmla="*/ 29 h 270"/>
                <a:gd name="T40" fmla="*/ 31 w 166"/>
                <a:gd name="T41" fmla="*/ 39 h 270"/>
                <a:gd name="T42" fmla="*/ 46 w 166"/>
                <a:gd name="T43" fmla="*/ 52 h 270"/>
                <a:gd name="T44" fmla="*/ 60 w 166"/>
                <a:gd name="T45" fmla="*/ 64 h 270"/>
                <a:gd name="T46" fmla="*/ 72 w 166"/>
                <a:gd name="T47" fmla="*/ 79 h 270"/>
                <a:gd name="T48" fmla="*/ 85 w 166"/>
                <a:gd name="T49" fmla="*/ 93 h 270"/>
                <a:gd name="T50" fmla="*/ 95 w 166"/>
                <a:gd name="T51" fmla="*/ 109 h 270"/>
                <a:gd name="T52" fmla="*/ 105 w 166"/>
                <a:gd name="T53" fmla="*/ 125 h 270"/>
                <a:gd name="T54" fmla="*/ 114 w 166"/>
                <a:gd name="T55" fmla="*/ 141 h 270"/>
                <a:gd name="T56" fmla="*/ 121 w 166"/>
                <a:gd name="T57" fmla="*/ 159 h 270"/>
                <a:gd name="T58" fmla="*/ 128 w 166"/>
                <a:gd name="T59" fmla="*/ 177 h 270"/>
                <a:gd name="T60" fmla="*/ 134 w 166"/>
                <a:gd name="T61" fmla="*/ 194 h 270"/>
                <a:gd name="T62" fmla="*/ 138 w 166"/>
                <a:gd name="T63" fmla="*/ 213 h 270"/>
                <a:gd name="T64" fmla="*/ 141 w 166"/>
                <a:gd name="T65" fmla="*/ 232 h 270"/>
                <a:gd name="T66" fmla="*/ 144 w 166"/>
                <a:gd name="T67" fmla="*/ 252 h 270"/>
                <a:gd name="T68" fmla="*/ 144 w 166"/>
                <a:gd name="T69" fmla="*/ 270 h 270"/>
                <a:gd name="T70" fmla="*/ 144 w 166"/>
                <a:gd name="T71" fmla="*/ 270 h 270"/>
                <a:gd name="T72" fmla="*/ 166 w 166"/>
                <a:gd name="T73" fmla="*/ 270 h 2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6"/>
                <a:gd name="T112" fmla="*/ 0 h 270"/>
                <a:gd name="T113" fmla="*/ 166 w 166"/>
                <a:gd name="T114" fmla="*/ 270 h 2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6" h="270">
                  <a:moveTo>
                    <a:pt x="166" y="270"/>
                  </a:moveTo>
                  <a:lnTo>
                    <a:pt x="166" y="270"/>
                  </a:lnTo>
                  <a:lnTo>
                    <a:pt x="164" y="250"/>
                  </a:lnTo>
                  <a:lnTo>
                    <a:pt x="162" y="230"/>
                  </a:lnTo>
                  <a:lnTo>
                    <a:pt x="159" y="209"/>
                  </a:lnTo>
                  <a:lnTo>
                    <a:pt x="155" y="188"/>
                  </a:lnTo>
                  <a:lnTo>
                    <a:pt x="149" y="168"/>
                  </a:lnTo>
                  <a:lnTo>
                    <a:pt x="141" y="151"/>
                  </a:lnTo>
                  <a:lnTo>
                    <a:pt x="132" y="133"/>
                  </a:lnTo>
                  <a:lnTo>
                    <a:pt x="124" y="114"/>
                  </a:lnTo>
                  <a:lnTo>
                    <a:pt x="114" y="96"/>
                  </a:lnTo>
                  <a:lnTo>
                    <a:pt x="101" y="81"/>
                  </a:lnTo>
                  <a:lnTo>
                    <a:pt x="89" y="64"/>
                  </a:lnTo>
                  <a:lnTo>
                    <a:pt x="74" y="50"/>
                  </a:lnTo>
                  <a:lnTo>
                    <a:pt x="60" y="35"/>
                  </a:lnTo>
                  <a:lnTo>
                    <a:pt x="44" y="23"/>
                  </a:lnTo>
                  <a:lnTo>
                    <a:pt x="28" y="10"/>
                  </a:lnTo>
                  <a:lnTo>
                    <a:pt x="11" y="0"/>
                  </a:lnTo>
                  <a:lnTo>
                    <a:pt x="0" y="18"/>
                  </a:lnTo>
                  <a:lnTo>
                    <a:pt x="16" y="29"/>
                  </a:lnTo>
                  <a:lnTo>
                    <a:pt x="31" y="39"/>
                  </a:lnTo>
                  <a:lnTo>
                    <a:pt x="46" y="52"/>
                  </a:lnTo>
                  <a:lnTo>
                    <a:pt x="60" y="64"/>
                  </a:lnTo>
                  <a:lnTo>
                    <a:pt x="72" y="79"/>
                  </a:lnTo>
                  <a:lnTo>
                    <a:pt x="85" y="93"/>
                  </a:lnTo>
                  <a:lnTo>
                    <a:pt x="95" y="109"/>
                  </a:lnTo>
                  <a:lnTo>
                    <a:pt x="105" y="125"/>
                  </a:lnTo>
                  <a:lnTo>
                    <a:pt x="114" y="141"/>
                  </a:lnTo>
                  <a:lnTo>
                    <a:pt x="121" y="159"/>
                  </a:lnTo>
                  <a:lnTo>
                    <a:pt x="128" y="177"/>
                  </a:lnTo>
                  <a:lnTo>
                    <a:pt x="134" y="194"/>
                  </a:lnTo>
                  <a:lnTo>
                    <a:pt x="138" y="213"/>
                  </a:lnTo>
                  <a:lnTo>
                    <a:pt x="141" y="232"/>
                  </a:lnTo>
                  <a:lnTo>
                    <a:pt x="144" y="252"/>
                  </a:lnTo>
                  <a:lnTo>
                    <a:pt x="144" y="270"/>
                  </a:lnTo>
                  <a:lnTo>
                    <a:pt x="166" y="270"/>
                  </a:lnTo>
                  <a:close/>
                </a:path>
              </a:pathLst>
            </a:custGeom>
            <a:solidFill>
              <a:srgbClr val="000000"/>
            </a:solidFill>
            <a:ln w="9525">
              <a:noFill/>
              <a:round/>
              <a:headEnd/>
              <a:tailEnd/>
            </a:ln>
          </p:spPr>
          <p:txBody>
            <a:bodyPr/>
            <a:lstStyle/>
            <a:p>
              <a:endParaRPr lang="zh-CN" altLang="en-US"/>
            </a:p>
          </p:txBody>
        </p:sp>
        <p:sp>
          <p:nvSpPr>
            <p:cNvPr id="31855" name="Freeform 567"/>
            <p:cNvSpPr>
              <a:spLocks/>
            </p:cNvSpPr>
            <p:nvPr/>
          </p:nvSpPr>
          <p:spPr bwMode="auto">
            <a:xfrm>
              <a:off x="5032" y="1999"/>
              <a:ext cx="2" cy="4"/>
            </a:xfrm>
            <a:custGeom>
              <a:avLst/>
              <a:gdLst>
                <a:gd name="T0" fmla="*/ 21 w 29"/>
                <a:gd name="T1" fmla="*/ 68 h 68"/>
                <a:gd name="T2" fmla="*/ 22 w 29"/>
                <a:gd name="T3" fmla="*/ 60 h 68"/>
                <a:gd name="T4" fmla="*/ 24 w 29"/>
                <a:gd name="T5" fmla="*/ 52 h 68"/>
                <a:gd name="T6" fmla="*/ 25 w 29"/>
                <a:gd name="T7" fmla="*/ 43 h 68"/>
                <a:gd name="T8" fmla="*/ 26 w 29"/>
                <a:gd name="T9" fmla="*/ 35 h 68"/>
                <a:gd name="T10" fmla="*/ 28 w 29"/>
                <a:gd name="T11" fmla="*/ 25 h 68"/>
                <a:gd name="T12" fmla="*/ 28 w 29"/>
                <a:gd name="T13" fmla="*/ 17 h 68"/>
                <a:gd name="T14" fmla="*/ 29 w 29"/>
                <a:gd name="T15" fmla="*/ 9 h 68"/>
                <a:gd name="T16" fmla="*/ 29 w 29"/>
                <a:gd name="T17" fmla="*/ 0 h 68"/>
                <a:gd name="T18" fmla="*/ 7 w 29"/>
                <a:gd name="T19" fmla="*/ 0 h 68"/>
                <a:gd name="T20" fmla="*/ 7 w 29"/>
                <a:gd name="T21" fmla="*/ 9 h 68"/>
                <a:gd name="T22" fmla="*/ 5 w 29"/>
                <a:gd name="T23" fmla="*/ 17 h 68"/>
                <a:gd name="T24" fmla="*/ 5 w 29"/>
                <a:gd name="T25" fmla="*/ 25 h 68"/>
                <a:gd name="T26" fmla="*/ 5 w 29"/>
                <a:gd name="T27" fmla="*/ 33 h 68"/>
                <a:gd name="T28" fmla="*/ 4 w 29"/>
                <a:gd name="T29" fmla="*/ 41 h 68"/>
                <a:gd name="T30" fmla="*/ 3 w 29"/>
                <a:gd name="T31" fmla="*/ 48 h 68"/>
                <a:gd name="T32" fmla="*/ 1 w 29"/>
                <a:gd name="T33" fmla="*/ 56 h 68"/>
                <a:gd name="T34" fmla="*/ 0 w 29"/>
                <a:gd name="T35" fmla="*/ 64 h 68"/>
                <a:gd name="T36" fmla="*/ 21 w 29"/>
                <a:gd name="T37" fmla="*/ 68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5"/>
                  </a:lnTo>
                  <a:lnTo>
                    <a:pt x="28" y="25"/>
                  </a:lnTo>
                  <a:lnTo>
                    <a:pt x="28" y="17"/>
                  </a:lnTo>
                  <a:lnTo>
                    <a:pt x="29" y="9"/>
                  </a:lnTo>
                  <a:lnTo>
                    <a:pt x="29" y="0"/>
                  </a:lnTo>
                  <a:lnTo>
                    <a:pt x="7" y="0"/>
                  </a:lnTo>
                  <a:lnTo>
                    <a:pt x="7" y="9"/>
                  </a:lnTo>
                  <a:lnTo>
                    <a:pt x="5" y="17"/>
                  </a:lnTo>
                  <a:lnTo>
                    <a:pt x="5" y="25"/>
                  </a:lnTo>
                  <a:lnTo>
                    <a:pt x="5" y="33"/>
                  </a:lnTo>
                  <a:lnTo>
                    <a:pt x="4" y="41"/>
                  </a:lnTo>
                  <a:lnTo>
                    <a:pt x="3" y="48"/>
                  </a:lnTo>
                  <a:lnTo>
                    <a:pt x="1" y="56"/>
                  </a:lnTo>
                  <a:lnTo>
                    <a:pt x="0" y="64"/>
                  </a:lnTo>
                  <a:lnTo>
                    <a:pt x="21" y="68"/>
                  </a:lnTo>
                  <a:close/>
                </a:path>
              </a:pathLst>
            </a:custGeom>
            <a:solidFill>
              <a:srgbClr val="000000"/>
            </a:solidFill>
            <a:ln w="9525">
              <a:noFill/>
              <a:round/>
              <a:headEnd/>
              <a:tailEnd/>
            </a:ln>
          </p:spPr>
          <p:txBody>
            <a:bodyPr/>
            <a:lstStyle/>
            <a:p>
              <a:endParaRPr lang="zh-CN" altLang="en-US"/>
            </a:p>
          </p:txBody>
        </p:sp>
        <p:sp>
          <p:nvSpPr>
            <p:cNvPr id="31856" name="Freeform 568"/>
            <p:cNvSpPr>
              <a:spLocks/>
            </p:cNvSpPr>
            <p:nvPr/>
          </p:nvSpPr>
          <p:spPr bwMode="auto">
            <a:xfrm>
              <a:off x="5033" y="1999"/>
              <a:ext cx="1" cy="1"/>
            </a:xfrm>
            <a:custGeom>
              <a:avLst/>
              <a:gdLst>
                <a:gd name="T0" fmla="*/ 0 w 20"/>
                <a:gd name="T1" fmla="*/ 0 h 13"/>
                <a:gd name="T2" fmla="*/ 2 w 20"/>
                <a:gd name="T3" fmla="*/ 9 h 13"/>
                <a:gd name="T4" fmla="*/ 9 w 20"/>
                <a:gd name="T5" fmla="*/ 13 h 13"/>
                <a:gd name="T6" fmla="*/ 16 w 20"/>
                <a:gd name="T7" fmla="*/ 12 h 13"/>
                <a:gd name="T8" fmla="*/ 20 w 20"/>
                <a:gd name="T9" fmla="*/ 4 h 13"/>
                <a:gd name="T10" fmla="*/ 0 w 20"/>
                <a:gd name="T11" fmla="*/ 0 h 13"/>
                <a:gd name="T12" fmla="*/ 0 60000 65536"/>
                <a:gd name="T13" fmla="*/ 0 60000 65536"/>
                <a:gd name="T14" fmla="*/ 0 60000 65536"/>
                <a:gd name="T15" fmla="*/ 0 60000 65536"/>
                <a:gd name="T16" fmla="*/ 0 60000 65536"/>
                <a:gd name="T17" fmla="*/ 0 60000 65536"/>
                <a:gd name="T18" fmla="*/ 0 w 20"/>
                <a:gd name="T19" fmla="*/ 0 h 13"/>
                <a:gd name="T20" fmla="*/ 20 w 2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0" h="13">
                  <a:moveTo>
                    <a:pt x="0" y="0"/>
                  </a:moveTo>
                  <a:lnTo>
                    <a:pt x="2" y="9"/>
                  </a:lnTo>
                  <a:lnTo>
                    <a:pt x="9" y="13"/>
                  </a:lnTo>
                  <a:lnTo>
                    <a:pt x="16" y="12"/>
                  </a:lnTo>
                  <a:lnTo>
                    <a:pt x="20" y="4"/>
                  </a:lnTo>
                  <a:lnTo>
                    <a:pt x="0" y="0"/>
                  </a:lnTo>
                  <a:close/>
                </a:path>
              </a:pathLst>
            </a:custGeom>
            <a:solidFill>
              <a:srgbClr val="000000"/>
            </a:solidFill>
            <a:ln w="9525">
              <a:noFill/>
              <a:round/>
              <a:headEnd/>
              <a:tailEnd/>
            </a:ln>
          </p:spPr>
          <p:txBody>
            <a:bodyPr/>
            <a:lstStyle/>
            <a:p>
              <a:endParaRPr lang="zh-CN" altLang="en-US"/>
            </a:p>
          </p:txBody>
        </p:sp>
        <p:sp>
          <p:nvSpPr>
            <p:cNvPr id="31857" name="Freeform 569"/>
            <p:cNvSpPr>
              <a:spLocks/>
            </p:cNvSpPr>
            <p:nvPr/>
          </p:nvSpPr>
          <p:spPr bwMode="auto">
            <a:xfrm>
              <a:off x="5026" y="1988"/>
              <a:ext cx="1" cy="1"/>
            </a:xfrm>
            <a:custGeom>
              <a:avLst/>
              <a:gdLst>
                <a:gd name="T0" fmla="*/ 15 w 15"/>
                <a:gd name="T1" fmla="*/ 1 h 20"/>
                <a:gd name="T2" fmla="*/ 7 w 15"/>
                <a:gd name="T3" fmla="*/ 0 h 20"/>
                <a:gd name="T4" fmla="*/ 1 w 15"/>
                <a:gd name="T5" fmla="*/ 5 h 20"/>
                <a:gd name="T6" fmla="*/ 0 w 15"/>
                <a:gd name="T7" fmla="*/ 14 h 20"/>
                <a:gd name="T8" fmla="*/ 5 w 15"/>
                <a:gd name="T9" fmla="*/ 20 h 20"/>
                <a:gd name="T10" fmla="*/ 15 w 15"/>
                <a:gd name="T11" fmla="*/ 1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4"/>
                  </a:lnTo>
                  <a:lnTo>
                    <a:pt x="5" y="20"/>
                  </a:lnTo>
                  <a:lnTo>
                    <a:pt x="15" y="1"/>
                  </a:lnTo>
                  <a:close/>
                </a:path>
              </a:pathLst>
            </a:custGeom>
            <a:solidFill>
              <a:srgbClr val="000000"/>
            </a:solidFill>
            <a:ln w="9525">
              <a:noFill/>
              <a:round/>
              <a:headEnd/>
              <a:tailEnd/>
            </a:ln>
          </p:spPr>
          <p:txBody>
            <a:bodyPr/>
            <a:lstStyle/>
            <a:p>
              <a:endParaRPr lang="zh-CN" altLang="en-US"/>
            </a:p>
          </p:txBody>
        </p:sp>
        <p:sp>
          <p:nvSpPr>
            <p:cNvPr id="31858" name="Freeform 570"/>
            <p:cNvSpPr>
              <a:spLocks/>
            </p:cNvSpPr>
            <p:nvPr/>
          </p:nvSpPr>
          <p:spPr bwMode="auto">
            <a:xfrm>
              <a:off x="5026" y="1988"/>
              <a:ext cx="5" cy="8"/>
            </a:xfrm>
            <a:custGeom>
              <a:avLst/>
              <a:gdLst>
                <a:gd name="T0" fmla="*/ 86 w 86"/>
                <a:gd name="T1" fmla="*/ 135 h 135"/>
                <a:gd name="T2" fmla="*/ 86 w 86"/>
                <a:gd name="T3" fmla="*/ 135 h 135"/>
                <a:gd name="T4" fmla="*/ 85 w 86"/>
                <a:gd name="T5" fmla="*/ 115 h 135"/>
                <a:gd name="T6" fmla="*/ 81 w 86"/>
                <a:gd name="T7" fmla="*/ 94 h 135"/>
                <a:gd name="T8" fmla="*/ 76 w 86"/>
                <a:gd name="T9" fmla="*/ 75 h 135"/>
                <a:gd name="T10" fmla="*/ 67 w 86"/>
                <a:gd name="T11" fmla="*/ 57 h 135"/>
                <a:gd name="T12" fmla="*/ 56 w 86"/>
                <a:gd name="T13" fmla="*/ 41 h 135"/>
                <a:gd name="T14" fmla="*/ 42 w 86"/>
                <a:gd name="T15" fmla="*/ 25 h 135"/>
                <a:gd name="T16" fmla="*/ 27 w 86"/>
                <a:gd name="T17" fmla="*/ 12 h 135"/>
                <a:gd name="T18" fmla="*/ 10 w 86"/>
                <a:gd name="T19" fmla="*/ 0 h 135"/>
                <a:gd name="T20" fmla="*/ 0 w 86"/>
                <a:gd name="T21" fmla="*/ 19 h 135"/>
                <a:gd name="T22" fmla="*/ 14 w 86"/>
                <a:gd name="T23" fmla="*/ 28 h 135"/>
                <a:gd name="T24" fmla="*/ 28 w 86"/>
                <a:gd name="T25" fmla="*/ 40 h 135"/>
                <a:gd name="T26" fmla="*/ 39 w 86"/>
                <a:gd name="T27" fmla="*/ 53 h 135"/>
                <a:gd name="T28" fmla="*/ 48 w 86"/>
                <a:gd name="T29" fmla="*/ 68 h 135"/>
                <a:gd name="T30" fmla="*/ 56 w 86"/>
                <a:gd name="T31" fmla="*/ 83 h 135"/>
                <a:gd name="T32" fmla="*/ 61 w 86"/>
                <a:gd name="T33" fmla="*/ 100 h 135"/>
                <a:gd name="T34" fmla="*/ 65 w 86"/>
                <a:gd name="T35" fmla="*/ 117 h 135"/>
                <a:gd name="T36" fmla="*/ 66 w 86"/>
                <a:gd name="T37" fmla="*/ 135 h 135"/>
                <a:gd name="T38" fmla="*/ 66 w 86"/>
                <a:gd name="T39" fmla="*/ 135 h 135"/>
                <a:gd name="T40" fmla="*/ 86 w 86"/>
                <a:gd name="T41" fmla="*/ 135 h 1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5"/>
                <a:gd name="T65" fmla="*/ 86 w 86"/>
                <a:gd name="T66" fmla="*/ 135 h 1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5">
                  <a:moveTo>
                    <a:pt x="86" y="135"/>
                  </a:moveTo>
                  <a:lnTo>
                    <a:pt x="86" y="135"/>
                  </a:lnTo>
                  <a:lnTo>
                    <a:pt x="85" y="115"/>
                  </a:lnTo>
                  <a:lnTo>
                    <a:pt x="81" y="94"/>
                  </a:lnTo>
                  <a:lnTo>
                    <a:pt x="76" y="75"/>
                  </a:lnTo>
                  <a:lnTo>
                    <a:pt x="67" y="57"/>
                  </a:lnTo>
                  <a:lnTo>
                    <a:pt x="56" y="41"/>
                  </a:lnTo>
                  <a:lnTo>
                    <a:pt x="42" y="25"/>
                  </a:lnTo>
                  <a:lnTo>
                    <a:pt x="27" y="12"/>
                  </a:lnTo>
                  <a:lnTo>
                    <a:pt x="10" y="0"/>
                  </a:lnTo>
                  <a:lnTo>
                    <a:pt x="0" y="19"/>
                  </a:lnTo>
                  <a:lnTo>
                    <a:pt x="14" y="28"/>
                  </a:lnTo>
                  <a:lnTo>
                    <a:pt x="28" y="40"/>
                  </a:lnTo>
                  <a:lnTo>
                    <a:pt x="39" y="53"/>
                  </a:lnTo>
                  <a:lnTo>
                    <a:pt x="48" y="68"/>
                  </a:lnTo>
                  <a:lnTo>
                    <a:pt x="56" y="83"/>
                  </a:lnTo>
                  <a:lnTo>
                    <a:pt x="61" y="100"/>
                  </a:lnTo>
                  <a:lnTo>
                    <a:pt x="65" y="117"/>
                  </a:lnTo>
                  <a:lnTo>
                    <a:pt x="66" y="135"/>
                  </a:lnTo>
                  <a:lnTo>
                    <a:pt x="86" y="135"/>
                  </a:lnTo>
                  <a:close/>
                </a:path>
              </a:pathLst>
            </a:custGeom>
            <a:solidFill>
              <a:srgbClr val="000000"/>
            </a:solidFill>
            <a:ln w="9525">
              <a:noFill/>
              <a:round/>
              <a:headEnd/>
              <a:tailEnd/>
            </a:ln>
          </p:spPr>
          <p:txBody>
            <a:bodyPr/>
            <a:lstStyle/>
            <a:p>
              <a:endParaRPr lang="zh-CN" altLang="en-US"/>
            </a:p>
          </p:txBody>
        </p:sp>
        <p:sp>
          <p:nvSpPr>
            <p:cNvPr id="31859" name="Freeform 571"/>
            <p:cNvSpPr>
              <a:spLocks/>
            </p:cNvSpPr>
            <p:nvPr/>
          </p:nvSpPr>
          <p:spPr bwMode="auto">
            <a:xfrm>
              <a:off x="5030" y="1996"/>
              <a:ext cx="1" cy="2"/>
            </a:xfrm>
            <a:custGeom>
              <a:avLst/>
              <a:gdLst>
                <a:gd name="T0" fmla="*/ 20 w 23"/>
                <a:gd name="T1" fmla="*/ 34 h 34"/>
                <a:gd name="T2" fmla="*/ 21 w 23"/>
                <a:gd name="T3" fmla="*/ 29 h 34"/>
                <a:gd name="T4" fmla="*/ 21 w 23"/>
                <a:gd name="T5" fmla="*/ 25 h 34"/>
                <a:gd name="T6" fmla="*/ 22 w 23"/>
                <a:gd name="T7" fmla="*/ 20 h 34"/>
                <a:gd name="T8" fmla="*/ 22 w 23"/>
                <a:gd name="T9" fmla="*/ 17 h 34"/>
                <a:gd name="T10" fmla="*/ 23 w 23"/>
                <a:gd name="T11" fmla="*/ 14 h 34"/>
                <a:gd name="T12" fmla="*/ 23 w 23"/>
                <a:gd name="T13" fmla="*/ 8 h 34"/>
                <a:gd name="T14" fmla="*/ 23 w 23"/>
                <a:gd name="T15" fmla="*/ 4 h 34"/>
                <a:gd name="T16" fmla="*/ 23 w 23"/>
                <a:gd name="T17" fmla="*/ 0 h 34"/>
                <a:gd name="T18" fmla="*/ 3 w 23"/>
                <a:gd name="T19" fmla="*/ 0 h 34"/>
                <a:gd name="T20" fmla="*/ 3 w 23"/>
                <a:gd name="T21" fmla="*/ 4 h 34"/>
                <a:gd name="T22" fmla="*/ 3 w 23"/>
                <a:gd name="T23" fmla="*/ 8 h 34"/>
                <a:gd name="T24" fmla="*/ 3 w 23"/>
                <a:gd name="T25" fmla="*/ 10 h 34"/>
                <a:gd name="T26" fmla="*/ 2 w 23"/>
                <a:gd name="T27" fmla="*/ 13 h 34"/>
                <a:gd name="T28" fmla="*/ 2 w 23"/>
                <a:gd name="T29" fmla="*/ 18 h 34"/>
                <a:gd name="T30" fmla="*/ 1 w 23"/>
                <a:gd name="T31" fmla="*/ 22 h 34"/>
                <a:gd name="T32" fmla="*/ 1 w 23"/>
                <a:gd name="T33" fmla="*/ 27 h 34"/>
                <a:gd name="T34" fmla="*/ 0 w 23"/>
                <a:gd name="T35" fmla="*/ 30 h 34"/>
                <a:gd name="T36" fmla="*/ 20 w 23"/>
                <a:gd name="T37" fmla="*/ 34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4"/>
                <a:gd name="T59" fmla="*/ 23 w 23"/>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4">
                  <a:moveTo>
                    <a:pt x="20" y="34"/>
                  </a:moveTo>
                  <a:lnTo>
                    <a:pt x="21" y="29"/>
                  </a:lnTo>
                  <a:lnTo>
                    <a:pt x="21" y="25"/>
                  </a:lnTo>
                  <a:lnTo>
                    <a:pt x="22" y="20"/>
                  </a:lnTo>
                  <a:lnTo>
                    <a:pt x="22" y="17"/>
                  </a:lnTo>
                  <a:lnTo>
                    <a:pt x="23" y="14"/>
                  </a:lnTo>
                  <a:lnTo>
                    <a:pt x="23" y="8"/>
                  </a:lnTo>
                  <a:lnTo>
                    <a:pt x="23" y="4"/>
                  </a:lnTo>
                  <a:lnTo>
                    <a:pt x="23" y="0"/>
                  </a:lnTo>
                  <a:lnTo>
                    <a:pt x="3" y="0"/>
                  </a:lnTo>
                  <a:lnTo>
                    <a:pt x="3" y="4"/>
                  </a:lnTo>
                  <a:lnTo>
                    <a:pt x="3" y="8"/>
                  </a:lnTo>
                  <a:lnTo>
                    <a:pt x="3" y="10"/>
                  </a:lnTo>
                  <a:lnTo>
                    <a:pt x="2" y="13"/>
                  </a:lnTo>
                  <a:lnTo>
                    <a:pt x="2" y="18"/>
                  </a:lnTo>
                  <a:lnTo>
                    <a:pt x="1" y="22"/>
                  </a:lnTo>
                  <a:lnTo>
                    <a:pt x="1" y="27"/>
                  </a:lnTo>
                  <a:lnTo>
                    <a:pt x="0" y="30"/>
                  </a:lnTo>
                  <a:lnTo>
                    <a:pt x="20" y="34"/>
                  </a:lnTo>
                  <a:close/>
                </a:path>
              </a:pathLst>
            </a:custGeom>
            <a:solidFill>
              <a:srgbClr val="000000"/>
            </a:solidFill>
            <a:ln w="9525">
              <a:noFill/>
              <a:round/>
              <a:headEnd/>
              <a:tailEnd/>
            </a:ln>
          </p:spPr>
          <p:txBody>
            <a:bodyPr/>
            <a:lstStyle/>
            <a:p>
              <a:endParaRPr lang="zh-CN" altLang="en-US"/>
            </a:p>
          </p:txBody>
        </p:sp>
        <p:sp>
          <p:nvSpPr>
            <p:cNvPr id="31860" name="Freeform 572"/>
            <p:cNvSpPr>
              <a:spLocks/>
            </p:cNvSpPr>
            <p:nvPr/>
          </p:nvSpPr>
          <p:spPr bwMode="auto">
            <a:xfrm>
              <a:off x="5030" y="1996"/>
              <a:ext cx="1" cy="1"/>
            </a:xfrm>
            <a:custGeom>
              <a:avLst/>
              <a:gdLst>
                <a:gd name="T0" fmla="*/ 0 w 20"/>
                <a:gd name="T1" fmla="*/ 0 h 13"/>
                <a:gd name="T2" fmla="*/ 2 w 20"/>
                <a:gd name="T3" fmla="*/ 9 h 13"/>
                <a:gd name="T4" fmla="*/ 9 w 20"/>
                <a:gd name="T5" fmla="*/ 13 h 13"/>
                <a:gd name="T6" fmla="*/ 16 w 20"/>
                <a:gd name="T7" fmla="*/ 12 h 13"/>
                <a:gd name="T8" fmla="*/ 20 w 20"/>
                <a:gd name="T9" fmla="*/ 5 h 13"/>
                <a:gd name="T10" fmla="*/ 0 w 20"/>
                <a:gd name="T11" fmla="*/ 0 h 13"/>
                <a:gd name="T12" fmla="*/ 0 60000 65536"/>
                <a:gd name="T13" fmla="*/ 0 60000 65536"/>
                <a:gd name="T14" fmla="*/ 0 60000 65536"/>
                <a:gd name="T15" fmla="*/ 0 60000 65536"/>
                <a:gd name="T16" fmla="*/ 0 60000 65536"/>
                <a:gd name="T17" fmla="*/ 0 60000 65536"/>
                <a:gd name="T18" fmla="*/ 0 w 20"/>
                <a:gd name="T19" fmla="*/ 0 h 13"/>
                <a:gd name="T20" fmla="*/ 20 w 2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0" h="13">
                  <a:moveTo>
                    <a:pt x="0" y="0"/>
                  </a:moveTo>
                  <a:lnTo>
                    <a:pt x="2" y="9"/>
                  </a:lnTo>
                  <a:lnTo>
                    <a:pt x="9" y="13"/>
                  </a:lnTo>
                  <a:lnTo>
                    <a:pt x="16" y="12"/>
                  </a:lnTo>
                  <a:lnTo>
                    <a:pt x="20" y="5"/>
                  </a:lnTo>
                  <a:lnTo>
                    <a:pt x="0" y="0"/>
                  </a:lnTo>
                  <a:close/>
                </a:path>
              </a:pathLst>
            </a:custGeom>
            <a:solidFill>
              <a:srgbClr val="000000"/>
            </a:solidFill>
            <a:ln w="9525">
              <a:noFill/>
              <a:round/>
              <a:headEnd/>
              <a:tailEnd/>
            </a:ln>
          </p:spPr>
          <p:txBody>
            <a:bodyPr/>
            <a:lstStyle/>
            <a:p>
              <a:endParaRPr lang="zh-CN" altLang="en-US"/>
            </a:p>
          </p:txBody>
        </p:sp>
        <p:sp>
          <p:nvSpPr>
            <p:cNvPr id="31861" name="Freeform 573"/>
            <p:cNvSpPr>
              <a:spLocks/>
            </p:cNvSpPr>
            <p:nvPr/>
          </p:nvSpPr>
          <p:spPr bwMode="auto">
            <a:xfrm>
              <a:off x="4831" y="2178"/>
              <a:ext cx="59" cy="153"/>
            </a:xfrm>
            <a:custGeom>
              <a:avLst/>
              <a:gdLst>
                <a:gd name="T0" fmla="*/ 168 w 1181"/>
                <a:gd name="T1" fmla="*/ 0 h 2450"/>
                <a:gd name="T2" fmla="*/ 0 w 1181"/>
                <a:gd name="T3" fmla="*/ 72 h 2450"/>
                <a:gd name="T4" fmla="*/ 968 w 1181"/>
                <a:gd name="T5" fmla="*/ 2450 h 2450"/>
                <a:gd name="T6" fmla="*/ 1181 w 1181"/>
                <a:gd name="T7" fmla="*/ 2359 h 2450"/>
                <a:gd name="T8" fmla="*/ 168 w 1181"/>
                <a:gd name="T9" fmla="*/ 0 h 2450"/>
                <a:gd name="T10" fmla="*/ 0 60000 65536"/>
                <a:gd name="T11" fmla="*/ 0 60000 65536"/>
                <a:gd name="T12" fmla="*/ 0 60000 65536"/>
                <a:gd name="T13" fmla="*/ 0 60000 65536"/>
                <a:gd name="T14" fmla="*/ 0 60000 65536"/>
                <a:gd name="T15" fmla="*/ 0 w 1181"/>
                <a:gd name="T16" fmla="*/ 0 h 2450"/>
                <a:gd name="T17" fmla="*/ 1181 w 1181"/>
                <a:gd name="T18" fmla="*/ 2450 h 2450"/>
              </a:gdLst>
              <a:ahLst/>
              <a:cxnLst>
                <a:cxn ang="T10">
                  <a:pos x="T0" y="T1"/>
                </a:cxn>
                <a:cxn ang="T11">
                  <a:pos x="T2" y="T3"/>
                </a:cxn>
                <a:cxn ang="T12">
                  <a:pos x="T4" y="T5"/>
                </a:cxn>
                <a:cxn ang="T13">
                  <a:pos x="T6" y="T7"/>
                </a:cxn>
                <a:cxn ang="T14">
                  <a:pos x="T8" y="T9"/>
                </a:cxn>
              </a:cxnLst>
              <a:rect l="T15" t="T16" r="T17" b="T18"/>
              <a:pathLst>
                <a:path w="1181" h="2450">
                  <a:moveTo>
                    <a:pt x="168" y="0"/>
                  </a:moveTo>
                  <a:lnTo>
                    <a:pt x="0" y="72"/>
                  </a:lnTo>
                  <a:lnTo>
                    <a:pt x="968" y="2450"/>
                  </a:lnTo>
                  <a:lnTo>
                    <a:pt x="1181" y="2359"/>
                  </a:lnTo>
                  <a:lnTo>
                    <a:pt x="168" y="0"/>
                  </a:lnTo>
                  <a:close/>
                </a:path>
              </a:pathLst>
            </a:custGeom>
            <a:solidFill>
              <a:srgbClr val="545959"/>
            </a:solidFill>
            <a:ln w="9525">
              <a:noFill/>
              <a:round/>
              <a:headEnd/>
              <a:tailEnd/>
            </a:ln>
          </p:spPr>
          <p:txBody>
            <a:bodyPr/>
            <a:lstStyle/>
            <a:p>
              <a:endParaRPr lang="zh-CN" altLang="en-US"/>
            </a:p>
          </p:txBody>
        </p:sp>
        <p:sp>
          <p:nvSpPr>
            <p:cNvPr id="31862" name="Freeform 574"/>
            <p:cNvSpPr>
              <a:spLocks/>
            </p:cNvSpPr>
            <p:nvPr/>
          </p:nvSpPr>
          <p:spPr bwMode="auto">
            <a:xfrm>
              <a:off x="4831" y="2179"/>
              <a:ext cx="58" cy="152"/>
            </a:xfrm>
            <a:custGeom>
              <a:avLst/>
              <a:gdLst>
                <a:gd name="T0" fmla="*/ 127 w 1151"/>
                <a:gd name="T1" fmla="*/ 7 h 2437"/>
                <a:gd name="T2" fmla="*/ 105 w 1151"/>
                <a:gd name="T3" fmla="*/ 15 h 2437"/>
                <a:gd name="T4" fmla="*/ 81 w 1151"/>
                <a:gd name="T5" fmla="*/ 24 h 2437"/>
                <a:gd name="T6" fmla="*/ 36 w 1151"/>
                <a:gd name="T7" fmla="*/ 44 h 2437"/>
                <a:gd name="T8" fmla="*/ 29 w 1151"/>
                <a:gd name="T9" fmla="*/ 131 h 2437"/>
                <a:gd name="T10" fmla="*/ 81 w 1151"/>
                <a:gd name="T11" fmla="*/ 257 h 2437"/>
                <a:gd name="T12" fmla="*/ 125 w 1151"/>
                <a:gd name="T13" fmla="*/ 366 h 2437"/>
                <a:gd name="T14" fmla="*/ 165 w 1151"/>
                <a:gd name="T15" fmla="*/ 462 h 2437"/>
                <a:gd name="T16" fmla="*/ 200 w 1151"/>
                <a:gd name="T17" fmla="*/ 548 h 2437"/>
                <a:gd name="T18" fmla="*/ 234 w 1151"/>
                <a:gd name="T19" fmla="*/ 630 h 2437"/>
                <a:gd name="T20" fmla="*/ 268 w 1151"/>
                <a:gd name="T21" fmla="*/ 715 h 2437"/>
                <a:gd name="T22" fmla="*/ 305 w 1151"/>
                <a:gd name="T23" fmla="*/ 803 h 2437"/>
                <a:gd name="T24" fmla="*/ 345 w 1151"/>
                <a:gd name="T25" fmla="*/ 902 h 2437"/>
                <a:gd name="T26" fmla="*/ 391 w 1151"/>
                <a:gd name="T27" fmla="*/ 1017 h 2437"/>
                <a:gd name="T28" fmla="*/ 446 w 1151"/>
                <a:gd name="T29" fmla="*/ 1150 h 2437"/>
                <a:gd name="T30" fmla="*/ 510 w 1151"/>
                <a:gd name="T31" fmla="*/ 1307 h 2437"/>
                <a:gd name="T32" fmla="*/ 586 w 1151"/>
                <a:gd name="T33" fmla="*/ 1493 h 2437"/>
                <a:gd name="T34" fmla="*/ 676 w 1151"/>
                <a:gd name="T35" fmla="*/ 1712 h 2437"/>
                <a:gd name="T36" fmla="*/ 781 w 1151"/>
                <a:gd name="T37" fmla="*/ 1969 h 2437"/>
                <a:gd name="T38" fmla="*/ 904 w 1151"/>
                <a:gd name="T39" fmla="*/ 2269 h 2437"/>
                <a:gd name="T40" fmla="*/ 982 w 1151"/>
                <a:gd name="T41" fmla="*/ 2433 h 2437"/>
                <a:gd name="T42" fmla="*/ 998 w 1151"/>
                <a:gd name="T43" fmla="*/ 2425 h 2437"/>
                <a:gd name="T44" fmla="*/ 1013 w 1151"/>
                <a:gd name="T45" fmla="*/ 2419 h 2437"/>
                <a:gd name="T46" fmla="*/ 1025 w 1151"/>
                <a:gd name="T47" fmla="*/ 2413 h 2437"/>
                <a:gd name="T48" fmla="*/ 1041 w 1151"/>
                <a:gd name="T49" fmla="*/ 2407 h 2437"/>
                <a:gd name="T50" fmla="*/ 1060 w 1151"/>
                <a:gd name="T51" fmla="*/ 2398 h 2437"/>
                <a:gd name="T52" fmla="*/ 1088 w 1151"/>
                <a:gd name="T53" fmla="*/ 2387 h 2437"/>
                <a:gd name="T54" fmla="*/ 1127 w 1151"/>
                <a:gd name="T55" fmla="*/ 2370 h 2437"/>
                <a:gd name="T56" fmla="*/ 1121 w 1151"/>
                <a:gd name="T57" fmla="*/ 2290 h 2437"/>
                <a:gd name="T58" fmla="*/ 1067 w 1151"/>
                <a:gd name="T59" fmla="*/ 2164 h 2437"/>
                <a:gd name="T60" fmla="*/ 1021 w 1151"/>
                <a:gd name="T61" fmla="*/ 2057 h 2437"/>
                <a:gd name="T62" fmla="*/ 980 w 1151"/>
                <a:gd name="T63" fmla="*/ 1961 h 2437"/>
                <a:gd name="T64" fmla="*/ 944 w 1151"/>
                <a:gd name="T65" fmla="*/ 1874 h 2437"/>
                <a:gd name="T66" fmla="*/ 908 w 1151"/>
                <a:gd name="T67" fmla="*/ 1792 h 2437"/>
                <a:gd name="T68" fmla="*/ 873 w 1151"/>
                <a:gd name="T69" fmla="*/ 1709 h 2437"/>
                <a:gd name="T70" fmla="*/ 835 w 1151"/>
                <a:gd name="T71" fmla="*/ 1620 h 2437"/>
                <a:gd name="T72" fmla="*/ 792 w 1151"/>
                <a:gd name="T73" fmla="*/ 1523 h 2437"/>
                <a:gd name="T74" fmla="*/ 745 w 1151"/>
                <a:gd name="T75" fmla="*/ 1409 h 2437"/>
                <a:gd name="T76" fmla="*/ 688 w 1151"/>
                <a:gd name="T77" fmla="*/ 1277 h 2437"/>
                <a:gd name="T78" fmla="*/ 621 w 1151"/>
                <a:gd name="T79" fmla="*/ 1121 h 2437"/>
                <a:gd name="T80" fmla="*/ 542 w 1151"/>
                <a:gd name="T81" fmla="*/ 936 h 2437"/>
                <a:gd name="T82" fmla="*/ 449 w 1151"/>
                <a:gd name="T83" fmla="*/ 719 h 2437"/>
                <a:gd name="T84" fmla="*/ 340 w 1151"/>
                <a:gd name="T85" fmla="*/ 464 h 2437"/>
                <a:gd name="T86" fmla="*/ 212 w 1151"/>
                <a:gd name="T87" fmla="*/ 166 h 2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51"/>
                <a:gd name="T133" fmla="*/ 0 h 2437"/>
                <a:gd name="T134" fmla="*/ 1151 w 1151"/>
                <a:gd name="T135" fmla="*/ 2437 h 24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51" h="2437">
                  <a:moveTo>
                    <a:pt x="141" y="0"/>
                  </a:moveTo>
                  <a:lnTo>
                    <a:pt x="127" y="7"/>
                  </a:lnTo>
                  <a:lnTo>
                    <a:pt x="115" y="11"/>
                  </a:lnTo>
                  <a:lnTo>
                    <a:pt x="105" y="15"/>
                  </a:lnTo>
                  <a:lnTo>
                    <a:pt x="95" y="19"/>
                  </a:lnTo>
                  <a:lnTo>
                    <a:pt x="81" y="24"/>
                  </a:lnTo>
                  <a:lnTo>
                    <a:pt x="62" y="33"/>
                  </a:lnTo>
                  <a:lnTo>
                    <a:pt x="36" y="44"/>
                  </a:lnTo>
                  <a:lnTo>
                    <a:pt x="0" y="61"/>
                  </a:lnTo>
                  <a:lnTo>
                    <a:pt x="29" y="131"/>
                  </a:lnTo>
                  <a:lnTo>
                    <a:pt x="55" y="197"/>
                  </a:lnTo>
                  <a:lnTo>
                    <a:pt x="81" y="257"/>
                  </a:lnTo>
                  <a:lnTo>
                    <a:pt x="104" y="314"/>
                  </a:lnTo>
                  <a:lnTo>
                    <a:pt x="125" y="366"/>
                  </a:lnTo>
                  <a:lnTo>
                    <a:pt x="145" y="415"/>
                  </a:lnTo>
                  <a:lnTo>
                    <a:pt x="165" y="462"/>
                  </a:lnTo>
                  <a:lnTo>
                    <a:pt x="182" y="505"/>
                  </a:lnTo>
                  <a:lnTo>
                    <a:pt x="200" y="548"/>
                  </a:lnTo>
                  <a:lnTo>
                    <a:pt x="217" y="590"/>
                  </a:lnTo>
                  <a:lnTo>
                    <a:pt x="234" y="630"/>
                  </a:lnTo>
                  <a:lnTo>
                    <a:pt x="251" y="672"/>
                  </a:lnTo>
                  <a:lnTo>
                    <a:pt x="268" y="715"/>
                  </a:lnTo>
                  <a:lnTo>
                    <a:pt x="286" y="757"/>
                  </a:lnTo>
                  <a:lnTo>
                    <a:pt x="305" y="803"/>
                  </a:lnTo>
                  <a:lnTo>
                    <a:pt x="324" y="851"/>
                  </a:lnTo>
                  <a:lnTo>
                    <a:pt x="345" y="902"/>
                  </a:lnTo>
                  <a:lnTo>
                    <a:pt x="368" y="957"/>
                  </a:lnTo>
                  <a:lnTo>
                    <a:pt x="391" y="1017"/>
                  </a:lnTo>
                  <a:lnTo>
                    <a:pt x="418" y="1080"/>
                  </a:lnTo>
                  <a:lnTo>
                    <a:pt x="446" y="1150"/>
                  </a:lnTo>
                  <a:lnTo>
                    <a:pt x="477" y="1225"/>
                  </a:lnTo>
                  <a:lnTo>
                    <a:pt x="510" y="1307"/>
                  </a:lnTo>
                  <a:lnTo>
                    <a:pt x="547" y="1396"/>
                  </a:lnTo>
                  <a:lnTo>
                    <a:pt x="586" y="1493"/>
                  </a:lnTo>
                  <a:lnTo>
                    <a:pt x="629" y="1599"/>
                  </a:lnTo>
                  <a:lnTo>
                    <a:pt x="676" y="1712"/>
                  </a:lnTo>
                  <a:lnTo>
                    <a:pt x="726" y="1836"/>
                  </a:lnTo>
                  <a:lnTo>
                    <a:pt x="781" y="1969"/>
                  </a:lnTo>
                  <a:lnTo>
                    <a:pt x="840" y="2114"/>
                  </a:lnTo>
                  <a:lnTo>
                    <a:pt x="904" y="2269"/>
                  </a:lnTo>
                  <a:lnTo>
                    <a:pt x="972" y="2437"/>
                  </a:lnTo>
                  <a:lnTo>
                    <a:pt x="982" y="2433"/>
                  </a:lnTo>
                  <a:lnTo>
                    <a:pt x="991" y="2428"/>
                  </a:lnTo>
                  <a:lnTo>
                    <a:pt x="998" y="2425"/>
                  </a:lnTo>
                  <a:lnTo>
                    <a:pt x="1006" y="2422"/>
                  </a:lnTo>
                  <a:lnTo>
                    <a:pt x="1013" y="2419"/>
                  </a:lnTo>
                  <a:lnTo>
                    <a:pt x="1019" y="2416"/>
                  </a:lnTo>
                  <a:lnTo>
                    <a:pt x="1025" y="2413"/>
                  </a:lnTo>
                  <a:lnTo>
                    <a:pt x="1032" y="2410"/>
                  </a:lnTo>
                  <a:lnTo>
                    <a:pt x="1041" y="2407"/>
                  </a:lnTo>
                  <a:lnTo>
                    <a:pt x="1050" y="2402"/>
                  </a:lnTo>
                  <a:lnTo>
                    <a:pt x="1060" y="2398"/>
                  </a:lnTo>
                  <a:lnTo>
                    <a:pt x="1074" y="2393"/>
                  </a:lnTo>
                  <a:lnTo>
                    <a:pt x="1088" y="2387"/>
                  </a:lnTo>
                  <a:lnTo>
                    <a:pt x="1106" y="2379"/>
                  </a:lnTo>
                  <a:lnTo>
                    <a:pt x="1127" y="2370"/>
                  </a:lnTo>
                  <a:lnTo>
                    <a:pt x="1151" y="2361"/>
                  </a:lnTo>
                  <a:lnTo>
                    <a:pt x="1121" y="2290"/>
                  </a:lnTo>
                  <a:lnTo>
                    <a:pt x="1092" y="2224"/>
                  </a:lnTo>
                  <a:lnTo>
                    <a:pt x="1067" y="2164"/>
                  </a:lnTo>
                  <a:lnTo>
                    <a:pt x="1043" y="2109"/>
                  </a:lnTo>
                  <a:lnTo>
                    <a:pt x="1021" y="2057"/>
                  </a:lnTo>
                  <a:lnTo>
                    <a:pt x="1001" y="2008"/>
                  </a:lnTo>
                  <a:lnTo>
                    <a:pt x="980" y="1961"/>
                  </a:lnTo>
                  <a:lnTo>
                    <a:pt x="961" y="1917"/>
                  </a:lnTo>
                  <a:lnTo>
                    <a:pt x="944" y="1874"/>
                  </a:lnTo>
                  <a:lnTo>
                    <a:pt x="925" y="1834"/>
                  </a:lnTo>
                  <a:lnTo>
                    <a:pt x="908" y="1792"/>
                  </a:lnTo>
                  <a:lnTo>
                    <a:pt x="890" y="1752"/>
                  </a:lnTo>
                  <a:lnTo>
                    <a:pt x="873" y="1709"/>
                  </a:lnTo>
                  <a:lnTo>
                    <a:pt x="854" y="1666"/>
                  </a:lnTo>
                  <a:lnTo>
                    <a:pt x="835" y="1620"/>
                  </a:lnTo>
                  <a:lnTo>
                    <a:pt x="815" y="1573"/>
                  </a:lnTo>
                  <a:lnTo>
                    <a:pt x="792" y="1523"/>
                  </a:lnTo>
                  <a:lnTo>
                    <a:pt x="770" y="1467"/>
                  </a:lnTo>
                  <a:lnTo>
                    <a:pt x="745" y="1409"/>
                  </a:lnTo>
                  <a:lnTo>
                    <a:pt x="717" y="1346"/>
                  </a:lnTo>
                  <a:lnTo>
                    <a:pt x="688" y="1277"/>
                  </a:lnTo>
                  <a:lnTo>
                    <a:pt x="656" y="1202"/>
                  </a:lnTo>
                  <a:lnTo>
                    <a:pt x="621" y="1121"/>
                  </a:lnTo>
                  <a:lnTo>
                    <a:pt x="583" y="1032"/>
                  </a:lnTo>
                  <a:lnTo>
                    <a:pt x="542" y="936"/>
                  </a:lnTo>
                  <a:lnTo>
                    <a:pt x="498" y="832"/>
                  </a:lnTo>
                  <a:lnTo>
                    <a:pt x="449" y="719"/>
                  </a:lnTo>
                  <a:lnTo>
                    <a:pt x="397" y="596"/>
                  </a:lnTo>
                  <a:lnTo>
                    <a:pt x="340" y="464"/>
                  </a:lnTo>
                  <a:lnTo>
                    <a:pt x="278" y="321"/>
                  </a:lnTo>
                  <a:lnTo>
                    <a:pt x="212" y="166"/>
                  </a:lnTo>
                  <a:lnTo>
                    <a:pt x="141" y="0"/>
                  </a:lnTo>
                  <a:close/>
                </a:path>
              </a:pathLst>
            </a:custGeom>
            <a:solidFill>
              <a:srgbClr val="707575"/>
            </a:solidFill>
            <a:ln w="9525">
              <a:noFill/>
              <a:round/>
              <a:headEnd/>
              <a:tailEnd/>
            </a:ln>
          </p:spPr>
          <p:txBody>
            <a:bodyPr/>
            <a:lstStyle/>
            <a:p>
              <a:endParaRPr lang="zh-CN" altLang="en-US"/>
            </a:p>
          </p:txBody>
        </p:sp>
        <p:sp>
          <p:nvSpPr>
            <p:cNvPr id="31863" name="Freeform 575"/>
            <p:cNvSpPr>
              <a:spLocks/>
            </p:cNvSpPr>
            <p:nvPr/>
          </p:nvSpPr>
          <p:spPr bwMode="auto">
            <a:xfrm>
              <a:off x="4832" y="2179"/>
              <a:ext cx="56" cy="152"/>
            </a:xfrm>
            <a:custGeom>
              <a:avLst/>
              <a:gdLst>
                <a:gd name="T0" fmla="*/ 101 w 1120"/>
                <a:gd name="T1" fmla="*/ 4 h 2424"/>
                <a:gd name="T2" fmla="*/ 84 w 1120"/>
                <a:gd name="T3" fmla="*/ 11 h 2424"/>
                <a:gd name="T4" fmla="*/ 65 w 1120"/>
                <a:gd name="T5" fmla="*/ 18 h 2424"/>
                <a:gd name="T6" fmla="*/ 29 w 1120"/>
                <a:gd name="T7" fmla="*/ 35 h 2424"/>
                <a:gd name="T8" fmla="*/ 29 w 1120"/>
                <a:gd name="T9" fmla="*/ 118 h 2424"/>
                <a:gd name="T10" fmla="*/ 81 w 1120"/>
                <a:gd name="T11" fmla="*/ 244 h 2424"/>
                <a:gd name="T12" fmla="*/ 126 w 1120"/>
                <a:gd name="T13" fmla="*/ 353 h 2424"/>
                <a:gd name="T14" fmla="*/ 165 w 1120"/>
                <a:gd name="T15" fmla="*/ 448 h 2424"/>
                <a:gd name="T16" fmla="*/ 201 w 1120"/>
                <a:gd name="T17" fmla="*/ 535 h 2424"/>
                <a:gd name="T18" fmla="*/ 235 w 1120"/>
                <a:gd name="T19" fmla="*/ 617 h 2424"/>
                <a:gd name="T20" fmla="*/ 269 w 1120"/>
                <a:gd name="T21" fmla="*/ 701 h 2424"/>
                <a:gd name="T22" fmla="*/ 305 w 1120"/>
                <a:gd name="T23" fmla="*/ 790 h 2424"/>
                <a:gd name="T24" fmla="*/ 346 w 1120"/>
                <a:gd name="T25" fmla="*/ 889 h 2424"/>
                <a:gd name="T26" fmla="*/ 393 w 1120"/>
                <a:gd name="T27" fmla="*/ 1003 h 2424"/>
                <a:gd name="T28" fmla="*/ 447 w 1120"/>
                <a:gd name="T29" fmla="*/ 1137 h 2424"/>
                <a:gd name="T30" fmla="*/ 512 w 1120"/>
                <a:gd name="T31" fmla="*/ 1294 h 2424"/>
                <a:gd name="T32" fmla="*/ 588 w 1120"/>
                <a:gd name="T33" fmla="*/ 1480 h 2424"/>
                <a:gd name="T34" fmla="*/ 678 w 1120"/>
                <a:gd name="T35" fmla="*/ 1699 h 2424"/>
                <a:gd name="T36" fmla="*/ 784 w 1120"/>
                <a:gd name="T37" fmla="*/ 1956 h 2424"/>
                <a:gd name="T38" fmla="*/ 907 w 1120"/>
                <a:gd name="T39" fmla="*/ 2256 h 2424"/>
                <a:gd name="T40" fmla="*/ 991 w 1120"/>
                <a:gd name="T41" fmla="*/ 2416 h 2424"/>
                <a:gd name="T42" fmla="*/ 1013 w 1120"/>
                <a:gd name="T43" fmla="*/ 2406 h 2424"/>
                <a:gd name="T44" fmla="*/ 1039 w 1120"/>
                <a:gd name="T45" fmla="*/ 2395 h 2424"/>
                <a:gd name="T46" fmla="*/ 1084 w 1120"/>
                <a:gd name="T47" fmla="*/ 2377 h 2424"/>
                <a:gd name="T48" fmla="*/ 1090 w 1120"/>
                <a:gd name="T49" fmla="*/ 2291 h 2424"/>
                <a:gd name="T50" fmla="*/ 1037 w 1120"/>
                <a:gd name="T51" fmla="*/ 2165 h 2424"/>
                <a:gd name="T52" fmla="*/ 990 w 1120"/>
                <a:gd name="T53" fmla="*/ 2057 h 2424"/>
                <a:gd name="T54" fmla="*/ 950 w 1120"/>
                <a:gd name="T55" fmla="*/ 1962 h 2424"/>
                <a:gd name="T56" fmla="*/ 914 w 1120"/>
                <a:gd name="T57" fmla="*/ 1876 h 2424"/>
                <a:gd name="T58" fmla="*/ 878 w 1120"/>
                <a:gd name="T59" fmla="*/ 1794 h 2424"/>
                <a:gd name="T60" fmla="*/ 843 w 1120"/>
                <a:gd name="T61" fmla="*/ 1710 h 2424"/>
                <a:gd name="T62" fmla="*/ 805 w 1120"/>
                <a:gd name="T63" fmla="*/ 1622 h 2424"/>
                <a:gd name="T64" fmla="*/ 764 w 1120"/>
                <a:gd name="T65" fmla="*/ 1523 h 2424"/>
                <a:gd name="T66" fmla="*/ 715 w 1120"/>
                <a:gd name="T67" fmla="*/ 1409 h 2424"/>
                <a:gd name="T68" fmla="*/ 659 w 1120"/>
                <a:gd name="T69" fmla="*/ 1277 h 2424"/>
                <a:gd name="T70" fmla="*/ 592 w 1120"/>
                <a:gd name="T71" fmla="*/ 1121 h 2424"/>
                <a:gd name="T72" fmla="*/ 513 w 1120"/>
                <a:gd name="T73" fmla="*/ 936 h 2424"/>
                <a:gd name="T74" fmla="*/ 420 w 1120"/>
                <a:gd name="T75" fmla="*/ 718 h 2424"/>
                <a:gd name="T76" fmla="*/ 311 w 1120"/>
                <a:gd name="T77" fmla="*/ 463 h 2424"/>
                <a:gd name="T78" fmla="*/ 184 w 1120"/>
                <a:gd name="T79" fmla="*/ 165 h 24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20"/>
                <a:gd name="T121" fmla="*/ 0 h 2424"/>
                <a:gd name="T122" fmla="*/ 1120 w 1120"/>
                <a:gd name="T123" fmla="*/ 2424 h 24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20" h="2424">
                  <a:moveTo>
                    <a:pt x="113" y="0"/>
                  </a:moveTo>
                  <a:lnTo>
                    <a:pt x="101" y="4"/>
                  </a:lnTo>
                  <a:lnTo>
                    <a:pt x="93" y="8"/>
                  </a:lnTo>
                  <a:lnTo>
                    <a:pt x="84" y="11"/>
                  </a:lnTo>
                  <a:lnTo>
                    <a:pt x="76" y="14"/>
                  </a:lnTo>
                  <a:lnTo>
                    <a:pt x="65" y="18"/>
                  </a:lnTo>
                  <a:lnTo>
                    <a:pt x="49" y="26"/>
                  </a:lnTo>
                  <a:lnTo>
                    <a:pt x="29" y="35"/>
                  </a:lnTo>
                  <a:lnTo>
                    <a:pt x="0" y="48"/>
                  </a:lnTo>
                  <a:lnTo>
                    <a:pt x="29" y="118"/>
                  </a:lnTo>
                  <a:lnTo>
                    <a:pt x="57" y="184"/>
                  </a:lnTo>
                  <a:lnTo>
                    <a:pt x="81" y="244"/>
                  </a:lnTo>
                  <a:lnTo>
                    <a:pt x="104" y="301"/>
                  </a:lnTo>
                  <a:lnTo>
                    <a:pt x="126" y="353"/>
                  </a:lnTo>
                  <a:lnTo>
                    <a:pt x="146" y="402"/>
                  </a:lnTo>
                  <a:lnTo>
                    <a:pt x="165" y="448"/>
                  </a:lnTo>
                  <a:lnTo>
                    <a:pt x="183" y="492"/>
                  </a:lnTo>
                  <a:lnTo>
                    <a:pt x="201" y="535"/>
                  </a:lnTo>
                  <a:lnTo>
                    <a:pt x="217" y="576"/>
                  </a:lnTo>
                  <a:lnTo>
                    <a:pt x="235" y="617"/>
                  </a:lnTo>
                  <a:lnTo>
                    <a:pt x="251" y="659"/>
                  </a:lnTo>
                  <a:lnTo>
                    <a:pt x="269" y="701"/>
                  </a:lnTo>
                  <a:lnTo>
                    <a:pt x="286" y="744"/>
                  </a:lnTo>
                  <a:lnTo>
                    <a:pt x="305" y="790"/>
                  </a:lnTo>
                  <a:lnTo>
                    <a:pt x="326" y="838"/>
                  </a:lnTo>
                  <a:lnTo>
                    <a:pt x="346" y="889"/>
                  </a:lnTo>
                  <a:lnTo>
                    <a:pt x="369" y="944"/>
                  </a:lnTo>
                  <a:lnTo>
                    <a:pt x="393" y="1003"/>
                  </a:lnTo>
                  <a:lnTo>
                    <a:pt x="419" y="1067"/>
                  </a:lnTo>
                  <a:lnTo>
                    <a:pt x="447" y="1137"/>
                  </a:lnTo>
                  <a:lnTo>
                    <a:pt x="478" y="1212"/>
                  </a:lnTo>
                  <a:lnTo>
                    <a:pt x="512" y="1294"/>
                  </a:lnTo>
                  <a:lnTo>
                    <a:pt x="549" y="1382"/>
                  </a:lnTo>
                  <a:lnTo>
                    <a:pt x="588" y="1480"/>
                  </a:lnTo>
                  <a:lnTo>
                    <a:pt x="632" y="1585"/>
                  </a:lnTo>
                  <a:lnTo>
                    <a:pt x="678" y="1699"/>
                  </a:lnTo>
                  <a:lnTo>
                    <a:pt x="730" y="1823"/>
                  </a:lnTo>
                  <a:lnTo>
                    <a:pt x="784" y="1956"/>
                  </a:lnTo>
                  <a:lnTo>
                    <a:pt x="843" y="2101"/>
                  </a:lnTo>
                  <a:lnTo>
                    <a:pt x="907" y="2256"/>
                  </a:lnTo>
                  <a:lnTo>
                    <a:pt x="976" y="2424"/>
                  </a:lnTo>
                  <a:lnTo>
                    <a:pt x="991" y="2416"/>
                  </a:lnTo>
                  <a:lnTo>
                    <a:pt x="1004" y="2411"/>
                  </a:lnTo>
                  <a:lnTo>
                    <a:pt x="1013" y="2406"/>
                  </a:lnTo>
                  <a:lnTo>
                    <a:pt x="1024" y="2402"/>
                  </a:lnTo>
                  <a:lnTo>
                    <a:pt x="1039" y="2395"/>
                  </a:lnTo>
                  <a:lnTo>
                    <a:pt x="1057" y="2387"/>
                  </a:lnTo>
                  <a:lnTo>
                    <a:pt x="1084" y="2377"/>
                  </a:lnTo>
                  <a:lnTo>
                    <a:pt x="1120" y="2362"/>
                  </a:lnTo>
                  <a:lnTo>
                    <a:pt x="1090" y="2291"/>
                  </a:lnTo>
                  <a:lnTo>
                    <a:pt x="1063" y="2226"/>
                  </a:lnTo>
                  <a:lnTo>
                    <a:pt x="1037" y="2165"/>
                  </a:lnTo>
                  <a:lnTo>
                    <a:pt x="1013" y="2109"/>
                  </a:lnTo>
                  <a:lnTo>
                    <a:pt x="990" y="2057"/>
                  </a:lnTo>
                  <a:lnTo>
                    <a:pt x="970" y="2009"/>
                  </a:lnTo>
                  <a:lnTo>
                    <a:pt x="950" y="1962"/>
                  </a:lnTo>
                  <a:lnTo>
                    <a:pt x="932" y="1919"/>
                  </a:lnTo>
                  <a:lnTo>
                    <a:pt x="914" y="1876"/>
                  </a:lnTo>
                  <a:lnTo>
                    <a:pt x="896" y="1834"/>
                  </a:lnTo>
                  <a:lnTo>
                    <a:pt x="878" y="1794"/>
                  </a:lnTo>
                  <a:lnTo>
                    <a:pt x="861" y="1752"/>
                  </a:lnTo>
                  <a:lnTo>
                    <a:pt x="843" y="1710"/>
                  </a:lnTo>
                  <a:lnTo>
                    <a:pt x="824" y="1667"/>
                  </a:lnTo>
                  <a:lnTo>
                    <a:pt x="805" y="1622"/>
                  </a:lnTo>
                  <a:lnTo>
                    <a:pt x="785" y="1574"/>
                  </a:lnTo>
                  <a:lnTo>
                    <a:pt x="764" y="1523"/>
                  </a:lnTo>
                  <a:lnTo>
                    <a:pt x="740" y="1469"/>
                  </a:lnTo>
                  <a:lnTo>
                    <a:pt x="715" y="1409"/>
                  </a:lnTo>
                  <a:lnTo>
                    <a:pt x="687" y="1346"/>
                  </a:lnTo>
                  <a:lnTo>
                    <a:pt x="659" y="1277"/>
                  </a:lnTo>
                  <a:lnTo>
                    <a:pt x="627" y="1202"/>
                  </a:lnTo>
                  <a:lnTo>
                    <a:pt x="592" y="1121"/>
                  </a:lnTo>
                  <a:lnTo>
                    <a:pt x="554" y="1033"/>
                  </a:lnTo>
                  <a:lnTo>
                    <a:pt x="513" y="936"/>
                  </a:lnTo>
                  <a:lnTo>
                    <a:pt x="469" y="832"/>
                  </a:lnTo>
                  <a:lnTo>
                    <a:pt x="420" y="718"/>
                  </a:lnTo>
                  <a:lnTo>
                    <a:pt x="368" y="596"/>
                  </a:lnTo>
                  <a:lnTo>
                    <a:pt x="311" y="463"/>
                  </a:lnTo>
                  <a:lnTo>
                    <a:pt x="250" y="320"/>
                  </a:lnTo>
                  <a:lnTo>
                    <a:pt x="184" y="165"/>
                  </a:lnTo>
                  <a:lnTo>
                    <a:pt x="113" y="0"/>
                  </a:lnTo>
                  <a:close/>
                </a:path>
              </a:pathLst>
            </a:custGeom>
            <a:solidFill>
              <a:srgbClr val="8C9494"/>
            </a:solidFill>
            <a:ln w="9525">
              <a:noFill/>
              <a:round/>
              <a:headEnd/>
              <a:tailEnd/>
            </a:ln>
          </p:spPr>
          <p:txBody>
            <a:bodyPr/>
            <a:lstStyle/>
            <a:p>
              <a:endParaRPr lang="zh-CN" altLang="en-US"/>
            </a:p>
          </p:txBody>
        </p:sp>
        <p:sp>
          <p:nvSpPr>
            <p:cNvPr id="31864" name="Freeform 576"/>
            <p:cNvSpPr>
              <a:spLocks/>
            </p:cNvSpPr>
            <p:nvPr/>
          </p:nvSpPr>
          <p:spPr bwMode="auto">
            <a:xfrm>
              <a:off x="4832" y="2180"/>
              <a:ext cx="54" cy="151"/>
            </a:xfrm>
            <a:custGeom>
              <a:avLst/>
              <a:gdLst>
                <a:gd name="T0" fmla="*/ 77 w 1088"/>
                <a:gd name="T1" fmla="*/ 3 h 2410"/>
                <a:gd name="T2" fmla="*/ 65 w 1088"/>
                <a:gd name="T3" fmla="*/ 8 h 2410"/>
                <a:gd name="T4" fmla="*/ 50 w 1088"/>
                <a:gd name="T5" fmla="*/ 15 h 2410"/>
                <a:gd name="T6" fmla="*/ 22 w 1088"/>
                <a:gd name="T7" fmla="*/ 27 h 2410"/>
                <a:gd name="T8" fmla="*/ 30 w 1088"/>
                <a:gd name="T9" fmla="*/ 107 h 2410"/>
                <a:gd name="T10" fmla="*/ 81 w 1088"/>
                <a:gd name="T11" fmla="*/ 233 h 2410"/>
                <a:gd name="T12" fmla="*/ 127 w 1088"/>
                <a:gd name="T13" fmla="*/ 342 h 2410"/>
                <a:gd name="T14" fmla="*/ 166 w 1088"/>
                <a:gd name="T15" fmla="*/ 437 h 2410"/>
                <a:gd name="T16" fmla="*/ 201 w 1088"/>
                <a:gd name="T17" fmla="*/ 524 h 2410"/>
                <a:gd name="T18" fmla="*/ 236 w 1088"/>
                <a:gd name="T19" fmla="*/ 606 h 2410"/>
                <a:gd name="T20" fmla="*/ 270 w 1088"/>
                <a:gd name="T21" fmla="*/ 689 h 2410"/>
                <a:gd name="T22" fmla="*/ 307 w 1088"/>
                <a:gd name="T23" fmla="*/ 779 h 2410"/>
                <a:gd name="T24" fmla="*/ 348 w 1088"/>
                <a:gd name="T25" fmla="*/ 878 h 2410"/>
                <a:gd name="T26" fmla="*/ 395 w 1088"/>
                <a:gd name="T27" fmla="*/ 991 h 2410"/>
                <a:gd name="T28" fmla="*/ 449 w 1088"/>
                <a:gd name="T29" fmla="*/ 1125 h 2410"/>
                <a:gd name="T30" fmla="*/ 514 w 1088"/>
                <a:gd name="T31" fmla="*/ 1282 h 2410"/>
                <a:gd name="T32" fmla="*/ 591 w 1088"/>
                <a:gd name="T33" fmla="*/ 1468 h 2410"/>
                <a:gd name="T34" fmla="*/ 681 w 1088"/>
                <a:gd name="T35" fmla="*/ 1687 h 2410"/>
                <a:gd name="T36" fmla="*/ 787 w 1088"/>
                <a:gd name="T37" fmla="*/ 1944 h 2410"/>
                <a:gd name="T38" fmla="*/ 910 w 1088"/>
                <a:gd name="T39" fmla="*/ 2243 h 2410"/>
                <a:gd name="T40" fmla="*/ 992 w 1088"/>
                <a:gd name="T41" fmla="*/ 2405 h 2410"/>
                <a:gd name="T42" fmla="*/ 1008 w 1088"/>
                <a:gd name="T43" fmla="*/ 2397 h 2410"/>
                <a:gd name="T44" fmla="*/ 1027 w 1088"/>
                <a:gd name="T45" fmla="*/ 2390 h 2410"/>
                <a:gd name="T46" fmla="*/ 1061 w 1088"/>
                <a:gd name="T47" fmla="*/ 2375 h 2410"/>
                <a:gd name="T48" fmla="*/ 1059 w 1088"/>
                <a:gd name="T49" fmla="*/ 2294 h 2410"/>
                <a:gd name="T50" fmla="*/ 1005 w 1088"/>
                <a:gd name="T51" fmla="*/ 2168 h 2410"/>
                <a:gd name="T52" fmla="*/ 960 w 1088"/>
                <a:gd name="T53" fmla="*/ 2060 h 2410"/>
                <a:gd name="T54" fmla="*/ 919 w 1088"/>
                <a:gd name="T55" fmla="*/ 1965 h 2410"/>
                <a:gd name="T56" fmla="*/ 883 w 1088"/>
                <a:gd name="T57" fmla="*/ 1878 h 2410"/>
                <a:gd name="T58" fmla="*/ 848 w 1088"/>
                <a:gd name="T59" fmla="*/ 1795 h 2410"/>
                <a:gd name="T60" fmla="*/ 813 w 1088"/>
                <a:gd name="T61" fmla="*/ 1712 h 2410"/>
                <a:gd name="T62" fmla="*/ 775 w 1088"/>
                <a:gd name="T63" fmla="*/ 1623 h 2410"/>
                <a:gd name="T64" fmla="*/ 734 w 1088"/>
                <a:gd name="T65" fmla="*/ 1524 h 2410"/>
                <a:gd name="T66" fmla="*/ 685 w 1088"/>
                <a:gd name="T67" fmla="*/ 1411 h 2410"/>
                <a:gd name="T68" fmla="*/ 630 w 1088"/>
                <a:gd name="T69" fmla="*/ 1279 h 2410"/>
                <a:gd name="T70" fmla="*/ 563 w 1088"/>
                <a:gd name="T71" fmla="*/ 1121 h 2410"/>
                <a:gd name="T72" fmla="*/ 484 w 1088"/>
                <a:gd name="T73" fmla="*/ 937 h 2410"/>
                <a:gd name="T74" fmla="*/ 392 w 1088"/>
                <a:gd name="T75" fmla="*/ 720 h 2410"/>
                <a:gd name="T76" fmla="*/ 283 w 1088"/>
                <a:gd name="T77" fmla="*/ 463 h 2410"/>
                <a:gd name="T78" fmla="*/ 157 w 1088"/>
                <a:gd name="T79" fmla="*/ 167 h 24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88"/>
                <a:gd name="T121" fmla="*/ 0 h 2410"/>
                <a:gd name="T122" fmla="*/ 1088 w 1088"/>
                <a:gd name="T123" fmla="*/ 2410 h 24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88" h="2410">
                  <a:moveTo>
                    <a:pt x="87" y="0"/>
                  </a:moveTo>
                  <a:lnTo>
                    <a:pt x="77" y="3"/>
                  </a:lnTo>
                  <a:lnTo>
                    <a:pt x="71" y="6"/>
                  </a:lnTo>
                  <a:lnTo>
                    <a:pt x="65" y="8"/>
                  </a:lnTo>
                  <a:lnTo>
                    <a:pt x="59" y="10"/>
                  </a:lnTo>
                  <a:lnTo>
                    <a:pt x="50" y="15"/>
                  </a:lnTo>
                  <a:lnTo>
                    <a:pt x="38" y="20"/>
                  </a:lnTo>
                  <a:lnTo>
                    <a:pt x="22" y="27"/>
                  </a:lnTo>
                  <a:lnTo>
                    <a:pt x="0" y="36"/>
                  </a:lnTo>
                  <a:lnTo>
                    <a:pt x="30" y="107"/>
                  </a:lnTo>
                  <a:lnTo>
                    <a:pt x="57" y="173"/>
                  </a:lnTo>
                  <a:lnTo>
                    <a:pt x="81" y="233"/>
                  </a:lnTo>
                  <a:lnTo>
                    <a:pt x="105" y="289"/>
                  </a:lnTo>
                  <a:lnTo>
                    <a:pt x="127" y="342"/>
                  </a:lnTo>
                  <a:lnTo>
                    <a:pt x="146" y="390"/>
                  </a:lnTo>
                  <a:lnTo>
                    <a:pt x="166" y="437"/>
                  </a:lnTo>
                  <a:lnTo>
                    <a:pt x="184" y="481"/>
                  </a:lnTo>
                  <a:lnTo>
                    <a:pt x="201" y="524"/>
                  </a:lnTo>
                  <a:lnTo>
                    <a:pt x="219" y="565"/>
                  </a:lnTo>
                  <a:lnTo>
                    <a:pt x="236" y="606"/>
                  </a:lnTo>
                  <a:lnTo>
                    <a:pt x="253" y="648"/>
                  </a:lnTo>
                  <a:lnTo>
                    <a:pt x="270" y="689"/>
                  </a:lnTo>
                  <a:lnTo>
                    <a:pt x="289" y="733"/>
                  </a:lnTo>
                  <a:lnTo>
                    <a:pt x="307" y="779"/>
                  </a:lnTo>
                  <a:lnTo>
                    <a:pt x="327" y="827"/>
                  </a:lnTo>
                  <a:lnTo>
                    <a:pt x="348" y="878"/>
                  </a:lnTo>
                  <a:lnTo>
                    <a:pt x="371" y="933"/>
                  </a:lnTo>
                  <a:lnTo>
                    <a:pt x="395" y="991"/>
                  </a:lnTo>
                  <a:lnTo>
                    <a:pt x="422" y="1056"/>
                  </a:lnTo>
                  <a:lnTo>
                    <a:pt x="449" y="1125"/>
                  </a:lnTo>
                  <a:lnTo>
                    <a:pt x="480" y="1201"/>
                  </a:lnTo>
                  <a:lnTo>
                    <a:pt x="514" y="1282"/>
                  </a:lnTo>
                  <a:lnTo>
                    <a:pt x="551" y="1371"/>
                  </a:lnTo>
                  <a:lnTo>
                    <a:pt x="591" y="1468"/>
                  </a:lnTo>
                  <a:lnTo>
                    <a:pt x="634" y="1573"/>
                  </a:lnTo>
                  <a:lnTo>
                    <a:pt x="681" y="1687"/>
                  </a:lnTo>
                  <a:lnTo>
                    <a:pt x="732" y="1811"/>
                  </a:lnTo>
                  <a:lnTo>
                    <a:pt x="787" y="1944"/>
                  </a:lnTo>
                  <a:lnTo>
                    <a:pt x="846" y="2088"/>
                  </a:lnTo>
                  <a:lnTo>
                    <a:pt x="910" y="2243"/>
                  </a:lnTo>
                  <a:lnTo>
                    <a:pt x="979" y="2410"/>
                  </a:lnTo>
                  <a:lnTo>
                    <a:pt x="992" y="2405"/>
                  </a:lnTo>
                  <a:lnTo>
                    <a:pt x="1000" y="2401"/>
                  </a:lnTo>
                  <a:lnTo>
                    <a:pt x="1008" y="2397"/>
                  </a:lnTo>
                  <a:lnTo>
                    <a:pt x="1016" y="2394"/>
                  </a:lnTo>
                  <a:lnTo>
                    <a:pt x="1027" y="2390"/>
                  </a:lnTo>
                  <a:lnTo>
                    <a:pt x="1041" y="2383"/>
                  </a:lnTo>
                  <a:lnTo>
                    <a:pt x="1061" y="2375"/>
                  </a:lnTo>
                  <a:lnTo>
                    <a:pt x="1088" y="2365"/>
                  </a:lnTo>
                  <a:lnTo>
                    <a:pt x="1059" y="2294"/>
                  </a:lnTo>
                  <a:lnTo>
                    <a:pt x="1031" y="2228"/>
                  </a:lnTo>
                  <a:lnTo>
                    <a:pt x="1005" y="2168"/>
                  </a:lnTo>
                  <a:lnTo>
                    <a:pt x="982" y="2112"/>
                  </a:lnTo>
                  <a:lnTo>
                    <a:pt x="960" y="2060"/>
                  </a:lnTo>
                  <a:lnTo>
                    <a:pt x="939" y="2011"/>
                  </a:lnTo>
                  <a:lnTo>
                    <a:pt x="919" y="1965"/>
                  </a:lnTo>
                  <a:lnTo>
                    <a:pt x="901" y="1920"/>
                  </a:lnTo>
                  <a:lnTo>
                    <a:pt x="883" y="1878"/>
                  </a:lnTo>
                  <a:lnTo>
                    <a:pt x="866" y="1837"/>
                  </a:lnTo>
                  <a:lnTo>
                    <a:pt x="848" y="1795"/>
                  </a:lnTo>
                  <a:lnTo>
                    <a:pt x="831" y="1753"/>
                  </a:lnTo>
                  <a:lnTo>
                    <a:pt x="813" y="1712"/>
                  </a:lnTo>
                  <a:lnTo>
                    <a:pt x="795" y="1668"/>
                  </a:lnTo>
                  <a:lnTo>
                    <a:pt x="775" y="1623"/>
                  </a:lnTo>
                  <a:lnTo>
                    <a:pt x="756" y="1575"/>
                  </a:lnTo>
                  <a:lnTo>
                    <a:pt x="734" y="1524"/>
                  </a:lnTo>
                  <a:lnTo>
                    <a:pt x="710" y="1469"/>
                  </a:lnTo>
                  <a:lnTo>
                    <a:pt x="685" y="1411"/>
                  </a:lnTo>
                  <a:lnTo>
                    <a:pt x="659" y="1347"/>
                  </a:lnTo>
                  <a:lnTo>
                    <a:pt x="630" y="1279"/>
                  </a:lnTo>
                  <a:lnTo>
                    <a:pt x="598" y="1204"/>
                  </a:lnTo>
                  <a:lnTo>
                    <a:pt x="563" y="1121"/>
                  </a:lnTo>
                  <a:lnTo>
                    <a:pt x="526" y="1033"/>
                  </a:lnTo>
                  <a:lnTo>
                    <a:pt x="484" y="937"/>
                  </a:lnTo>
                  <a:lnTo>
                    <a:pt x="440" y="833"/>
                  </a:lnTo>
                  <a:lnTo>
                    <a:pt x="392" y="720"/>
                  </a:lnTo>
                  <a:lnTo>
                    <a:pt x="340" y="597"/>
                  </a:lnTo>
                  <a:lnTo>
                    <a:pt x="283" y="463"/>
                  </a:lnTo>
                  <a:lnTo>
                    <a:pt x="223" y="321"/>
                  </a:lnTo>
                  <a:lnTo>
                    <a:pt x="157" y="167"/>
                  </a:lnTo>
                  <a:lnTo>
                    <a:pt x="87" y="0"/>
                  </a:lnTo>
                  <a:close/>
                </a:path>
              </a:pathLst>
            </a:custGeom>
            <a:solidFill>
              <a:srgbClr val="A8B0B0"/>
            </a:solidFill>
            <a:ln w="9525">
              <a:noFill/>
              <a:round/>
              <a:headEnd/>
              <a:tailEnd/>
            </a:ln>
          </p:spPr>
          <p:txBody>
            <a:bodyPr/>
            <a:lstStyle/>
            <a:p>
              <a:endParaRPr lang="zh-CN" altLang="en-US"/>
            </a:p>
          </p:txBody>
        </p:sp>
        <p:sp>
          <p:nvSpPr>
            <p:cNvPr id="31865" name="Freeform 577"/>
            <p:cNvSpPr>
              <a:spLocks/>
            </p:cNvSpPr>
            <p:nvPr/>
          </p:nvSpPr>
          <p:spPr bwMode="auto">
            <a:xfrm>
              <a:off x="4832" y="2181"/>
              <a:ext cx="53" cy="149"/>
            </a:xfrm>
            <a:custGeom>
              <a:avLst/>
              <a:gdLst>
                <a:gd name="T0" fmla="*/ 53 w 1058"/>
                <a:gd name="T1" fmla="*/ 2 h 2398"/>
                <a:gd name="T2" fmla="*/ 45 w 1058"/>
                <a:gd name="T3" fmla="*/ 6 h 2398"/>
                <a:gd name="T4" fmla="*/ 34 w 1058"/>
                <a:gd name="T5" fmla="*/ 10 h 2398"/>
                <a:gd name="T6" fmla="*/ 16 w 1058"/>
                <a:gd name="T7" fmla="*/ 18 h 2398"/>
                <a:gd name="T8" fmla="*/ 30 w 1058"/>
                <a:gd name="T9" fmla="*/ 96 h 2398"/>
                <a:gd name="T10" fmla="*/ 82 w 1058"/>
                <a:gd name="T11" fmla="*/ 222 h 2398"/>
                <a:gd name="T12" fmla="*/ 127 w 1058"/>
                <a:gd name="T13" fmla="*/ 330 h 2398"/>
                <a:gd name="T14" fmla="*/ 166 w 1058"/>
                <a:gd name="T15" fmla="*/ 425 h 2398"/>
                <a:gd name="T16" fmla="*/ 202 w 1058"/>
                <a:gd name="T17" fmla="*/ 512 h 2398"/>
                <a:gd name="T18" fmla="*/ 236 w 1058"/>
                <a:gd name="T19" fmla="*/ 594 h 2398"/>
                <a:gd name="T20" fmla="*/ 271 w 1058"/>
                <a:gd name="T21" fmla="*/ 678 h 2398"/>
                <a:gd name="T22" fmla="*/ 308 w 1058"/>
                <a:gd name="T23" fmla="*/ 767 h 2398"/>
                <a:gd name="T24" fmla="*/ 349 w 1058"/>
                <a:gd name="T25" fmla="*/ 866 h 2398"/>
                <a:gd name="T26" fmla="*/ 396 w 1058"/>
                <a:gd name="T27" fmla="*/ 979 h 2398"/>
                <a:gd name="T28" fmla="*/ 451 w 1058"/>
                <a:gd name="T29" fmla="*/ 1112 h 2398"/>
                <a:gd name="T30" fmla="*/ 517 w 1058"/>
                <a:gd name="T31" fmla="*/ 1270 h 2398"/>
                <a:gd name="T32" fmla="*/ 593 w 1058"/>
                <a:gd name="T33" fmla="*/ 1456 h 2398"/>
                <a:gd name="T34" fmla="*/ 684 w 1058"/>
                <a:gd name="T35" fmla="*/ 1675 h 2398"/>
                <a:gd name="T36" fmla="*/ 790 w 1058"/>
                <a:gd name="T37" fmla="*/ 1932 h 2398"/>
                <a:gd name="T38" fmla="*/ 913 w 1058"/>
                <a:gd name="T39" fmla="*/ 2231 h 2398"/>
                <a:gd name="T40" fmla="*/ 991 w 1058"/>
                <a:gd name="T41" fmla="*/ 2394 h 2398"/>
                <a:gd name="T42" fmla="*/ 1002 w 1058"/>
                <a:gd name="T43" fmla="*/ 2389 h 2398"/>
                <a:gd name="T44" fmla="*/ 1015 w 1058"/>
                <a:gd name="T45" fmla="*/ 2383 h 2398"/>
                <a:gd name="T46" fmla="*/ 1039 w 1058"/>
                <a:gd name="T47" fmla="*/ 2373 h 2398"/>
                <a:gd name="T48" fmla="*/ 1028 w 1058"/>
                <a:gd name="T49" fmla="*/ 2295 h 2398"/>
                <a:gd name="T50" fmla="*/ 975 w 1058"/>
                <a:gd name="T51" fmla="*/ 2169 h 2398"/>
                <a:gd name="T52" fmla="*/ 930 w 1058"/>
                <a:gd name="T53" fmla="*/ 2061 h 2398"/>
                <a:gd name="T54" fmla="*/ 890 w 1058"/>
                <a:gd name="T55" fmla="*/ 1966 h 2398"/>
                <a:gd name="T56" fmla="*/ 853 w 1058"/>
                <a:gd name="T57" fmla="*/ 1880 h 2398"/>
                <a:gd name="T58" fmla="*/ 819 w 1058"/>
                <a:gd name="T59" fmla="*/ 1796 h 2398"/>
                <a:gd name="T60" fmla="*/ 782 w 1058"/>
                <a:gd name="T61" fmla="*/ 1713 h 2398"/>
                <a:gd name="T62" fmla="*/ 745 w 1058"/>
                <a:gd name="T63" fmla="*/ 1625 h 2398"/>
                <a:gd name="T64" fmla="*/ 704 w 1058"/>
                <a:gd name="T65" fmla="*/ 1526 h 2398"/>
                <a:gd name="T66" fmla="*/ 656 w 1058"/>
                <a:gd name="T67" fmla="*/ 1412 h 2398"/>
                <a:gd name="T68" fmla="*/ 600 w 1058"/>
                <a:gd name="T69" fmla="*/ 1280 h 2398"/>
                <a:gd name="T70" fmla="*/ 534 w 1058"/>
                <a:gd name="T71" fmla="*/ 1124 h 2398"/>
                <a:gd name="T72" fmla="*/ 456 w 1058"/>
                <a:gd name="T73" fmla="*/ 939 h 2398"/>
                <a:gd name="T74" fmla="*/ 363 w 1058"/>
                <a:gd name="T75" fmla="*/ 721 h 2398"/>
                <a:gd name="T76" fmla="*/ 255 w 1058"/>
                <a:gd name="T77" fmla="*/ 465 h 2398"/>
                <a:gd name="T78" fmla="*/ 129 w 1058"/>
                <a:gd name="T79" fmla="*/ 167 h 23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58"/>
                <a:gd name="T121" fmla="*/ 0 h 2398"/>
                <a:gd name="T122" fmla="*/ 1058 w 1058"/>
                <a:gd name="T123" fmla="*/ 2398 h 23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58" h="2398">
                  <a:moveTo>
                    <a:pt x="59" y="0"/>
                  </a:moveTo>
                  <a:lnTo>
                    <a:pt x="53" y="2"/>
                  </a:lnTo>
                  <a:lnTo>
                    <a:pt x="49" y="5"/>
                  </a:lnTo>
                  <a:lnTo>
                    <a:pt x="45" y="6"/>
                  </a:lnTo>
                  <a:lnTo>
                    <a:pt x="40" y="8"/>
                  </a:lnTo>
                  <a:lnTo>
                    <a:pt x="34" y="10"/>
                  </a:lnTo>
                  <a:lnTo>
                    <a:pt x="26" y="13"/>
                  </a:lnTo>
                  <a:lnTo>
                    <a:pt x="16" y="18"/>
                  </a:lnTo>
                  <a:lnTo>
                    <a:pt x="0" y="25"/>
                  </a:lnTo>
                  <a:lnTo>
                    <a:pt x="30" y="96"/>
                  </a:lnTo>
                  <a:lnTo>
                    <a:pt x="57" y="162"/>
                  </a:lnTo>
                  <a:lnTo>
                    <a:pt x="82" y="222"/>
                  </a:lnTo>
                  <a:lnTo>
                    <a:pt x="105" y="278"/>
                  </a:lnTo>
                  <a:lnTo>
                    <a:pt x="127" y="330"/>
                  </a:lnTo>
                  <a:lnTo>
                    <a:pt x="148" y="379"/>
                  </a:lnTo>
                  <a:lnTo>
                    <a:pt x="166" y="425"/>
                  </a:lnTo>
                  <a:lnTo>
                    <a:pt x="185" y="469"/>
                  </a:lnTo>
                  <a:lnTo>
                    <a:pt x="202" y="512"/>
                  </a:lnTo>
                  <a:lnTo>
                    <a:pt x="220" y="553"/>
                  </a:lnTo>
                  <a:lnTo>
                    <a:pt x="236" y="594"/>
                  </a:lnTo>
                  <a:lnTo>
                    <a:pt x="254" y="636"/>
                  </a:lnTo>
                  <a:lnTo>
                    <a:pt x="271" y="678"/>
                  </a:lnTo>
                  <a:lnTo>
                    <a:pt x="289" y="721"/>
                  </a:lnTo>
                  <a:lnTo>
                    <a:pt x="308" y="767"/>
                  </a:lnTo>
                  <a:lnTo>
                    <a:pt x="328" y="815"/>
                  </a:lnTo>
                  <a:lnTo>
                    <a:pt x="349" y="866"/>
                  </a:lnTo>
                  <a:lnTo>
                    <a:pt x="371" y="921"/>
                  </a:lnTo>
                  <a:lnTo>
                    <a:pt x="396" y="979"/>
                  </a:lnTo>
                  <a:lnTo>
                    <a:pt x="423" y="1044"/>
                  </a:lnTo>
                  <a:lnTo>
                    <a:pt x="451" y="1112"/>
                  </a:lnTo>
                  <a:lnTo>
                    <a:pt x="483" y="1188"/>
                  </a:lnTo>
                  <a:lnTo>
                    <a:pt x="517" y="1270"/>
                  </a:lnTo>
                  <a:lnTo>
                    <a:pt x="553" y="1359"/>
                  </a:lnTo>
                  <a:lnTo>
                    <a:pt x="593" y="1456"/>
                  </a:lnTo>
                  <a:lnTo>
                    <a:pt x="636" y="1561"/>
                  </a:lnTo>
                  <a:lnTo>
                    <a:pt x="684" y="1675"/>
                  </a:lnTo>
                  <a:lnTo>
                    <a:pt x="734" y="1799"/>
                  </a:lnTo>
                  <a:lnTo>
                    <a:pt x="790" y="1932"/>
                  </a:lnTo>
                  <a:lnTo>
                    <a:pt x="849" y="2076"/>
                  </a:lnTo>
                  <a:lnTo>
                    <a:pt x="913" y="2231"/>
                  </a:lnTo>
                  <a:lnTo>
                    <a:pt x="982" y="2398"/>
                  </a:lnTo>
                  <a:lnTo>
                    <a:pt x="991" y="2394"/>
                  </a:lnTo>
                  <a:lnTo>
                    <a:pt x="997" y="2391"/>
                  </a:lnTo>
                  <a:lnTo>
                    <a:pt x="1002" y="2389"/>
                  </a:lnTo>
                  <a:lnTo>
                    <a:pt x="1008" y="2386"/>
                  </a:lnTo>
                  <a:lnTo>
                    <a:pt x="1015" y="2383"/>
                  </a:lnTo>
                  <a:lnTo>
                    <a:pt x="1025" y="2379"/>
                  </a:lnTo>
                  <a:lnTo>
                    <a:pt x="1039" y="2373"/>
                  </a:lnTo>
                  <a:lnTo>
                    <a:pt x="1058" y="2366"/>
                  </a:lnTo>
                  <a:lnTo>
                    <a:pt x="1028" y="2295"/>
                  </a:lnTo>
                  <a:lnTo>
                    <a:pt x="1000" y="2230"/>
                  </a:lnTo>
                  <a:lnTo>
                    <a:pt x="975" y="2169"/>
                  </a:lnTo>
                  <a:lnTo>
                    <a:pt x="952" y="2113"/>
                  </a:lnTo>
                  <a:lnTo>
                    <a:pt x="930" y="2061"/>
                  </a:lnTo>
                  <a:lnTo>
                    <a:pt x="909" y="2012"/>
                  </a:lnTo>
                  <a:lnTo>
                    <a:pt x="890" y="1966"/>
                  </a:lnTo>
                  <a:lnTo>
                    <a:pt x="871" y="1922"/>
                  </a:lnTo>
                  <a:lnTo>
                    <a:pt x="853" y="1880"/>
                  </a:lnTo>
                  <a:lnTo>
                    <a:pt x="835" y="1838"/>
                  </a:lnTo>
                  <a:lnTo>
                    <a:pt x="819" y="1796"/>
                  </a:lnTo>
                  <a:lnTo>
                    <a:pt x="801" y="1756"/>
                  </a:lnTo>
                  <a:lnTo>
                    <a:pt x="782" y="1713"/>
                  </a:lnTo>
                  <a:lnTo>
                    <a:pt x="765" y="1671"/>
                  </a:lnTo>
                  <a:lnTo>
                    <a:pt x="745" y="1625"/>
                  </a:lnTo>
                  <a:lnTo>
                    <a:pt x="726" y="1577"/>
                  </a:lnTo>
                  <a:lnTo>
                    <a:pt x="704" y="1526"/>
                  </a:lnTo>
                  <a:lnTo>
                    <a:pt x="680" y="1472"/>
                  </a:lnTo>
                  <a:lnTo>
                    <a:pt x="656" y="1412"/>
                  </a:lnTo>
                  <a:lnTo>
                    <a:pt x="629" y="1349"/>
                  </a:lnTo>
                  <a:lnTo>
                    <a:pt x="600" y="1280"/>
                  </a:lnTo>
                  <a:lnTo>
                    <a:pt x="568" y="1205"/>
                  </a:lnTo>
                  <a:lnTo>
                    <a:pt x="534" y="1124"/>
                  </a:lnTo>
                  <a:lnTo>
                    <a:pt x="496" y="1034"/>
                  </a:lnTo>
                  <a:lnTo>
                    <a:pt x="456" y="939"/>
                  </a:lnTo>
                  <a:lnTo>
                    <a:pt x="411" y="833"/>
                  </a:lnTo>
                  <a:lnTo>
                    <a:pt x="363" y="721"/>
                  </a:lnTo>
                  <a:lnTo>
                    <a:pt x="311" y="598"/>
                  </a:lnTo>
                  <a:lnTo>
                    <a:pt x="255" y="465"/>
                  </a:lnTo>
                  <a:lnTo>
                    <a:pt x="195" y="321"/>
                  </a:lnTo>
                  <a:lnTo>
                    <a:pt x="129" y="167"/>
                  </a:lnTo>
                  <a:lnTo>
                    <a:pt x="59" y="0"/>
                  </a:lnTo>
                  <a:close/>
                </a:path>
              </a:pathLst>
            </a:custGeom>
            <a:solidFill>
              <a:srgbClr val="C4CCCC"/>
            </a:solidFill>
            <a:ln w="9525">
              <a:noFill/>
              <a:round/>
              <a:headEnd/>
              <a:tailEnd/>
            </a:ln>
          </p:spPr>
          <p:txBody>
            <a:bodyPr/>
            <a:lstStyle/>
            <a:p>
              <a:endParaRPr lang="zh-CN" altLang="en-US"/>
            </a:p>
          </p:txBody>
        </p:sp>
        <p:sp>
          <p:nvSpPr>
            <p:cNvPr id="31866" name="Freeform 578"/>
            <p:cNvSpPr>
              <a:spLocks/>
            </p:cNvSpPr>
            <p:nvPr/>
          </p:nvSpPr>
          <p:spPr bwMode="auto">
            <a:xfrm>
              <a:off x="4832" y="2181"/>
              <a:ext cx="52" cy="149"/>
            </a:xfrm>
            <a:custGeom>
              <a:avLst/>
              <a:gdLst>
                <a:gd name="T0" fmla="*/ 33 w 1028"/>
                <a:gd name="T1" fmla="*/ 0 h 2384"/>
                <a:gd name="T2" fmla="*/ 0 w 1028"/>
                <a:gd name="T3" fmla="*/ 13 h 2384"/>
                <a:gd name="T4" fmla="*/ 988 w 1028"/>
                <a:gd name="T5" fmla="*/ 2384 h 2384"/>
                <a:gd name="T6" fmla="*/ 1028 w 1028"/>
                <a:gd name="T7" fmla="*/ 2366 h 2384"/>
                <a:gd name="T8" fmla="*/ 33 w 1028"/>
                <a:gd name="T9" fmla="*/ 0 h 2384"/>
                <a:gd name="T10" fmla="*/ 0 60000 65536"/>
                <a:gd name="T11" fmla="*/ 0 60000 65536"/>
                <a:gd name="T12" fmla="*/ 0 60000 65536"/>
                <a:gd name="T13" fmla="*/ 0 60000 65536"/>
                <a:gd name="T14" fmla="*/ 0 60000 65536"/>
                <a:gd name="T15" fmla="*/ 0 w 1028"/>
                <a:gd name="T16" fmla="*/ 0 h 2384"/>
                <a:gd name="T17" fmla="*/ 1028 w 1028"/>
                <a:gd name="T18" fmla="*/ 2384 h 2384"/>
              </a:gdLst>
              <a:ahLst/>
              <a:cxnLst>
                <a:cxn ang="T10">
                  <a:pos x="T0" y="T1"/>
                </a:cxn>
                <a:cxn ang="T11">
                  <a:pos x="T2" y="T3"/>
                </a:cxn>
                <a:cxn ang="T12">
                  <a:pos x="T4" y="T5"/>
                </a:cxn>
                <a:cxn ang="T13">
                  <a:pos x="T6" y="T7"/>
                </a:cxn>
                <a:cxn ang="T14">
                  <a:pos x="T8" y="T9"/>
                </a:cxn>
              </a:cxnLst>
              <a:rect l="T15" t="T16" r="T17" b="T18"/>
              <a:pathLst>
                <a:path w="1028" h="2384">
                  <a:moveTo>
                    <a:pt x="33" y="0"/>
                  </a:moveTo>
                  <a:lnTo>
                    <a:pt x="0" y="13"/>
                  </a:lnTo>
                  <a:lnTo>
                    <a:pt x="988" y="2384"/>
                  </a:lnTo>
                  <a:lnTo>
                    <a:pt x="1028" y="2366"/>
                  </a:lnTo>
                  <a:lnTo>
                    <a:pt x="33" y="0"/>
                  </a:lnTo>
                  <a:close/>
                </a:path>
              </a:pathLst>
            </a:custGeom>
            <a:solidFill>
              <a:srgbClr val="E0E8E8"/>
            </a:solidFill>
            <a:ln w="9525">
              <a:noFill/>
              <a:round/>
              <a:headEnd/>
              <a:tailEnd/>
            </a:ln>
          </p:spPr>
          <p:txBody>
            <a:bodyPr/>
            <a:lstStyle/>
            <a:p>
              <a:endParaRPr lang="zh-CN" altLang="en-US"/>
            </a:p>
          </p:txBody>
        </p:sp>
        <p:sp>
          <p:nvSpPr>
            <p:cNvPr id="31867" name="Freeform 579"/>
            <p:cNvSpPr>
              <a:spLocks/>
            </p:cNvSpPr>
            <p:nvPr/>
          </p:nvSpPr>
          <p:spPr bwMode="auto">
            <a:xfrm>
              <a:off x="4831" y="2177"/>
              <a:ext cx="9" cy="6"/>
            </a:xfrm>
            <a:custGeom>
              <a:avLst/>
              <a:gdLst>
                <a:gd name="T0" fmla="*/ 176 w 176"/>
                <a:gd name="T1" fmla="*/ 20 h 94"/>
                <a:gd name="T2" fmla="*/ 8 w 176"/>
                <a:gd name="T3" fmla="*/ 94 h 94"/>
                <a:gd name="T4" fmla="*/ 0 w 176"/>
                <a:gd name="T5" fmla="*/ 74 h 94"/>
                <a:gd name="T6" fmla="*/ 168 w 176"/>
                <a:gd name="T7" fmla="*/ 0 h 94"/>
                <a:gd name="T8" fmla="*/ 176 w 176"/>
                <a:gd name="T9" fmla="*/ 20 h 94"/>
                <a:gd name="T10" fmla="*/ 0 60000 65536"/>
                <a:gd name="T11" fmla="*/ 0 60000 65536"/>
                <a:gd name="T12" fmla="*/ 0 60000 65536"/>
                <a:gd name="T13" fmla="*/ 0 60000 65536"/>
                <a:gd name="T14" fmla="*/ 0 60000 65536"/>
                <a:gd name="T15" fmla="*/ 0 w 176"/>
                <a:gd name="T16" fmla="*/ 0 h 94"/>
                <a:gd name="T17" fmla="*/ 176 w 176"/>
                <a:gd name="T18" fmla="*/ 94 h 94"/>
              </a:gdLst>
              <a:ahLst/>
              <a:cxnLst>
                <a:cxn ang="T10">
                  <a:pos x="T0" y="T1"/>
                </a:cxn>
                <a:cxn ang="T11">
                  <a:pos x="T2" y="T3"/>
                </a:cxn>
                <a:cxn ang="T12">
                  <a:pos x="T4" y="T5"/>
                </a:cxn>
                <a:cxn ang="T13">
                  <a:pos x="T6" y="T7"/>
                </a:cxn>
                <a:cxn ang="T14">
                  <a:pos x="T8" y="T9"/>
                </a:cxn>
              </a:cxnLst>
              <a:rect l="T15" t="T16" r="T17" b="T18"/>
              <a:pathLst>
                <a:path w="176" h="94">
                  <a:moveTo>
                    <a:pt x="176" y="20"/>
                  </a:moveTo>
                  <a:lnTo>
                    <a:pt x="8" y="94"/>
                  </a:lnTo>
                  <a:lnTo>
                    <a:pt x="0" y="74"/>
                  </a:lnTo>
                  <a:lnTo>
                    <a:pt x="168" y="0"/>
                  </a:lnTo>
                  <a:lnTo>
                    <a:pt x="176" y="20"/>
                  </a:lnTo>
                  <a:close/>
                </a:path>
              </a:pathLst>
            </a:custGeom>
            <a:solidFill>
              <a:srgbClr val="111919"/>
            </a:solidFill>
            <a:ln w="9525">
              <a:noFill/>
              <a:round/>
              <a:headEnd/>
              <a:tailEnd/>
            </a:ln>
          </p:spPr>
          <p:txBody>
            <a:bodyPr/>
            <a:lstStyle/>
            <a:p>
              <a:endParaRPr lang="zh-CN" altLang="en-US"/>
            </a:p>
          </p:txBody>
        </p:sp>
        <p:sp>
          <p:nvSpPr>
            <p:cNvPr id="31868" name="Freeform 580"/>
            <p:cNvSpPr>
              <a:spLocks/>
            </p:cNvSpPr>
            <p:nvPr/>
          </p:nvSpPr>
          <p:spPr bwMode="auto">
            <a:xfrm>
              <a:off x="4829" y="2171"/>
              <a:ext cx="10" cy="11"/>
            </a:xfrm>
            <a:custGeom>
              <a:avLst/>
              <a:gdLst>
                <a:gd name="T0" fmla="*/ 202 w 202"/>
                <a:gd name="T1" fmla="*/ 105 h 177"/>
                <a:gd name="T2" fmla="*/ 33 w 202"/>
                <a:gd name="T3" fmla="*/ 177 h 177"/>
                <a:gd name="T4" fmla="*/ 0 w 202"/>
                <a:gd name="T5" fmla="*/ 99 h 177"/>
                <a:gd name="T6" fmla="*/ 59 w 202"/>
                <a:gd name="T7" fmla="*/ 0 h 177"/>
                <a:gd name="T8" fmla="*/ 169 w 202"/>
                <a:gd name="T9" fmla="*/ 26 h 177"/>
                <a:gd name="T10" fmla="*/ 202 w 202"/>
                <a:gd name="T11" fmla="*/ 105 h 177"/>
                <a:gd name="T12" fmla="*/ 0 60000 65536"/>
                <a:gd name="T13" fmla="*/ 0 60000 65536"/>
                <a:gd name="T14" fmla="*/ 0 60000 65536"/>
                <a:gd name="T15" fmla="*/ 0 60000 65536"/>
                <a:gd name="T16" fmla="*/ 0 60000 65536"/>
                <a:gd name="T17" fmla="*/ 0 60000 65536"/>
                <a:gd name="T18" fmla="*/ 0 w 202"/>
                <a:gd name="T19" fmla="*/ 0 h 177"/>
                <a:gd name="T20" fmla="*/ 202 w 202"/>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02" h="177">
                  <a:moveTo>
                    <a:pt x="202" y="105"/>
                  </a:moveTo>
                  <a:lnTo>
                    <a:pt x="33" y="177"/>
                  </a:lnTo>
                  <a:lnTo>
                    <a:pt x="0" y="99"/>
                  </a:lnTo>
                  <a:lnTo>
                    <a:pt x="59" y="0"/>
                  </a:lnTo>
                  <a:lnTo>
                    <a:pt x="169" y="26"/>
                  </a:lnTo>
                  <a:lnTo>
                    <a:pt x="202" y="105"/>
                  </a:lnTo>
                  <a:close/>
                </a:path>
              </a:pathLst>
            </a:custGeom>
            <a:solidFill>
              <a:srgbClr val="545959"/>
            </a:solidFill>
            <a:ln w="9525">
              <a:noFill/>
              <a:round/>
              <a:headEnd/>
              <a:tailEnd/>
            </a:ln>
          </p:spPr>
          <p:txBody>
            <a:bodyPr/>
            <a:lstStyle/>
            <a:p>
              <a:endParaRPr lang="zh-CN" altLang="en-US"/>
            </a:p>
          </p:txBody>
        </p:sp>
        <p:sp>
          <p:nvSpPr>
            <p:cNvPr id="31869" name="Freeform 581"/>
            <p:cNvSpPr>
              <a:spLocks/>
            </p:cNvSpPr>
            <p:nvPr/>
          </p:nvSpPr>
          <p:spPr bwMode="auto">
            <a:xfrm>
              <a:off x="4829" y="2171"/>
              <a:ext cx="9" cy="11"/>
            </a:xfrm>
            <a:custGeom>
              <a:avLst/>
              <a:gdLst>
                <a:gd name="T0" fmla="*/ 174 w 174"/>
                <a:gd name="T1" fmla="*/ 115 h 175"/>
                <a:gd name="T2" fmla="*/ 159 w 174"/>
                <a:gd name="T3" fmla="*/ 121 h 175"/>
                <a:gd name="T4" fmla="*/ 148 w 174"/>
                <a:gd name="T5" fmla="*/ 125 h 175"/>
                <a:gd name="T6" fmla="*/ 138 w 174"/>
                <a:gd name="T7" fmla="*/ 129 h 175"/>
                <a:gd name="T8" fmla="*/ 127 w 174"/>
                <a:gd name="T9" fmla="*/ 133 h 175"/>
                <a:gd name="T10" fmla="*/ 114 w 174"/>
                <a:gd name="T11" fmla="*/ 140 h 175"/>
                <a:gd name="T12" fmla="*/ 94 w 174"/>
                <a:gd name="T13" fmla="*/ 148 h 175"/>
                <a:gd name="T14" fmla="*/ 69 w 174"/>
                <a:gd name="T15" fmla="*/ 159 h 175"/>
                <a:gd name="T16" fmla="*/ 33 w 174"/>
                <a:gd name="T17" fmla="*/ 175 h 175"/>
                <a:gd name="T18" fmla="*/ 29 w 174"/>
                <a:gd name="T19" fmla="*/ 167 h 175"/>
                <a:gd name="T20" fmla="*/ 26 w 174"/>
                <a:gd name="T21" fmla="*/ 159 h 175"/>
                <a:gd name="T22" fmla="*/ 24 w 174"/>
                <a:gd name="T23" fmla="*/ 154 h 175"/>
                <a:gd name="T24" fmla="*/ 22 w 174"/>
                <a:gd name="T25" fmla="*/ 148 h 175"/>
                <a:gd name="T26" fmla="*/ 19 w 174"/>
                <a:gd name="T27" fmla="*/ 140 h 175"/>
                <a:gd name="T28" fmla="*/ 15 w 174"/>
                <a:gd name="T29" fmla="*/ 129 h 175"/>
                <a:gd name="T30" fmla="*/ 8 w 174"/>
                <a:gd name="T31" fmla="*/ 116 h 175"/>
                <a:gd name="T32" fmla="*/ 0 w 174"/>
                <a:gd name="T33" fmla="*/ 96 h 175"/>
                <a:gd name="T34" fmla="*/ 6 w 174"/>
                <a:gd name="T35" fmla="*/ 85 h 175"/>
                <a:gd name="T36" fmla="*/ 10 w 174"/>
                <a:gd name="T37" fmla="*/ 77 h 175"/>
                <a:gd name="T38" fmla="*/ 14 w 174"/>
                <a:gd name="T39" fmla="*/ 70 h 175"/>
                <a:gd name="T40" fmla="*/ 18 w 174"/>
                <a:gd name="T41" fmla="*/ 63 h 175"/>
                <a:gd name="T42" fmla="*/ 23 w 174"/>
                <a:gd name="T43" fmla="*/ 53 h 175"/>
                <a:gd name="T44" fmla="*/ 30 w 174"/>
                <a:gd name="T45" fmla="*/ 41 h 175"/>
                <a:gd name="T46" fmla="*/ 40 w 174"/>
                <a:gd name="T47" fmla="*/ 24 h 175"/>
                <a:gd name="T48" fmla="*/ 52 w 174"/>
                <a:gd name="T49" fmla="*/ 0 h 175"/>
                <a:gd name="T50" fmla="*/ 62 w 174"/>
                <a:gd name="T51" fmla="*/ 3 h 175"/>
                <a:gd name="T52" fmla="*/ 70 w 174"/>
                <a:gd name="T53" fmla="*/ 6 h 175"/>
                <a:gd name="T54" fmla="*/ 76 w 174"/>
                <a:gd name="T55" fmla="*/ 8 h 175"/>
                <a:gd name="T56" fmla="*/ 83 w 174"/>
                <a:gd name="T57" fmla="*/ 12 h 175"/>
                <a:gd name="T58" fmla="*/ 91 w 174"/>
                <a:gd name="T59" fmla="*/ 15 h 175"/>
                <a:gd name="T60" fmla="*/ 103 w 174"/>
                <a:gd name="T61" fmla="*/ 20 h 175"/>
                <a:gd name="T62" fmla="*/ 119 w 174"/>
                <a:gd name="T63" fmla="*/ 27 h 175"/>
                <a:gd name="T64" fmla="*/ 141 w 174"/>
                <a:gd name="T65" fmla="*/ 37 h 175"/>
                <a:gd name="T66" fmla="*/ 145 w 174"/>
                <a:gd name="T67" fmla="*/ 44 h 175"/>
                <a:gd name="T68" fmla="*/ 147 w 174"/>
                <a:gd name="T69" fmla="*/ 50 h 175"/>
                <a:gd name="T70" fmla="*/ 150 w 174"/>
                <a:gd name="T71" fmla="*/ 55 h 175"/>
                <a:gd name="T72" fmla="*/ 152 w 174"/>
                <a:gd name="T73" fmla="*/ 60 h 175"/>
                <a:gd name="T74" fmla="*/ 155 w 174"/>
                <a:gd name="T75" fmla="*/ 69 h 175"/>
                <a:gd name="T76" fmla="*/ 159 w 174"/>
                <a:gd name="T77" fmla="*/ 79 h 175"/>
                <a:gd name="T78" fmla="*/ 165 w 174"/>
                <a:gd name="T79" fmla="*/ 94 h 175"/>
                <a:gd name="T80" fmla="*/ 174 w 174"/>
                <a:gd name="T81" fmla="*/ 115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4"/>
                <a:gd name="T124" fmla="*/ 0 h 175"/>
                <a:gd name="T125" fmla="*/ 174 w 174"/>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4" h="175">
                  <a:moveTo>
                    <a:pt x="174" y="115"/>
                  </a:moveTo>
                  <a:lnTo>
                    <a:pt x="159" y="121"/>
                  </a:lnTo>
                  <a:lnTo>
                    <a:pt x="148" y="125"/>
                  </a:lnTo>
                  <a:lnTo>
                    <a:pt x="138" y="129"/>
                  </a:lnTo>
                  <a:lnTo>
                    <a:pt x="127" y="133"/>
                  </a:lnTo>
                  <a:lnTo>
                    <a:pt x="114" y="140"/>
                  </a:lnTo>
                  <a:lnTo>
                    <a:pt x="94" y="148"/>
                  </a:lnTo>
                  <a:lnTo>
                    <a:pt x="69" y="159"/>
                  </a:lnTo>
                  <a:lnTo>
                    <a:pt x="33" y="175"/>
                  </a:lnTo>
                  <a:lnTo>
                    <a:pt x="29" y="167"/>
                  </a:lnTo>
                  <a:lnTo>
                    <a:pt x="26" y="159"/>
                  </a:lnTo>
                  <a:lnTo>
                    <a:pt x="24" y="154"/>
                  </a:lnTo>
                  <a:lnTo>
                    <a:pt x="22" y="148"/>
                  </a:lnTo>
                  <a:lnTo>
                    <a:pt x="19" y="140"/>
                  </a:lnTo>
                  <a:lnTo>
                    <a:pt x="15" y="129"/>
                  </a:lnTo>
                  <a:lnTo>
                    <a:pt x="8" y="116"/>
                  </a:lnTo>
                  <a:lnTo>
                    <a:pt x="0" y="96"/>
                  </a:lnTo>
                  <a:lnTo>
                    <a:pt x="6" y="85"/>
                  </a:lnTo>
                  <a:lnTo>
                    <a:pt x="10" y="77"/>
                  </a:lnTo>
                  <a:lnTo>
                    <a:pt x="14" y="70"/>
                  </a:lnTo>
                  <a:lnTo>
                    <a:pt x="18" y="63"/>
                  </a:lnTo>
                  <a:lnTo>
                    <a:pt x="23" y="53"/>
                  </a:lnTo>
                  <a:lnTo>
                    <a:pt x="30" y="41"/>
                  </a:lnTo>
                  <a:lnTo>
                    <a:pt x="40" y="24"/>
                  </a:lnTo>
                  <a:lnTo>
                    <a:pt x="52" y="0"/>
                  </a:lnTo>
                  <a:lnTo>
                    <a:pt x="62" y="3"/>
                  </a:lnTo>
                  <a:lnTo>
                    <a:pt x="70" y="6"/>
                  </a:lnTo>
                  <a:lnTo>
                    <a:pt x="76" y="8"/>
                  </a:lnTo>
                  <a:lnTo>
                    <a:pt x="83" y="12"/>
                  </a:lnTo>
                  <a:lnTo>
                    <a:pt x="91" y="15"/>
                  </a:lnTo>
                  <a:lnTo>
                    <a:pt x="103" y="20"/>
                  </a:lnTo>
                  <a:lnTo>
                    <a:pt x="119" y="27"/>
                  </a:lnTo>
                  <a:lnTo>
                    <a:pt x="141" y="37"/>
                  </a:lnTo>
                  <a:lnTo>
                    <a:pt x="145" y="44"/>
                  </a:lnTo>
                  <a:lnTo>
                    <a:pt x="147" y="50"/>
                  </a:lnTo>
                  <a:lnTo>
                    <a:pt x="150" y="55"/>
                  </a:lnTo>
                  <a:lnTo>
                    <a:pt x="152" y="60"/>
                  </a:lnTo>
                  <a:lnTo>
                    <a:pt x="155" y="69"/>
                  </a:lnTo>
                  <a:lnTo>
                    <a:pt x="159" y="79"/>
                  </a:lnTo>
                  <a:lnTo>
                    <a:pt x="165" y="94"/>
                  </a:lnTo>
                  <a:lnTo>
                    <a:pt x="174" y="115"/>
                  </a:lnTo>
                  <a:close/>
                </a:path>
              </a:pathLst>
            </a:custGeom>
            <a:solidFill>
              <a:srgbClr val="707575"/>
            </a:solidFill>
            <a:ln w="9525">
              <a:noFill/>
              <a:round/>
              <a:headEnd/>
              <a:tailEnd/>
            </a:ln>
          </p:spPr>
          <p:txBody>
            <a:bodyPr/>
            <a:lstStyle/>
            <a:p>
              <a:endParaRPr lang="zh-CN" altLang="en-US"/>
            </a:p>
          </p:txBody>
        </p:sp>
        <p:sp>
          <p:nvSpPr>
            <p:cNvPr id="31870" name="Freeform 582"/>
            <p:cNvSpPr>
              <a:spLocks/>
            </p:cNvSpPr>
            <p:nvPr/>
          </p:nvSpPr>
          <p:spPr bwMode="auto">
            <a:xfrm>
              <a:off x="4830" y="2171"/>
              <a:ext cx="7" cy="10"/>
            </a:xfrm>
            <a:custGeom>
              <a:avLst/>
              <a:gdLst>
                <a:gd name="T0" fmla="*/ 144 w 144"/>
                <a:gd name="T1" fmla="*/ 125 h 173"/>
                <a:gd name="T2" fmla="*/ 133 w 144"/>
                <a:gd name="T3" fmla="*/ 129 h 173"/>
                <a:gd name="T4" fmla="*/ 123 w 144"/>
                <a:gd name="T5" fmla="*/ 133 h 173"/>
                <a:gd name="T6" fmla="*/ 116 w 144"/>
                <a:gd name="T7" fmla="*/ 135 h 173"/>
                <a:gd name="T8" fmla="*/ 108 w 144"/>
                <a:gd name="T9" fmla="*/ 140 h 173"/>
                <a:gd name="T10" fmla="*/ 98 w 144"/>
                <a:gd name="T11" fmla="*/ 144 h 173"/>
                <a:gd name="T12" fmla="*/ 82 w 144"/>
                <a:gd name="T13" fmla="*/ 150 h 173"/>
                <a:gd name="T14" fmla="*/ 62 w 144"/>
                <a:gd name="T15" fmla="*/ 159 h 173"/>
                <a:gd name="T16" fmla="*/ 33 w 144"/>
                <a:gd name="T17" fmla="*/ 173 h 173"/>
                <a:gd name="T18" fmla="*/ 30 w 144"/>
                <a:gd name="T19" fmla="*/ 164 h 173"/>
                <a:gd name="T20" fmla="*/ 27 w 144"/>
                <a:gd name="T21" fmla="*/ 157 h 173"/>
                <a:gd name="T22" fmla="*/ 24 w 144"/>
                <a:gd name="T23" fmla="*/ 151 h 173"/>
                <a:gd name="T24" fmla="*/ 22 w 144"/>
                <a:gd name="T25" fmla="*/ 145 h 173"/>
                <a:gd name="T26" fmla="*/ 19 w 144"/>
                <a:gd name="T27" fmla="*/ 138 h 173"/>
                <a:gd name="T28" fmla="*/ 15 w 144"/>
                <a:gd name="T29" fmla="*/ 127 h 173"/>
                <a:gd name="T30" fmla="*/ 8 w 144"/>
                <a:gd name="T31" fmla="*/ 113 h 173"/>
                <a:gd name="T32" fmla="*/ 0 w 144"/>
                <a:gd name="T33" fmla="*/ 94 h 173"/>
                <a:gd name="T34" fmla="*/ 5 w 144"/>
                <a:gd name="T35" fmla="*/ 83 h 173"/>
                <a:gd name="T36" fmla="*/ 9 w 144"/>
                <a:gd name="T37" fmla="*/ 75 h 173"/>
                <a:gd name="T38" fmla="*/ 12 w 144"/>
                <a:gd name="T39" fmla="*/ 68 h 173"/>
                <a:gd name="T40" fmla="*/ 16 w 144"/>
                <a:gd name="T41" fmla="*/ 60 h 173"/>
                <a:gd name="T42" fmla="*/ 20 w 144"/>
                <a:gd name="T43" fmla="*/ 52 h 173"/>
                <a:gd name="T44" fmla="*/ 27 w 144"/>
                <a:gd name="T45" fmla="*/ 40 h 173"/>
                <a:gd name="T46" fmla="*/ 35 w 144"/>
                <a:gd name="T47" fmla="*/ 23 h 173"/>
                <a:gd name="T48" fmla="*/ 46 w 144"/>
                <a:gd name="T49" fmla="*/ 0 h 173"/>
                <a:gd name="T50" fmla="*/ 53 w 144"/>
                <a:gd name="T51" fmla="*/ 4 h 173"/>
                <a:gd name="T52" fmla="*/ 59 w 144"/>
                <a:gd name="T53" fmla="*/ 8 h 173"/>
                <a:gd name="T54" fmla="*/ 64 w 144"/>
                <a:gd name="T55" fmla="*/ 12 h 173"/>
                <a:gd name="T56" fmla="*/ 69 w 144"/>
                <a:gd name="T57" fmla="*/ 15 h 173"/>
                <a:gd name="T58" fmla="*/ 75 w 144"/>
                <a:gd name="T59" fmla="*/ 19 h 173"/>
                <a:gd name="T60" fmla="*/ 84 w 144"/>
                <a:gd name="T61" fmla="*/ 25 h 173"/>
                <a:gd name="T62" fmla="*/ 96 w 144"/>
                <a:gd name="T63" fmla="*/ 33 h 173"/>
                <a:gd name="T64" fmla="*/ 112 w 144"/>
                <a:gd name="T65" fmla="*/ 46 h 173"/>
                <a:gd name="T66" fmla="*/ 116 w 144"/>
                <a:gd name="T67" fmla="*/ 54 h 173"/>
                <a:gd name="T68" fmla="*/ 118 w 144"/>
                <a:gd name="T69" fmla="*/ 59 h 173"/>
                <a:gd name="T70" fmla="*/ 121 w 144"/>
                <a:gd name="T71" fmla="*/ 65 h 173"/>
                <a:gd name="T72" fmla="*/ 123 w 144"/>
                <a:gd name="T73" fmla="*/ 71 h 173"/>
                <a:gd name="T74" fmla="*/ 126 w 144"/>
                <a:gd name="T75" fmla="*/ 78 h 173"/>
                <a:gd name="T76" fmla="*/ 131 w 144"/>
                <a:gd name="T77" fmla="*/ 89 h 173"/>
                <a:gd name="T78" fmla="*/ 137 w 144"/>
                <a:gd name="T79" fmla="*/ 104 h 173"/>
                <a:gd name="T80" fmla="*/ 144 w 144"/>
                <a:gd name="T81" fmla="*/ 125 h 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4"/>
                <a:gd name="T124" fmla="*/ 0 h 173"/>
                <a:gd name="T125" fmla="*/ 144 w 144"/>
                <a:gd name="T126" fmla="*/ 173 h 17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4" h="173">
                  <a:moveTo>
                    <a:pt x="144" y="125"/>
                  </a:moveTo>
                  <a:lnTo>
                    <a:pt x="133" y="129"/>
                  </a:lnTo>
                  <a:lnTo>
                    <a:pt x="123" y="133"/>
                  </a:lnTo>
                  <a:lnTo>
                    <a:pt x="116" y="135"/>
                  </a:lnTo>
                  <a:lnTo>
                    <a:pt x="108" y="140"/>
                  </a:lnTo>
                  <a:lnTo>
                    <a:pt x="98" y="144"/>
                  </a:lnTo>
                  <a:lnTo>
                    <a:pt x="82" y="150"/>
                  </a:lnTo>
                  <a:lnTo>
                    <a:pt x="62" y="159"/>
                  </a:lnTo>
                  <a:lnTo>
                    <a:pt x="33" y="173"/>
                  </a:lnTo>
                  <a:lnTo>
                    <a:pt x="30" y="164"/>
                  </a:lnTo>
                  <a:lnTo>
                    <a:pt x="27" y="157"/>
                  </a:lnTo>
                  <a:lnTo>
                    <a:pt x="24" y="151"/>
                  </a:lnTo>
                  <a:lnTo>
                    <a:pt x="22" y="145"/>
                  </a:lnTo>
                  <a:lnTo>
                    <a:pt x="19" y="138"/>
                  </a:lnTo>
                  <a:lnTo>
                    <a:pt x="15" y="127"/>
                  </a:lnTo>
                  <a:lnTo>
                    <a:pt x="8" y="113"/>
                  </a:lnTo>
                  <a:lnTo>
                    <a:pt x="0" y="94"/>
                  </a:lnTo>
                  <a:lnTo>
                    <a:pt x="5" y="83"/>
                  </a:lnTo>
                  <a:lnTo>
                    <a:pt x="9" y="75"/>
                  </a:lnTo>
                  <a:lnTo>
                    <a:pt x="12" y="68"/>
                  </a:lnTo>
                  <a:lnTo>
                    <a:pt x="16" y="60"/>
                  </a:lnTo>
                  <a:lnTo>
                    <a:pt x="20" y="52"/>
                  </a:lnTo>
                  <a:lnTo>
                    <a:pt x="27" y="40"/>
                  </a:lnTo>
                  <a:lnTo>
                    <a:pt x="35" y="23"/>
                  </a:lnTo>
                  <a:lnTo>
                    <a:pt x="46" y="0"/>
                  </a:lnTo>
                  <a:lnTo>
                    <a:pt x="53" y="4"/>
                  </a:lnTo>
                  <a:lnTo>
                    <a:pt x="59" y="8"/>
                  </a:lnTo>
                  <a:lnTo>
                    <a:pt x="64" y="12"/>
                  </a:lnTo>
                  <a:lnTo>
                    <a:pt x="69" y="15"/>
                  </a:lnTo>
                  <a:lnTo>
                    <a:pt x="75" y="19"/>
                  </a:lnTo>
                  <a:lnTo>
                    <a:pt x="84" y="25"/>
                  </a:lnTo>
                  <a:lnTo>
                    <a:pt x="96" y="33"/>
                  </a:lnTo>
                  <a:lnTo>
                    <a:pt x="112" y="46"/>
                  </a:lnTo>
                  <a:lnTo>
                    <a:pt x="116" y="54"/>
                  </a:lnTo>
                  <a:lnTo>
                    <a:pt x="118" y="59"/>
                  </a:lnTo>
                  <a:lnTo>
                    <a:pt x="121" y="65"/>
                  </a:lnTo>
                  <a:lnTo>
                    <a:pt x="123" y="71"/>
                  </a:lnTo>
                  <a:lnTo>
                    <a:pt x="126" y="78"/>
                  </a:lnTo>
                  <a:lnTo>
                    <a:pt x="131" y="89"/>
                  </a:lnTo>
                  <a:lnTo>
                    <a:pt x="137" y="104"/>
                  </a:lnTo>
                  <a:lnTo>
                    <a:pt x="144" y="125"/>
                  </a:lnTo>
                  <a:close/>
                </a:path>
              </a:pathLst>
            </a:custGeom>
            <a:solidFill>
              <a:srgbClr val="8C9494"/>
            </a:solidFill>
            <a:ln w="9525">
              <a:noFill/>
              <a:round/>
              <a:headEnd/>
              <a:tailEnd/>
            </a:ln>
          </p:spPr>
          <p:txBody>
            <a:bodyPr/>
            <a:lstStyle/>
            <a:p>
              <a:endParaRPr lang="zh-CN" altLang="en-US"/>
            </a:p>
          </p:txBody>
        </p:sp>
        <p:sp>
          <p:nvSpPr>
            <p:cNvPr id="31871" name="Freeform 583"/>
            <p:cNvSpPr>
              <a:spLocks/>
            </p:cNvSpPr>
            <p:nvPr/>
          </p:nvSpPr>
          <p:spPr bwMode="auto">
            <a:xfrm>
              <a:off x="4830" y="2171"/>
              <a:ext cx="6" cy="10"/>
            </a:xfrm>
            <a:custGeom>
              <a:avLst/>
              <a:gdLst>
                <a:gd name="T0" fmla="*/ 117 w 117"/>
                <a:gd name="T1" fmla="*/ 134 h 170"/>
                <a:gd name="T2" fmla="*/ 108 w 117"/>
                <a:gd name="T3" fmla="*/ 138 h 170"/>
                <a:gd name="T4" fmla="*/ 102 w 117"/>
                <a:gd name="T5" fmla="*/ 140 h 170"/>
                <a:gd name="T6" fmla="*/ 96 w 117"/>
                <a:gd name="T7" fmla="*/ 143 h 170"/>
                <a:gd name="T8" fmla="*/ 90 w 117"/>
                <a:gd name="T9" fmla="*/ 145 h 170"/>
                <a:gd name="T10" fmla="*/ 81 w 117"/>
                <a:gd name="T11" fmla="*/ 148 h 170"/>
                <a:gd name="T12" fmla="*/ 70 w 117"/>
                <a:gd name="T13" fmla="*/ 153 h 170"/>
                <a:gd name="T14" fmla="*/ 54 w 117"/>
                <a:gd name="T15" fmla="*/ 160 h 170"/>
                <a:gd name="T16" fmla="*/ 33 w 117"/>
                <a:gd name="T17" fmla="*/ 170 h 170"/>
                <a:gd name="T18" fmla="*/ 30 w 117"/>
                <a:gd name="T19" fmla="*/ 161 h 170"/>
                <a:gd name="T20" fmla="*/ 27 w 117"/>
                <a:gd name="T21" fmla="*/ 154 h 170"/>
                <a:gd name="T22" fmla="*/ 25 w 117"/>
                <a:gd name="T23" fmla="*/ 149 h 170"/>
                <a:gd name="T24" fmla="*/ 23 w 117"/>
                <a:gd name="T25" fmla="*/ 143 h 170"/>
                <a:gd name="T26" fmla="*/ 19 w 117"/>
                <a:gd name="T27" fmla="*/ 134 h 170"/>
                <a:gd name="T28" fmla="*/ 15 w 117"/>
                <a:gd name="T29" fmla="*/ 125 h 170"/>
                <a:gd name="T30" fmla="*/ 8 w 117"/>
                <a:gd name="T31" fmla="*/ 110 h 170"/>
                <a:gd name="T32" fmla="*/ 0 w 117"/>
                <a:gd name="T33" fmla="*/ 92 h 170"/>
                <a:gd name="T34" fmla="*/ 5 w 117"/>
                <a:gd name="T35" fmla="*/ 81 h 170"/>
                <a:gd name="T36" fmla="*/ 8 w 117"/>
                <a:gd name="T37" fmla="*/ 73 h 170"/>
                <a:gd name="T38" fmla="*/ 11 w 117"/>
                <a:gd name="T39" fmla="*/ 67 h 170"/>
                <a:gd name="T40" fmla="*/ 14 w 117"/>
                <a:gd name="T41" fmla="*/ 59 h 170"/>
                <a:gd name="T42" fmla="*/ 18 w 117"/>
                <a:gd name="T43" fmla="*/ 51 h 170"/>
                <a:gd name="T44" fmla="*/ 24 w 117"/>
                <a:gd name="T45" fmla="*/ 39 h 170"/>
                <a:gd name="T46" fmla="*/ 32 w 117"/>
                <a:gd name="T47" fmla="*/ 22 h 170"/>
                <a:gd name="T48" fmla="*/ 41 w 117"/>
                <a:gd name="T49" fmla="*/ 0 h 170"/>
                <a:gd name="T50" fmla="*/ 46 w 117"/>
                <a:gd name="T51" fmla="*/ 5 h 170"/>
                <a:gd name="T52" fmla="*/ 50 w 117"/>
                <a:gd name="T53" fmla="*/ 9 h 170"/>
                <a:gd name="T54" fmla="*/ 53 w 117"/>
                <a:gd name="T55" fmla="*/ 14 h 170"/>
                <a:gd name="T56" fmla="*/ 57 w 117"/>
                <a:gd name="T57" fmla="*/ 18 h 170"/>
                <a:gd name="T58" fmla="*/ 61 w 117"/>
                <a:gd name="T59" fmla="*/ 23 h 170"/>
                <a:gd name="T60" fmla="*/ 66 w 117"/>
                <a:gd name="T61" fmla="*/ 30 h 170"/>
                <a:gd name="T62" fmla="*/ 74 w 117"/>
                <a:gd name="T63" fmla="*/ 41 h 170"/>
                <a:gd name="T64" fmla="*/ 84 w 117"/>
                <a:gd name="T65" fmla="*/ 55 h 170"/>
                <a:gd name="T66" fmla="*/ 89 w 117"/>
                <a:gd name="T67" fmla="*/ 64 h 170"/>
                <a:gd name="T68" fmla="*/ 91 w 117"/>
                <a:gd name="T69" fmla="*/ 69 h 170"/>
                <a:gd name="T70" fmla="*/ 94 w 117"/>
                <a:gd name="T71" fmla="*/ 74 h 170"/>
                <a:gd name="T72" fmla="*/ 96 w 117"/>
                <a:gd name="T73" fmla="*/ 80 h 170"/>
                <a:gd name="T74" fmla="*/ 99 w 117"/>
                <a:gd name="T75" fmla="*/ 88 h 170"/>
                <a:gd name="T76" fmla="*/ 103 w 117"/>
                <a:gd name="T77" fmla="*/ 98 h 170"/>
                <a:gd name="T78" fmla="*/ 109 w 117"/>
                <a:gd name="T79" fmla="*/ 114 h 170"/>
                <a:gd name="T80" fmla="*/ 117 w 117"/>
                <a:gd name="T81" fmla="*/ 134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7"/>
                <a:gd name="T124" fmla="*/ 0 h 170"/>
                <a:gd name="T125" fmla="*/ 117 w 117"/>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7" h="170">
                  <a:moveTo>
                    <a:pt x="117" y="134"/>
                  </a:moveTo>
                  <a:lnTo>
                    <a:pt x="108" y="138"/>
                  </a:lnTo>
                  <a:lnTo>
                    <a:pt x="102" y="140"/>
                  </a:lnTo>
                  <a:lnTo>
                    <a:pt x="96" y="143"/>
                  </a:lnTo>
                  <a:lnTo>
                    <a:pt x="90" y="145"/>
                  </a:lnTo>
                  <a:lnTo>
                    <a:pt x="81" y="148"/>
                  </a:lnTo>
                  <a:lnTo>
                    <a:pt x="70" y="153"/>
                  </a:lnTo>
                  <a:lnTo>
                    <a:pt x="54" y="160"/>
                  </a:lnTo>
                  <a:lnTo>
                    <a:pt x="33" y="170"/>
                  </a:lnTo>
                  <a:lnTo>
                    <a:pt x="30" y="161"/>
                  </a:lnTo>
                  <a:lnTo>
                    <a:pt x="27" y="154"/>
                  </a:lnTo>
                  <a:lnTo>
                    <a:pt x="25" y="149"/>
                  </a:lnTo>
                  <a:lnTo>
                    <a:pt x="23" y="143"/>
                  </a:lnTo>
                  <a:lnTo>
                    <a:pt x="19" y="134"/>
                  </a:lnTo>
                  <a:lnTo>
                    <a:pt x="15" y="125"/>
                  </a:lnTo>
                  <a:lnTo>
                    <a:pt x="8" y="110"/>
                  </a:lnTo>
                  <a:lnTo>
                    <a:pt x="0" y="92"/>
                  </a:lnTo>
                  <a:lnTo>
                    <a:pt x="5" y="81"/>
                  </a:lnTo>
                  <a:lnTo>
                    <a:pt x="8" y="73"/>
                  </a:lnTo>
                  <a:lnTo>
                    <a:pt x="11" y="67"/>
                  </a:lnTo>
                  <a:lnTo>
                    <a:pt x="14" y="59"/>
                  </a:lnTo>
                  <a:lnTo>
                    <a:pt x="18" y="51"/>
                  </a:lnTo>
                  <a:lnTo>
                    <a:pt x="24" y="39"/>
                  </a:lnTo>
                  <a:lnTo>
                    <a:pt x="32" y="22"/>
                  </a:lnTo>
                  <a:lnTo>
                    <a:pt x="41" y="0"/>
                  </a:lnTo>
                  <a:lnTo>
                    <a:pt x="46" y="5"/>
                  </a:lnTo>
                  <a:lnTo>
                    <a:pt x="50" y="9"/>
                  </a:lnTo>
                  <a:lnTo>
                    <a:pt x="53" y="14"/>
                  </a:lnTo>
                  <a:lnTo>
                    <a:pt x="57" y="18"/>
                  </a:lnTo>
                  <a:lnTo>
                    <a:pt x="61" y="23"/>
                  </a:lnTo>
                  <a:lnTo>
                    <a:pt x="66" y="30"/>
                  </a:lnTo>
                  <a:lnTo>
                    <a:pt x="74" y="41"/>
                  </a:lnTo>
                  <a:lnTo>
                    <a:pt x="84" y="55"/>
                  </a:lnTo>
                  <a:lnTo>
                    <a:pt x="89" y="64"/>
                  </a:lnTo>
                  <a:lnTo>
                    <a:pt x="91" y="69"/>
                  </a:lnTo>
                  <a:lnTo>
                    <a:pt x="94" y="74"/>
                  </a:lnTo>
                  <a:lnTo>
                    <a:pt x="96" y="80"/>
                  </a:lnTo>
                  <a:lnTo>
                    <a:pt x="99" y="88"/>
                  </a:lnTo>
                  <a:lnTo>
                    <a:pt x="103" y="98"/>
                  </a:lnTo>
                  <a:lnTo>
                    <a:pt x="109" y="114"/>
                  </a:lnTo>
                  <a:lnTo>
                    <a:pt x="117" y="134"/>
                  </a:lnTo>
                  <a:close/>
                </a:path>
              </a:pathLst>
            </a:custGeom>
            <a:solidFill>
              <a:srgbClr val="A8B0B0"/>
            </a:solidFill>
            <a:ln w="9525">
              <a:noFill/>
              <a:round/>
              <a:headEnd/>
              <a:tailEnd/>
            </a:ln>
          </p:spPr>
          <p:txBody>
            <a:bodyPr/>
            <a:lstStyle/>
            <a:p>
              <a:endParaRPr lang="zh-CN" altLang="en-US"/>
            </a:p>
          </p:txBody>
        </p:sp>
        <p:sp>
          <p:nvSpPr>
            <p:cNvPr id="31872" name="Freeform 584"/>
            <p:cNvSpPr>
              <a:spLocks/>
            </p:cNvSpPr>
            <p:nvPr/>
          </p:nvSpPr>
          <p:spPr bwMode="auto">
            <a:xfrm>
              <a:off x="4830" y="2171"/>
              <a:ext cx="5" cy="10"/>
            </a:xfrm>
            <a:custGeom>
              <a:avLst/>
              <a:gdLst>
                <a:gd name="T0" fmla="*/ 89 w 89"/>
                <a:gd name="T1" fmla="*/ 144 h 168"/>
                <a:gd name="T2" fmla="*/ 83 w 89"/>
                <a:gd name="T3" fmla="*/ 146 h 168"/>
                <a:gd name="T4" fmla="*/ 78 w 89"/>
                <a:gd name="T5" fmla="*/ 148 h 168"/>
                <a:gd name="T6" fmla="*/ 74 w 89"/>
                <a:gd name="T7" fmla="*/ 149 h 168"/>
                <a:gd name="T8" fmla="*/ 70 w 89"/>
                <a:gd name="T9" fmla="*/ 151 h 168"/>
                <a:gd name="T10" fmla="*/ 65 w 89"/>
                <a:gd name="T11" fmla="*/ 153 h 168"/>
                <a:gd name="T12" fmla="*/ 58 w 89"/>
                <a:gd name="T13" fmla="*/ 156 h 168"/>
                <a:gd name="T14" fmla="*/ 47 w 89"/>
                <a:gd name="T15" fmla="*/ 161 h 168"/>
                <a:gd name="T16" fmla="*/ 33 w 89"/>
                <a:gd name="T17" fmla="*/ 168 h 168"/>
                <a:gd name="T18" fmla="*/ 30 w 89"/>
                <a:gd name="T19" fmla="*/ 159 h 168"/>
                <a:gd name="T20" fmla="*/ 27 w 89"/>
                <a:gd name="T21" fmla="*/ 152 h 168"/>
                <a:gd name="T22" fmla="*/ 25 w 89"/>
                <a:gd name="T23" fmla="*/ 147 h 168"/>
                <a:gd name="T24" fmla="*/ 23 w 89"/>
                <a:gd name="T25" fmla="*/ 141 h 168"/>
                <a:gd name="T26" fmla="*/ 20 w 89"/>
                <a:gd name="T27" fmla="*/ 132 h 168"/>
                <a:gd name="T28" fmla="*/ 16 w 89"/>
                <a:gd name="T29" fmla="*/ 122 h 168"/>
                <a:gd name="T30" fmla="*/ 8 w 89"/>
                <a:gd name="T31" fmla="*/ 108 h 168"/>
                <a:gd name="T32" fmla="*/ 0 w 89"/>
                <a:gd name="T33" fmla="*/ 89 h 168"/>
                <a:gd name="T34" fmla="*/ 4 w 89"/>
                <a:gd name="T35" fmla="*/ 78 h 168"/>
                <a:gd name="T36" fmla="*/ 7 w 89"/>
                <a:gd name="T37" fmla="*/ 71 h 168"/>
                <a:gd name="T38" fmla="*/ 9 w 89"/>
                <a:gd name="T39" fmla="*/ 65 h 168"/>
                <a:gd name="T40" fmla="*/ 12 w 89"/>
                <a:gd name="T41" fmla="*/ 57 h 168"/>
                <a:gd name="T42" fmla="*/ 16 w 89"/>
                <a:gd name="T43" fmla="*/ 49 h 168"/>
                <a:gd name="T44" fmla="*/ 20 w 89"/>
                <a:gd name="T45" fmla="*/ 38 h 168"/>
                <a:gd name="T46" fmla="*/ 27 w 89"/>
                <a:gd name="T47" fmla="*/ 22 h 168"/>
                <a:gd name="T48" fmla="*/ 35 w 89"/>
                <a:gd name="T49" fmla="*/ 0 h 168"/>
                <a:gd name="T50" fmla="*/ 40 w 89"/>
                <a:gd name="T51" fmla="*/ 12 h 168"/>
                <a:gd name="T52" fmla="*/ 43 w 89"/>
                <a:gd name="T53" fmla="*/ 21 h 168"/>
                <a:gd name="T54" fmla="*/ 47 w 89"/>
                <a:gd name="T55" fmla="*/ 35 h 168"/>
                <a:gd name="T56" fmla="*/ 56 w 89"/>
                <a:gd name="T57" fmla="*/ 65 h 168"/>
                <a:gd name="T58" fmla="*/ 60 w 89"/>
                <a:gd name="T59" fmla="*/ 73 h 168"/>
                <a:gd name="T60" fmla="*/ 62 w 89"/>
                <a:gd name="T61" fmla="*/ 78 h 168"/>
                <a:gd name="T62" fmla="*/ 65 w 89"/>
                <a:gd name="T63" fmla="*/ 83 h 168"/>
                <a:gd name="T64" fmla="*/ 67 w 89"/>
                <a:gd name="T65" fmla="*/ 90 h 168"/>
                <a:gd name="T66" fmla="*/ 70 w 89"/>
                <a:gd name="T67" fmla="*/ 97 h 168"/>
                <a:gd name="T68" fmla="*/ 74 w 89"/>
                <a:gd name="T69" fmla="*/ 107 h 168"/>
                <a:gd name="T70" fmla="*/ 80 w 89"/>
                <a:gd name="T71" fmla="*/ 123 h 168"/>
                <a:gd name="T72" fmla="*/ 89 w 89"/>
                <a:gd name="T73" fmla="*/ 144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168"/>
                <a:gd name="T113" fmla="*/ 89 w 89"/>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168">
                  <a:moveTo>
                    <a:pt x="89" y="144"/>
                  </a:moveTo>
                  <a:lnTo>
                    <a:pt x="83" y="146"/>
                  </a:lnTo>
                  <a:lnTo>
                    <a:pt x="78" y="148"/>
                  </a:lnTo>
                  <a:lnTo>
                    <a:pt x="74" y="149"/>
                  </a:lnTo>
                  <a:lnTo>
                    <a:pt x="70" y="151"/>
                  </a:lnTo>
                  <a:lnTo>
                    <a:pt x="65" y="153"/>
                  </a:lnTo>
                  <a:lnTo>
                    <a:pt x="58" y="156"/>
                  </a:lnTo>
                  <a:lnTo>
                    <a:pt x="47" y="161"/>
                  </a:lnTo>
                  <a:lnTo>
                    <a:pt x="33" y="168"/>
                  </a:lnTo>
                  <a:lnTo>
                    <a:pt x="30" y="159"/>
                  </a:lnTo>
                  <a:lnTo>
                    <a:pt x="27" y="152"/>
                  </a:lnTo>
                  <a:lnTo>
                    <a:pt x="25" y="147"/>
                  </a:lnTo>
                  <a:lnTo>
                    <a:pt x="23" y="141"/>
                  </a:lnTo>
                  <a:lnTo>
                    <a:pt x="20" y="132"/>
                  </a:lnTo>
                  <a:lnTo>
                    <a:pt x="16" y="122"/>
                  </a:lnTo>
                  <a:lnTo>
                    <a:pt x="8" y="108"/>
                  </a:lnTo>
                  <a:lnTo>
                    <a:pt x="0" y="89"/>
                  </a:lnTo>
                  <a:lnTo>
                    <a:pt x="4" y="78"/>
                  </a:lnTo>
                  <a:lnTo>
                    <a:pt x="7" y="71"/>
                  </a:lnTo>
                  <a:lnTo>
                    <a:pt x="9" y="65"/>
                  </a:lnTo>
                  <a:lnTo>
                    <a:pt x="12" y="57"/>
                  </a:lnTo>
                  <a:lnTo>
                    <a:pt x="16" y="49"/>
                  </a:lnTo>
                  <a:lnTo>
                    <a:pt x="20" y="38"/>
                  </a:lnTo>
                  <a:lnTo>
                    <a:pt x="27" y="22"/>
                  </a:lnTo>
                  <a:lnTo>
                    <a:pt x="35" y="0"/>
                  </a:lnTo>
                  <a:lnTo>
                    <a:pt x="40" y="12"/>
                  </a:lnTo>
                  <a:lnTo>
                    <a:pt x="43" y="21"/>
                  </a:lnTo>
                  <a:lnTo>
                    <a:pt x="47" y="35"/>
                  </a:lnTo>
                  <a:lnTo>
                    <a:pt x="56" y="65"/>
                  </a:lnTo>
                  <a:lnTo>
                    <a:pt x="60" y="73"/>
                  </a:lnTo>
                  <a:lnTo>
                    <a:pt x="62" y="78"/>
                  </a:lnTo>
                  <a:lnTo>
                    <a:pt x="65" y="83"/>
                  </a:lnTo>
                  <a:lnTo>
                    <a:pt x="67" y="90"/>
                  </a:lnTo>
                  <a:lnTo>
                    <a:pt x="70" y="97"/>
                  </a:lnTo>
                  <a:lnTo>
                    <a:pt x="74" y="107"/>
                  </a:lnTo>
                  <a:lnTo>
                    <a:pt x="80" y="123"/>
                  </a:lnTo>
                  <a:lnTo>
                    <a:pt x="89" y="144"/>
                  </a:lnTo>
                  <a:close/>
                </a:path>
              </a:pathLst>
            </a:custGeom>
            <a:solidFill>
              <a:srgbClr val="C4CCCC"/>
            </a:solidFill>
            <a:ln w="9525">
              <a:noFill/>
              <a:round/>
              <a:headEnd/>
              <a:tailEnd/>
            </a:ln>
          </p:spPr>
          <p:txBody>
            <a:bodyPr/>
            <a:lstStyle/>
            <a:p>
              <a:endParaRPr lang="zh-CN" altLang="en-US"/>
            </a:p>
          </p:txBody>
        </p:sp>
        <p:sp>
          <p:nvSpPr>
            <p:cNvPr id="31873" name="Freeform 585"/>
            <p:cNvSpPr>
              <a:spLocks/>
            </p:cNvSpPr>
            <p:nvPr/>
          </p:nvSpPr>
          <p:spPr bwMode="auto">
            <a:xfrm>
              <a:off x="4831" y="2171"/>
              <a:ext cx="3" cy="10"/>
            </a:xfrm>
            <a:custGeom>
              <a:avLst/>
              <a:gdLst>
                <a:gd name="T0" fmla="*/ 60 w 60"/>
                <a:gd name="T1" fmla="*/ 153 h 166"/>
                <a:gd name="T2" fmla="*/ 33 w 60"/>
                <a:gd name="T3" fmla="*/ 166 h 166"/>
                <a:gd name="T4" fmla="*/ 0 w 60"/>
                <a:gd name="T5" fmla="*/ 86 h 166"/>
                <a:gd name="T6" fmla="*/ 30 w 60"/>
                <a:gd name="T7" fmla="*/ 0 h 166"/>
                <a:gd name="T8" fmla="*/ 27 w 60"/>
                <a:gd name="T9" fmla="*/ 75 h 166"/>
                <a:gd name="T10" fmla="*/ 60 w 60"/>
                <a:gd name="T11" fmla="*/ 153 h 166"/>
                <a:gd name="T12" fmla="*/ 0 60000 65536"/>
                <a:gd name="T13" fmla="*/ 0 60000 65536"/>
                <a:gd name="T14" fmla="*/ 0 60000 65536"/>
                <a:gd name="T15" fmla="*/ 0 60000 65536"/>
                <a:gd name="T16" fmla="*/ 0 60000 65536"/>
                <a:gd name="T17" fmla="*/ 0 60000 65536"/>
                <a:gd name="T18" fmla="*/ 0 w 60"/>
                <a:gd name="T19" fmla="*/ 0 h 166"/>
                <a:gd name="T20" fmla="*/ 60 w 60"/>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60" h="166">
                  <a:moveTo>
                    <a:pt x="60" y="153"/>
                  </a:moveTo>
                  <a:lnTo>
                    <a:pt x="33" y="166"/>
                  </a:lnTo>
                  <a:lnTo>
                    <a:pt x="0" y="86"/>
                  </a:lnTo>
                  <a:lnTo>
                    <a:pt x="30" y="0"/>
                  </a:lnTo>
                  <a:lnTo>
                    <a:pt x="27" y="75"/>
                  </a:lnTo>
                  <a:lnTo>
                    <a:pt x="60" y="153"/>
                  </a:lnTo>
                  <a:close/>
                </a:path>
              </a:pathLst>
            </a:custGeom>
            <a:solidFill>
              <a:srgbClr val="E0E8E8"/>
            </a:solidFill>
            <a:ln w="9525">
              <a:noFill/>
              <a:round/>
              <a:headEnd/>
              <a:tailEnd/>
            </a:ln>
          </p:spPr>
          <p:txBody>
            <a:bodyPr/>
            <a:lstStyle/>
            <a:p>
              <a:endParaRPr lang="zh-CN" altLang="en-US"/>
            </a:p>
          </p:txBody>
        </p:sp>
        <p:sp>
          <p:nvSpPr>
            <p:cNvPr id="31874" name="Freeform 586"/>
            <p:cNvSpPr>
              <a:spLocks/>
            </p:cNvSpPr>
            <p:nvPr/>
          </p:nvSpPr>
          <p:spPr bwMode="auto">
            <a:xfrm>
              <a:off x="4829" y="2172"/>
              <a:ext cx="9" cy="5"/>
            </a:xfrm>
            <a:custGeom>
              <a:avLst/>
              <a:gdLst>
                <a:gd name="T0" fmla="*/ 171 w 173"/>
                <a:gd name="T1" fmla="*/ 4 h 80"/>
                <a:gd name="T2" fmla="*/ 169 w 173"/>
                <a:gd name="T3" fmla="*/ 0 h 80"/>
                <a:gd name="T4" fmla="*/ 0 w 173"/>
                <a:gd name="T5" fmla="*/ 72 h 80"/>
                <a:gd name="T6" fmla="*/ 4 w 173"/>
                <a:gd name="T7" fmla="*/ 80 h 80"/>
                <a:gd name="T8" fmla="*/ 173 w 173"/>
                <a:gd name="T9" fmla="*/ 8 h 80"/>
                <a:gd name="T10" fmla="*/ 171 w 173"/>
                <a:gd name="T11" fmla="*/ 4 h 80"/>
                <a:gd name="T12" fmla="*/ 0 60000 65536"/>
                <a:gd name="T13" fmla="*/ 0 60000 65536"/>
                <a:gd name="T14" fmla="*/ 0 60000 65536"/>
                <a:gd name="T15" fmla="*/ 0 60000 65536"/>
                <a:gd name="T16" fmla="*/ 0 60000 65536"/>
                <a:gd name="T17" fmla="*/ 0 60000 65536"/>
                <a:gd name="T18" fmla="*/ 0 w 173"/>
                <a:gd name="T19" fmla="*/ 0 h 80"/>
                <a:gd name="T20" fmla="*/ 173 w 173"/>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73" h="80">
                  <a:moveTo>
                    <a:pt x="171" y="4"/>
                  </a:moveTo>
                  <a:lnTo>
                    <a:pt x="169" y="0"/>
                  </a:lnTo>
                  <a:lnTo>
                    <a:pt x="0" y="72"/>
                  </a:lnTo>
                  <a:lnTo>
                    <a:pt x="4" y="80"/>
                  </a:lnTo>
                  <a:lnTo>
                    <a:pt x="173" y="8"/>
                  </a:lnTo>
                  <a:lnTo>
                    <a:pt x="171" y="4"/>
                  </a:lnTo>
                  <a:close/>
                </a:path>
              </a:pathLst>
            </a:custGeom>
            <a:solidFill>
              <a:srgbClr val="EDF5F5"/>
            </a:solidFill>
            <a:ln w="9525">
              <a:noFill/>
              <a:round/>
              <a:headEnd/>
              <a:tailEnd/>
            </a:ln>
          </p:spPr>
          <p:txBody>
            <a:bodyPr/>
            <a:lstStyle/>
            <a:p>
              <a:endParaRPr lang="zh-CN" altLang="en-US"/>
            </a:p>
          </p:txBody>
        </p:sp>
        <p:sp>
          <p:nvSpPr>
            <p:cNvPr id="31875" name="Freeform 587"/>
            <p:cNvSpPr>
              <a:spLocks/>
            </p:cNvSpPr>
            <p:nvPr/>
          </p:nvSpPr>
          <p:spPr bwMode="auto">
            <a:xfrm>
              <a:off x="4880" y="2326"/>
              <a:ext cx="11" cy="6"/>
            </a:xfrm>
            <a:custGeom>
              <a:avLst/>
              <a:gdLst>
                <a:gd name="T0" fmla="*/ 219 w 219"/>
                <a:gd name="T1" fmla="*/ 12 h 102"/>
                <a:gd name="T2" fmla="*/ 5 w 219"/>
                <a:gd name="T3" fmla="*/ 102 h 102"/>
                <a:gd name="T4" fmla="*/ 0 w 219"/>
                <a:gd name="T5" fmla="*/ 92 h 102"/>
                <a:gd name="T6" fmla="*/ 214 w 219"/>
                <a:gd name="T7" fmla="*/ 0 h 102"/>
                <a:gd name="T8" fmla="*/ 219 w 219"/>
                <a:gd name="T9" fmla="*/ 12 h 102"/>
                <a:gd name="T10" fmla="*/ 0 60000 65536"/>
                <a:gd name="T11" fmla="*/ 0 60000 65536"/>
                <a:gd name="T12" fmla="*/ 0 60000 65536"/>
                <a:gd name="T13" fmla="*/ 0 60000 65536"/>
                <a:gd name="T14" fmla="*/ 0 60000 65536"/>
                <a:gd name="T15" fmla="*/ 0 w 219"/>
                <a:gd name="T16" fmla="*/ 0 h 102"/>
                <a:gd name="T17" fmla="*/ 219 w 219"/>
                <a:gd name="T18" fmla="*/ 102 h 102"/>
              </a:gdLst>
              <a:ahLst/>
              <a:cxnLst>
                <a:cxn ang="T10">
                  <a:pos x="T0" y="T1"/>
                </a:cxn>
                <a:cxn ang="T11">
                  <a:pos x="T2" y="T3"/>
                </a:cxn>
                <a:cxn ang="T12">
                  <a:pos x="T4" y="T5"/>
                </a:cxn>
                <a:cxn ang="T13">
                  <a:pos x="T6" y="T7"/>
                </a:cxn>
                <a:cxn ang="T14">
                  <a:pos x="T8" y="T9"/>
                </a:cxn>
              </a:cxnLst>
              <a:rect l="T15" t="T16" r="T17" b="T18"/>
              <a:pathLst>
                <a:path w="219" h="102">
                  <a:moveTo>
                    <a:pt x="219" y="12"/>
                  </a:moveTo>
                  <a:lnTo>
                    <a:pt x="5" y="102"/>
                  </a:lnTo>
                  <a:lnTo>
                    <a:pt x="0" y="92"/>
                  </a:lnTo>
                  <a:lnTo>
                    <a:pt x="214" y="0"/>
                  </a:lnTo>
                  <a:lnTo>
                    <a:pt x="219" y="12"/>
                  </a:lnTo>
                  <a:close/>
                </a:path>
              </a:pathLst>
            </a:custGeom>
            <a:solidFill>
              <a:srgbClr val="111919"/>
            </a:solidFill>
            <a:ln w="9525">
              <a:noFill/>
              <a:round/>
              <a:headEnd/>
              <a:tailEnd/>
            </a:ln>
          </p:spPr>
          <p:txBody>
            <a:bodyPr/>
            <a:lstStyle/>
            <a:p>
              <a:endParaRPr lang="zh-CN" altLang="en-US"/>
            </a:p>
          </p:txBody>
        </p:sp>
        <p:sp>
          <p:nvSpPr>
            <p:cNvPr id="31876" name="Freeform 588"/>
            <p:cNvSpPr>
              <a:spLocks/>
            </p:cNvSpPr>
            <p:nvPr/>
          </p:nvSpPr>
          <p:spPr bwMode="auto">
            <a:xfrm>
              <a:off x="4880" y="2326"/>
              <a:ext cx="13" cy="19"/>
            </a:xfrm>
            <a:custGeom>
              <a:avLst/>
              <a:gdLst>
                <a:gd name="T0" fmla="*/ 209 w 252"/>
                <a:gd name="T1" fmla="*/ 291 h 293"/>
                <a:gd name="T2" fmla="*/ 221 w 252"/>
                <a:gd name="T3" fmla="*/ 282 h 293"/>
                <a:gd name="T4" fmla="*/ 234 w 252"/>
                <a:gd name="T5" fmla="*/ 263 h 293"/>
                <a:gd name="T6" fmla="*/ 244 w 252"/>
                <a:gd name="T7" fmla="*/ 237 h 293"/>
                <a:gd name="T8" fmla="*/ 250 w 252"/>
                <a:gd name="T9" fmla="*/ 203 h 293"/>
                <a:gd name="T10" fmla="*/ 252 w 252"/>
                <a:gd name="T11" fmla="*/ 162 h 293"/>
                <a:gd name="T12" fmla="*/ 247 w 252"/>
                <a:gd name="T13" fmla="*/ 114 h 293"/>
                <a:gd name="T14" fmla="*/ 235 w 252"/>
                <a:gd name="T15" fmla="*/ 60 h 293"/>
                <a:gd name="T16" fmla="*/ 213 w 252"/>
                <a:gd name="T17" fmla="*/ 0 h 293"/>
                <a:gd name="T18" fmla="*/ 200 w 252"/>
                <a:gd name="T19" fmla="*/ 5 h 293"/>
                <a:gd name="T20" fmla="*/ 186 w 252"/>
                <a:gd name="T21" fmla="*/ 11 h 293"/>
                <a:gd name="T22" fmla="*/ 173 w 252"/>
                <a:gd name="T23" fmla="*/ 16 h 293"/>
                <a:gd name="T24" fmla="*/ 159 w 252"/>
                <a:gd name="T25" fmla="*/ 23 h 293"/>
                <a:gd name="T26" fmla="*/ 146 w 252"/>
                <a:gd name="T27" fmla="*/ 28 h 293"/>
                <a:gd name="T28" fmla="*/ 133 w 252"/>
                <a:gd name="T29" fmla="*/ 34 h 293"/>
                <a:gd name="T30" fmla="*/ 119 w 252"/>
                <a:gd name="T31" fmla="*/ 39 h 293"/>
                <a:gd name="T32" fmla="*/ 107 w 252"/>
                <a:gd name="T33" fmla="*/ 44 h 293"/>
                <a:gd name="T34" fmla="*/ 93 w 252"/>
                <a:gd name="T35" fmla="*/ 51 h 293"/>
                <a:gd name="T36" fmla="*/ 80 w 252"/>
                <a:gd name="T37" fmla="*/ 56 h 293"/>
                <a:gd name="T38" fmla="*/ 67 w 252"/>
                <a:gd name="T39" fmla="*/ 62 h 293"/>
                <a:gd name="T40" fmla="*/ 53 w 252"/>
                <a:gd name="T41" fmla="*/ 67 h 293"/>
                <a:gd name="T42" fmla="*/ 40 w 252"/>
                <a:gd name="T43" fmla="*/ 74 h 293"/>
                <a:gd name="T44" fmla="*/ 26 w 252"/>
                <a:gd name="T45" fmla="*/ 79 h 293"/>
                <a:gd name="T46" fmla="*/ 13 w 252"/>
                <a:gd name="T47" fmla="*/ 85 h 293"/>
                <a:gd name="T48" fmla="*/ 0 w 252"/>
                <a:gd name="T49" fmla="*/ 90 h 293"/>
                <a:gd name="T50" fmla="*/ 13 w 252"/>
                <a:gd name="T51" fmla="*/ 120 h 293"/>
                <a:gd name="T52" fmla="*/ 27 w 252"/>
                <a:gd name="T53" fmla="*/ 147 h 293"/>
                <a:gd name="T54" fmla="*/ 42 w 252"/>
                <a:gd name="T55" fmla="*/ 172 h 293"/>
                <a:gd name="T56" fmla="*/ 57 w 252"/>
                <a:gd name="T57" fmla="*/ 194 h 293"/>
                <a:gd name="T58" fmla="*/ 73 w 252"/>
                <a:gd name="T59" fmla="*/ 214 h 293"/>
                <a:gd name="T60" fmla="*/ 87 w 252"/>
                <a:gd name="T61" fmla="*/ 232 h 293"/>
                <a:gd name="T62" fmla="*/ 103 w 252"/>
                <a:gd name="T63" fmla="*/ 246 h 293"/>
                <a:gd name="T64" fmla="*/ 118 w 252"/>
                <a:gd name="T65" fmla="*/ 259 h 293"/>
                <a:gd name="T66" fmla="*/ 133 w 252"/>
                <a:gd name="T67" fmla="*/ 269 h 293"/>
                <a:gd name="T68" fmla="*/ 146 w 252"/>
                <a:gd name="T69" fmla="*/ 279 h 293"/>
                <a:gd name="T70" fmla="*/ 159 w 252"/>
                <a:gd name="T71" fmla="*/ 285 h 293"/>
                <a:gd name="T72" fmla="*/ 172 w 252"/>
                <a:gd name="T73" fmla="*/ 289 h 293"/>
                <a:gd name="T74" fmla="*/ 183 w 252"/>
                <a:gd name="T75" fmla="*/ 292 h 293"/>
                <a:gd name="T76" fmla="*/ 193 w 252"/>
                <a:gd name="T77" fmla="*/ 293 h 293"/>
                <a:gd name="T78" fmla="*/ 202 w 252"/>
                <a:gd name="T79" fmla="*/ 293 h 293"/>
                <a:gd name="T80" fmla="*/ 209 w 252"/>
                <a:gd name="T81" fmla="*/ 291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2"/>
                <a:gd name="T124" fmla="*/ 0 h 293"/>
                <a:gd name="T125" fmla="*/ 252 w 252"/>
                <a:gd name="T126" fmla="*/ 293 h 2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2" h="293">
                  <a:moveTo>
                    <a:pt x="209" y="291"/>
                  </a:moveTo>
                  <a:lnTo>
                    <a:pt x="221" y="282"/>
                  </a:lnTo>
                  <a:lnTo>
                    <a:pt x="234" y="263"/>
                  </a:lnTo>
                  <a:lnTo>
                    <a:pt x="244" y="237"/>
                  </a:lnTo>
                  <a:lnTo>
                    <a:pt x="250" y="203"/>
                  </a:lnTo>
                  <a:lnTo>
                    <a:pt x="252" y="162"/>
                  </a:lnTo>
                  <a:lnTo>
                    <a:pt x="247" y="114"/>
                  </a:lnTo>
                  <a:lnTo>
                    <a:pt x="235" y="60"/>
                  </a:lnTo>
                  <a:lnTo>
                    <a:pt x="213" y="0"/>
                  </a:lnTo>
                  <a:lnTo>
                    <a:pt x="200" y="5"/>
                  </a:lnTo>
                  <a:lnTo>
                    <a:pt x="186" y="11"/>
                  </a:lnTo>
                  <a:lnTo>
                    <a:pt x="173" y="16"/>
                  </a:lnTo>
                  <a:lnTo>
                    <a:pt x="159" y="23"/>
                  </a:lnTo>
                  <a:lnTo>
                    <a:pt x="146" y="28"/>
                  </a:lnTo>
                  <a:lnTo>
                    <a:pt x="133" y="34"/>
                  </a:lnTo>
                  <a:lnTo>
                    <a:pt x="119" y="39"/>
                  </a:lnTo>
                  <a:lnTo>
                    <a:pt x="107" y="44"/>
                  </a:lnTo>
                  <a:lnTo>
                    <a:pt x="93" y="51"/>
                  </a:lnTo>
                  <a:lnTo>
                    <a:pt x="80" y="56"/>
                  </a:lnTo>
                  <a:lnTo>
                    <a:pt x="67" y="62"/>
                  </a:lnTo>
                  <a:lnTo>
                    <a:pt x="53" y="67"/>
                  </a:lnTo>
                  <a:lnTo>
                    <a:pt x="40" y="74"/>
                  </a:lnTo>
                  <a:lnTo>
                    <a:pt x="26" y="79"/>
                  </a:lnTo>
                  <a:lnTo>
                    <a:pt x="13" y="85"/>
                  </a:lnTo>
                  <a:lnTo>
                    <a:pt x="0" y="90"/>
                  </a:lnTo>
                  <a:lnTo>
                    <a:pt x="13" y="120"/>
                  </a:lnTo>
                  <a:lnTo>
                    <a:pt x="27" y="147"/>
                  </a:lnTo>
                  <a:lnTo>
                    <a:pt x="42" y="172"/>
                  </a:lnTo>
                  <a:lnTo>
                    <a:pt x="57" y="194"/>
                  </a:lnTo>
                  <a:lnTo>
                    <a:pt x="73" y="214"/>
                  </a:lnTo>
                  <a:lnTo>
                    <a:pt x="87" y="232"/>
                  </a:lnTo>
                  <a:lnTo>
                    <a:pt x="103" y="246"/>
                  </a:lnTo>
                  <a:lnTo>
                    <a:pt x="118" y="259"/>
                  </a:lnTo>
                  <a:lnTo>
                    <a:pt x="133" y="269"/>
                  </a:lnTo>
                  <a:lnTo>
                    <a:pt x="146" y="279"/>
                  </a:lnTo>
                  <a:lnTo>
                    <a:pt x="159" y="285"/>
                  </a:lnTo>
                  <a:lnTo>
                    <a:pt x="172" y="289"/>
                  </a:lnTo>
                  <a:lnTo>
                    <a:pt x="183" y="292"/>
                  </a:lnTo>
                  <a:lnTo>
                    <a:pt x="193" y="293"/>
                  </a:lnTo>
                  <a:lnTo>
                    <a:pt x="202" y="293"/>
                  </a:lnTo>
                  <a:lnTo>
                    <a:pt x="209" y="291"/>
                  </a:lnTo>
                  <a:close/>
                </a:path>
              </a:pathLst>
            </a:custGeom>
            <a:solidFill>
              <a:srgbClr val="111919"/>
            </a:solidFill>
            <a:ln w="9525">
              <a:noFill/>
              <a:round/>
              <a:headEnd/>
              <a:tailEnd/>
            </a:ln>
          </p:spPr>
          <p:txBody>
            <a:bodyPr/>
            <a:lstStyle/>
            <a:p>
              <a:endParaRPr lang="zh-CN" altLang="en-US"/>
            </a:p>
          </p:txBody>
        </p:sp>
        <p:sp>
          <p:nvSpPr>
            <p:cNvPr id="31877" name="Freeform 589"/>
            <p:cNvSpPr>
              <a:spLocks/>
            </p:cNvSpPr>
            <p:nvPr/>
          </p:nvSpPr>
          <p:spPr bwMode="auto">
            <a:xfrm>
              <a:off x="4880" y="2327"/>
              <a:ext cx="12" cy="18"/>
            </a:xfrm>
            <a:custGeom>
              <a:avLst/>
              <a:gdLst>
                <a:gd name="T0" fmla="*/ 201 w 228"/>
                <a:gd name="T1" fmla="*/ 281 h 283"/>
                <a:gd name="T2" fmla="*/ 211 w 228"/>
                <a:gd name="T3" fmla="*/ 273 h 283"/>
                <a:gd name="T4" fmla="*/ 219 w 228"/>
                <a:gd name="T5" fmla="*/ 256 h 283"/>
                <a:gd name="T6" fmla="*/ 226 w 228"/>
                <a:gd name="T7" fmla="*/ 231 h 283"/>
                <a:gd name="T8" fmla="*/ 228 w 228"/>
                <a:gd name="T9" fmla="*/ 200 h 283"/>
                <a:gd name="T10" fmla="*/ 224 w 228"/>
                <a:gd name="T11" fmla="*/ 160 h 283"/>
                <a:gd name="T12" fmla="*/ 216 w 228"/>
                <a:gd name="T13" fmla="*/ 114 h 283"/>
                <a:gd name="T14" fmla="*/ 202 w 228"/>
                <a:gd name="T15" fmla="*/ 60 h 283"/>
                <a:gd name="T16" fmla="*/ 179 w 228"/>
                <a:gd name="T17" fmla="*/ 0 h 283"/>
                <a:gd name="T18" fmla="*/ 168 w 228"/>
                <a:gd name="T19" fmla="*/ 5 h 283"/>
                <a:gd name="T20" fmla="*/ 156 w 228"/>
                <a:gd name="T21" fmla="*/ 9 h 283"/>
                <a:gd name="T22" fmla="*/ 145 w 228"/>
                <a:gd name="T23" fmla="*/ 15 h 283"/>
                <a:gd name="T24" fmla="*/ 135 w 228"/>
                <a:gd name="T25" fmla="*/ 20 h 283"/>
                <a:gd name="T26" fmla="*/ 123 w 228"/>
                <a:gd name="T27" fmla="*/ 24 h 283"/>
                <a:gd name="T28" fmla="*/ 112 w 228"/>
                <a:gd name="T29" fmla="*/ 29 h 283"/>
                <a:gd name="T30" fmla="*/ 101 w 228"/>
                <a:gd name="T31" fmla="*/ 33 h 283"/>
                <a:gd name="T32" fmla="*/ 89 w 228"/>
                <a:gd name="T33" fmla="*/ 39 h 283"/>
                <a:gd name="T34" fmla="*/ 78 w 228"/>
                <a:gd name="T35" fmla="*/ 44 h 283"/>
                <a:gd name="T36" fmla="*/ 67 w 228"/>
                <a:gd name="T37" fmla="*/ 48 h 283"/>
                <a:gd name="T38" fmla="*/ 55 w 228"/>
                <a:gd name="T39" fmla="*/ 53 h 283"/>
                <a:gd name="T40" fmla="*/ 45 w 228"/>
                <a:gd name="T41" fmla="*/ 57 h 283"/>
                <a:gd name="T42" fmla="*/ 34 w 228"/>
                <a:gd name="T43" fmla="*/ 63 h 283"/>
                <a:gd name="T44" fmla="*/ 22 w 228"/>
                <a:gd name="T45" fmla="*/ 68 h 283"/>
                <a:gd name="T46" fmla="*/ 11 w 228"/>
                <a:gd name="T47" fmla="*/ 72 h 283"/>
                <a:gd name="T48" fmla="*/ 0 w 228"/>
                <a:gd name="T49" fmla="*/ 77 h 283"/>
                <a:gd name="T50" fmla="*/ 13 w 228"/>
                <a:gd name="T51" fmla="*/ 107 h 283"/>
                <a:gd name="T52" fmla="*/ 28 w 228"/>
                <a:gd name="T53" fmla="*/ 134 h 283"/>
                <a:gd name="T54" fmla="*/ 42 w 228"/>
                <a:gd name="T55" fmla="*/ 159 h 283"/>
                <a:gd name="T56" fmla="*/ 56 w 228"/>
                <a:gd name="T57" fmla="*/ 181 h 283"/>
                <a:gd name="T58" fmla="*/ 72 w 228"/>
                <a:gd name="T59" fmla="*/ 201 h 283"/>
                <a:gd name="T60" fmla="*/ 86 w 228"/>
                <a:gd name="T61" fmla="*/ 219 h 283"/>
                <a:gd name="T62" fmla="*/ 102 w 228"/>
                <a:gd name="T63" fmla="*/ 233 h 283"/>
                <a:gd name="T64" fmla="*/ 116 w 228"/>
                <a:gd name="T65" fmla="*/ 247 h 283"/>
                <a:gd name="T66" fmla="*/ 130 w 228"/>
                <a:gd name="T67" fmla="*/ 257 h 283"/>
                <a:gd name="T68" fmla="*/ 143 w 228"/>
                <a:gd name="T69" fmla="*/ 267 h 283"/>
                <a:gd name="T70" fmla="*/ 156 w 228"/>
                <a:gd name="T71" fmla="*/ 273 h 283"/>
                <a:gd name="T72" fmla="*/ 168 w 228"/>
                <a:gd name="T73" fmla="*/ 278 h 283"/>
                <a:gd name="T74" fmla="*/ 178 w 228"/>
                <a:gd name="T75" fmla="*/ 281 h 283"/>
                <a:gd name="T76" fmla="*/ 187 w 228"/>
                <a:gd name="T77" fmla="*/ 283 h 283"/>
                <a:gd name="T78" fmla="*/ 195 w 228"/>
                <a:gd name="T79" fmla="*/ 283 h 283"/>
                <a:gd name="T80" fmla="*/ 201 w 228"/>
                <a:gd name="T81" fmla="*/ 281 h 2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8"/>
                <a:gd name="T124" fmla="*/ 0 h 283"/>
                <a:gd name="T125" fmla="*/ 228 w 228"/>
                <a:gd name="T126" fmla="*/ 283 h 2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8" h="283">
                  <a:moveTo>
                    <a:pt x="201" y="281"/>
                  </a:moveTo>
                  <a:lnTo>
                    <a:pt x="211" y="273"/>
                  </a:lnTo>
                  <a:lnTo>
                    <a:pt x="219" y="256"/>
                  </a:lnTo>
                  <a:lnTo>
                    <a:pt x="226" y="231"/>
                  </a:lnTo>
                  <a:lnTo>
                    <a:pt x="228" y="200"/>
                  </a:lnTo>
                  <a:lnTo>
                    <a:pt x="224" y="160"/>
                  </a:lnTo>
                  <a:lnTo>
                    <a:pt x="216" y="114"/>
                  </a:lnTo>
                  <a:lnTo>
                    <a:pt x="202" y="60"/>
                  </a:lnTo>
                  <a:lnTo>
                    <a:pt x="179" y="0"/>
                  </a:lnTo>
                  <a:lnTo>
                    <a:pt x="168" y="5"/>
                  </a:lnTo>
                  <a:lnTo>
                    <a:pt x="156" y="9"/>
                  </a:lnTo>
                  <a:lnTo>
                    <a:pt x="145" y="15"/>
                  </a:lnTo>
                  <a:lnTo>
                    <a:pt x="135" y="20"/>
                  </a:lnTo>
                  <a:lnTo>
                    <a:pt x="123" y="24"/>
                  </a:lnTo>
                  <a:lnTo>
                    <a:pt x="112" y="29"/>
                  </a:lnTo>
                  <a:lnTo>
                    <a:pt x="101" y="33"/>
                  </a:lnTo>
                  <a:lnTo>
                    <a:pt x="89" y="39"/>
                  </a:lnTo>
                  <a:lnTo>
                    <a:pt x="78" y="44"/>
                  </a:lnTo>
                  <a:lnTo>
                    <a:pt x="67" y="48"/>
                  </a:lnTo>
                  <a:lnTo>
                    <a:pt x="55" y="53"/>
                  </a:lnTo>
                  <a:lnTo>
                    <a:pt x="45" y="57"/>
                  </a:lnTo>
                  <a:lnTo>
                    <a:pt x="34" y="63"/>
                  </a:lnTo>
                  <a:lnTo>
                    <a:pt x="22" y="68"/>
                  </a:lnTo>
                  <a:lnTo>
                    <a:pt x="11" y="72"/>
                  </a:lnTo>
                  <a:lnTo>
                    <a:pt x="0" y="77"/>
                  </a:lnTo>
                  <a:lnTo>
                    <a:pt x="13" y="107"/>
                  </a:lnTo>
                  <a:lnTo>
                    <a:pt x="28" y="134"/>
                  </a:lnTo>
                  <a:lnTo>
                    <a:pt x="42" y="159"/>
                  </a:lnTo>
                  <a:lnTo>
                    <a:pt x="56" y="181"/>
                  </a:lnTo>
                  <a:lnTo>
                    <a:pt x="72" y="201"/>
                  </a:lnTo>
                  <a:lnTo>
                    <a:pt x="86" y="219"/>
                  </a:lnTo>
                  <a:lnTo>
                    <a:pt x="102" y="233"/>
                  </a:lnTo>
                  <a:lnTo>
                    <a:pt x="116" y="247"/>
                  </a:lnTo>
                  <a:lnTo>
                    <a:pt x="130" y="257"/>
                  </a:lnTo>
                  <a:lnTo>
                    <a:pt x="143" y="267"/>
                  </a:lnTo>
                  <a:lnTo>
                    <a:pt x="156" y="273"/>
                  </a:lnTo>
                  <a:lnTo>
                    <a:pt x="168" y="278"/>
                  </a:lnTo>
                  <a:lnTo>
                    <a:pt x="178" y="281"/>
                  </a:lnTo>
                  <a:lnTo>
                    <a:pt x="187" y="283"/>
                  </a:lnTo>
                  <a:lnTo>
                    <a:pt x="195" y="283"/>
                  </a:lnTo>
                  <a:lnTo>
                    <a:pt x="201" y="281"/>
                  </a:lnTo>
                  <a:close/>
                </a:path>
              </a:pathLst>
            </a:custGeom>
            <a:solidFill>
              <a:srgbClr val="2B3333"/>
            </a:solidFill>
            <a:ln w="9525">
              <a:noFill/>
              <a:round/>
              <a:headEnd/>
              <a:tailEnd/>
            </a:ln>
          </p:spPr>
          <p:txBody>
            <a:bodyPr/>
            <a:lstStyle/>
            <a:p>
              <a:endParaRPr lang="zh-CN" altLang="en-US"/>
            </a:p>
          </p:txBody>
        </p:sp>
        <p:sp>
          <p:nvSpPr>
            <p:cNvPr id="31878" name="Freeform 590"/>
            <p:cNvSpPr>
              <a:spLocks/>
            </p:cNvSpPr>
            <p:nvPr/>
          </p:nvSpPr>
          <p:spPr bwMode="auto">
            <a:xfrm>
              <a:off x="4881" y="2328"/>
              <a:ext cx="10" cy="17"/>
            </a:xfrm>
            <a:custGeom>
              <a:avLst/>
              <a:gdLst>
                <a:gd name="T0" fmla="*/ 191 w 204"/>
                <a:gd name="T1" fmla="*/ 269 h 270"/>
                <a:gd name="T2" fmla="*/ 198 w 204"/>
                <a:gd name="T3" fmla="*/ 262 h 270"/>
                <a:gd name="T4" fmla="*/ 203 w 204"/>
                <a:gd name="T5" fmla="*/ 247 h 270"/>
                <a:gd name="T6" fmla="*/ 204 w 204"/>
                <a:gd name="T7" fmla="*/ 224 h 270"/>
                <a:gd name="T8" fmla="*/ 202 w 204"/>
                <a:gd name="T9" fmla="*/ 194 h 270"/>
                <a:gd name="T10" fmla="*/ 195 w 204"/>
                <a:gd name="T11" fmla="*/ 157 h 270"/>
                <a:gd name="T12" fmla="*/ 184 w 204"/>
                <a:gd name="T13" fmla="*/ 112 h 270"/>
                <a:gd name="T14" fmla="*/ 166 w 204"/>
                <a:gd name="T15" fmla="*/ 59 h 270"/>
                <a:gd name="T16" fmla="*/ 143 w 204"/>
                <a:gd name="T17" fmla="*/ 0 h 270"/>
                <a:gd name="T18" fmla="*/ 126 w 204"/>
                <a:gd name="T19" fmla="*/ 7 h 270"/>
                <a:gd name="T20" fmla="*/ 107 w 204"/>
                <a:gd name="T21" fmla="*/ 14 h 270"/>
                <a:gd name="T22" fmla="*/ 90 w 204"/>
                <a:gd name="T23" fmla="*/ 22 h 270"/>
                <a:gd name="T24" fmla="*/ 72 w 204"/>
                <a:gd name="T25" fmla="*/ 30 h 270"/>
                <a:gd name="T26" fmla="*/ 54 w 204"/>
                <a:gd name="T27" fmla="*/ 38 h 270"/>
                <a:gd name="T28" fmla="*/ 36 w 204"/>
                <a:gd name="T29" fmla="*/ 45 h 270"/>
                <a:gd name="T30" fmla="*/ 18 w 204"/>
                <a:gd name="T31" fmla="*/ 54 h 270"/>
                <a:gd name="T32" fmla="*/ 0 w 204"/>
                <a:gd name="T33" fmla="*/ 61 h 270"/>
                <a:gd name="T34" fmla="*/ 14 w 204"/>
                <a:gd name="T35" fmla="*/ 91 h 270"/>
                <a:gd name="T36" fmla="*/ 28 w 204"/>
                <a:gd name="T37" fmla="*/ 118 h 270"/>
                <a:gd name="T38" fmla="*/ 41 w 204"/>
                <a:gd name="T39" fmla="*/ 143 h 270"/>
                <a:gd name="T40" fmla="*/ 57 w 204"/>
                <a:gd name="T41" fmla="*/ 166 h 270"/>
                <a:gd name="T42" fmla="*/ 71 w 204"/>
                <a:gd name="T43" fmla="*/ 186 h 270"/>
                <a:gd name="T44" fmla="*/ 86 w 204"/>
                <a:gd name="T45" fmla="*/ 204 h 270"/>
                <a:gd name="T46" fmla="*/ 99 w 204"/>
                <a:gd name="T47" fmla="*/ 218 h 270"/>
                <a:gd name="T48" fmla="*/ 113 w 204"/>
                <a:gd name="T49" fmla="*/ 232 h 270"/>
                <a:gd name="T50" fmla="*/ 127 w 204"/>
                <a:gd name="T51" fmla="*/ 243 h 270"/>
                <a:gd name="T52" fmla="*/ 139 w 204"/>
                <a:gd name="T53" fmla="*/ 253 h 270"/>
                <a:gd name="T54" fmla="*/ 151 w 204"/>
                <a:gd name="T55" fmla="*/ 259 h 270"/>
                <a:gd name="T56" fmla="*/ 161 w 204"/>
                <a:gd name="T57" fmla="*/ 265 h 270"/>
                <a:gd name="T58" fmla="*/ 171 w 204"/>
                <a:gd name="T59" fmla="*/ 268 h 270"/>
                <a:gd name="T60" fmla="*/ 179 w 204"/>
                <a:gd name="T61" fmla="*/ 270 h 270"/>
                <a:gd name="T62" fmla="*/ 186 w 204"/>
                <a:gd name="T63" fmla="*/ 270 h 270"/>
                <a:gd name="T64" fmla="*/ 191 w 204"/>
                <a:gd name="T65" fmla="*/ 269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4"/>
                <a:gd name="T100" fmla="*/ 0 h 270"/>
                <a:gd name="T101" fmla="*/ 204 w 204"/>
                <a:gd name="T102" fmla="*/ 270 h 2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4" h="270">
                  <a:moveTo>
                    <a:pt x="191" y="269"/>
                  </a:moveTo>
                  <a:lnTo>
                    <a:pt x="198" y="262"/>
                  </a:lnTo>
                  <a:lnTo>
                    <a:pt x="203" y="247"/>
                  </a:lnTo>
                  <a:lnTo>
                    <a:pt x="204" y="224"/>
                  </a:lnTo>
                  <a:lnTo>
                    <a:pt x="202" y="194"/>
                  </a:lnTo>
                  <a:lnTo>
                    <a:pt x="195" y="157"/>
                  </a:lnTo>
                  <a:lnTo>
                    <a:pt x="184" y="112"/>
                  </a:lnTo>
                  <a:lnTo>
                    <a:pt x="166" y="59"/>
                  </a:lnTo>
                  <a:lnTo>
                    <a:pt x="143" y="0"/>
                  </a:lnTo>
                  <a:lnTo>
                    <a:pt x="126" y="7"/>
                  </a:lnTo>
                  <a:lnTo>
                    <a:pt x="107" y="14"/>
                  </a:lnTo>
                  <a:lnTo>
                    <a:pt x="90" y="22"/>
                  </a:lnTo>
                  <a:lnTo>
                    <a:pt x="72" y="30"/>
                  </a:lnTo>
                  <a:lnTo>
                    <a:pt x="54" y="38"/>
                  </a:lnTo>
                  <a:lnTo>
                    <a:pt x="36" y="45"/>
                  </a:lnTo>
                  <a:lnTo>
                    <a:pt x="18" y="54"/>
                  </a:lnTo>
                  <a:lnTo>
                    <a:pt x="0" y="61"/>
                  </a:lnTo>
                  <a:lnTo>
                    <a:pt x="14" y="91"/>
                  </a:lnTo>
                  <a:lnTo>
                    <a:pt x="28" y="118"/>
                  </a:lnTo>
                  <a:lnTo>
                    <a:pt x="41" y="143"/>
                  </a:lnTo>
                  <a:lnTo>
                    <a:pt x="57" y="166"/>
                  </a:lnTo>
                  <a:lnTo>
                    <a:pt x="71" y="186"/>
                  </a:lnTo>
                  <a:lnTo>
                    <a:pt x="86" y="204"/>
                  </a:lnTo>
                  <a:lnTo>
                    <a:pt x="99" y="218"/>
                  </a:lnTo>
                  <a:lnTo>
                    <a:pt x="113" y="232"/>
                  </a:lnTo>
                  <a:lnTo>
                    <a:pt x="127" y="243"/>
                  </a:lnTo>
                  <a:lnTo>
                    <a:pt x="139" y="253"/>
                  </a:lnTo>
                  <a:lnTo>
                    <a:pt x="151" y="259"/>
                  </a:lnTo>
                  <a:lnTo>
                    <a:pt x="161" y="265"/>
                  </a:lnTo>
                  <a:lnTo>
                    <a:pt x="171" y="268"/>
                  </a:lnTo>
                  <a:lnTo>
                    <a:pt x="179" y="270"/>
                  </a:lnTo>
                  <a:lnTo>
                    <a:pt x="186" y="270"/>
                  </a:lnTo>
                  <a:lnTo>
                    <a:pt x="191" y="269"/>
                  </a:lnTo>
                  <a:close/>
                </a:path>
              </a:pathLst>
            </a:custGeom>
            <a:solidFill>
              <a:srgbClr val="474F4F"/>
            </a:solidFill>
            <a:ln w="9525">
              <a:noFill/>
              <a:round/>
              <a:headEnd/>
              <a:tailEnd/>
            </a:ln>
          </p:spPr>
          <p:txBody>
            <a:bodyPr/>
            <a:lstStyle/>
            <a:p>
              <a:endParaRPr lang="zh-CN" altLang="en-US"/>
            </a:p>
          </p:txBody>
        </p:sp>
        <p:sp>
          <p:nvSpPr>
            <p:cNvPr id="31879" name="Freeform 591"/>
            <p:cNvSpPr>
              <a:spLocks/>
            </p:cNvSpPr>
            <p:nvPr/>
          </p:nvSpPr>
          <p:spPr bwMode="auto">
            <a:xfrm>
              <a:off x="4881" y="2328"/>
              <a:ext cx="10" cy="17"/>
            </a:xfrm>
            <a:custGeom>
              <a:avLst/>
              <a:gdLst>
                <a:gd name="T0" fmla="*/ 183 w 189"/>
                <a:gd name="T1" fmla="*/ 259 h 260"/>
                <a:gd name="T2" fmla="*/ 188 w 189"/>
                <a:gd name="T3" fmla="*/ 253 h 260"/>
                <a:gd name="T4" fmla="*/ 189 w 189"/>
                <a:gd name="T5" fmla="*/ 239 h 260"/>
                <a:gd name="T6" fmla="*/ 186 w 189"/>
                <a:gd name="T7" fmla="*/ 219 h 260"/>
                <a:gd name="T8" fmla="*/ 180 w 189"/>
                <a:gd name="T9" fmla="*/ 190 h 260"/>
                <a:gd name="T10" fmla="*/ 168 w 189"/>
                <a:gd name="T11" fmla="*/ 155 h 260"/>
                <a:gd name="T12" fmla="*/ 153 w 189"/>
                <a:gd name="T13" fmla="*/ 111 h 260"/>
                <a:gd name="T14" fmla="*/ 133 w 189"/>
                <a:gd name="T15" fmla="*/ 59 h 260"/>
                <a:gd name="T16" fmla="*/ 110 w 189"/>
                <a:gd name="T17" fmla="*/ 0 h 260"/>
                <a:gd name="T18" fmla="*/ 96 w 189"/>
                <a:gd name="T19" fmla="*/ 6 h 260"/>
                <a:gd name="T20" fmla="*/ 82 w 189"/>
                <a:gd name="T21" fmla="*/ 12 h 260"/>
                <a:gd name="T22" fmla="*/ 68 w 189"/>
                <a:gd name="T23" fmla="*/ 18 h 260"/>
                <a:gd name="T24" fmla="*/ 55 w 189"/>
                <a:gd name="T25" fmla="*/ 24 h 260"/>
                <a:gd name="T26" fmla="*/ 42 w 189"/>
                <a:gd name="T27" fmla="*/ 29 h 260"/>
                <a:gd name="T28" fmla="*/ 28 w 189"/>
                <a:gd name="T29" fmla="*/ 35 h 260"/>
                <a:gd name="T30" fmla="*/ 14 w 189"/>
                <a:gd name="T31" fmla="*/ 41 h 260"/>
                <a:gd name="T32" fmla="*/ 0 w 189"/>
                <a:gd name="T33" fmla="*/ 47 h 260"/>
                <a:gd name="T34" fmla="*/ 14 w 189"/>
                <a:gd name="T35" fmla="*/ 77 h 260"/>
                <a:gd name="T36" fmla="*/ 27 w 189"/>
                <a:gd name="T37" fmla="*/ 104 h 260"/>
                <a:gd name="T38" fmla="*/ 42 w 189"/>
                <a:gd name="T39" fmla="*/ 129 h 260"/>
                <a:gd name="T40" fmla="*/ 56 w 189"/>
                <a:gd name="T41" fmla="*/ 152 h 260"/>
                <a:gd name="T42" fmla="*/ 70 w 189"/>
                <a:gd name="T43" fmla="*/ 172 h 260"/>
                <a:gd name="T44" fmla="*/ 85 w 189"/>
                <a:gd name="T45" fmla="*/ 189 h 260"/>
                <a:gd name="T46" fmla="*/ 98 w 189"/>
                <a:gd name="T47" fmla="*/ 205 h 260"/>
                <a:gd name="T48" fmla="*/ 112 w 189"/>
                <a:gd name="T49" fmla="*/ 219 h 260"/>
                <a:gd name="T50" fmla="*/ 124 w 189"/>
                <a:gd name="T51" fmla="*/ 230 h 260"/>
                <a:gd name="T52" fmla="*/ 136 w 189"/>
                <a:gd name="T53" fmla="*/ 239 h 260"/>
                <a:gd name="T54" fmla="*/ 148 w 189"/>
                <a:gd name="T55" fmla="*/ 247 h 260"/>
                <a:gd name="T56" fmla="*/ 157 w 189"/>
                <a:gd name="T57" fmla="*/ 253 h 260"/>
                <a:gd name="T58" fmla="*/ 166 w 189"/>
                <a:gd name="T59" fmla="*/ 257 h 260"/>
                <a:gd name="T60" fmla="*/ 174 w 189"/>
                <a:gd name="T61" fmla="*/ 259 h 260"/>
                <a:gd name="T62" fmla="*/ 179 w 189"/>
                <a:gd name="T63" fmla="*/ 260 h 260"/>
                <a:gd name="T64" fmla="*/ 183 w 189"/>
                <a:gd name="T65" fmla="*/ 259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260"/>
                <a:gd name="T101" fmla="*/ 189 w 189"/>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260">
                  <a:moveTo>
                    <a:pt x="183" y="259"/>
                  </a:moveTo>
                  <a:lnTo>
                    <a:pt x="188" y="253"/>
                  </a:lnTo>
                  <a:lnTo>
                    <a:pt x="189" y="239"/>
                  </a:lnTo>
                  <a:lnTo>
                    <a:pt x="186" y="219"/>
                  </a:lnTo>
                  <a:lnTo>
                    <a:pt x="180" y="190"/>
                  </a:lnTo>
                  <a:lnTo>
                    <a:pt x="168" y="155"/>
                  </a:lnTo>
                  <a:lnTo>
                    <a:pt x="153" y="111"/>
                  </a:lnTo>
                  <a:lnTo>
                    <a:pt x="133" y="59"/>
                  </a:lnTo>
                  <a:lnTo>
                    <a:pt x="110" y="0"/>
                  </a:lnTo>
                  <a:lnTo>
                    <a:pt x="96" y="6"/>
                  </a:lnTo>
                  <a:lnTo>
                    <a:pt x="82" y="12"/>
                  </a:lnTo>
                  <a:lnTo>
                    <a:pt x="68" y="18"/>
                  </a:lnTo>
                  <a:lnTo>
                    <a:pt x="55" y="24"/>
                  </a:lnTo>
                  <a:lnTo>
                    <a:pt x="42" y="29"/>
                  </a:lnTo>
                  <a:lnTo>
                    <a:pt x="28" y="35"/>
                  </a:lnTo>
                  <a:lnTo>
                    <a:pt x="14" y="41"/>
                  </a:lnTo>
                  <a:lnTo>
                    <a:pt x="0" y="47"/>
                  </a:lnTo>
                  <a:lnTo>
                    <a:pt x="14" y="77"/>
                  </a:lnTo>
                  <a:lnTo>
                    <a:pt x="27" y="104"/>
                  </a:lnTo>
                  <a:lnTo>
                    <a:pt x="42" y="129"/>
                  </a:lnTo>
                  <a:lnTo>
                    <a:pt x="56" y="152"/>
                  </a:lnTo>
                  <a:lnTo>
                    <a:pt x="70" y="172"/>
                  </a:lnTo>
                  <a:lnTo>
                    <a:pt x="85" y="189"/>
                  </a:lnTo>
                  <a:lnTo>
                    <a:pt x="98" y="205"/>
                  </a:lnTo>
                  <a:lnTo>
                    <a:pt x="112" y="219"/>
                  </a:lnTo>
                  <a:lnTo>
                    <a:pt x="124" y="230"/>
                  </a:lnTo>
                  <a:lnTo>
                    <a:pt x="136" y="239"/>
                  </a:lnTo>
                  <a:lnTo>
                    <a:pt x="148" y="247"/>
                  </a:lnTo>
                  <a:lnTo>
                    <a:pt x="157" y="253"/>
                  </a:lnTo>
                  <a:lnTo>
                    <a:pt x="166" y="257"/>
                  </a:lnTo>
                  <a:lnTo>
                    <a:pt x="174" y="259"/>
                  </a:lnTo>
                  <a:lnTo>
                    <a:pt x="179" y="260"/>
                  </a:lnTo>
                  <a:lnTo>
                    <a:pt x="183" y="259"/>
                  </a:lnTo>
                  <a:close/>
                </a:path>
              </a:pathLst>
            </a:custGeom>
            <a:solidFill>
              <a:srgbClr val="616666"/>
            </a:solidFill>
            <a:ln w="9525">
              <a:noFill/>
              <a:round/>
              <a:headEnd/>
              <a:tailEnd/>
            </a:ln>
          </p:spPr>
          <p:txBody>
            <a:bodyPr/>
            <a:lstStyle/>
            <a:p>
              <a:endParaRPr lang="zh-CN" altLang="en-US"/>
            </a:p>
          </p:txBody>
        </p:sp>
        <p:sp>
          <p:nvSpPr>
            <p:cNvPr id="31880" name="Freeform 592"/>
            <p:cNvSpPr>
              <a:spLocks/>
            </p:cNvSpPr>
            <p:nvPr/>
          </p:nvSpPr>
          <p:spPr bwMode="auto">
            <a:xfrm>
              <a:off x="4882" y="2329"/>
              <a:ext cx="8" cy="15"/>
            </a:xfrm>
            <a:custGeom>
              <a:avLst/>
              <a:gdLst>
                <a:gd name="T0" fmla="*/ 173 w 175"/>
                <a:gd name="T1" fmla="*/ 248 h 248"/>
                <a:gd name="T2" fmla="*/ 175 w 175"/>
                <a:gd name="T3" fmla="*/ 243 h 248"/>
                <a:gd name="T4" fmla="*/ 172 w 175"/>
                <a:gd name="T5" fmla="*/ 231 h 248"/>
                <a:gd name="T6" fmla="*/ 166 w 175"/>
                <a:gd name="T7" fmla="*/ 212 h 248"/>
                <a:gd name="T8" fmla="*/ 154 w 175"/>
                <a:gd name="T9" fmla="*/ 186 h 248"/>
                <a:gd name="T10" fmla="*/ 139 w 175"/>
                <a:gd name="T11" fmla="*/ 151 h 248"/>
                <a:gd name="T12" fmla="*/ 120 w 175"/>
                <a:gd name="T13" fmla="*/ 110 h 248"/>
                <a:gd name="T14" fmla="*/ 98 w 175"/>
                <a:gd name="T15" fmla="*/ 60 h 248"/>
                <a:gd name="T16" fmla="*/ 73 w 175"/>
                <a:gd name="T17" fmla="*/ 0 h 248"/>
                <a:gd name="T18" fmla="*/ 64 w 175"/>
                <a:gd name="T19" fmla="*/ 5 h 248"/>
                <a:gd name="T20" fmla="*/ 54 w 175"/>
                <a:gd name="T21" fmla="*/ 8 h 248"/>
                <a:gd name="T22" fmla="*/ 45 w 175"/>
                <a:gd name="T23" fmla="*/ 12 h 248"/>
                <a:gd name="T24" fmla="*/ 37 w 175"/>
                <a:gd name="T25" fmla="*/ 16 h 248"/>
                <a:gd name="T26" fmla="*/ 27 w 175"/>
                <a:gd name="T27" fmla="*/ 20 h 248"/>
                <a:gd name="T28" fmla="*/ 18 w 175"/>
                <a:gd name="T29" fmla="*/ 23 h 248"/>
                <a:gd name="T30" fmla="*/ 9 w 175"/>
                <a:gd name="T31" fmla="*/ 27 h 248"/>
                <a:gd name="T32" fmla="*/ 0 w 175"/>
                <a:gd name="T33" fmla="*/ 32 h 248"/>
                <a:gd name="T34" fmla="*/ 13 w 175"/>
                <a:gd name="T35" fmla="*/ 62 h 248"/>
                <a:gd name="T36" fmla="*/ 26 w 175"/>
                <a:gd name="T37" fmla="*/ 89 h 248"/>
                <a:gd name="T38" fmla="*/ 41 w 175"/>
                <a:gd name="T39" fmla="*/ 114 h 248"/>
                <a:gd name="T40" fmla="*/ 54 w 175"/>
                <a:gd name="T41" fmla="*/ 137 h 248"/>
                <a:gd name="T42" fmla="*/ 69 w 175"/>
                <a:gd name="T43" fmla="*/ 158 h 248"/>
                <a:gd name="T44" fmla="*/ 82 w 175"/>
                <a:gd name="T45" fmla="*/ 175 h 248"/>
                <a:gd name="T46" fmla="*/ 95 w 175"/>
                <a:gd name="T47" fmla="*/ 191 h 248"/>
                <a:gd name="T48" fmla="*/ 108 w 175"/>
                <a:gd name="T49" fmla="*/ 204 h 248"/>
                <a:gd name="T50" fmla="*/ 120 w 175"/>
                <a:gd name="T51" fmla="*/ 216 h 248"/>
                <a:gd name="T52" fmla="*/ 132 w 175"/>
                <a:gd name="T53" fmla="*/ 226 h 248"/>
                <a:gd name="T54" fmla="*/ 142 w 175"/>
                <a:gd name="T55" fmla="*/ 234 h 248"/>
                <a:gd name="T56" fmla="*/ 151 w 175"/>
                <a:gd name="T57" fmla="*/ 240 h 248"/>
                <a:gd name="T58" fmla="*/ 158 w 175"/>
                <a:gd name="T59" fmla="*/ 244 h 248"/>
                <a:gd name="T60" fmla="*/ 165 w 175"/>
                <a:gd name="T61" fmla="*/ 247 h 248"/>
                <a:gd name="T62" fmla="*/ 170 w 175"/>
                <a:gd name="T63" fmla="*/ 248 h 248"/>
                <a:gd name="T64" fmla="*/ 173 w 175"/>
                <a:gd name="T65" fmla="*/ 248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248"/>
                <a:gd name="T101" fmla="*/ 175 w 175"/>
                <a:gd name="T102" fmla="*/ 248 h 2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248">
                  <a:moveTo>
                    <a:pt x="173" y="248"/>
                  </a:moveTo>
                  <a:lnTo>
                    <a:pt x="175" y="243"/>
                  </a:lnTo>
                  <a:lnTo>
                    <a:pt x="172" y="231"/>
                  </a:lnTo>
                  <a:lnTo>
                    <a:pt x="166" y="212"/>
                  </a:lnTo>
                  <a:lnTo>
                    <a:pt x="154" y="186"/>
                  </a:lnTo>
                  <a:lnTo>
                    <a:pt x="139" y="151"/>
                  </a:lnTo>
                  <a:lnTo>
                    <a:pt x="120" y="110"/>
                  </a:lnTo>
                  <a:lnTo>
                    <a:pt x="98" y="60"/>
                  </a:lnTo>
                  <a:lnTo>
                    <a:pt x="73" y="0"/>
                  </a:lnTo>
                  <a:lnTo>
                    <a:pt x="64" y="5"/>
                  </a:lnTo>
                  <a:lnTo>
                    <a:pt x="54" y="8"/>
                  </a:lnTo>
                  <a:lnTo>
                    <a:pt x="45" y="12"/>
                  </a:lnTo>
                  <a:lnTo>
                    <a:pt x="37" y="16"/>
                  </a:lnTo>
                  <a:lnTo>
                    <a:pt x="27" y="20"/>
                  </a:lnTo>
                  <a:lnTo>
                    <a:pt x="18" y="23"/>
                  </a:lnTo>
                  <a:lnTo>
                    <a:pt x="9" y="27"/>
                  </a:lnTo>
                  <a:lnTo>
                    <a:pt x="0" y="32"/>
                  </a:lnTo>
                  <a:lnTo>
                    <a:pt x="13" y="62"/>
                  </a:lnTo>
                  <a:lnTo>
                    <a:pt x="26" y="89"/>
                  </a:lnTo>
                  <a:lnTo>
                    <a:pt x="41" y="114"/>
                  </a:lnTo>
                  <a:lnTo>
                    <a:pt x="54" y="137"/>
                  </a:lnTo>
                  <a:lnTo>
                    <a:pt x="69" y="158"/>
                  </a:lnTo>
                  <a:lnTo>
                    <a:pt x="82" y="175"/>
                  </a:lnTo>
                  <a:lnTo>
                    <a:pt x="95" y="191"/>
                  </a:lnTo>
                  <a:lnTo>
                    <a:pt x="108" y="204"/>
                  </a:lnTo>
                  <a:lnTo>
                    <a:pt x="120" y="216"/>
                  </a:lnTo>
                  <a:lnTo>
                    <a:pt x="132" y="226"/>
                  </a:lnTo>
                  <a:lnTo>
                    <a:pt x="142" y="234"/>
                  </a:lnTo>
                  <a:lnTo>
                    <a:pt x="151" y="240"/>
                  </a:lnTo>
                  <a:lnTo>
                    <a:pt x="158" y="244"/>
                  </a:lnTo>
                  <a:lnTo>
                    <a:pt x="165" y="247"/>
                  </a:lnTo>
                  <a:lnTo>
                    <a:pt x="170" y="248"/>
                  </a:lnTo>
                  <a:lnTo>
                    <a:pt x="173" y="248"/>
                  </a:lnTo>
                  <a:close/>
                </a:path>
              </a:pathLst>
            </a:custGeom>
            <a:solidFill>
              <a:srgbClr val="7A8282"/>
            </a:solidFill>
            <a:ln w="9525">
              <a:noFill/>
              <a:round/>
              <a:headEnd/>
              <a:tailEnd/>
            </a:ln>
          </p:spPr>
          <p:txBody>
            <a:bodyPr/>
            <a:lstStyle/>
            <a:p>
              <a:endParaRPr lang="zh-CN" altLang="en-US"/>
            </a:p>
          </p:txBody>
        </p:sp>
        <p:sp>
          <p:nvSpPr>
            <p:cNvPr id="31881" name="Freeform 593"/>
            <p:cNvSpPr>
              <a:spLocks/>
            </p:cNvSpPr>
            <p:nvPr/>
          </p:nvSpPr>
          <p:spPr bwMode="auto">
            <a:xfrm>
              <a:off x="4882" y="2330"/>
              <a:ext cx="8" cy="14"/>
            </a:xfrm>
            <a:custGeom>
              <a:avLst/>
              <a:gdLst>
                <a:gd name="T0" fmla="*/ 165 w 165"/>
                <a:gd name="T1" fmla="*/ 236 h 236"/>
                <a:gd name="T2" fmla="*/ 164 w 165"/>
                <a:gd name="T3" fmla="*/ 232 h 236"/>
                <a:gd name="T4" fmla="*/ 158 w 165"/>
                <a:gd name="T5" fmla="*/ 222 h 236"/>
                <a:gd name="T6" fmla="*/ 146 w 165"/>
                <a:gd name="T7" fmla="*/ 205 h 236"/>
                <a:gd name="T8" fmla="*/ 131 w 165"/>
                <a:gd name="T9" fmla="*/ 180 h 236"/>
                <a:gd name="T10" fmla="*/ 111 w 165"/>
                <a:gd name="T11" fmla="*/ 148 h 236"/>
                <a:gd name="T12" fmla="*/ 90 w 165"/>
                <a:gd name="T13" fmla="*/ 108 h 236"/>
                <a:gd name="T14" fmla="*/ 65 w 165"/>
                <a:gd name="T15" fmla="*/ 58 h 236"/>
                <a:gd name="T16" fmla="*/ 39 w 165"/>
                <a:gd name="T17" fmla="*/ 0 h 236"/>
                <a:gd name="T18" fmla="*/ 34 w 165"/>
                <a:gd name="T19" fmla="*/ 2 h 236"/>
                <a:gd name="T20" fmla="*/ 29 w 165"/>
                <a:gd name="T21" fmla="*/ 4 h 236"/>
                <a:gd name="T22" fmla="*/ 25 w 165"/>
                <a:gd name="T23" fmla="*/ 6 h 236"/>
                <a:gd name="T24" fmla="*/ 19 w 165"/>
                <a:gd name="T25" fmla="*/ 8 h 236"/>
                <a:gd name="T26" fmla="*/ 14 w 165"/>
                <a:gd name="T27" fmla="*/ 10 h 236"/>
                <a:gd name="T28" fmla="*/ 10 w 165"/>
                <a:gd name="T29" fmla="*/ 12 h 236"/>
                <a:gd name="T30" fmla="*/ 5 w 165"/>
                <a:gd name="T31" fmla="*/ 14 h 236"/>
                <a:gd name="T32" fmla="*/ 0 w 165"/>
                <a:gd name="T33" fmla="*/ 16 h 236"/>
                <a:gd name="T34" fmla="*/ 13 w 165"/>
                <a:gd name="T35" fmla="*/ 47 h 236"/>
                <a:gd name="T36" fmla="*/ 27 w 165"/>
                <a:gd name="T37" fmla="*/ 74 h 236"/>
                <a:gd name="T38" fmla="*/ 41 w 165"/>
                <a:gd name="T39" fmla="*/ 100 h 236"/>
                <a:gd name="T40" fmla="*/ 55 w 165"/>
                <a:gd name="T41" fmla="*/ 122 h 236"/>
                <a:gd name="T42" fmla="*/ 69 w 165"/>
                <a:gd name="T43" fmla="*/ 142 h 236"/>
                <a:gd name="T44" fmla="*/ 82 w 165"/>
                <a:gd name="T45" fmla="*/ 160 h 236"/>
                <a:gd name="T46" fmla="*/ 95 w 165"/>
                <a:gd name="T47" fmla="*/ 177 h 236"/>
                <a:gd name="T48" fmla="*/ 107 w 165"/>
                <a:gd name="T49" fmla="*/ 190 h 236"/>
                <a:gd name="T50" fmla="*/ 118 w 165"/>
                <a:gd name="T51" fmla="*/ 202 h 236"/>
                <a:gd name="T52" fmla="*/ 129 w 165"/>
                <a:gd name="T53" fmla="*/ 212 h 236"/>
                <a:gd name="T54" fmla="*/ 139 w 165"/>
                <a:gd name="T55" fmla="*/ 221 h 236"/>
                <a:gd name="T56" fmla="*/ 147 w 165"/>
                <a:gd name="T57" fmla="*/ 227 h 236"/>
                <a:gd name="T58" fmla="*/ 153 w 165"/>
                <a:gd name="T59" fmla="*/ 231 h 236"/>
                <a:gd name="T60" fmla="*/ 160 w 165"/>
                <a:gd name="T61" fmla="*/ 234 h 236"/>
                <a:gd name="T62" fmla="*/ 163 w 165"/>
                <a:gd name="T63" fmla="*/ 236 h 236"/>
                <a:gd name="T64" fmla="*/ 165 w 165"/>
                <a:gd name="T65" fmla="*/ 236 h 2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36"/>
                <a:gd name="T101" fmla="*/ 165 w 165"/>
                <a:gd name="T102" fmla="*/ 236 h 2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36">
                  <a:moveTo>
                    <a:pt x="165" y="236"/>
                  </a:moveTo>
                  <a:lnTo>
                    <a:pt x="164" y="232"/>
                  </a:lnTo>
                  <a:lnTo>
                    <a:pt x="158" y="222"/>
                  </a:lnTo>
                  <a:lnTo>
                    <a:pt x="146" y="205"/>
                  </a:lnTo>
                  <a:lnTo>
                    <a:pt x="131" y="180"/>
                  </a:lnTo>
                  <a:lnTo>
                    <a:pt x="111" y="148"/>
                  </a:lnTo>
                  <a:lnTo>
                    <a:pt x="90" y="108"/>
                  </a:lnTo>
                  <a:lnTo>
                    <a:pt x="65" y="58"/>
                  </a:lnTo>
                  <a:lnTo>
                    <a:pt x="39" y="0"/>
                  </a:lnTo>
                  <a:lnTo>
                    <a:pt x="34" y="2"/>
                  </a:lnTo>
                  <a:lnTo>
                    <a:pt x="29" y="4"/>
                  </a:lnTo>
                  <a:lnTo>
                    <a:pt x="25" y="6"/>
                  </a:lnTo>
                  <a:lnTo>
                    <a:pt x="19" y="8"/>
                  </a:lnTo>
                  <a:lnTo>
                    <a:pt x="14" y="10"/>
                  </a:lnTo>
                  <a:lnTo>
                    <a:pt x="10" y="12"/>
                  </a:lnTo>
                  <a:lnTo>
                    <a:pt x="5" y="14"/>
                  </a:lnTo>
                  <a:lnTo>
                    <a:pt x="0" y="16"/>
                  </a:lnTo>
                  <a:lnTo>
                    <a:pt x="13" y="47"/>
                  </a:lnTo>
                  <a:lnTo>
                    <a:pt x="27" y="74"/>
                  </a:lnTo>
                  <a:lnTo>
                    <a:pt x="41" y="100"/>
                  </a:lnTo>
                  <a:lnTo>
                    <a:pt x="55" y="122"/>
                  </a:lnTo>
                  <a:lnTo>
                    <a:pt x="69" y="142"/>
                  </a:lnTo>
                  <a:lnTo>
                    <a:pt x="82" y="160"/>
                  </a:lnTo>
                  <a:lnTo>
                    <a:pt x="95" y="177"/>
                  </a:lnTo>
                  <a:lnTo>
                    <a:pt x="107" y="190"/>
                  </a:lnTo>
                  <a:lnTo>
                    <a:pt x="118" y="202"/>
                  </a:lnTo>
                  <a:lnTo>
                    <a:pt x="129" y="212"/>
                  </a:lnTo>
                  <a:lnTo>
                    <a:pt x="139" y="221"/>
                  </a:lnTo>
                  <a:lnTo>
                    <a:pt x="147" y="227"/>
                  </a:lnTo>
                  <a:lnTo>
                    <a:pt x="153" y="231"/>
                  </a:lnTo>
                  <a:lnTo>
                    <a:pt x="160" y="234"/>
                  </a:lnTo>
                  <a:lnTo>
                    <a:pt x="163" y="236"/>
                  </a:lnTo>
                  <a:lnTo>
                    <a:pt x="165" y="236"/>
                  </a:lnTo>
                  <a:close/>
                </a:path>
              </a:pathLst>
            </a:custGeom>
            <a:solidFill>
              <a:srgbClr val="919999"/>
            </a:solidFill>
            <a:ln w="9525">
              <a:noFill/>
              <a:round/>
              <a:headEnd/>
              <a:tailEnd/>
            </a:ln>
          </p:spPr>
          <p:txBody>
            <a:bodyPr/>
            <a:lstStyle/>
            <a:p>
              <a:endParaRPr lang="zh-CN" altLang="en-US"/>
            </a:p>
          </p:txBody>
        </p:sp>
        <p:sp>
          <p:nvSpPr>
            <p:cNvPr id="31882" name="Freeform 594"/>
            <p:cNvSpPr>
              <a:spLocks/>
            </p:cNvSpPr>
            <p:nvPr/>
          </p:nvSpPr>
          <p:spPr bwMode="auto">
            <a:xfrm>
              <a:off x="4890" y="2344"/>
              <a:ext cx="2" cy="6"/>
            </a:xfrm>
            <a:custGeom>
              <a:avLst/>
              <a:gdLst>
                <a:gd name="T0" fmla="*/ 13 w 48"/>
                <a:gd name="T1" fmla="*/ 0 h 98"/>
                <a:gd name="T2" fmla="*/ 44 w 48"/>
                <a:gd name="T3" fmla="*/ 75 h 98"/>
                <a:gd name="T4" fmla="*/ 48 w 48"/>
                <a:gd name="T5" fmla="*/ 90 h 98"/>
                <a:gd name="T6" fmla="*/ 46 w 48"/>
                <a:gd name="T7" fmla="*/ 98 h 98"/>
                <a:gd name="T8" fmla="*/ 39 w 48"/>
                <a:gd name="T9" fmla="*/ 95 h 98"/>
                <a:gd name="T10" fmla="*/ 30 w 48"/>
                <a:gd name="T11" fmla="*/ 81 h 98"/>
                <a:gd name="T12" fmla="*/ 0 w 48"/>
                <a:gd name="T13" fmla="*/ 6 h 98"/>
                <a:gd name="T14" fmla="*/ 13 w 48"/>
                <a:gd name="T15" fmla="*/ 0 h 98"/>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8"/>
                <a:gd name="T26" fmla="*/ 48 w 48"/>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8">
                  <a:moveTo>
                    <a:pt x="13" y="0"/>
                  </a:moveTo>
                  <a:lnTo>
                    <a:pt x="44" y="75"/>
                  </a:lnTo>
                  <a:lnTo>
                    <a:pt x="48" y="90"/>
                  </a:lnTo>
                  <a:lnTo>
                    <a:pt x="46" y="98"/>
                  </a:lnTo>
                  <a:lnTo>
                    <a:pt x="39" y="95"/>
                  </a:lnTo>
                  <a:lnTo>
                    <a:pt x="30" y="81"/>
                  </a:lnTo>
                  <a:lnTo>
                    <a:pt x="0" y="6"/>
                  </a:lnTo>
                  <a:lnTo>
                    <a:pt x="13" y="0"/>
                  </a:lnTo>
                  <a:close/>
                </a:path>
              </a:pathLst>
            </a:custGeom>
            <a:solidFill>
              <a:srgbClr val="2B3333"/>
            </a:solidFill>
            <a:ln w="9525">
              <a:noFill/>
              <a:round/>
              <a:headEnd/>
              <a:tailEnd/>
            </a:ln>
          </p:spPr>
          <p:txBody>
            <a:bodyPr/>
            <a:lstStyle/>
            <a:p>
              <a:endParaRPr lang="zh-CN" altLang="en-US"/>
            </a:p>
          </p:txBody>
        </p:sp>
        <p:grpSp>
          <p:nvGrpSpPr>
            <p:cNvPr id="31883" name="Group 595"/>
            <p:cNvGrpSpPr>
              <a:grpSpLocks/>
            </p:cNvGrpSpPr>
            <p:nvPr/>
          </p:nvGrpSpPr>
          <p:grpSpPr bwMode="auto">
            <a:xfrm rot="-5400000">
              <a:off x="4896" y="1680"/>
              <a:ext cx="192" cy="192"/>
              <a:chOff x="1697" y="1685"/>
              <a:chExt cx="364" cy="349"/>
            </a:xfrm>
          </p:grpSpPr>
          <p:grpSp>
            <p:nvGrpSpPr>
              <p:cNvPr id="31884" name="Group 596"/>
              <p:cNvGrpSpPr>
                <a:grpSpLocks/>
              </p:cNvGrpSpPr>
              <p:nvPr/>
            </p:nvGrpSpPr>
            <p:grpSpPr bwMode="auto">
              <a:xfrm>
                <a:off x="1884" y="1685"/>
                <a:ext cx="177" cy="349"/>
                <a:chOff x="1884" y="1685"/>
                <a:chExt cx="177" cy="349"/>
              </a:xfrm>
            </p:grpSpPr>
            <p:sp>
              <p:nvSpPr>
                <p:cNvPr id="31893" name="Arc 597"/>
                <p:cNvSpPr>
                  <a:spLocks/>
                </p:cNvSpPr>
                <p:nvPr/>
              </p:nvSpPr>
              <p:spPr bwMode="auto">
                <a:xfrm>
                  <a:off x="1952" y="1685"/>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 name="T9" fmla="*/ 0 w 21600"/>
                    <a:gd name="T10" fmla="*/ 0 h 41996"/>
                    <a:gd name="T11" fmla="*/ 21600 w 21600"/>
                    <a:gd name="T12" fmla="*/ 41996 h 41996"/>
                  </a:gdLst>
                  <a:ahLst/>
                  <a:cxnLst>
                    <a:cxn ang="T6">
                      <a:pos x="T0" y="T1"/>
                    </a:cxn>
                    <a:cxn ang="T7">
                      <a:pos x="T2" y="T3"/>
                    </a:cxn>
                    <a:cxn ang="T8">
                      <a:pos x="T4" y="T5"/>
                    </a:cxn>
                  </a:cxnLst>
                  <a:rect l="T9" t="T10" r="T11" b="T12"/>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close/>
                    </a:path>
                  </a:pathLst>
                </a:custGeom>
                <a:noFill/>
                <a:ln w="12700">
                  <a:solidFill>
                    <a:srgbClr val="FF0000"/>
                  </a:solidFill>
                  <a:round/>
                  <a:headEnd/>
                  <a:tailEnd/>
                </a:ln>
              </p:spPr>
              <p:txBody>
                <a:bodyPr/>
                <a:lstStyle/>
                <a:p>
                  <a:endParaRPr lang="zh-CN" altLang="en-US"/>
                </a:p>
              </p:txBody>
            </p:sp>
            <p:sp>
              <p:nvSpPr>
                <p:cNvPr id="31894" name="Arc 598"/>
                <p:cNvSpPr>
                  <a:spLocks/>
                </p:cNvSpPr>
                <p:nvPr/>
              </p:nvSpPr>
              <p:spPr bwMode="auto">
                <a:xfrm>
                  <a:off x="1921" y="1708"/>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 name="T9" fmla="*/ 0 w 21600"/>
                    <a:gd name="T10" fmla="*/ 0 h 41987"/>
                    <a:gd name="T11" fmla="*/ 21600 w 21600"/>
                    <a:gd name="T12" fmla="*/ 41987 h 41987"/>
                  </a:gdLst>
                  <a:ahLst/>
                  <a:cxnLst>
                    <a:cxn ang="T6">
                      <a:pos x="T0" y="T1"/>
                    </a:cxn>
                    <a:cxn ang="T7">
                      <a:pos x="T2" y="T3"/>
                    </a:cxn>
                    <a:cxn ang="T8">
                      <a:pos x="T4" y="T5"/>
                    </a:cxn>
                  </a:cxnLst>
                  <a:rect l="T9" t="T10" r="T11" b="T12"/>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close/>
                    </a:path>
                  </a:pathLst>
                </a:custGeom>
                <a:noFill/>
                <a:ln w="12700">
                  <a:solidFill>
                    <a:srgbClr val="FF0000"/>
                  </a:solidFill>
                  <a:round/>
                  <a:headEnd/>
                  <a:tailEnd/>
                </a:ln>
              </p:spPr>
              <p:txBody>
                <a:bodyPr/>
                <a:lstStyle/>
                <a:p>
                  <a:endParaRPr lang="zh-CN" altLang="en-US"/>
                </a:p>
              </p:txBody>
            </p:sp>
            <p:sp>
              <p:nvSpPr>
                <p:cNvPr id="31895" name="Arc 599"/>
                <p:cNvSpPr>
                  <a:spLocks/>
                </p:cNvSpPr>
                <p:nvPr/>
              </p:nvSpPr>
              <p:spPr bwMode="auto">
                <a:xfrm>
                  <a:off x="1884" y="1733"/>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 name="T9" fmla="*/ 0 w 21600"/>
                    <a:gd name="T10" fmla="*/ 0 h 42045"/>
                    <a:gd name="T11" fmla="*/ 21600 w 21600"/>
                    <a:gd name="T12" fmla="*/ 42045 h 42045"/>
                  </a:gdLst>
                  <a:ahLst/>
                  <a:cxnLst>
                    <a:cxn ang="T6">
                      <a:pos x="T0" y="T1"/>
                    </a:cxn>
                    <a:cxn ang="T7">
                      <a:pos x="T2" y="T3"/>
                    </a:cxn>
                    <a:cxn ang="T8">
                      <a:pos x="T4" y="T5"/>
                    </a:cxn>
                  </a:cxnLst>
                  <a:rect l="T9" t="T10" r="T11" b="T12"/>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close/>
                    </a:path>
                  </a:pathLst>
                </a:custGeom>
                <a:noFill/>
                <a:ln w="12700">
                  <a:solidFill>
                    <a:srgbClr val="FF0000"/>
                  </a:solidFill>
                  <a:round/>
                  <a:headEnd/>
                  <a:tailEnd/>
                </a:ln>
              </p:spPr>
              <p:txBody>
                <a:bodyPr/>
                <a:lstStyle/>
                <a:p>
                  <a:endParaRPr lang="zh-CN" altLang="en-US"/>
                </a:p>
              </p:txBody>
            </p:sp>
          </p:grpSp>
          <p:grpSp>
            <p:nvGrpSpPr>
              <p:cNvPr id="31885" name="Group 600"/>
              <p:cNvGrpSpPr>
                <a:grpSpLocks/>
              </p:cNvGrpSpPr>
              <p:nvPr/>
            </p:nvGrpSpPr>
            <p:grpSpPr bwMode="auto">
              <a:xfrm>
                <a:off x="1782" y="1750"/>
                <a:ext cx="150" cy="232"/>
                <a:chOff x="1782" y="1750"/>
                <a:chExt cx="150" cy="232"/>
              </a:xfrm>
            </p:grpSpPr>
            <p:sp>
              <p:nvSpPr>
                <p:cNvPr id="31890" name="Arc 601"/>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 name="T9" fmla="*/ 0 w 21600"/>
                    <a:gd name="T10" fmla="*/ 0 h 42051"/>
                    <a:gd name="T11" fmla="*/ 21600 w 21600"/>
                    <a:gd name="T12" fmla="*/ 42051 h 42051"/>
                  </a:gdLst>
                  <a:ahLst/>
                  <a:cxnLst>
                    <a:cxn ang="T6">
                      <a:pos x="T0" y="T1"/>
                    </a:cxn>
                    <a:cxn ang="T7">
                      <a:pos x="T2" y="T3"/>
                    </a:cxn>
                    <a:cxn ang="T8">
                      <a:pos x="T4" y="T5"/>
                    </a:cxn>
                  </a:cxnLst>
                  <a:rect l="T9" t="T10" r="T11" b="T12"/>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close/>
                    </a:path>
                  </a:pathLst>
                </a:custGeom>
                <a:noFill/>
                <a:ln w="12700">
                  <a:solidFill>
                    <a:srgbClr val="FF0000"/>
                  </a:solidFill>
                  <a:round/>
                  <a:headEnd/>
                  <a:tailEnd/>
                </a:ln>
              </p:spPr>
              <p:txBody>
                <a:bodyPr/>
                <a:lstStyle/>
                <a:p>
                  <a:endParaRPr lang="zh-CN" altLang="en-US"/>
                </a:p>
              </p:txBody>
            </p:sp>
            <p:sp>
              <p:nvSpPr>
                <p:cNvPr id="31891" name="Arc 602"/>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 name="T9" fmla="*/ 0 w 21600"/>
                    <a:gd name="T10" fmla="*/ 0 h 42128"/>
                    <a:gd name="T11" fmla="*/ 21600 w 21600"/>
                    <a:gd name="T12" fmla="*/ 42128 h 42128"/>
                  </a:gdLst>
                  <a:ahLst/>
                  <a:cxnLst>
                    <a:cxn ang="T6">
                      <a:pos x="T0" y="T1"/>
                    </a:cxn>
                    <a:cxn ang="T7">
                      <a:pos x="T2" y="T3"/>
                    </a:cxn>
                    <a:cxn ang="T8">
                      <a:pos x="T4" y="T5"/>
                    </a:cxn>
                  </a:cxnLst>
                  <a:rect l="T9" t="T10" r="T11" b="T12"/>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close/>
                    </a:path>
                  </a:pathLst>
                </a:custGeom>
                <a:noFill/>
                <a:ln w="12700">
                  <a:solidFill>
                    <a:srgbClr val="FF0000"/>
                  </a:solidFill>
                  <a:round/>
                  <a:headEnd/>
                  <a:tailEnd/>
                </a:ln>
              </p:spPr>
              <p:txBody>
                <a:bodyPr/>
                <a:lstStyle/>
                <a:p>
                  <a:endParaRPr lang="zh-CN" altLang="en-US"/>
                </a:p>
              </p:txBody>
            </p:sp>
            <p:sp>
              <p:nvSpPr>
                <p:cNvPr id="31892" name="Arc 603"/>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 name="T9" fmla="*/ 0 w 21600"/>
                    <a:gd name="T10" fmla="*/ 0 h 41974"/>
                    <a:gd name="T11" fmla="*/ 21600 w 21600"/>
                    <a:gd name="T12" fmla="*/ 41974 h 41974"/>
                  </a:gdLst>
                  <a:ahLst/>
                  <a:cxnLst>
                    <a:cxn ang="T6">
                      <a:pos x="T0" y="T1"/>
                    </a:cxn>
                    <a:cxn ang="T7">
                      <a:pos x="T2" y="T3"/>
                    </a:cxn>
                    <a:cxn ang="T8">
                      <a:pos x="T4" y="T5"/>
                    </a:cxn>
                  </a:cxnLst>
                  <a:rect l="T9" t="T10" r="T11" b="T12"/>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close/>
                    </a:path>
                  </a:pathLst>
                </a:custGeom>
                <a:noFill/>
                <a:ln w="12700">
                  <a:solidFill>
                    <a:srgbClr val="FF0000"/>
                  </a:solidFill>
                  <a:round/>
                  <a:headEnd/>
                  <a:tailEnd/>
                </a:ln>
              </p:spPr>
              <p:txBody>
                <a:bodyPr/>
                <a:lstStyle/>
                <a:p>
                  <a:endParaRPr lang="zh-CN" altLang="en-US"/>
                </a:p>
              </p:txBody>
            </p:sp>
          </p:grpSp>
          <p:sp>
            <p:nvSpPr>
              <p:cNvPr id="31886" name="Arc 604"/>
              <p:cNvSpPr>
                <a:spLocks/>
              </p:cNvSpPr>
              <p:nvPr/>
            </p:nvSpPr>
            <p:spPr bwMode="auto">
              <a:xfrm>
                <a:off x="1757" y="1797"/>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 name="T9" fmla="*/ 0 w 21600"/>
                  <a:gd name="T10" fmla="*/ 0 h 42217"/>
                  <a:gd name="T11" fmla="*/ 21600 w 21600"/>
                  <a:gd name="T12" fmla="*/ 42217 h 42217"/>
                </a:gdLst>
                <a:ahLst/>
                <a:cxnLst>
                  <a:cxn ang="T6">
                    <a:pos x="T0" y="T1"/>
                  </a:cxn>
                  <a:cxn ang="T7">
                    <a:pos x="T2" y="T3"/>
                  </a:cxn>
                  <a:cxn ang="T8">
                    <a:pos x="T4" y="T5"/>
                  </a:cxn>
                </a:cxnLst>
                <a:rect l="T9" t="T10" r="T11" b="T12"/>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close/>
                  </a:path>
                </a:pathLst>
              </a:custGeom>
              <a:noFill/>
              <a:ln w="12700">
                <a:solidFill>
                  <a:srgbClr val="FF0000"/>
                </a:solidFill>
                <a:round/>
                <a:headEnd/>
                <a:tailEnd/>
              </a:ln>
            </p:spPr>
            <p:txBody>
              <a:bodyPr/>
              <a:lstStyle/>
              <a:p>
                <a:endParaRPr lang="zh-CN" altLang="en-US"/>
              </a:p>
            </p:txBody>
          </p:sp>
          <p:sp>
            <p:nvSpPr>
              <p:cNvPr id="31887" name="Arc 605"/>
              <p:cNvSpPr>
                <a:spLocks/>
              </p:cNvSpPr>
              <p:nvPr/>
            </p:nvSpPr>
            <p:spPr bwMode="auto">
              <a:xfrm>
                <a:off x="1729" y="1808"/>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 name="T9" fmla="*/ 0 w 21600"/>
                  <a:gd name="T10" fmla="*/ 0 h 42160"/>
                  <a:gd name="T11" fmla="*/ 21600 w 21600"/>
                  <a:gd name="T12" fmla="*/ 42160 h 42160"/>
                </a:gdLst>
                <a:ahLst/>
                <a:cxnLst>
                  <a:cxn ang="T6">
                    <a:pos x="T0" y="T1"/>
                  </a:cxn>
                  <a:cxn ang="T7">
                    <a:pos x="T2" y="T3"/>
                  </a:cxn>
                  <a:cxn ang="T8">
                    <a:pos x="T4" y="T5"/>
                  </a:cxn>
                </a:cxnLst>
                <a:rect l="T9" t="T10" r="T11" b="T12"/>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close/>
                  </a:path>
                </a:pathLst>
              </a:custGeom>
              <a:noFill/>
              <a:ln w="12700">
                <a:solidFill>
                  <a:srgbClr val="FF0000"/>
                </a:solidFill>
                <a:round/>
                <a:headEnd/>
                <a:tailEnd/>
              </a:ln>
            </p:spPr>
            <p:txBody>
              <a:bodyPr/>
              <a:lstStyle/>
              <a:p>
                <a:endParaRPr lang="zh-CN" altLang="en-US"/>
              </a:p>
            </p:txBody>
          </p:sp>
          <p:sp>
            <p:nvSpPr>
              <p:cNvPr id="31888" name="Arc 606"/>
              <p:cNvSpPr>
                <a:spLocks/>
              </p:cNvSpPr>
              <p:nvPr/>
            </p:nvSpPr>
            <p:spPr bwMode="auto">
              <a:xfrm>
                <a:off x="1706" y="1824"/>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 name="T9" fmla="*/ 0 w 21600"/>
                  <a:gd name="T10" fmla="*/ 0 h 42030"/>
                  <a:gd name="T11" fmla="*/ 21600 w 21600"/>
                  <a:gd name="T12" fmla="*/ 42030 h 42030"/>
                </a:gdLst>
                <a:ahLst/>
                <a:cxnLst>
                  <a:cxn ang="T6">
                    <a:pos x="T0" y="T1"/>
                  </a:cxn>
                  <a:cxn ang="T7">
                    <a:pos x="T2" y="T3"/>
                  </a:cxn>
                  <a:cxn ang="T8">
                    <a:pos x="T4" y="T5"/>
                  </a:cxn>
                </a:cxnLst>
                <a:rect l="T9" t="T10" r="T11" b="T12"/>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close/>
                  </a:path>
                </a:pathLst>
              </a:custGeom>
              <a:noFill/>
              <a:ln w="12700">
                <a:solidFill>
                  <a:srgbClr val="FF0000"/>
                </a:solidFill>
                <a:round/>
                <a:headEnd/>
                <a:tailEnd/>
              </a:ln>
            </p:spPr>
            <p:txBody>
              <a:bodyPr/>
              <a:lstStyle/>
              <a:p>
                <a:endParaRPr lang="zh-CN" altLang="en-US"/>
              </a:p>
            </p:txBody>
          </p:sp>
          <p:sp>
            <p:nvSpPr>
              <p:cNvPr id="31889" name="Arc 607"/>
              <p:cNvSpPr>
                <a:spLocks/>
              </p:cNvSpPr>
              <p:nvPr/>
            </p:nvSpPr>
            <p:spPr bwMode="auto">
              <a:xfrm>
                <a:off x="1697" y="1839"/>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 name="T9" fmla="*/ 0 w 21600"/>
                  <a:gd name="T10" fmla="*/ 0 h 42282"/>
                  <a:gd name="T11" fmla="*/ 21600 w 21600"/>
                  <a:gd name="T12" fmla="*/ 42282 h 42282"/>
                </a:gdLst>
                <a:ahLst/>
                <a:cxnLst>
                  <a:cxn ang="T6">
                    <a:pos x="T0" y="T1"/>
                  </a:cxn>
                  <a:cxn ang="T7">
                    <a:pos x="T2" y="T3"/>
                  </a:cxn>
                  <a:cxn ang="T8">
                    <a:pos x="T4" y="T5"/>
                  </a:cxn>
                </a:cxnLst>
                <a:rect l="T9" t="T10" r="T11" b="T12"/>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close/>
                  </a:path>
                </a:pathLst>
              </a:custGeom>
              <a:noFill/>
              <a:ln w="12700">
                <a:solidFill>
                  <a:srgbClr val="FF0000"/>
                </a:solidFill>
                <a:round/>
                <a:headEnd/>
                <a:tailEnd/>
              </a:ln>
            </p:spPr>
            <p:txBody>
              <a:bodyPr/>
              <a:lstStyle/>
              <a:p>
                <a:endParaRPr lang="zh-CN" altLang="en-US"/>
              </a:p>
            </p:txBody>
          </p:sp>
        </p:grpSp>
      </p:grpSp>
      <p:sp>
        <p:nvSpPr>
          <p:cNvPr id="31758" name="Rectangle 608"/>
          <p:cNvSpPr>
            <a:spLocks noChangeArrowheads="1"/>
          </p:cNvSpPr>
          <p:nvPr/>
        </p:nvSpPr>
        <p:spPr bwMode="auto">
          <a:xfrm>
            <a:off x="32051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solidFill>
                  <a:schemeClr val="folHlink"/>
                </a:solidFill>
                <a:latin typeface="Arial" charset="0"/>
                <a:ea typeface="PMingLiU" pitchFamily="18" charset="-120"/>
              </a:rPr>
              <a:t>Data Link</a:t>
            </a:r>
          </a:p>
        </p:txBody>
      </p:sp>
      <p:sp>
        <p:nvSpPr>
          <p:cNvPr id="31759" name="Rectangle 609"/>
          <p:cNvSpPr>
            <a:spLocks noChangeArrowheads="1"/>
          </p:cNvSpPr>
          <p:nvPr/>
        </p:nvSpPr>
        <p:spPr bwMode="auto">
          <a:xfrm>
            <a:off x="32051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sp>
        <p:nvSpPr>
          <p:cNvPr id="31760" name="Rectangle 610"/>
          <p:cNvSpPr>
            <a:spLocks noChangeArrowheads="1"/>
          </p:cNvSpPr>
          <p:nvPr/>
        </p:nvSpPr>
        <p:spPr bwMode="auto">
          <a:xfrm>
            <a:off x="6481763" y="26082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Application</a:t>
            </a:r>
          </a:p>
        </p:txBody>
      </p:sp>
      <p:sp>
        <p:nvSpPr>
          <p:cNvPr id="31761" name="Rectangle 611"/>
          <p:cNvSpPr>
            <a:spLocks noChangeArrowheads="1"/>
          </p:cNvSpPr>
          <p:nvPr/>
        </p:nvSpPr>
        <p:spPr bwMode="auto">
          <a:xfrm>
            <a:off x="6481763" y="30654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Transport</a:t>
            </a:r>
          </a:p>
        </p:txBody>
      </p:sp>
      <p:sp>
        <p:nvSpPr>
          <p:cNvPr id="31762" name="Rectangle 612"/>
          <p:cNvSpPr>
            <a:spLocks noChangeArrowheads="1"/>
          </p:cNvSpPr>
          <p:nvPr/>
        </p:nvSpPr>
        <p:spPr bwMode="auto">
          <a:xfrm>
            <a:off x="6481763" y="35226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Network</a:t>
            </a:r>
          </a:p>
        </p:txBody>
      </p:sp>
      <p:sp>
        <p:nvSpPr>
          <p:cNvPr id="31763" name="Rectangle 613"/>
          <p:cNvSpPr>
            <a:spLocks noChangeArrowheads="1"/>
          </p:cNvSpPr>
          <p:nvPr/>
        </p:nvSpPr>
        <p:spPr bwMode="auto">
          <a:xfrm>
            <a:off x="64817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Data Link</a:t>
            </a:r>
          </a:p>
        </p:txBody>
      </p:sp>
      <p:sp>
        <p:nvSpPr>
          <p:cNvPr id="31764" name="Rectangle 614"/>
          <p:cNvSpPr>
            <a:spLocks noChangeArrowheads="1"/>
          </p:cNvSpPr>
          <p:nvPr/>
        </p:nvSpPr>
        <p:spPr bwMode="auto">
          <a:xfrm>
            <a:off x="64817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sp>
        <p:nvSpPr>
          <p:cNvPr id="31765" name="Rectangle 615"/>
          <p:cNvSpPr>
            <a:spLocks noChangeArrowheads="1"/>
          </p:cNvSpPr>
          <p:nvPr/>
        </p:nvSpPr>
        <p:spPr bwMode="auto">
          <a:xfrm>
            <a:off x="45005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solidFill>
                  <a:schemeClr val="hlink"/>
                </a:solidFill>
                <a:latin typeface="Arial" charset="0"/>
                <a:ea typeface="PMingLiU" pitchFamily="18" charset="-120"/>
              </a:rPr>
              <a:t>Data Link</a:t>
            </a:r>
          </a:p>
        </p:txBody>
      </p:sp>
      <p:sp>
        <p:nvSpPr>
          <p:cNvPr id="31766" name="Rectangle 616"/>
          <p:cNvSpPr>
            <a:spLocks noChangeArrowheads="1"/>
          </p:cNvSpPr>
          <p:nvPr/>
        </p:nvSpPr>
        <p:spPr bwMode="auto">
          <a:xfrm>
            <a:off x="45005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grpSp>
        <p:nvGrpSpPr>
          <p:cNvPr id="31767" name="Group 617"/>
          <p:cNvGrpSpPr>
            <a:grpSpLocks/>
          </p:cNvGrpSpPr>
          <p:nvPr/>
        </p:nvGrpSpPr>
        <p:grpSpPr bwMode="auto">
          <a:xfrm>
            <a:off x="3205163" y="3522663"/>
            <a:ext cx="1295400" cy="457200"/>
            <a:chOff x="1776" y="1824"/>
            <a:chExt cx="816" cy="288"/>
          </a:xfrm>
        </p:grpSpPr>
        <p:sp>
          <p:nvSpPr>
            <p:cNvPr id="31777" name="Freeform 618"/>
            <p:cNvSpPr>
              <a:spLocks/>
            </p:cNvSpPr>
            <p:nvPr/>
          </p:nvSpPr>
          <p:spPr bwMode="auto">
            <a:xfrm>
              <a:off x="1776" y="1824"/>
              <a:ext cx="816" cy="288"/>
            </a:xfrm>
            <a:custGeom>
              <a:avLst/>
              <a:gdLst>
                <a:gd name="T0" fmla="*/ 0 w 816"/>
                <a:gd name="T1" fmla="*/ 288 h 288"/>
                <a:gd name="T2" fmla="*/ 0 w 816"/>
                <a:gd name="T3" fmla="*/ 0 h 288"/>
                <a:gd name="T4" fmla="*/ 576 w 816"/>
                <a:gd name="T5" fmla="*/ 0 h 288"/>
                <a:gd name="T6" fmla="*/ 816 w 816"/>
                <a:gd name="T7" fmla="*/ 288 h 288"/>
                <a:gd name="T8" fmla="*/ 0 w 816"/>
                <a:gd name="T9" fmla="*/ 288 h 288"/>
                <a:gd name="T10" fmla="*/ 0 60000 65536"/>
                <a:gd name="T11" fmla="*/ 0 60000 65536"/>
                <a:gd name="T12" fmla="*/ 0 60000 65536"/>
                <a:gd name="T13" fmla="*/ 0 60000 65536"/>
                <a:gd name="T14" fmla="*/ 0 60000 65536"/>
                <a:gd name="T15" fmla="*/ 0 w 816"/>
                <a:gd name="T16" fmla="*/ 0 h 288"/>
                <a:gd name="T17" fmla="*/ 816 w 816"/>
                <a:gd name="T18" fmla="*/ 288 h 288"/>
              </a:gdLst>
              <a:ahLst/>
              <a:cxnLst>
                <a:cxn ang="T10">
                  <a:pos x="T0" y="T1"/>
                </a:cxn>
                <a:cxn ang="T11">
                  <a:pos x="T2" y="T3"/>
                </a:cxn>
                <a:cxn ang="T12">
                  <a:pos x="T4" y="T5"/>
                </a:cxn>
                <a:cxn ang="T13">
                  <a:pos x="T6" y="T7"/>
                </a:cxn>
                <a:cxn ang="T14">
                  <a:pos x="T8" y="T9"/>
                </a:cxn>
              </a:cxnLst>
              <a:rect l="T15" t="T16" r="T17" b="T18"/>
              <a:pathLst>
                <a:path w="816" h="288">
                  <a:moveTo>
                    <a:pt x="0" y="288"/>
                  </a:moveTo>
                  <a:lnTo>
                    <a:pt x="0" y="0"/>
                  </a:lnTo>
                  <a:lnTo>
                    <a:pt x="576" y="0"/>
                  </a:lnTo>
                  <a:lnTo>
                    <a:pt x="816" y="288"/>
                  </a:lnTo>
                  <a:lnTo>
                    <a:pt x="0" y="288"/>
                  </a:lnTo>
                  <a:close/>
                </a:path>
              </a:pathLst>
            </a:custGeom>
            <a:solidFill>
              <a:srgbClr val="DADAF6"/>
            </a:solidFill>
            <a:ln w="9525">
              <a:solidFill>
                <a:schemeClr val="tx1"/>
              </a:solidFill>
              <a:round/>
              <a:headEnd/>
              <a:tailEnd/>
            </a:ln>
          </p:spPr>
          <p:txBody>
            <a:bodyPr wrap="none" anchor="ctr"/>
            <a:lstStyle/>
            <a:p>
              <a:endParaRPr lang="zh-CN" altLang="en-US"/>
            </a:p>
          </p:txBody>
        </p:sp>
        <p:sp>
          <p:nvSpPr>
            <p:cNvPr id="31778" name="Rectangle 619"/>
            <p:cNvSpPr>
              <a:spLocks noChangeArrowheads="1"/>
            </p:cNvSpPr>
            <p:nvPr/>
          </p:nvSpPr>
          <p:spPr bwMode="auto">
            <a:xfrm>
              <a:off x="1824" y="1872"/>
              <a:ext cx="585" cy="212"/>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Network</a:t>
              </a:r>
            </a:p>
          </p:txBody>
        </p:sp>
      </p:grpSp>
      <p:grpSp>
        <p:nvGrpSpPr>
          <p:cNvPr id="31768" name="Group 620"/>
          <p:cNvGrpSpPr>
            <a:grpSpLocks/>
          </p:cNvGrpSpPr>
          <p:nvPr/>
        </p:nvGrpSpPr>
        <p:grpSpPr bwMode="auto">
          <a:xfrm flipH="1">
            <a:off x="4500563" y="3522663"/>
            <a:ext cx="1295400" cy="457200"/>
            <a:chOff x="1776" y="1824"/>
            <a:chExt cx="816" cy="288"/>
          </a:xfrm>
        </p:grpSpPr>
        <p:sp>
          <p:nvSpPr>
            <p:cNvPr id="31775" name="Freeform 621"/>
            <p:cNvSpPr>
              <a:spLocks/>
            </p:cNvSpPr>
            <p:nvPr/>
          </p:nvSpPr>
          <p:spPr bwMode="auto">
            <a:xfrm>
              <a:off x="1776" y="1824"/>
              <a:ext cx="816" cy="288"/>
            </a:xfrm>
            <a:custGeom>
              <a:avLst/>
              <a:gdLst>
                <a:gd name="T0" fmla="*/ 0 w 816"/>
                <a:gd name="T1" fmla="*/ 288 h 288"/>
                <a:gd name="T2" fmla="*/ 0 w 816"/>
                <a:gd name="T3" fmla="*/ 0 h 288"/>
                <a:gd name="T4" fmla="*/ 576 w 816"/>
                <a:gd name="T5" fmla="*/ 0 h 288"/>
                <a:gd name="T6" fmla="*/ 816 w 816"/>
                <a:gd name="T7" fmla="*/ 288 h 288"/>
                <a:gd name="T8" fmla="*/ 0 w 816"/>
                <a:gd name="T9" fmla="*/ 288 h 288"/>
                <a:gd name="T10" fmla="*/ 0 60000 65536"/>
                <a:gd name="T11" fmla="*/ 0 60000 65536"/>
                <a:gd name="T12" fmla="*/ 0 60000 65536"/>
                <a:gd name="T13" fmla="*/ 0 60000 65536"/>
                <a:gd name="T14" fmla="*/ 0 60000 65536"/>
                <a:gd name="T15" fmla="*/ 0 w 816"/>
                <a:gd name="T16" fmla="*/ 0 h 288"/>
                <a:gd name="T17" fmla="*/ 816 w 816"/>
                <a:gd name="T18" fmla="*/ 288 h 288"/>
              </a:gdLst>
              <a:ahLst/>
              <a:cxnLst>
                <a:cxn ang="T10">
                  <a:pos x="T0" y="T1"/>
                </a:cxn>
                <a:cxn ang="T11">
                  <a:pos x="T2" y="T3"/>
                </a:cxn>
                <a:cxn ang="T12">
                  <a:pos x="T4" y="T5"/>
                </a:cxn>
                <a:cxn ang="T13">
                  <a:pos x="T6" y="T7"/>
                </a:cxn>
                <a:cxn ang="T14">
                  <a:pos x="T8" y="T9"/>
                </a:cxn>
              </a:cxnLst>
              <a:rect l="T15" t="T16" r="T17" b="T18"/>
              <a:pathLst>
                <a:path w="816" h="288">
                  <a:moveTo>
                    <a:pt x="0" y="288"/>
                  </a:moveTo>
                  <a:lnTo>
                    <a:pt x="0" y="0"/>
                  </a:lnTo>
                  <a:lnTo>
                    <a:pt x="576" y="0"/>
                  </a:lnTo>
                  <a:lnTo>
                    <a:pt x="816" y="288"/>
                  </a:lnTo>
                  <a:lnTo>
                    <a:pt x="0" y="288"/>
                  </a:lnTo>
                  <a:close/>
                </a:path>
              </a:pathLst>
            </a:custGeom>
            <a:solidFill>
              <a:srgbClr val="DADAF6"/>
            </a:solidFill>
            <a:ln w="9525">
              <a:solidFill>
                <a:schemeClr val="tx1"/>
              </a:solidFill>
              <a:round/>
              <a:headEnd/>
              <a:tailEnd/>
            </a:ln>
          </p:spPr>
          <p:txBody>
            <a:bodyPr wrap="none" anchor="ctr"/>
            <a:lstStyle/>
            <a:p>
              <a:endParaRPr lang="zh-CN" altLang="en-US"/>
            </a:p>
          </p:txBody>
        </p:sp>
        <p:sp>
          <p:nvSpPr>
            <p:cNvPr id="31776" name="Rectangle 622"/>
            <p:cNvSpPr>
              <a:spLocks noChangeArrowheads="1"/>
            </p:cNvSpPr>
            <p:nvPr/>
          </p:nvSpPr>
          <p:spPr bwMode="auto">
            <a:xfrm>
              <a:off x="1824" y="1872"/>
              <a:ext cx="585" cy="212"/>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Network</a:t>
              </a:r>
            </a:p>
          </p:txBody>
        </p:sp>
      </p:grpSp>
      <p:sp>
        <p:nvSpPr>
          <p:cNvPr id="31769" name="Freeform 623"/>
          <p:cNvSpPr>
            <a:spLocks/>
          </p:cNvSpPr>
          <p:nvPr/>
        </p:nvSpPr>
        <p:spPr bwMode="auto">
          <a:xfrm>
            <a:off x="4119563" y="3522663"/>
            <a:ext cx="762000" cy="457200"/>
          </a:xfrm>
          <a:custGeom>
            <a:avLst/>
            <a:gdLst>
              <a:gd name="T0" fmla="*/ 0 w 480"/>
              <a:gd name="T1" fmla="*/ 0 h 288"/>
              <a:gd name="T2" fmla="*/ 480 w 480"/>
              <a:gd name="T3" fmla="*/ 0 h 288"/>
              <a:gd name="T4" fmla="*/ 240 w 480"/>
              <a:gd name="T5" fmla="*/ 288 h 288"/>
              <a:gd name="T6" fmla="*/ 0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0" y="0"/>
                </a:moveTo>
                <a:lnTo>
                  <a:pt x="480" y="0"/>
                </a:lnTo>
                <a:lnTo>
                  <a:pt x="240" y="288"/>
                </a:lnTo>
                <a:lnTo>
                  <a:pt x="0" y="0"/>
                </a:lnTo>
                <a:close/>
              </a:path>
            </a:pathLst>
          </a:custGeom>
          <a:solidFill>
            <a:srgbClr val="DADAF6"/>
          </a:solidFill>
          <a:ln w="9525">
            <a:solidFill>
              <a:schemeClr val="tx1"/>
            </a:solidFill>
            <a:round/>
            <a:headEnd/>
            <a:tailEnd/>
          </a:ln>
        </p:spPr>
        <p:txBody>
          <a:bodyPr wrap="none" anchor="ctr"/>
          <a:lstStyle/>
          <a:p>
            <a:endParaRPr lang="zh-CN" altLang="en-US"/>
          </a:p>
        </p:txBody>
      </p:sp>
      <p:cxnSp>
        <p:nvCxnSpPr>
          <p:cNvPr id="31770" name="AutoShape 624"/>
          <p:cNvCxnSpPr>
            <a:cxnSpLocks noChangeShapeType="1"/>
            <a:stCxn id="31751" idx="2"/>
          </p:cNvCxnSpPr>
          <p:nvPr/>
        </p:nvCxnSpPr>
        <p:spPr bwMode="auto">
          <a:xfrm rot="16200000" flipH="1">
            <a:off x="2081213" y="4684713"/>
            <a:ext cx="228600" cy="647700"/>
          </a:xfrm>
          <a:prstGeom prst="bentConnector2">
            <a:avLst/>
          </a:prstGeom>
          <a:noFill/>
          <a:ln w="38100">
            <a:solidFill>
              <a:schemeClr val="tx1"/>
            </a:solidFill>
            <a:miter lim="800000"/>
            <a:headEnd/>
            <a:tailEnd type="arrow" w="med" len="med"/>
          </a:ln>
        </p:spPr>
      </p:cxnSp>
      <p:cxnSp>
        <p:nvCxnSpPr>
          <p:cNvPr id="31771" name="AutoShape 625"/>
          <p:cNvCxnSpPr>
            <a:cxnSpLocks noChangeShapeType="1"/>
            <a:stCxn id="31759" idx="2"/>
          </p:cNvCxnSpPr>
          <p:nvPr/>
        </p:nvCxnSpPr>
        <p:spPr bwMode="auto">
          <a:xfrm rot="5400000">
            <a:off x="3414713" y="4684713"/>
            <a:ext cx="228600" cy="647700"/>
          </a:xfrm>
          <a:prstGeom prst="bentConnector2">
            <a:avLst/>
          </a:prstGeom>
          <a:noFill/>
          <a:ln w="38100">
            <a:solidFill>
              <a:schemeClr val="tx1"/>
            </a:solidFill>
            <a:miter lim="800000"/>
            <a:headEnd/>
            <a:tailEnd type="arrow" w="med" len="med"/>
          </a:ln>
        </p:spPr>
      </p:cxnSp>
      <p:cxnSp>
        <p:nvCxnSpPr>
          <p:cNvPr id="31772" name="AutoShape 626"/>
          <p:cNvCxnSpPr>
            <a:cxnSpLocks noChangeShapeType="1"/>
            <a:stCxn id="32357" idx="1"/>
            <a:endCxn id="31898" idx="3"/>
          </p:cNvCxnSpPr>
          <p:nvPr/>
        </p:nvCxnSpPr>
        <p:spPr bwMode="auto">
          <a:xfrm>
            <a:off x="3783013" y="2697163"/>
            <a:ext cx="336550" cy="563562"/>
          </a:xfrm>
          <a:prstGeom prst="straightConnector1">
            <a:avLst/>
          </a:prstGeom>
          <a:noFill/>
          <a:ln w="9525">
            <a:solidFill>
              <a:schemeClr val="tx1"/>
            </a:solidFill>
            <a:round/>
            <a:headEnd/>
            <a:tailEnd/>
          </a:ln>
        </p:spPr>
      </p:cxnSp>
      <p:cxnSp>
        <p:nvCxnSpPr>
          <p:cNvPr id="31773" name="AutoShape 627"/>
          <p:cNvCxnSpPr>
            <a:cxnSpLocks noChangeShapeType="1"/>
            <a:stCxn id="32265" idx="6"/>
            <a:endCxn id="32283" idx="24"/>
          </p:cNvCxnSpPr>
          <p:nvPr/>
        </p:nvCxnSpPr>
        <p:spPr bwMode="auto">
          <a:xfrm flipV="1">
            <a:off x="4949825" y="2357438"/>
            <a:ext cx="1844675" cy="882650"/>
          </a:xfrm>
          <a:prstGeom prst="straightConnector1">
            <a:avLst/>
          </a:prstGeom>
          <a:noFill/>
          <a:ln w="9525">
            <a:solidFill>
              <a:schemeClr val="tx1"/>
            </a:solidFill>
            <a:round/>
            <a:headEnd/>
            <a:tailEnd/>
          </a:ln>
        </p:spPr>
      </p:cxnSp>
      <p:sp>
        <p:nvSpPr>
          <p:cNvPr id="31774" name="Text Box 628"/>
          <p:cNvSpPr txBox="1">
            <a:spLocks noChangeArrowheads="1"/>
          </p:cNvSpPr>
          <p:nvPr/>
        </p:nvSpPr>
        <p:spPr bwMode="auto">
          <a:xfrm>
            <a:off x="2519363" y="5199063"/>
            <a:ext cx="712787" cy="336550"/>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Radio</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How to implement </a:t>
            </a:r>
            <a:r>
              <a:rPr lang="en-US" altLang="zh-CN" dirty="0" smtClean="0">
                <a:latin typeface="Gill Sans MT" panose="020B0502020104020203" pitchFamily="34" charset="0"/>
              </a:rPr>
              <a:t>internetworking</a:t>
            </a:r>
            <a:endParaRPr lang="zh-CN" altLang="en-US" dirty="0">
              <a:latin typeface="Gill Sans MT" panose="020B0502020104020203" pitchFamily="34"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3" cstate="print"/>
          <a:srcRect/>
          <a:stretch>
            <a:fillRect/>
          </a:stretch>
        </p:blipFill>
        <p:spPr bwMode="auto">
          <a:xfrm>
            <a:off x="352425" y="1917700"/>
            <a:ext cx="8510588" cy="334168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mn-lt"/>
              </a:rPr>
              <a:t>routing in a banyan switch</a:t>
            </a:r>
            <a:endParaRPr lang="zh-CN" altLang="en-US" dirty="0">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body" idx="4294967295"/>
          </p:nvPr>
        </p:nvSpPr>
        <p:spPr>
          <a:xfrm>
            <a:off x="336550" y="1089025"/>
            <a:ext cx="3867150" cy="531813"/>
          </a:xfrm>
        </p:spPr>
        <p:txBody>
          <a:bodyPr/>
          <a:lstStyle/>
          <a:p>
            <a:pPr eaLnBrk="1" hangingPunct="1"/>
            <a:r>
              <a:rPr lang="en-US" altLang="zh-CN" dirty="0" smtClean="0">
                <a:latin typeface="Gill Sans MT" panose="020B0502020104020203" pitchFamily="34" charset="0"/>
              </a:rPr>
              <a:t>Batcher-Banyan</a:t>
            </a:r>
            <a:r>
              <a:rPr lang="zh-CN" altLang="en-US" dirty="0" smtClean="0">
                <a:latin typeface="Gill Sans MT" panose="020B0502020104020203" pitchFamily="34" charset="0"/>
              </a:rPr>
              <a:t> </a:t>
            </a:r>
            <a:r>
              <a:rPr lang="en-US" altLang="zh-CN" dirty="0" smtClean="0">
                <a:latin typeface="Gill Sans MT" panose="020B0502020104020203" pitchFamily="34" charset="0"/>
              </a:rPr>
              <a:t>switch</a:t>
            </a:r>
          </a:p>
        </p:txBody>
      </p:sp>
      <p:pic>
        <p:nvPicPr>
          <p:cNvPr id="715779" name="Picture 3" descr="PE03F34"/>
          <p:cNvPicPr>
            <a:picLocks noChangeAspect="1" noChangeArrowheads="1"/>
          </p:cNvPicPr>
          <p:nvPr/>
        </p:nvPicPr>
        <p:blipFill>
          <a:blip r:embed="rId3" cstate="print"/>
          <a:srcRect/>
          <a:stretch>
            <a:fillRect/>
          </a:stretch>
        </p:blipFill>
        <p:spPr bwMode="auto">
          <a:xfrm>
            <a:off x="406400" y="2316163"/>
            <a:ext cx="3810000" cy="2506662"/>
          </a:xfrm>
          <a:prstGeom prst="rect">
            <a:avLst/>
          </a:prstGeom>
          <a:noFill/>
          <a:ln w="9525">
            <a:noFill/>
            <a:miter lim="800000"/>
            <a:headEnd/>
            <a:tailEnd/>
          </a:ln>
        </p:spPr>
      </p:pic>
      <p:grpSp>
        <p:nvGrpSpPr>
          <p:cNvPr id="2" name="Group 4"/>
          <p:cNvGrpSpPr>
            <a:grpSpLocks/>
          </p:cNvGrpSpPr>
          <p:nvPr/>
        </p:nvGrpSpPr>
        <p:grpSpPr bwMode="auto">
          <a:xfrm>
            <a:off x="3961210" y="1607472"/>
            <a:ext cx="4954587" cy="4038600"/>
            <a:chOff x="1439" y="1200"/>
            <a:chExt cx="2833" cy="2400"/>
          </a:xfrm>
        </p:grpSpPr>
        <p:sp>
          <p:nvSpPr>
            <p:cNvPr id="63495" name="Line 5"/>
            <p:cNvSpPr>
              <a:spLocks noChangeShapeType="1"/>
            </p:cNvSpPr>
            <p:nvPr/>
          </p:nvSpPr>
          <p:spPr bwMode="auto">
            <a:xfrm>
              <a:off x="2400" y="2256"/>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6" name="Line 6"/>
            <p:cNvSpPr>
              <a:spLocks noChangeShapeType="1"/>
            </p:cNvSpPr>
            <p:nvPr/>
          </p:nvSpPr>
          <p:spPr bwMode="auto">
            <a:xfrm>
              <a:off x="2400" y="2352"/>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7" name="Line 7"/>
            <p:cNvSpPr>
              <a:spLocks noChangeShapeType="1"/>
            </p:cNvSpPr>
            <p:nvPr/>
          </p:nvSpPr>
          <p:spPr bwMode="auto">
            <a:xfrm>
              <a:off x="2400" y="2448"/>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8" name="Line 8"/>
            <p:cNvSpPr>
              <a:spLocks noChangeShapeType="1"/>
            </p:cNvSpPr>
            <p:nvPr/>
          </p:nvSpPr>
          <p:spPr bwMode="auto">
            <a:xfrm>
              <a:off x="2400" y="2544"/>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9" name="Line 9"/>
            <p:cNvSpPr>
              <a:spLocks noChangeShapeType="1"/>
            </p:cNvSpPr>
            <p:nvPr/>
          </p:nvSpPr>
          <p:spPr bwMode="auto">
            <a:xfrm>
              <a:off x="2496"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0" name="Line 10"/>
            <p:cNvSpPr>
              <a:spLocks noChangeShapeType="1"/>
            </p:cNvSpPr>
            <p:nvPr/>
          </p:nvSpPr>
          <p:spPr bwMode="auto">
            <a:xfrm>
              <a:off x="2592"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1" name="Line 11"/>
            <p:cNvSpPr>
              <a:spLocks noChangeShapeType="1"/>
            </p:cNvSpPr>
            <p:nvPr/>
          </p:nvSpPr>
          <p:spPr bwMode="auto">
            <a:xfrm>
              <a:off x="2688"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2" name="Line 12"/>
            <p:cNvSpPr>
              <a:spLocks noChangeShapeType="1"/>
            </p:cNvSpPr>
            <p:nvPr/>
          </p:nvSpPr>
          <p:spPr bwMode="auto">
            <a:xfrm>
              <a:off x="2784"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3" name="AutoShape 13"/>
            <p:cNvSpPr>
              <a:spLocks noChangeArrowheads="1"/>
            </p:cNvSpPr>
            <p:nvPr/>
          </p:nvSpPr>
          <p:spPr bwMode="auto">
            <a:xfrm>
              <a:off x="2352" y="2112"/>
              <a:ext cx="576" cy="576"/>
            </a:xfrm>
            <a:prstGeom prst="roundRect">
              <a:avLst>
                <a:gd name="adj" fmla="val 16667"/>
              </a:avLst>
            </a:prstGeom>
            <a:noFill/>
            <a:ln w="9525">
              <a:solidFill>
                <a:schemeClr val="tx1"/>
              </a:solidFill>
              <a:round/>
              <a:headEnd/>
              <a:tailEnd/>
            </a:ln>
          </p:spPr>
          <p:txBody>
            <a:bodyPr wrap="none" anchor="ctr"/>
            <a:lstStyle/>
            <a:p>
              <a:pPr algn="ctr" eaLnBrk="1" hangingPunct="1"/>
              <a:endParaRPr kumimoji="1" lang="zh-CN" altLang="en-US" b="1" i="1">
                <a:latin typeface="Gill Sans MT" panose="020B0502020104020203" pitchFamily="34" charset="0"/>
              </a:endParaRPr>
            </a:p>
          </p:txBody>
        </p:sp>
        <p:sp>
          <p:nvSpPr>
            <p:cNvPr id="63504" name="Line 14"/>
            <p:cNvSpPr>
              <a:spLocks noChangeShapeType="1"/>
            </p:cNvSpPr>
            <p:nvPr/>
          </p:nvSpPr>
          <p:spPr bwMode="auto">
            <a:xfrm>
              <a:off x="1439" y="2399"/>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05" name="Rectangle 15"/>
            <p:cNvSpPr>
              <a:spLocks noChangeArrowheads="1"/>
            </p:cNvSpPr>
            <p:nvPr/>
          </p:nvSpPr>
          <p:spPr bwMode="auto">
            <a:xfrm>
              <a:off x="1728" y="2256"/>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dirty="0">
                  <a:latin typeface="Gill Sans MT" panose="020B0502020104020203" pitchFamily="34" charset="0"/>
                </a:rPr>
                <a:t>Line card</a:t>
              </a:r>
            </a:p>
            <a:p>
              <a:pPr algn="ctr" eaLnBrk="1" hangingPunct="1">
                <a:lnSpc>
                  <a:spcPct val="80000"/>
                </a:lnSpc>
              </a:pPr>
              <a:r>
                <a:rPr kumimoji="1" lang="en-US" altLang="zh-CN" sz="1200" dirty="0" smtClean="0">
                  <a:latin typeface="Gill Sans MT" panose="020B0502020104020203" pitchFamily="34" charset="0"/>
                </a:rPr>
                <a:t>(</a:t>
              </a:r>
              <a:r>
                <a:rPr kumimoji="1" lang="zh-CN" altLang="en-US" sz="1200" dirty="0" smtClean="0">
                  <a:latin typeface="Gill Sans MT" panose="020B0502020104020203" pitchFamily="34" charset="0"/>
                </a:rPr>
                <a:t>转发 </a:t>
              </a:r>
              <a:endParaRPr kumimoji="1" lang="zh-CN" altLang="en-US" sz="1200" dirty="0">
                <a:latin typeface="Gill Sans MT" panose="020B0502020104020203" pitchFamily="34" charset="0"/>
              </a:endParaRPr>
            </a:p>
            <a:p>
              <a:pPr algn="ctr" eaLnBrk="1" hangingPunct="1">
                <a:lnSpc>
                  <a:spcPct val="80000"/>
                </a:lnSpc>
              </a:pPr>
              <a:r>
                <a:rPr kumimoji="1" lang="en-US" altLang="zh-CN" sz="1200" dirty="0" smtClean="0">
                  <a:latin typeface="Gill Sans MT" panose="020B0502020104020203" pitchFamily="34" charset="0"/>
                </a:rPr>
                <a:t>buffering)</a:t>
              </a:r>
              <a:endParaRPr kumimoji="1" lang="en-US" altLang="zh-CN" sz="1200" dirty="0">
                <a:latin typeface="Gill Sans MT" panose="020B0502020104020203" pitchFamily="34" charset="0"/>
              </a:endParaRPr>
            </a:p>
          </p:txBody>
        </p:sp>
        <p:sp>
          <p:nvSpPr>
            <p:cNvPr id="63506" name="Line 16"/>
            <p:cNvSpPr>
              <a:spLocks noChangeShapeType="1"/>
            </p:cNvSpPr>
            <p:nvPr/>
          </p:nvSpPr>
          <p:spPr bwMode="auto">
            <a:xfrm>
              <a:off x="2256" y="2400"/>
              <a:ext cx="96" cy="0"/>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7" name="Line 17"/>
            <p:cNvSpPr>
              <a:spLocks noChangeShapeType="1"/>
            </p:cNvSpPr>
            <p:nvPr/>
          </p:nvSpPr>
          <p:spPr bwMode="auto">
            <a:xfrm>
              <a:off x="2928" y="2400"/>
              <a:ext cx="96" cy="0"/>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8" name="Rectangle 18"/>
            <p:cNvSpPr>
              <a:spLocks noChangeArrowheads="1"/>
            </p:cNvSpPr>
            <p:nvPr/>
          </p:nvSpPr>
          <p:spPr bwMode="auto">
            <a:xfrm>
              <a:off x="3024" y="2256"/>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dirty="0">
                  <a:latin typeface="Gill Sans MT" panose="020B0502020104020203" pitchFamily="34" charset="0"/>
                </a:rPr>
                <a:t>Line card</a:t>
              </a:r>
            </a:p>
            <a:p>
              <a:pPr algn="ctr" eaLnBrk="1" hangingPunct="1">
                <a:lnSpc>
                  <a:spcPct val="80000"/>
                </a:lnSpc>
              </a:pPr>
              <a:r>
                <a:rPr kumimoji="1" lang="en-US" altLang="zh-CN" sz="1200" dirty="0" smtClean="0">
                  <a:latin typeface="Gill Sans MT" panose="020B0502020104020203" pitchFamily="34" charset="0"/>
                </a:rPr>
                <a:t>(</a:t>
              </a:r>
              <a:r>
                <a:rPr kumimoji="1" lang="zh-CN" altLang="en-US" sz="1200" dirty="0" smtClean="0">
                  <a:latin typeface="Gill Sans MT" panose="020B0502020104020203" pitchFamily="34" charset="0"/>
                </a:rPr>
                <a:t>转发 </a:t>
              </a:r>
              <a:endParaRPr kumimoji="1" lang="zh-CN" altLang="en-US" sz="1200" dirty="0">
                <a:latin typeface="Gill Sans MT" panose="020B0502020104020203" pitchFamily="34" charset="0"/>
              </a:endParaRPr>
            </a:p>
            <a:p>
              <a:pPr algn="ctr" eaLnBrk="1" hangingPunct="1">
                <a:lnSpc>
                  <a:spcPct val="80000"/>
                </a:lnSpc>
              </a:pPr>
              <a:r>
                <a:rPr kumimoji="1" lang="en-US" altLang="zh-CN" sz="1200" dirty="0" smtClean="0">
                  <a:latin typeface="Gill Sans MT" panose="020B0502020104020203" pitchFamily="34" charset="0"/>
                </a:rPr>
                <a:t>buffering)</a:t>
              </a:r>
              <a:endParaRPr kumimoji="1" lang="en-US" altLang="zh-CN" sz="1200" dirty="0">
                <a:latin typeface="Gill Sans MT" panose="020B0502020104020203" pitchFamily="34" charset="0"/>
              </a:endParaRPr>
            </a:p>
          </p:txBody>
        </p:sp>
        <p:sp>
          <p:nvSpPr>
            <p:cNvPr id="63509" name="Rectangle 19"/>
            <p:cNvSpPr>
              <a:spLocks noChangeArrowheads="1"/>
            </p:cNvSpPr>
            <p:nvPr/>
          </p:nvSpPr>
          <p:spPr bwMode="auto">
            <a:xfrm rot="-5400000">
              <a:off x="2376" y="1608"/>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dirty="0">
                  <a:latin typeface="Gill Sans MT" panose="020B0502020104020203" pitchFamily="34" charset="0"/>
                </a:rPr>
                <a:t>Line card</a:t>
              </a:r>
            </a:p>
            <a:p>
              <a:pPr algn="ctr" eaLnBrk="1" hangingPunct="1">
                <a:lnSpc>
                  <a:spcPct val="80000"/>
                </a:lnSpc>
              </a:pPr>
              <a:r>
                <a:rPr kumimoji="1" lang="en-US" altLang="zh-CN" sz="1200" dirty="0" smtClean="0">
                  <a:latin typeface="Gill Sans MT" panose="020B0502020104020203" pitchFamily="34" charset="0"/>
                </a:rPr>
                <a:t>(</a:t>
              </a:r>
              <a:r>
                <a:rPr kumimoji="1" lang="zh-CN" altLang="en-US" sz="1200" dirty="0" smtClean="0">
                  <a:latin typeface="Gill Sans MT" panose="020B0502020104020203" pitchFamily="34" charset="0"/>
                </a:rPr>
                <a:t>转发 </a:t>
              </a:r>
              <a:endParaRPr kumimoji="1" lang="zh-CN" altLang="en-US" sz="1200" dirty="0">
                <a:latin typeface="Gill Sans MT" panose="020B0502020104020203" pitchFamily="34" charset="0"/>
              </a:endParaRPr>
            </a:p>
            <a:p>
              <a:pPr algn="ctr" eaLnBrk="1" hangingPunct="1">
                <a:lnSpc>
                  <a:spcPct val="80000"/>
                </a:lnSpc>
              </a:pPr>
              <a:r>
                <a:rPr kumimoji="1" lang="en-US" altLang="zh-CN" sz="1200" dirty="0" smtClean="0">
                  <a:latin typeface="Gill Sans MT" panose="020B0502020104020203" pitchFamily="34" charset="0"/>
                </a:rPr>
                <a:t>buffering)</a:t>
              </a:r>
              <a:endParaRPr kumimoji="1" lang="en-US" altLang="zh-CN" sz="1200" dirty="0">
                <a:latin typeface="Gill Sans MT" panose="020B0502020104020203" pitchFamily="34" charset="0"/>
              </a:endParaRPr>
            </a:p>
          </p:txBody>
        </p:sp>
        <p:sp>
          <p:nvSpPr>
            <p:cNvPr id="63510" name="Line 20"/>
            <p:cNvSpPr>
              <a:spLocks noChangeShapeType="1"/>
            </p:cNvSpPr>
            <p:nvPr/>
          </p:nvSpPr>
          <p:spPr bwMode="auto">
            <a:xfrm flipV="1">
              <a:off x="2640" y="2016"/>
              <a:ext cx="0" cy="96"/>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11" name="Rectangle 21"/>
            <p:cNvSpPr>
              <a:spLocks noChangeArrowheads="1"/>
            </p:cNvSpPr>
            <p:nvPr/>
          </p:nvSpPr>
          <p:spPr bwMode="auto">
            <a:xfrm rot="-5400000">
              <a:off x="2376" y="2904"/>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dirty="0">
                  <a:latin typeface="Gill Sans MT" panose="020B0502020104020203" pitchFamily="34" charset="0"/>
                </a:rPr>
                <a:t>Line card</a:t>
              </a:r>
            </a:p>
            <a:p>
              <a:pPr algn="ctr" eaLnBrk="1" hangingPunct="1">
                <a:lnSpc>
                  <a:spcPct val="80000"/>
                </a:lnSpc>
              </a:pPr>
              <a:r>
                <a:rPr kumimoji="1" lang="en-US" altLang="zh-CN" sz="1200" dirty="0" smtClean="0">
                  <a:latin typeface="Gill Sans MT" panose="020B0502020104020203" pitchFamily="34" charset="0"/>
                </a:rPr>
                <a:t>(</a:t>
              </a:r>
              <a:r>
                <a:rPr kumimoji="1" lang="zh-CN" altLang="en-US" sz="1200" dirty="0" smtClean="0">
                  <a:latin typeface="Gill Sans MT" panose="020B0502020104020203" pitchFamily="34" charset="0"/>
                </a:rPr>
                <a:t>转发 </a:t>
              </a:r>
              <a:endParaRPr kumimoji="1" lang="zh-CN" altLang="en-US" sz="1200" dirty="0">
                <a:latin typeface="Gill Sans MT" panose="020B0502020104020203" pitchFamily="34" charset="0"/>
              </a:endParaRPr>
            </a:p>
            <a:p>
              <a:pPr algn="ctr" eaLnBrk="1" hangingPunct="1">
                <a:lnSpc>
                  <a:spcPct val="80000"/>
                </a:lnSpc>
              </a:pPr>
              <a:r>
                <a:rPr kumimoji="1" lang="en-US" altLang="zh-CN" sz="1200" dirty="0" smtClean="0">
                  <a:latin typeface="Gill Sans MT" panose="020B0502020104020203" pitchFamily="34" charset="0"/>
                </a:rPr>
                <a:t>buffering)</a:t>
              </a:r>
              <a:endParaRPr kumimoji="1" lang="en-US" altLang="zh-CN" sz="1200" dirty="0">
                <a:latin typeface="Gill Sans MT" panose="020B0502020104020203" pitchFamily="34" charset="0"/>
              </a:endParaRPr>
            </a:p>
          </p:txBody>
        </p:sp>
        <p:sp>
          <p:nvSpPr>
            <p:cNvPr id="63512" name="Line 22"/>
            <p:cNvSpPr>
              <a:spLocks noChangeShapeType="1"/>
            </p:cNvSpPr>
            <p:nvPr/>
          </p:nvSpPr>
          <p:spPr bwMode="auto">
            <a:xfrm flipV="1">
              <a:off x="2640" y="2688"/>
              <a:ext cx="0" cy="96"/>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13" name="Line 23"/>
            <p:cNvSpPr>
              <a:spLocks noChangeShapeType="1"/>
            </p:cNvSpPr>
            <p:nvPr/>
          </p:nvSpPr>
          <p:spPr bwMode="auto">
            <a:xfrm rot="-5400000">
              <a:off x="2496" y="3456"/>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14" name="Line 24"/>
            <p:cNvSpPr>
              <a:spLocks noChangeShapeType="1"/>
            </p:cNvSpPr>
            <p:nvPr/>
          </p:nvSpPr>
          <p:spPr bwMode="auto">
            <a:xfrm rot="-5400000">
              <a:off x="2496" y="1344"/>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15" name="Line 25"/>
            <p:cNvSpPr>
              <a:spLocks noChangeShapeType="1"/>
            </p:cNvSpPr>
            <p:nvPr/>
          </p:nvSpPr>
          <p:spPr bwMode="auto">
            <a:xfrm>
              <a:off x="3552" y="2400"/>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16" name="Rectangle 26"/>
            <p:cNvSpPr>
              <a:spLocks noChangeArrowheads="1"/>
            </p:cNvSpPr>
            <p:nvPr/>
          </p:nvSpPr>
          <p:spPr bwMode="auto">
            <a:xfrm>
              <a:off x="2976" y="1728"/>
              <a:ext cx="576" cy="336"/>
            </a:xfrm>
            <a:prstGeom prst="rect">
              <a:avLst/>
            </a:prstGeom>
            <a:noFill/>
            <a:ln w="9525">
              <a:solidFill>
                <a:schemeClr val="tx1"/>
              </a:solidFill>
              <a:miter lim="800000"/>
              <a:headEnd/>
              <a:tailEnd/>
            </a:ln>
          </p:spPr>
          <p:txBody>
            <a:bodyPr wrap="none" anchor="ctr"/>
            <a:lstStyle/>
            <a:p>
              <a:pPr algn="ctr" eaLnBrk="1" hangingPunct="1"/>
              <a:r>
                <a:rPr kumimoji="1" lang="zh-CN" altLang="en-US" sz="1600">
                  <a:latin typeface="Gill Sans MT" panose="020B0502020104020203" pitchFamily="34" charset="0"/>
                </a:rPr>
                <a:t>选路</a:t>
              </a:r>
            </a:p>
            <a:p>
              <a:pPr algn="ctr" eaLnBrk="1" hangingPunct="1"/>
              <a:r>
                <a:rPr kumimoji="1" lang="en-US" altLang="zh-CN" sz="1600">
                  <a:latin typeface="Gill Sans MT" panose="020B0502020104020203" pitchFamily="34" charset="0"/>
                </a:rPr>
                <a:t>CPU</a:t>
              </a:r>
            </a:p>
          </p:txBody>
        </p:sp>
        <p:sp>
          <p:nvSpPr>
            <p:cNvPr id="63517" name="Rectangle 27"/>
            <p:cNvSpPr>
              <a:spLocks noChangeArrowheads="1"/>
            </p:cNvSpPr>
            <p:nvPr/>
          </p:nvSpPr>
          <p:spPr bwMode="auto">
            <a:xfrm>
              <a:off x="3648" y="1728"/>
              <a:ext cx="576" cy="336"/>
            </a:xfrm>
            <a:prstGeom prst="rect">
              <a:avLst/>
            </a:prstGeom>
            <a:noFill/>
            <a:ln w="9525">
              <a:solidFill>
                <a:schemeClr val="tx1"/>
              </a:solidFill>
              <a:miter lim="800000"/>
              <a:headEnd/>
              <a:tailEnd/>
            </a:ln>
          </p:spPr>
          <p:txBody>
            <a:bodyPr wrap="none" anchor="ctr"/>
            <a:lstStyle/>
            <a:p>
              <a:pPr algn="ctr" eaLnBrk="1" hangingPunct="1">
                <a:lnSpc>
                  <a:spcPct val="90000"/>
                </a:lnSpc>
              </a:pPr>
              <a:r>
                <a:rPr kumimoji="1" lang="en-US" altLang="zh-CN" sz="1600">
                  <a:latin typeface="Gill Sans MT" panose="020B0502020104020203" pitchFamily="34" charset="0"/>
                </a:rPr>
                <a:t>Buffer</a:t>
              </a:r>
            </a:p>
            <a:p>
              <a:pPr algn="ctr" eaLnBrk="1" hangingPunct="1">
                <a:lnSpc>
                  <a:spcPct val="90000"/>
                </a:lnSpc>
              </a:pPr>
              <a:r>
                <a:rPr kumimoji="1" lang="en-US" altLang="zh-CN" sz="1600">
                  <a:latin typeface="Gill Sans MT" panose="020B0502020104020203" pitchFamily="34" charset="0"/>
                </a:rPr>
                <a:t>memory</a:t>
              </a:r>
            </a:p>
          </p:txBody>
        </p:sp>
        <p:sp>
          <p:nvSpPr>
            <p:cNvPr id="715804" name="Rectangle 28"/>
            <p:cNvSpPr>
              <a:spLocks noChangeArrowheads="1"/>
            </p:cNvSpPr>
            <p:nvPr/>
          </p:nvSpPr>
          <p:spPr bwMode="auto">
            <a:xfrm>
              <a:off x="3024" y="1344"/>
              <a:ext cx="1152"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kumimoji="1" lang="en-US" altLang="zh-CN" sz="1600" dirty="0" smtClean="0">
                  <a:latin typeface="Gill Sans MT" panose="020B0502020104020203" pitchFamily="34" charset="0"/>
                </a:rPr>
                <a:t>routing software</a:t>
              </a:r>
              <a:endParaRPr kumimoji="1" lang="en-US" altLang="zh-CN" sz="1600" dirty="0">
                <a:latin typeface="Gill Sans MT" panose="020B0502020104020203" pitchFamily="34" charset="0"/>
              </a:endParaRPr>
            </a:p>
            <a:p>
              <a:pPr algn="ctr" eaLnBrk="1" hangingPunct="1">
                <a:defRPr/>
              </a:pPr>
              <a:r>
                <a:rPr kumimoji="1" lang="en-US" altLang="zh-CN" sz="1600" dirty="0" smtClean="0">
                  <a:latin typeface="Gill Sans MT" panose="020B0502020104020203" pitchFamily="34" charset="0"/>
                </a:rPr>
                <a:t>/router </a:t>
              </a:r>
              <a:r>
                <a:rPr kumimoji="1" lang="en-US" altLang="zh-CN" sz="1600" dirty="0">
                  <a:latin typeface="Gill Sans MT" panose="020B0502020104020203" pitchFamily="34" charset="0"/>
                </a:rPr>
                <a:t>OS</a:t>
              </a:r>
            </a:p>
          </p:txBody>
        </p:sp>
        <p:sp>
          <p:nvSpPr>
            <p:cNvPr id="63519" name="Rectangle 29"/>
            <p:cNvSpPr>
              <a:spLocks noChangeArrowheads="1"/>
            </p:cNvSpPr>
            <p:nvPr/>
          </p:nvSpPr>
          <p:spPr bwMode="auto">
            <a:xfrm>
              <a:off x="2928" y="1296"/>
              <a:ext cx="1344" cy="816"/>
            </a:xfrm>
            <a:prstGeom prst="rect">
              <a:avLst/>
            </a:prstGeom>
            <a:noFill/>
            <a:ln w="9525">
              <a:solidFill>
                <a:schemeClr val="tx1"/>
              </a:solidFill>
              <a:prstDash val="lgDash"/>
              <a:miter lim="800000"/>
              <a:headEnd/>
              <a:tailEnd/>
            </a:ln>
          </p:spPr>
          <p:txBody>
            <a:bodyPr wrap="none" anchor="ctr"/>
            <a:lstStyle/>
            <a:p>
              <a:endParaRPr lang="zh-CN" altLang="en-US">
                <a:latin typeface="Gill Sans MT" panose="020B0502020104020203" pitchFamily="34" charset="0"/>
              </a:endParaRPr>
            </a:p>
          </p:txBody>
        </p:sp>
        <p:sp>
          <p:nvSpPr>
            <p:cNvPr id="63520" name="Line 30"/>
            <p:cNvSpPr>
              <a:spLocks noChangeShapeType="1"/>
            </p:cNvSpPr>
            <p:nvPr/>
          </p:nvSpPr>
          <p:spPr bwMode="auto">
            <a:xfrm flipV="1">
              <a:off x="2832" y="2064"/>
              <a:ext cx="144" cy="144"/>
            </a:xfrm>
            <a:prstGeom prst="line">
              <a:avLst/>
            </a:prstGeom>
            <a:noFill/>
            <a:ln w="19050">
              <a:solidFill>
                <a:schemeClr val="tx1"/>
              </a:solidFill>
              <a:round/>
              <a:headEnd type="none" w="sm" len="med"/>
              <a:tailEnd type="none" w="sm" len="med"/>
            </a:ln>
          </p:spPr>
          <p:txBody>
            <a:bodyPr wrap="none" anchor="ctr"/>
            <a:lstStyle/>
            <a:p>
              <a:endParaRPr lang="zh-CN" altLang="en-US">
                <a:latin typeface="Gill Sans MT" panose="020B0502020104020203" pitchFamily="34" charset="0"/>
              </a:endParaRPr>
            </a:p>
          </p:txBody>
        </p:sp>
      </p:grpSp>
      <p:sp>
        <p:nvSpPr>
          <p:cNvPr id="715807" name="Rectangle 31"/>
          <p:cNvSpPr>
            <a:spLocks noChangeArrowheads="1"/>
          </p:cNvSpPr>
          <p:nvPr/>
        </p:nvSpPr>
        <p:spPr bwMode="auto">
          <a:xfrm>
            <a:off x="4934347" y="1058228"/>
            <a:ext cx="3886200" cy="488950"/>
          </a:xfrm>
          <a:prstGeom prst="rect">
            <a:avLst/>
          </a:prstGeom>
          <a:noFill/>
          <a:ln w="9525">
            <a:noFill/>
            <a:miter lim="800000"/>
            <a:headEnd/>
            <a:tailEnd/>
          </a:ln>
        </p:spPr>
        <p:txBody>
          <a:bodyPr/>
          <a:lstStyle/>
          <a:p>
            <a:pPr marL="342900" indent="-342900" eaLnBrk="1" hangingPunct="1">
              <a:spcBef>
                <a:spcPct val="20000"/>
              </a:spcBef>
              <a:buClr>
                <a:schemeClr val="hlink"/>
              </a:buClr>
              <a:buFontTx/>
              <a:buChar char="•"/>
            </a:pPr>
            <a:r>
              <a:rPr lang="en-US" altLang="zh-CN" sz="2400" dirty="0">
                <a:latin typeface="Gill Sans MT" panose="020B0502020104020203" pitchFamily="34" charset="0"/>
              </a:rPr>
              <a:t>High speed router</a:t>
            </a:r>
          </a:p>
        </p:txBody>
      </p:sp>
      <p:sp>
        <p:nvSpPr>
          <p:cNvPr id="3" name="标题 2"/>
          <p:cNvSpPr>
            <a:spLocks noGrp="1"/>
          </p:cNvSpPr>
          <p:nvPr>
            <p:ph type="title"/>
          </p:nvPr>
        </p:nvSpPr>
        <p:spPr/>
        <p:txBody>
          <a:bodyPr/>
          <a:lstStyle/>
          <a:p>
            <a:r>
              <a:rPr lang="zh-CN" altLang="en-US" dirty="0">
                <a:ea typeface="楷体" panose="02010609060101010101" pitchFamily="49" charset="-122"/>
                <a:cs typeface="Arial" panose="020B0604020202020204" pitchFamily="34" charset="0"/>
              </a:rPr>
              <a:t>经内联网络交换</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15778">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715778">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715778">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15779"/>
                                        </p:tgtEl>
                                        <p:attrNameLst>
                                          <p:attrName>ppt_x</p:attrName>
                                        </p:attrNameLst>
                                      </p:cBhvr>
                                      <p:tavLst>
                                        <p:tav tm="0">
                                          <p:val>
                                            <p:strVal val="ppt_x"/>
                                          </p:val>
                                        </p:tav>
                                        <p:tav tm="100000">
                                          <p:val>
                                            <p:strVal val="ppt_x"/>
                                          </p:val>
                                        </p:tav>
                                      </p:tavLst>
                                    </p:anim>
                                    <p:anim calcmode="lin" valueType="num">
                                      <p:cBhvr additive="base">
                                        <p:cTn id="11" dur="500"/>
                                        <p:tgtEl>
                                          <p:spTgt spid="715779"/>
                                        </p:tgtEl>
                                        <p:attrNameLst>
                                          <p:attrName>ppt_y</p:attrName>
                                        </p:attrNameLst>
                                      </p:cBhvr>
                                      <p:tavLst>
                                        <p:tav tm="0">
                                          <p:val>
                                            <p:strVal val="ppt_y"/>
                                          </p:val>
                                        </p:tav>
                                        <p:tav tm="100000">
                                          <p:val>
                                            <p:strVal val="1+ppt_h/2"/>
                                          </p:val>
                                        </p:tav>
                                      </p:tavLst>
                                    </p:anim>
                                    <p:set>
                                      <p:cBhvr>
                                        <p:cTn id="12" dur="1" fill="hold">
                                          <p:stCondLst>
                                            <p:cond delay="499"/>
                                          </p:stCondLst>
                                        </p:cTn>
                                        <p:tgtEl>
                                          <p:spTgt spid="7157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15807"/>
                                        </p:tgtEl>
                                        <p:attrNameLst>
                                          <p:attrName>style.visibility</p:attrName>
                                        </p:attrNameLst>
                                      </p:cBhvr>
                                      <p:to>
                                        <p:strVal val="visible"/>
                                      </p:to>
                                    </p:set>
                                    <p:animEffect transition="in" filter="wipe(down)">
                                      <p:cBhvr>
                                        <p:cTn id="17" dur="500"/>
                                        <p:tgtEl>
                                          <p:spTgt spid="715807"/>
                                        </p:tgtEl>
                                      </p:cBhvr>
                                    </p:animEffect>
                                  </p:childTnLst>
                                </p:cTn>
                              </p:par>
                              <p:par>
                                <p:cTn id="18" presetID="2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8" grpId="0" build="p"/>
      <p:bldP spid="71580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solidFill>
                  <a:srgbClr val="FF0000"/>
                </a:solidFill>
              </a:rPr>
              <a:t>输出端口处理</a:t>
            </a:r>
            <a:endParaRPr lang="en-US" altLang="zh-CN" sz="2000" dirty="0">
              <a:solidFill>
                <a:srgbClr val="FF0000"/>
              </a:solidFill>
            </a:endParaRPr>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14695494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a:xfrm>
            <a:off x="267072" y="3581011"/>
            <a:ext cx="8267328" cy="2596314"/>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spcBef>
                <a:spcPts val="600"/>
              </a:spcBef>
            </a:pPr>
            <a:r>
              <a:rPr lang="zh-CN" altLang="en-US" dirty="0">
                <a:ea typeface="楷体" panose="02010609060101010101" pitchFamily="49" charset="-122"/>
                <a:cs typeface="Arial" panose="020B0604020202020204" pitchFamily="34" charset="0"/>
              </a:rPr>
              <a:t>缓存管理：当交换结构将分组交付给输出端口的速率超过输出链路速率时</a:t>
            </a:r>
          </a:p>
          <a:p>
            <a:pPr>
              <a:spcBef>
                <a:spcPts val="600"/>
              </a:spcBef>
              <a:buFont typeface="Wingdings" charset="0"/>
              <a:buChar char="v"/>
              <a:defRPr/>
            </a:pPr>
            <a:endParaRPr lang="en-US" i="1" dirty="0" smtClean="0">
              <a:solidFill>
                <a:srgbClr val="CC0000"/>
              </a:solidFill>
              <a:latin typeface="Gill Sans MT" panose="020B0502020104020203" pitchFamily="34" charset="0"/>
              <a:ea typeface="ＭＳ Ｐゴシック" charset="0"/>
            </a:endParaRPr>
          </a:p>
          <a:p>
            <a:pPr>
              <a:spcBef>
                <a:spcPts val="600"/>
              </a:spcBef>
              <a:buFont typeface="Wingdings" charset="0"/>
              <a:buChar char="v"/>
              <a:defRPr/>
            </a:pPr>
            <a:endParaRPr lang="en-US" i="1" dirty="0" smtClean="0">
              <a:solidFill>
                <a:srgbClr val="CC0000"/>
              </a:solidFill>
              <a:latin typeface="Gill Sans MT" panose="020B0502020104020203" pitchFamily="34" charset="0"/>
              <a:ea typeface="ＭＳ Ｐゴシック" charset="0"/>
            </a:endParaRPr>
          </a:p>
          <a:p>
            <a:pPr eaLnBrk="1" hangingPunct="1">
              <a:spcBef>
                <a:spcPts val="600"/>
              </a:spcBef>
            </a:pPr>
            <a:r>
              <a:rPr lang="zh-CN" altLang="en-US" dirty="0">
                <a:ea typeface="楷体" panose="02010609060101010101" pitchFamily="49" charset="-122"/>
                <a:cs typeface="Arial" panose="020B0604020202020204" pitchFamily="34" charset="0"/>
              </a:rPr>
              <a:t>调度原则：在数据报队列中选择数据报进行传输</a:t>
            </a:r>
          </a:p>
        </p:txBody>
      </p:sp>
      <p:sp>
        <p:nvSpPr>
          <p:cNvPr id="68614" name="Rectangle 5"/>
          <p:cNvSpPr>
            <a:spLocks noChangeArrowheads="1"/>
          </p:cNvSpPr>
          <p:nvPr/>
        </p:nvSpPr>
        <p:spPr bwMode="auto">
          <a:xfrm>
            <a:off x="2406650" y="1473200"/>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15" name="Rectangle 6"/>
          <p:cNvSpPr>
            <a:spLocks noChangeArrowheads="1"/>
          </p:cNvSpPr>
          <p:nvPr/>
        </p:nvSpPr>
        <p:spPr bwMode="auto">
          <a:xfrm>
            <a:off x="5329238" y="1931988"/>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00"/>
                </a:solidFill>
                <a:latin typeface="Gill Sans MT" panose="020B0502020104020203" pitchFamily="34" charset="0"/>
              </a:rPr>
              <a:t>line</a:t>
            </a:r>
          </a:p>
          <a:p>
            <a:pPr algn="ctr"/>
            <a:r>
              <a:rPr lang="en-US" altLang="zh-CN" sz="1600">
                <a:solidFill>
                  <a:srgbClr val="000000"/>
                </a:solidFill>
                <a:latin typeface="Gill Sans MT" panose="020B0502020104020203" pitchFamily="34" charset="0"/>
              </a:rPr>
              <a:t>termination</a:t>
            </a:r>
          </a:p>
        </p:txBody>
      </p:sp>
      <p:sp>
        <p:nvSpPr>
          <p:cNvPr id="68616" name="Rectangle 7"/>
          <p:cNvSpPr>
            <a:spLocks noChangeArrowheads="1"/>
          </p:cNvSpPr>
          <p:nvPr/>
        </p:nvSpPr>
        <p:spPr bwMode="auto">
          <a:xfrm>
            <a:off x="4019550" y="1658938"/>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17" name="Line 10"/>
          <p:cNvSpPr>
            <a:spLocks noChangeShapeType="1"/>
          </p:cNvSpPr>
          <p:nvPr/>
        </p:nvSpPr>
        <p:spPr bwMode="auto">
          <a:xfrm>
            <a:off x="3841750" y="237807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18" name="Line 11"/>
          <p:cNvSpPr>
            <a:spLocks noChangeShapeType="1"/>
          </p:cNvSpPr>
          <p:nvPr/>
        </p:nvSpPr>
        <p:spPr bwMode="auto">
          <a:xfrm>
            <a:off x="5175250" y="2335213"/>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19" name="Line 12"/>
          <p:cNvSpPr>
            <a:spLocks noChangeShapeType="1"/>
          </p:cNvSpPr>
          <p:nvPr/>
        </p:nvSpPr>
        <p:spPr bwMode="auto">
          <a:xfrm flipV="1">
            <a:off x="6732588" y="2376488"/>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20" name="Rectangle 13"/>
          <p:cNvSpPr>
            <a:spLocks noChangeArrowheads="1"/>
          </p:cNvSpPr>
          <p:nvPr/>
        </p:nvSpPr>
        <p:spPr bwMode="auto">
          <a:xfrm>
            <a:off x="4052888" y="1968500"/>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600" dirty="0">
                <a:solidFill>
                  <a:srgbClr val="000000"/>
                </a:solidFill>
                <a:latin typeface="Gill Sans MT" panose="020B0502020104020203" pitchFamily="34" charset="0"/>
              </a:rPr>
              <a:t>link </a:t>
            </a:r>
          </a:p>
          <a:p>
            <a:pPr algn="ctr">
              <a:lnSpc>
                <a:spcPct val="90000"/>
              </a:lnSpc>
            </a:pPr>
            <a:r>
              <a:rPr lang="en-US" altLang="zh-CN" sz="1600" dirty="0">
                <a:solidFill>
                  <a:srgbClr val="000000"/>
                </a:solidFill>
                <a:latin typeface="Gill Sans MT" panose="020B0502020104020203" pitchFamily="34" charset="0"/>
              </a:rPr>
              <a:t>layer </a:t>
            </a:r>
          </a:p>
          <a:p>
            <a:pPr algn="ctr">
              <a:lnSpc>
                <a:spcPct val="90000"/>
              </a:lnSpc>
            </a:pPr>
            <a:r>
              <a:rPr lang="en-US" altLang="zh-CN" sz="1600" dirty="0">
                <a:solidFill>
                  <a:srgbClr val="000000"/>
                </a:solidFill>
                <a:latin typeface="Gill Sans MT" panose="020B0502020104020203" pitchFamily="34" charset="0"/>
              </a:rPr>
              <a:t>protocol</a:t>
            </a:r>
          </a:p>
          <a:p>
            <a:pPr algn="ctr">
              <a:lnSpc>
                <a:spcPct val="90000"/>
              </a:lnSpc>
            </a:pPr>
            <a:r>
              <a:rPr lang="en-US" altLang="zh-CN" sz="1600" dirty="0" smtClean="0">
                <a:solidFill>
                  <a:srgbClr val="000000"/>
                </a:solidFill>
                <a:latin typeface="Gill Sans MT" panose="020B0502020104020203" pitchFamily="34" charset="0"/>
              </a:rPr>
              <a:t>(send)</a:t>
            </a:r>
            <a:endParaRPr lang="en-US" altLang="zh-CN" sz="1600" dirty="0">
              <a:solidFill>
                <a:srgbClr val="000000"/>
              </a:solidFill>
              <a:latin typeface="Gill Sans MT" panose="020B0502020104020203" pitchFamily="34" charset="0"/>
            </a:endParaRPr>
          </a:p>
        </p:txBody>
      </p:sp>
      <p:sp>
        <p:nvSpPr>
          <p:cNvPr id="68621" name="Rectangle 16"/>
          <p:cNvSpPr>
            <a:spLocks noChangeArrowheads="1"/>
          </p:cNvSpPr>
          <p:nvPr/>
        </p:nvSpPr>
        <p:spPr bwMode="auto">
          <a:xfrm>
            <a:off x="847725" y="1762125"/>
            <a:ext cx="85883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zh-CN" altLang="en-US" sz="2000" dirty="0" smtClean="0">
                <a:solidFill>
                  <a:srgbClr val="000000"/>
                </a:solidFill>
                <a:latin typeface="Gill Sans MT" panose="020B0502020104020203" pitchFamily="34" charset="0"/>
              </a:rPr>
              <a:t>交换</a:t>
            </a:r>
            <a:endParaRPr lang="en-US" altLang="zh-CN" sz="2000" dirty="0" smtClean="0">
              <a:solidFill>
                <a:srgbClr val="000000"/>
              </a:solidFill>
              <a:latin typeface="Gill Sans MT" panose="020B0502020104020203" pitchFamily="34" charset="0"/>
            </a:endParaRPr>
          </a:p>
          <a:p>
            <a:pPr algn="ctr">
              <a:lnSpc>
                <a:spcPct val="90000"/>
              </a:lnSpc>
            </a:pPr>
            <a:r>
              <a:rPr lang="zh-CN" altLang="en-US" sz="2000" dirty="0" smtClean="0">
                <a:solidFill>
                  <a:srgbClr val="000000"/>
                </a:solidFill>
                <a:latin typeface="Gill Sans MT" panose="020B0502020104020203" pitchFamily="34" charset="0"/>
              </a:rPr>
              <a:t>结构</a:t>
            </a:r>
            <a:endParaRPr lang="en-US" altLang="zh-CN" sz="2000" dirty="0">
              <a:solidFill>
                <a:srgbClr val="000000"/>
              </a:solidFill>
              <a:latin typeface="Gill Sans MT" panose="020B0502020104020203" pitchFamily="34" charset="0"/>
            </a:endParaRPr>
          </a:p>
        </p:txBody>
      </p:sp>
      <p:grpSp>
        <p:nvGrpSpPr>
          <p:cNvPr id="68622" name="Group 28"/>
          <p:cNvGrpSpPr>
            <a:grpSpLocks/>
          </p:cNvGrpSpPr>
          <p:nvPr/>
        </p:nvGrpSpPr>
        <p:grpSpPr bwMode="auto">
          <a:xfrm>
            <a:off x="2559050" y="1609725"/>
            <a:ext cx="1247775" cy="1504950"/>
            <a:chOff x="3180" y="909"/>
            <a:chExt cx="786" cy="948"/>
          </a:xfrm>
        </p:grpSpPr>
        <p:sp>
          <p:nvSpPr>
            <p:cNvPr id="6862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29" name="Text Box 14"/>
            <p:cNvSpPr txBox="1">
              <a:spLocks noChangeArrowheads="1"/>
            </p:cNvSpPr>
            <p:nvPr/>
          </p:nvSpPr>
          <p:spPr bwMode="auto">
            <a:xfrm>
              <a:off x="3295" y="917"/>
              <a:ext cx="599"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00"/>
                  </a:solidFill>
                  <a:latin typeface="Gill Sans MT" panose="020B0502020104020203" pitchFamily="34" charset="0"/>
                </a:rPr>
                <a:t>datagram</a:t>
              </a:r>
            </a:p>
            <a:p>
              <a:pPr algn="ctr"/>
              <a:r>
                <a:rPr lang="en-US" altLang="zh-CN" sz="1600" dirty="0">
                  <a:solidFill>
                    <a:srgbClr val="000000"/>
                  </a:solidFill>
                  <a:latin typeface="Gill Sans MT" panose="020B0502020104020203" pitchFamily="34" charset="0"/>
                </a:rPr>
                <a:t>buffer</a:t>
              </a:r>
            </a:p>
            <a:p>
              <a:pPr algn="ctr"/>
              <a:endParaRPr lang="en-US" altLang="zh-CN" sz="1600" dirty="0">
                <a:solidFill>
                  <a:srgbClr val="000000"/>
                </a:solidFill>
                <a:latin typeface="Gill Sans MT" panose="020B0502020104020203" pitchFamily="34" charset="0"/>
              </a:endParaRPr>
            </a:p>
            <a:p>
              <a:pPr algn="ctr"/>
              <a:endParaRPr lang="en-US" altLang="zh-CN" sz="1600" dirty="0">
                <a:solidFill>
                  <a:srgbClr val="000000"/>
                </a:solidFill>
                <a:latin typeface="Gill Sans MT" panose="020B0502020104020203" pitchFamily="34" charset="0"/>
              </a:endParaRPr>
            </a:p>
            <a:p>
              <a:pPr algn="ctr"/>
              <a:r>
                <a:rPr lang="en-US" altLang="zh-CN" sz="1600" dirty="0">
                  <a:solidFill>
                    <a:srgbClr val="000000"/>
                  </a:solidFill>
                  <a:latin typeface="Gill Sans MT" panose="020B0502020104020203" pitchFamily="34" charset="0"/>
                </a:rPr>
                <a:t>queueing</a:t>
              </a:r>
            </a:p>
          </p:txBody>
        </p:sp>
        <p:grpSp>
          <p:nvGrpSpPr>
            <p:cNvPr id="68630" name="Group 17"/>
            <p:cNvGrpSpPr>
              <a:grpSpLocks/>
            </p:cNvGrpSpPr>
            <p:nvPr/>
          </p:nvGrpSpPr>
          <p:grpSpPr bwMode="auto">
            <a:xfrm>
              <a:off x="3260" y="1299"/>
              <a:ext cx="626" cy="295"/>
              <a:chOff x="310" y="3526"/>
              <a:chExt cx="1040" cy="457"/>
            </a:xfrm>
          </p:grpSpPr>
          <p:sp>
            <p:nvSpPr>
              <p:cNvPr id="6863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3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sp>
        <p:nvSpPr>
          <p:cNvPr id="68623" name="Line 27"/>
          <p:cNvSpPr>
            <a:spLocks noChangeShapeType="1"/>
          </p:cNvSpPr>
          <p:nvPr/>
        </p:nvSpPr>
        <p:spPr bwMode="auto">
          <a:xfrm>
            <a:off x="1770063" y="1338263"/>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24" name="Line 9"/>
          <p:cNvSpPr>
            <a:spLocks noChangeShapeType="1"/>
          </p:cNvSpPr>
          <p:nvPr/>
        </p:nvSpPr>
        <p:spPr bwMode="auto">
          <a:xfrm flipV="1">
            <a:off x="1762125" y="2420938"/>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25" name="TextBox 1"/>
          <p:cNvSpPr txBox="1">
            <a:spLocks noChangeArrowheads="1"/>
          </p:cNvSpPr>
          <p:nvPr/>
        </p:nvSpPr>
        <p:spPr bwMode="auto">
          <a:xfrm>
            <a:off x="4691062" y="1018679"/>
            <a:ext cx="3932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i="1" dirty="0">
                <a:solidFill>
                  <a:srgbClr val="CC0000"/>
                </a:solidFill>
                <a:latin typeface="Gill Sans MT" panose="020B0502020104020203" pitchFamily="34" charset="0"/>
              </a:rPr>
              <a:t>This slide in HUGELY important!</a:t>
            </a:r>
          </a:p>
        </p:txBody>
      </p:sp>
      <p:sp>
        <p:nvSpPr>
          <p:cNvPr id="4" name="TextBox 3"/>
          <p:cNvSpPr txBox="1">
            <a:spLocks noChangeArrowheads="1"/>
          </p:cNvSpPr>
          <p:nvPr/>
        </p:nvSpPr>
        <p:spPr bwMode="auto">
          <a:xfrm>
            <a:off x="3461003" y="4097743"/>
            <a:ext cx="4949572" cy="830262"/>
          </a:xfrm>
          <a:prstGeom prst="rect">
            <a:avLst/>
          </a:prstGeom>
          <a:solidFill>
            <a:schemeClr val="bg1"/>
          </a:solidFill>
          <a:ln w="25400">
            <a:solidFill>
              <a:srgbClr val="CC0000"/>
            </a:solidFill>
            <a:miter lim="800000"/>
            <a:headEnd/>
            <a:tailEnd/>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00"/>
                </a:solidFill>
                <a:latin typeface="Gill Sans MT" panose="020B0502020104020203" pitchFamily="34" charset="0"/>
              </a:rPr>
              <a:t>Datagram </a:t>
            </a:r>
            <a:r>
              <a:rPr lang="en-US" altLang="zh-CN" dirty="0" smtClean="0">
                <a:solidFill>
                  <a:srgbClr val="000000"/>
                </a:solidFill>
                <a:latin typeface="Gill Sans MT" panose="020B0502020104020203" pitchFamily="34" charset="0"/>
              </a:rPr>
              <a:t>(packets) </a:t>
            </a:r>
            <a:r>
              <a:rPr lang="en-US" altLang="zh-CN" dirty="0">
                <a:solidFill>
                  <a:srgbClr val="000000"/>
                </a:solidFill>
                <a:latin typeface="Gill Sans MT" panose="020B0502020104020203" pitchFamily="34" charset="0"/>
              </a:rPr>
              <a:t>can be lost due to congestion, lack of buffers</a:t>
            </a:r>
          </a:p>
        </p:txBody>
      </p:sp>
      <p:sp>
        <p:nvSpPr>
          <p:cNvPr id="33" name="TextBox 32"/>
          <p:cNvSpPr txBox="1">
            <a:spLocks noChangeArrowheads="1"/>
          </p:cNvSpPr>
          <p:nvPr/>
        </p:nvSpPr>
        <p:spPr bwMode="auto">
          <a:xfrm>
            <a:off x="3507490" y="5086540"/>
            <a:ext cx="4856598" cy="831850"/>
          </a:xfrm>
          <a:prstGeom prst="rect">
            <a:avLst/>
          </a:prstGeom>
          <a:solidFill>
            <a:schemeClr val="bg1"/>
          </a:solidFill>
          <a:ln w="25400">
            <a:solidFill>
              <a:srgbClr val="CC0000"/>
            </a:solidFill>
            <a:miter lim="800000"/>
            <a:headEnd/>
            <a:tailEnd/>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00"/>
                </a:solidFill>
                <a:latin typeface="Gill Sans MT" panose="020B0502020104020203" pitchFamily="34" charset="0"/>
              </a:rPr>
              <a:t>Priority scheduling – who gets best performance, network neutrality</a:t>
            </a:r>
          </a:p>
        </p:txBody>
      </p:sp>
      <p:sp>
        <p:nvSpPr>
          <p:cNvPr id="2" name="标题 1"/>
          <p:cNvSpPr>
            <a:spLocks noGrp="1"/>
          </p:cNvSpPr>
          <p:nvPr>
            <p:ph type="title"/>
          </p:nvPr>
        </p:nvSpPr>
        <p:spPr/>
        <p:txBody>
          <a:bodyPr/>
          <a:lstStyle/>
          <a:p>
            <a:r>
              <a:rPr lang="zh-CN" altLang="en-US" dirty="0" smtClean="0">
                <a:latin typeface="+mn-ea"/>
                <a:ea typeface="+mn-ea"/>
              </a:rPr>
              <a:t>输出端口</a:t>
            </a:r>
            <a:endParaRPr lang="zh-CN" altLang="en-US" dirty="0">
              <a:latin typeface="+mn-ea"/>
              <a:ea typeface="+mn-ea"/>
            </a:endParaRPr>
          </a:p>
        </p:txBody>
      </p:sp>
    </p:spTree>
    <p:extLst>
      <p:ext uri="{BB962C8B-B14F-4D97-AF65-F5344CB8AC3E}">
        <p14:creationId xmlns:p14="http://schemas.microsoft.com/office/powerpoint/2010/main" val="607878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solidFill>
                  <a:srgbClr val="FF0000"/>
                </a:solidFill>
              </a:rPr>
              <a:t>何处出现排队</a:t>
            </a:r>
            <a:endParaRPr lang="en-US" altLang="zh-CN" sz="2000" dirty="0">
              <a:solidFill>
                <a:srgbClr val="FF0000"/>
              </a:solidFill>
            </a:endParaRPr>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7372578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lang="zh-CN" altLang="en-US" dirty="0" smtClean="0">
                <a:latin typeface="+mn-ea"/>
                <a:ea typeface="+mn-ea"/>
              </a:rPr>
              <a:t>输入端口排队</a:t>
            </a:r>
            <a:endParaRPr lang="en-US" altLang="zh-CN" sz="2000" dirty="0" smtClean="0">
              <a:latin typeface="+mn-ea"/>
              <a:ea typeface="+mn-ea"/>
            </a:endParaRPr>
          </a:p>
        </p:txBody>
      </p:sp>
      <p:sp>
        <p:nvSpPr>
          <p:cNvPr id="60420" name="Rectangle 3"/>
          <p:cNvSpPr>
            <a:spLocks noGrp="1" noChangeArrowheads="1"/>
          </p:cNvSpPr>
          <p:nvPr>
            <p:ph idx="1"/>
          </p:nvPr>
        </p:nvSpPr>
        <p:spPr>
          <a:xfrm>
            <a:off x="325438" y="1042988"/>
            <a:ext cx="8488362" cy="1500707"/>
          </a:xfrm>
        </p:spPr>
        <p:txBody>
          <a:bodyPr/>
          <a:lstStyle/>
          <a:p>
            <a:pPr>
              <a:spcBef>
                <a:spcPts val="600"/>
              </a:spcBef>
            </a:pPr>
            <a:r>
              <a:rPr lang="en-US" altLang="zh-CN" sz="2000" dirty="0" smtClean="0">
                <a:ea typeface="ＭＳ Ｐゴシック" pitchFamily="34" charset="-128"/>
                <a:cs typeface="ＭＳ Ｐゴシック" pitchFamily="34" charset="-128"/>
              </a:rPr>
              <a:t>fabric slower than input ports combined -&gt;</a:t>
            </a:r>
            <a:r>
              <a:rPr lang="zh-CN" altLang="en-US" sz="2000" dirty="0"/>
              <a:t>在输入</a:t>
            </a:r>
            <a:r>
              <a:rPr lang="zh-CN" altLang="en-US" sz="2000" dirty="0" smtClean="0"/>
              <a:t>队列</a:t>
            </a:r>
            <a:r>
              <a:rPr lang="zh-CN" altLang="en-US" sz="2000" dirty="0"/>
              <a:t>可能发生</a:t>
            </a:r>
            <a:r>
              <a:rPr lang="zh-CN" altLang="en-US" sz="2000" dirty="0" smtClean="0">
                <a:solidFill>
                  <a:srgbClr val="FF0000"/>
                </a:solidFill>
              </a:rPr>
              <a:t>排队</a:t>
            </a:r>
            <a:r>
              <a:rPr lang="en-US" altLang="zh-CN" sz="2000" dirty="0" smtClean="0">
                <a:ea typeface="ＭＳ Ｐゴシック" pitchFamily="34" charset="-128"/>
                <a:cs typeface="ＭＳ Ｐゴシック" pitchFamily="34" charset="-128"/>
              </a:rPr>
              <a:t> </a:t>
            </a:r>
          </a:p>
          <a:p>
            <a:pPr lvl="1">
              <a:spcBef>
                <a:spcPts val="600"/>
              </a:spcBef>
            </a:pPr>
            <a:r>
              <a:rPr lang="zh-CN" altLang="en-US" sz="2000" dirty="0" smtClean="0"/>
              <a:t>由输入</a:t>
            </a:r>
            <a:r>
              <a:rPr lang="zh-CN" altLang="en-US" sz="2000" dirty="0"/>
              <a:t>缓冲区溢出</a:t>
            </a:r>
            <a:r>
              <a:rPr lang="zh-CN" altLang="en-US" sz="2000" dirty="0" smtClean="0"/>
              <a:t>导致排队时延和丢失 </a:t>
            </a:r>
            <a:r>
              <a:rPr lang="en-US" altLang="zh-CN" sz="2000" dirty="0" smtClean="0"/>
              <a:t>! </a:t>
            </a:r>
            <a:endParaRPr lang="en-US" altLang="zh-CN" sz="2000" dirty="0" smtClean="0">
              <a:solidFill>
                <a:srgbClr val="CC0000"/>
              </a:solidFill>
              <a:latin typeface="Gill Sans MT" pitchFamily="34" charset="0"/>
              <a:ea typeface="ＭＳ Ｐゴシック" pitchFamily="34" charset="-128"/>
              <a:cs typeface="Gill Sans MT" pitchFamily="34" charset="0"/>
            </a:endParaRPr>
          </a:p>
          <a:p>
            <a:pPr>
              <a:spcBef>
                <a:spcPts val="600"/>
              </a:spcBef>
            </a:pPr>
            <a:r>
              <a:rPr lang="zh-CN" altLang="en-US" sz="2000" dirty="0" smtClean="0">
                <a:solidFill>
                  <a:srgbClr val="CC0000"/>
                </a:solidFill>
                <a:ea typeface="ＭＳ Ｐゴシック" pitchFamily="34" charset="-128"/>
                <a:cs typeface="ＭＳ Ｐゴシック" pitchFamily="34" charset="-128"/>
              </a:rPr>
              <a:t>线头</a:t>
            </a:r>
            <a:r>
              <a:rPr lang="en-US" altLang="zh-CN" sz="2000" dirty="0" smtClean="0">
                <a:solidFill>
                  <a:srgbClr val="CC0000"/>
                </a:solidFill>
                <a:ea typeface="ＭＳ Ｐゴシック" pitchFamily="34" charset="-128"/>
                <a:cs typeface="ＭＳ Ｐゴシック" pitchFamily="34" charset="-128"/>
              </a:rPr>
              <a:t>(HOL)</a:t>
            </a:r>
            <a:r>
              <a:rPr lang="zh-CN" altLang="en-US" sz="2000" dirty="0" smtClean="0">
                <a:solidFill>
                  <a:srgbClr val="CC0000"/>
                </a:solidFill>
                <a:ea typeface="ＭＳ Ｐゴシック" pitchFamily="34" charset="-128"/>
                <a:cs typeface="ＭＳ Ｐゴシック" pitchFamily="34" charset="-128"/>
              </a:rPr>
              <a:t>阻塞：</a:t>
            </a:r>
            <a:r>
              <a:rPr lang="en-US" altLang="zh-CN" sz="2000" dirty="0" smtClean="0">
                <a:solidFill>
                  <a:srgbClr val="CC0000"/>
                </a:solidFill>
                <a:ea typeface="ＭＳ Ｐゴシック" pitchFamily="34" charset="-128"/>
                <a:cs typeface="ＭＳ Ｐゴシック" pitchFamily="34" charset="-128"/>
              </a:rPr>
              <a:t> </a:t>
            </a:r>
            <a:r>
              <a:rPr lang="zh-CN" altLang="en-US" sz="2000" dirty="0" smtClean="0"/>
              <a:t>队列</a:t>
            </a:r>
            <a:r>
              <a:rPr lang="zh-CN" altLang="en-US" sz="2000" dirty="0"/>
              <a:t>前端的排队数据报</a:t>
            </a:r>
            <a:r>
              <a:rPr lang="zh-CN" altLang="en-US" sz="2000" dirty="0">
                <a:solidFill>
                  <a:srgbClr val="FF0000"/>
                </a:solidFill>
              </a:rPr>
              <a:t>阻止</a:t>
            </a:r>
            <a:r>
              <a:rPr lang="zh-CN" altLang="en-US" sz="2000" dirty="0"/>
              <a:t>队列中的其他</a:t>
            </a:r>
            <a:r>
              <a:rPr lang="zh-CN" altLang="en-US" sz="2000" dirty="0" smtClean="0"/>
              <a:t>数据包</a:t>
            </a:r>
            <a:r>
              <a:rPr lang="zh-CN" altLang="en-US" sz="2000" dirty="0" smtClean="0">
                <a:solidFill>
                  <a:srgbClr val="FF0000"/>
                </a:solidFill>
              </a:rPr>
              <a:t>向前移动 </a:t>
            </a:r>
            <a:endParaRPr lang="en-US" altLang="zh-CN" sz="2000" dirty="0" smtClean="0">
              <a:ea typeface="ＭＳ Ｐゴシック" pitchFamily="34" charset="-128"/>
              <a:cs typeface="ＭＳ Ｐゴシック" pitchFamily="34" charset="-128"/>
            </a:endParaRPr>
          </a:p>
        </p:txBody>
      </p:sp>
      <p:grpSp>
        <p:nvGrpSpPr>
          <p:cNvPr id="60421" name="Group 7"/>
          <p:cNvGrpSpPr>
            <a:grpSpLocks/>
          </p:cNvGrpSpPr>
          <p:nvPr/>
        </p:nvGrpSpPr>
        <p:grpSpPr bwMode="auto">
          <a:xfrm>
            <a:off x="1389063" y="2755900"/>
            <a:ext cx="3027362" cy="1809750"/>
            <a:chOff x="523" y="976"/>
            <a:chExt cx="2099" cy="1356"/>
          </a:xfrm>
        </p:grpSpPr>
        <p:sp>
          <p:nvSpPr>
            <p:cNvPr id="60468"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nvGrpSpPr>
            <p:cNvPr id="60469" name="Group 9"/>
            <p:cNvGrpSpPr>
              <a:grpSpLocks/>
            </p:cNvGrpSpPr>
            <p:nvPr/>
          </p:nvGrpSpPr>
          <p:grpSpPr bwMode="auto">
            <a:xfrm>
              <a:off x="804" y="997"/>
              <a:ext cx="249" cy="1295"/>
              <a:chOff x="748" y="997"/>
              <a:chExt cx="249" cy="1295"/>
            </a:xfrm>
          </p:grpSpPr>
          <p:sp>
            <p:nvSpPr>
              <p:cNvPr id="60488"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89"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90"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grpSp>
          <p:nvGrpSpPr>
            <p:cNvPr id="60470" name="Group 13"/>
            <p:cNvGrpSpPr>
              <a:grpSpLocks/>
            </p:cNvGrpSpPr>
            <p:nvPr/>
          </p:nvGrpSpPr>
          <p:grpSpPr bwMode="auto">
            <a:xfrm>
              <a:off x="2109" y="1002"/>
              <a:ext cx="249" cy="1295"/>
              <a:chOff x="748" y="997"/>
              <a:chExt cx="249" cy="1295"/>
            </a:xfrm>
          </p:grpSpPr>
          <p:sp>
            <p:nvSpPr>
              <p:cNvPr id="60485"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60486" name="Rectangle 15"/>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60487"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p>
                <a:endParaRPr lang="zh-CN" altLang="zh-CN"/>
              </a:p>
            </p:txBody>
          </p:sp>
        </p:grpSp>
        <p:sp>
          <p:nvSpPr>
            <p:cNvPr id="60471" name="Line 17"/>
            <p:cNvSpPr>
              <a:spLocks noChangeShapeType="1"/>
            </p:cNvSpPr>
            <p:nvPr/>
          </p:nvSpPr>
          <p:spPr bwMode="auto">
            <a:xfrm>
              <a:off x="1946" y="1181"/>
              <a:ext cx="162" cy="0"/>
            </a:xfrm>
            <a:prstGeom prst="line">
              <a:avLst/>
            </a:prstGeom>
            <a:noFill/>
            <a:ln w="19050">
              <a:solidFill>
                <a:schemeClr val="tx1"/>
              </a:solidFill>
              <a:round/>
              <a:headEnd/>
              <a:tailEnd/>
            </a:ln>
          </p:spPr>
          <p:txBody>
            <a:bodyPr wrap="none"/>
            <a:lstStyle/>
            <a:p>
              <a:endParaRPr lang="zh-CN" altLang="en-US"/>
            </a:p>
          </p:txBody>
        </p:sp>
        <p:sp>
          <p:nvSpPr>
            <p:cNvPr id="60472" name="Line 18"/>
            <p:cNvSpPr>
              <a:spLocks noChangeShapeType="1"/>
            </p:cNvSpPr>
            <p:nvPr/>
          </p:nvSpPr>
          <p:spPr bwMode="auto">
            <a:xfrm>
              <a:off x="1940" y="1644"/>
              <a:ext cx="163" cy="0"/>
            </a:xfrm>
            <a:prstGeom prst="line">
              <a:avLst/>
            </a:prstGeom>
            <a:noFill/>
            <a:ln w="19050">
              <a:solidFill>
                <a:schemeClr val="tx1"/>
              </a:solidFill>
              <a:round/>
              <a:headEnd/>
              <a:tailEnd/>
            </a:ln>
          </p:spPr>
          <p:txBody>
            <a:bodyPr wrap="none"/>
            <a:lstStyle/>
            <a:p>
              <a:endParaRPr lang="zh-CN" altLang="en-US"/>
            </a:p>
          </p:txBody>
        </p:sp>
        <p:sp>
          <p:nvSpPr>
            <p:cNvPr id="60473" name="Line 19"/>
            <p:cNvSpPr>
              <a:spLocks noChangeShapeType="1"/>
            </p:cNvSpPr>
            <p:nvPr/>
          </p:nvSpPr>
          <p:spPr bwMode="auto">
            <a:xfrm>
              <a:off x="1940" y="2119"/>
              <a:ext cx="163" cy="0"/>
            </a:xfrm>
            <a:prstGeom prst="line">
              <a:avLst/>
            </a:prstGeom>
            <a:noFill/>
            <a:ln w="19050">
              <a:solidFill>
                <a:schemeClr val="tx1"/>
              </a:solidFill>
              <a:round/>
              <a:headEnd/>
              <a:tailEnd/>
            </a:ln>
          </p:spPr>
          <p:txBody>
            <a:bodyPr wrap="none"/>
            <a:lstStyle/>
            <a:p>
              <a:endParaRPr lang="zh-CN" altLang="en-US"/>
            </a:p>
          </p:txBody>
        </p:sp>
        <p:sp>
          <p:nvSpPr>
            <p:cNvPr id="60474" name="Line 20"/>
            <p:cNvSpPr>
              <a:spLocks noChangeShapeType="1"/>
            </p:cNvSpPr>
            <p:nvPr/>
          </p:nvSpPr>
          <p:spPr bwMode="auto">
            <a:xfrm>
              <a:off x="1044" y="1164"/>
              <a:ext cx="163" cy="0"/>
            </a:xfrm>
            <a:prstGeom prst="line">
              <a:avLst/>
            </a:prstGeom>
            <a:noFill/>
            <a:ln w="19050">
              <a:solidFill>
                <a:schemeClr val="tx1"/>
              </a:solidFill>
              <a:round/>
              <a:headEnd/>
              <a:tailEnd/>
            </a:ln>
          </p:spPr>
          <p:txBody>
            <a:bodyPr wrap="none"/>
            <a:lstStyle/>
            <a:p>
              <a:endParaRPr lang="zh-CN" altLang="en-US"/>
            </a:p>
          </p:txBody>
        </p:sp>
        <p:sp>
          <p:nvSpPr>
            <p:cNvPr id="60475" name="Line 21"/>
            <p:cNvSpPr>
              <a:spLocks noChangeShapeType="1"/>
            </p:cNvSpPr>
            <p:nvPr/>
          </p:nvSpPr>
          <p:spPr bwMode="auto">
            <a:xfrm>
              <a:off x="1038" y="1629"/>
              <a:ext cx="162" cy="0"/>
            </a:xfrm>
            <a:prstGeom prst="line">
              <a:avLst/>
            </a:prstGeom>
            <a:noFill/>
            <a:ln w="19050">
              <a:solidFill>
                <a:schemeClr val="tx1"/>
              </a:solidFill>
              <a:round/>
              <a:headEnd/>
              <a:tailEnd/>
            </a:ln>
          </p:spPr>
          <p:txBody>
            <a:bodyPr wrap="none"/>
            <a:lstStyle/>
            <a:p>
              <a:endParaRPr lang="zh-CN" altLang="en-US"/>
            </a:p>
          </p:txBody>
        </p:sp>
        <p:sp>
          <p:nvSpPr>
            <p:cNvPr id="60476" name="Line 22"/>
            <p:cNvSpPr>
              <a:spLocks noChangeShapeType="1"/>
            </p:cNvSpPr>
            <p:nvPr/>
          </p:nvSpPr>
          <p:spPr bwMode="auto">
            <a:xfrm>
              <a:off x="1038" y="2102"/>
              <a:ext cx="162" cy="0"/>
            </a:xfrm>
            <a:prstGeom prst="line">
              <a:avLst/>
            </a:prstGeom>
            <a:noFill/>
            <a:ln w="19050">
              <a:solidFill>
                <a:schemeClr val="tx1"/>
              </a:solidFill>
              <a:round/>
              <a:headEnd/>
              <a:tailEnd/>
            </a:ln>
          </p:spPr>
          <p:txBody>
            <a:bodyPr wrap="none"/>
            <a:lstStyle/>
            <a:p>
              <a:endParaRPr lang="zh-CN" altLang="en-US"/>
            </a:p>
          </p:txBody>
        </p:sp>
        <p:grpSp>
          <p:nvGrpSpPr>
            <p:cNvPr id="60477" name="Group 23"/>
            <p:cNvGrpSpPr>
              <a:grpSpLocks/>
            </p:cNvGrpSpPr>
            <p:nvPr/>
          </p:nvGrpSpPr>
          <p:grpSpPr bwMode="auto">
            <a:xfrm>
              <a:off x="523" y="1169"/>
              <a:ext cx="288" cy="939"/>
              <a:chOff x="-60" y="1148"/>
              <a:chExt cx="168" cy="939"/>
            </a:xfrm>
          </p:grpSpPr>
          <p:sp>
            <p:nvSpPr>
              <p:cNvPr id="60482" name="Line 24"/>
              <p:cNvSpPr>
                <a:spLocks noChangeShapeType="1"/>
              </p:cNvSpPr>
              <p:nvPr/>
            </p:nvSpPr>
            <p:spPr bwMode="auto">
              <a:xfrm>
                <a:off x="-54" y="1148"/>
                <a:ext cx="162" cy="0"/>
              </a:xfrm>
              <a:prstGeom prst="line">
                <a:avLst/>
              </a:prstGeom>
              <a:noFill/>
              <a:ln w="19050">
                <a:solidFill>
                  <a:schemeClr val="tx1"/>
                </a:solidFill>
                <a:round/>
                <a:headEnd/>
                <a:tailEnd/>
              </a:ln>
            </p:spPr>
            <p:txBody>
              <a:bodyPr wrap="none"/>
              <a:lstStyle/>
              <a:p>
                <a:endParaRPr lang="zh-CN" altLang="en-US"/>
              </a:p>
            </p:txBody>
          </p:sp>
          <p:sp>
            <p:nvSpPr>
              <p:cNvPr id="60483" name="Line 25"/>
              <p:cNvSpPr>
                <a:spLocks noChangeShapeType="1"/>
              </p:cNvSpPr>
              <p:nvPr/>
            </p:nvSpPr>
            <p:spPr bwMode="auto">
              <a:xfrm>
                <a:off x="-60" y="1613"/>
                <a:ext cx="162" cy="0"/>
              </a:xfrm>
              <a:prstGeom prst="line">
                <a:avLst/>
              </a:prstGeom>
              <a:noFill/>
              <a:ln w="19050">
                <a:solidFill>
                  <a:schemeClr val="tx1"/>
                </a:solidFill>
                <a:round/>
                <a:headEnd/>
                <a:tailEnd/>
              </a:ln>
            </p:spPr>
            <p:txBody>
              <a:bodyPr wrap="none"/>
              <a:lstStyle/>
              <a:p>
                <a:endParaRPr lang="zh-CN" altLang="en-US"/>
              </a:p>
            </p:txBody>
          </p:sp>
          <p:sp>
            <p:nvSpPr>
              <p:cNvPr id="60484" name="Line 26"/>
              <p:cNvSpPr>
                <a:spLocks noChangeShapeType="1"/>
              </p:cNvSpPr>
              <p:nvPr/>
            </p:nvSpPr>
            <p:spPr bwMode="auto">
              <a:xfrm>
                <a:off x="-60" y="2087"/>
                <a:ext cx="162" cy="0"/>
              </a:xfrm>
              <a:prstGeom prst="line">
                <a:avLst/>
              </a:prstGeom>
              <a:noFill/>
              <a:ln w="19050">
                <a:solidFill>
                  <a:schemeClr val="tx1"/>
                </a:solidFill>
                <a:round/>
                <a:headEnd/>
                <a:tailEnd/>
              </a:ln>
            </p:spPr>
            <p:txBody>
              <a:bodyPr wrap="none"/>
              <a:lstStyle/>
              <a:p>
                <a:endParaRPr lang="zh-CN" altLang="en-US"/>
              </a:p>
            </p:txBody>
          </p:sp>
        </p:grpSp>
        <p:grpSp>
          <p:nvGrpSpPr>
            <p:cNvPr id="60478" name="Group 27"/>
            <p:cNvGrpSpPr>
              <a:grpSpLocks/>
            </p:cNvGrpSpPr>
            <p:nvPr/>
          </p:nvGrpSpPr>
          <p:grpSpPr bwMode="auto">
            <a:xfrm>
              <a:off x="2334" y="1173"/>
              <a:ext cx="288" cy="939"/>
              <a:chOff x="-60" y="1148"/>
              <a:chExt cx="168" cy="939"/>
            </a:xfrm>
          </p:grpSpPr>
          <p:sp>
            <p:nvSpPr>
              <p:cNvPr id="60479"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80"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81"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p:spPr>
            <p:txBody>
              <a:bodyPr wrap="none"/>
              <a:lstStyle/>
              <a:p>
                <a:endParaRPr lang="zh-CN" altLang="en-US"/>
              </a:p>
            </p:txBody>
          </p:sp>
        </p:grpSp>
      </p:grpSp>
      <p:sp>
        <p:nvSpPr>
          <p:cNvPr id="60422" name="Rectangle 55"/>
          <p:cNvSpPr>
            <a:spLocks noChangeArrowheads="1"/>
          </p:cNvSpPr>
          <p:nvPr/>
        </p:nvSpPr>
        <p:spPr bwMode="auto">
          <a:xfrm>
            <a:off x="1841500" y="2752725"/>
            <a:ext cx="252413" cy="130175"/>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23" name="Rectangle 56"/>
          <p:cNvSpPr>
            <a:spLocks noChangeArrowheads="1"/>
          </p:cNvSpPr>
          <p:nvPr/>
        </p:nvSpPr>
        <p:spPr bwMode="auto">
          <a:xfrm>
            <a:off x="1827213" y="3484563"/>
            <a:ext cx="252412" cy="131762"/>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60424" name="Rectangle 57"/>
          <p:cNvSpPr>
            <a:spLocks noChangeArrowheads="1"/>
          </p:cNvSpPr>
          <p:nvPr/>
        </p:nvSpPr>
        <p:spPr bwMode="auto">
          <a:xfrm>
            <a:off x="1825625" y="4119563"/>
            <a:ext cx="252413" cy="130175"/>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25" name="Rectangle 58"/>
          <p:cNvSpPr>
            <a:spLocks noChangeArrowheads="1"/>
          </p:cNvSpPr>
          <p:nvPr/>
        </p:nvSpPr>
        <p:spPr bwMode="auto">
          <a:xfrm>
            <a:off x="1482725" y="2747963"/>
            <a:ext cx="252413" cy="131762"/>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60426" name="Rectangle 59"/>
          <p:cNvSpPr>
            <a:spLocks noChangeArrowheads="1"/>
          </p:cNvSpPr>
          <p:nvPr/>
        </p:nvSpPr>
        <p:spPr bwMode="auto">
          <a:xfrm>
            <a:off x="1477963" y="4108450"/>
            <a:ext cx="252412" cy="131763"/>
          </a:xfrm>
          <a:prstGeom prst="rect">
            <a:avLst/>
          </a:prstGeom>
          <a:solidFill>
            <a:srgbClr val="00CC00"/>
          </a:solidFill>
          <a:ln w="9525">
            <a:solidFill>
              <a:schemeClr val="tx1"/>
            </a:solidFill>
            <a:miter lim="800000"/>
            <a:headEnd/>
            <a:tailEnd/>
          </a:ln>
        </p:spPr>
        <p:txBody>
          <a:bodyPr wrap="none" anchor="ctr"/>
          <a:lstStyle/>
          <a:p>
            <a:endParaRPr lang="zh-CN" altLang="zh-CN"/>
          </a:p>
        </p:txBody>
      </p:sp>
      <p:sp>
        <p:nvSpPr>
          <p:cNvPr id="60427" name="Line 60"/>
          <p:cNvSpPr>
            <a:spLocks noChangeShapeType="1"/>
          </p:cNvSpPr>
          <p:nvPr/>
        </p:nvSpPr>
        <p:spPr bwMode="auto">
          <a:xfrm>
            <a:off x="2133600" y="2808288"/>
            <a:ext cx="1479550" cy="1587"/>
          </a:xfrm>
          <a:prstGeom prst="line">
            <a:avLst/>
          </a:prstGeom>
          <a:noFill/>
          <a:ln w="28575">
            <a:solidFill>
              <a:srgbClr val="FF0000"/>
            </a:solidFill>
            <a:prstDash val="dash"/>
            <a:round/>
            <a:headEnd/>
            <a:tailEnd type="triangle" w="med" len="med"/>
          </a:ln>
        </p:spPr>
        <p:txBody>
          <a:bodyPr wrap="none"/>
          <a:lstStyle/>
          <a:p>
            <a:endParaRPr lang="zh-CN" altLang="en-US"/>
          </a:p>
        </p:txBody>
      </p:sp>
      <p:sp>
        <p:nvSpPr>
          <p:cNvPr id="60428" name="Freeform 61"/>
          <p:cNvSpPr>
            <a:spLocks/>
          </p:cNvSpPr>
          <p:nvPr/>
        </p:nvSpPr>
        <p:spPr bwMode="auto">
          <a:xfrm>
            <a:off x="2178050" y="3206750"/>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a:solidFill>
              <a:srgbClr val="FF0000"/>
            </a:solidFill>
            <a:prstDash val="dash"/>
            <a:round/>
            <a:headEnd/>
            <a:tailEnd type="triangle" w="med" len="med"/>
          </a:ln>
        </p:spPr>
        <p:txBody>
          <a:bodyPr wrap="none"/>
          <a:lstStyle/>
          <a:p>
            <a:endParaRPr lang="zh-CN" altLang="en-US"/>
          </a:p>
        </p:txBody>
      </p:sp>
      <p:sp>
        <p:nvSpPr>
          <p:cNvPr id="60429" name="Text Box 62"/>
          <p:cNvSpPr txBox="1">
            <a:spLocks noChangeArrowheads="1"/>
          </p:cNvSpPr>
          <p:nvPr/>
        </p:nvSpPr>
        <p:spPr bwMode="auto">
          <a:xfrm>
            <a:off x="1349375" y="4662488"/>
            <a:ext cx="3052215" cy="1190625"/>
          </a:xfrm>
          <a:prstGeom prst="rect">
            <a:avLst/>
          </a:prstGeom>
          <a:noFill/>
          <a:ln w="9525">
            <a:noFill/>
            <a:miter lim="800000"/>
            <a:headEnd/>
            <a:tailEnd/>
          </a:ln>
        </p:spPr>
        <p:txBody>
          <a:bodyPr wrap="square">
            <a:spAutoFit/>
          </a:bodyPr>
          <a:lstStyle/>
          <a:p>
            <a:r>
              <a:rPr lang="en-US" altLang="zh-CN" dirty="0">
                <a:latin typeface="Gill Sans MT" pitchFamily="34" charset="0"/>
              </a:rPr>
              <a:t>output port contention:</a:t>
            </a:r>
          </a:p>
          <a:p>
            <a:r>
              <a:rPr lang="en-US" altLang="zh-CN" dirty="0">
                <a:latin typeface="Gill Sans MT" pitchFamily="34" charset="0"/>
              </a:rPr>
              <a:t>only one red datagram can be transferred.</a:t>
            </a:r>
            <a:br>
              <a:rPr lang="en-US" altLang="zh-CN" dirty="0">
                <a:latin typeface="Gill Sans MT" pitchFamily="34" charset="0"/>
              </a:rPr>
            </a:br>
            <a:r>
              <a:rPr lang="en-US" altLang="zh-CN" i="1" dirty="0">
                <a:latin typeface="Gill Sans MT" pitchFamily="34" charset="0"/>
              </a:rPr>
              <a:t>lower red packet is blocked</a:t>
            </a:r>
          </a:p>
        </p:txBody>
      </p:sp>
      <p:sp>
        <p:nvSpPr>
          <p:cNvPr id="60430" name="Text Box 64"/>
          <p:cNvSpPr txBox="1">
            <a:spLocks noChangeArrowheads="1"/>
          </p:cNvSpPr>
          <p:nvPr/>
        </p:nvSpPr>
        <p:spPr bwMode="auto">
          <a:xfrm>
            <a:off x="2527300" y="3552825"/>
            <a:ext cx="747713" cy="581025"/>
          </a:xfrm>
          <a:prstGeom prst="rect">
            <a:avLst/>
          </a:prstGeom>
          <a:noFill/>
          <a:ln w="9525">
            <a:noFill/>
            <a:miter lim="800000"/>
            <a:headEnd/>
            <a:tailEnd/>
          </a:ln>
        </p:spPr>
        <p:txBody>
          <a:bodyPr wrap="none">
            <a:spAutoFit/>
          </a:bodyPr>
          <a:lstStyle/>
          <a:p>
            <a:pPr algn="ctr"/>
            <a:r>
              <a:rPr lang="en-US" altLang="zh-CN" sz="1600" dirty="0">
                <a:latin typeface="+mn-lt"/>
              </a:rPr>
              <a:t>switch</a:t>
            </a:r>
          </a:p>
          <a:p>
            <a:pPr algn="ctr"/>
            <a:r>
              <a:rPr lang="en-US" altLang="zh-CN" sz="1600" dirty="0">
                <a:latin typeface="+mn-lt"/>
              </a:rPr>
              <a:t>fabric</a:t>
            </a:r>
          </a:p>
        </p:txBody>
      </p:sp>
      <p:sp>
        <p:nvSpPr>
          <p:cNvPr id="60431" name="Line 73"/>
          <p:cNvSpPr>
            <a:spLocks noChangeShapeType="1"/>
          </p:cNvSpPr>
          <p:nvPr/>
        </p:nvSpPr>
        <p:spPr bwMode="auto">
          <a:xfrm>
            <a:off x="2124075" y="3552825"/>
            <a:ext cx="1458913" cy="19050"/>
          </a:xfrm>
          <a:prstGeom prst="line">
            <a:avLst/>
          </a:prstGeom>
          <a:noFill/>
          <a:ln w="28575">
            <a:solidFill>
              <a:srgbClr val="000099"/>
            </a:solidFill>
            <a:prstDash val="dash"/>
            <a:round/>
            <a:headEnd/>
            <a:tailEnd type="triangle" w="med" len="med"/>
          </a:ln>
        </p:spPr>
        <p:txBody>
          <a:bodyPr wrap="none"/>
          <a:lstStyle/>
          <a:p>
            <a:endParaRPr lang="zh-CN" altLang="en-US"/>
          </a:p>
        </p:txBody>
      </p:sp>
      <p:grpSp>
        <p:nvGrpSpPr>
          <p:cNvPr id="7" name="Group 79"/>
          <p:cNvGrpSpPr>
            <a:grpSpLocks/>
          </p:cNvGrpSpPr>
          <p:nvPr/>
        </p:nvGrpSpPr>
        <p:grpSpPr bwMode="auto">
          <a:xfrm>
            <a:off x="4879975" y="2776538"/>
            <a:ext cx="3027363" cy="3086100"/>
            <a:chOff x="3074" y="2025"/>
            <a:chExt cx="1907" cy="1944"/>
          </a:xfrm>
        </p:grpSpPr>
        <p:grpSp>
          <p:nvGrpSpPr>
            <p:cNvPr id="60435" name="Group 31"/>
            <p:cNvGrpSpPr>
              <a:grpSpLocks/>
            </p:cNvGrpSpPr>
            <p:nvPr/>
          </p:nvGrpSpPr>
          <p:grpSpPr bwMode="auto">
            <a:xfrm>
              <a:off x="3074" y="2047"/>
              <a:ext cx="1907" cy="1140"/>
              <a:chOff x="523" y="976"/>
              <a:chExt cx="2099" cy="1356"/>
            </a:xfrm>
          </p:grpSpPr>
          <p:sp>
            <p:nvSpPr>
              <p:cNvPr id="60445"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nvGrpSpPr>
              <p:cNvPr id="60446" name="Group 33"/>
              <p:cNvGrpSpPr>
                <a:grpSpLocks/>
              </p:cNvGrpSpPr>
              <p:nvPr/>
            </p:nvGrpSpPr>
            <p:grpSpPr bwMode="auto">
              <a:xfrm>
                <a:off x="804" y="997"/>
                <a:ext cx="249" cy="1295"/>
                <a:chOff x="748" y="997"/>
                <a:chExt cx="249" cy="1295"/>
              </a:xfrm>
            </p:grpSpPr>
            <p:sp>
              <p:nvSpPr>
                <p:cNvPr id="60465"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66"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67"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grpSp>
            <p:nvGrpSpPr>
              <p:cNvPr id="60447" name="Group 37"/>
              <p:cNvGrpSpPr>
                <a:grpSpLocks/>
              </p:cNvGrpSpPr>
              <p:nvPr/>
            </p:nvGrpSpPr>
            <p:grpSpPr bwMode="auto">
              <a:xfrm>
                <a:off x="2109" y="1002"/>
                <a:ext cx="249" cy="1295"/>
                <a:chOff x="748" y="997"/>
                <a:chExt cx="249" cy="1295"/>
              </a:xfrm>
            </p:grpSpPr>
            <p:sp>
              <p:nvSpPr>
                <p:cNvPr id="60462"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60463" name="Rectangle 39"/>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p>
                  <a:pPr algn="ctr"/>
                  <a:endParaRPr lang="zh-CN" altLang="zh-CN"/>
                </a:p>
              </p:txBody>
            </p:sp>
            <p:sp>
              <p:nvSpPr>
                <p:cNvPr id="60464"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p>
                  <a:endParaRPr lang="zh-CN" altLang="zh-CN"/>
                </a:p>
              </p:txBody>
            </p:sp>
          </p:grpSp>
          <p:sp>
            <p:nvSpPr>
              <p:cNvPr id="60448" name="Line 41"/>
              <p:cNvSpPr>
                <a:spLocks noChangeShapeType="1"/>
              </p:cNvSpPr>
              <p:nvPr/>
            </p:nvSpPr>
            <p:spPr bwMode="auto">
              <a:xfrm>
                <a:off x="1946" y="1181"/>
                <a:ext cx="162" cy="0"/>
              </a:xfrm>
              <a:prstGeom prst="line">
                <a:avLst/>
              </a:prstGeom>
              <a:noFill/>
              <a:ln w="19050">
                <a:solidFill>
                  <a:schemeClr val="tx1"/>
                </a:solidFill>
                <a:round/>
                <a:headEnd/>
                <a:tailEnd/>
              </a:ln>
            </p:spPr>
            <p:txBody>
              <a:bodyPr wrap="none"/>
              <a:lstStyle/>
              <a:p>
                <a:endParaRPr lang="zh-CN" altLang="en-US"/>
              </a:p>
            </p:txBody>
          </p:sp>
          <p:sp>
            <p:nvSpPr>
              <p:cNvPr id="60449" name="Line 42"/>
              <p:cNvSpPr>
                <a:spLocks noChangeShapeType="1"/>
              </p:cNvSpPr>
              <p:nvPr/>
            </p:nvSpPr>
            <p:spPr bwMode="auto">
              <a:xfrm>
                <a:off x="1940" y="1644"/>
                <a:ext cx="163" cy="0"/>
              </a:xfrm>
              <a:prstGeom prst="line">
                <a:avLst/>
              </a:prstGeom>
              <a:noFill/>
              <a:ln w="19050">
                <a:solidFill>
                  <a:schemeClr val="tx1"/>
                </a:solidFill>
                <a:round/>
                <a:headEnd/>
                <a:tailEnd/>
              </a:ln>
            </p:spPr>
            <p:txBody>
              <a:bodyPr wrap="none"/>
              <a:lstStyle/>
              <a:p>
                <a:endParaRPr lang="zh-CN" altLang="en-US"/>
              </a:p>
            </p:txBody>
          </p:sp>
          <p:sp>
            <p:nvSpPr>
              <p:cNvPr id="60450" name="Line 43"/>
              <p:cNvSpPr>
                <a:spLocks noChangeShapeType="1"/>
              </p:cNvSpPr>
              <p:nvPr/>
            </p:nvSpPr>
            <p:spPr bwMode="auto">
              <a:xfrm>
                <a:off x="1940" y="2119"/>
                <a:ext cx="163" cy="0"/>
              </a:xfrm>
              <a:prstGeom prst="line">
                <a:avLst/>
              </a:prstGeom>
              <a:noFill/>
              <a:ln w="19050">
                <a:solidFill>
                  <a:schemeClr val="tx1"/>
                </a:solidFill>
                <a:round/>
                <a:headEnd/>
                <a:tailEnd/>
              </a:ln>
            </p:spPr>
            <p:txBody>
              <a:bodyPr wrap="none"/>
              <a:lstStyle/>
              <a:p>
                <a:endParaRPr lang="zh-CN" altLang="en-US"/>
              </a:p>
            </p:txBody>
          </p:sp>
          <p:sp>
            <p:nvSpPr>
              <p:cNvPr id="60451" name="Line 44"/>
              <p:cNvSpPr>
                <a:spLocks noChangeShapeType="1"/>
              </p:cNvSpPr>
              <p:nvPr/>
            </p:nvSpPr>
            <p:spPr bwMode="auto">
              <a:xfrm>
                <a:off x="1044" y="1164"/>
                <a:ext cx="163" cy="0"/>
              </a:xfrm>
              <a:prstGeom prst="line">
                <a:avLst/>
              </a:prstGeom>
              <a:noFill/>
              <a:ln w="19050">
                <a:solidFill>
                  <a:schemeClr val="tx1"/>
                </a:solidFill>
                <a:round/>
                <a:headEnd/>
                <a:tailEnd/>
              </a:ln>
            </p:spPr>
            <p:txBody>
              <a:bodyPr wrap="none"/>
              <a:lstStyle/>
              <a:p>
                <a:endParaRPr lang="zh-CN" altLang="en-US"/>
              </a:p>
            </p:txBody>
          </p:sp>
          <p:sp>
            <p:nvSpPr>
              <p:cNvPr id="60452" name="Line 45"/>
              <p:cNvSpPr>
                <a:spLocks noChangeShapeType="1"/>
              </p:cNvSpPr>
              <p:nvPr/>
            </p:nvSpPr>
            <p:spPr bwMode="auto">
              <a:xfrm>
                <a:off x="1038" y="1629"/>
                <a:ext cx="162" cy="0"/>
              </a:xfrm>
              <a:prstGeom prst="line">
                <a:avLst/>
              </a:prstGeom>
              <a:noFill/>
              <a:ln w="19050">
                <a:solidFill>
                  <a:schemeClr val="tx1"/>
                </a:solidFill>
                <a:round/>
                <a:headEnd/>
                <a:tailEnd/>
              </a:ln>
            </p:spPr>
            <p:txBody>
              <a:bodyPr wrap="none"/>
              <a:lstStyle/>
              <a:p>
                <a:endParaRPr lang="zh-CN" altLang="en-US"/>
              </a:p>
            </p:txBody>
          </p:sp>
          <p:sp>
            <p:nvSpPr>
              <p:cNvPr id="60453" name="Line 46"/>
              <p:cNvSpPr>
                <a:spLocks noChangeShapeType="1"/>
              </p:cNvSpPr>
              <p:nvPr/>
            </p:nvSpPr>
            <p:spPr bwMode="auto">
              <a:xfrm>
                <a:off x="1038" y="2102"/>
                <a:ext cx="162" cy="0"/>
              </a:xfrm>
              <a:prstGeom prst="line">
                <a:avLst/>
              </a:prstGeom>
              <a:noFill/>
              <a:ln w="19050">
                <a:solidFill>
                  <a:schemeClr val="tx1"/>
                </a:solidFill>
                <a:round/>
                <a:headEnd/>
                <a:tailEnd/>
              </a:ln>
            </p:spPr>
            <p:txBody>
              <a:bodyPr wrap="none"/>
              <a:lstStyle/>
              <a:p>
                <a:endParaRPr lang="zh-CN" altLang="en-US"/>
              </a:p>
            </p:txBody>
          </p:sp>
          <p:grpSp>
            <p:nvGrpSpPr>
              <p:cNvPr id="60454" name="Group 47"/>
              <p:cNvGrpSpPr>
                <a:grpSpLocks/>
              </p:cNvGrpSpPr>
              <p:nvPr/>
            </p:nvGrpSpPr>
            <p:grpSpPr bwMode="auto">
              <a:xfrm>
                <a:off x="523" y="1169"/>
                <a:ext cx="288" cy="939"/>
                <a:chOff x="-60" y="1148"/>
                <a:chExt cx="168" cy="939"/>
              </a:xfrm>
            </p:grpSpPr>
            <p:sp>
              <p:nvSpPr>
                <p:cNvPr id="60459" name="Line 48"/>
                <p:cNvSpPr>
                  <a:spLocks noChangeShapeType="1"/>
                </p:cNvSpPr>
                <p:nvPr/>
              </p:nvSpPr>
              <p:spPr bwMode="auto">
                <a:xfrm>
                  <a:off x="-54" y="1148"/>
                  <a:ext cx="162" cy="0"/>
                </a:xfrm>
                <a:prstGeom prst="line">
                  <a:avLst/>
                </a:prstGeom>
                <a:noFill/>
                <a:ln w="19050">
                  <a:solidFill>
                    <a:schemeClr val="tx1"/>
                  </a:solidFill>
                  <a:round/>
                  <a:headEnd/>
                  <a:tailEnd/>
                </a:ln>
              </p:spPr>
              <p:txBody>
                <a:bodyPr wrap="none"/>
                <a:lstStyle/>
                <a:p>
                  <a:endParaRPr lang="zh-CN" altLang="en-US"/>
                </a:p>
              </p:txBody>
            </p:sp>
            <p:sp>
              <p:nvSpPr>
                <p:cNvPr id="60460" name="Line 49"/>
                <p:cNvSpPr>
                  <a:spLocks noChangeShapeType="1"/>
                </p:cNvSpPr>
                <p:nvPr/>
              </p:nvSpPr>
              <p:spPr bwMode="auto">
                <a:xfrm>
                  <a:off x="-60" y="1613"/>
                  <a:ext cx="162" cy="0"/>
                </a:xfrm>
                <a:prstGeom prst="line">
                  <a:avLst/>
                </a:prstGeom>
                <a:noFill/>
                <a:ln w="19050">
                  <a:solidFill>
                    <a:schemeClr val="tx1"/>
                  </a:solidFill>
                  <a:round/>
                  <a:headEnd/>
                  <a:tailEnd/>
                </a:ln>
              </p:spPr>
              <p:txBody>
                <a:bodyPr wrap="none"/>
                <a:lstStyle/>
                <a:p>
                  <a:endParaRPr lang="zh-CN" altLang="en-US"/>
                </a:p>
              </p:txBody>
            </p:sp>
            <p:sp>
              <p:nvSpPr>
                <p:cNvPr id="60461" name="Line 50"/>
                <p:cNvSpPr>
                  <a:spLocks noChangeShapeType="1"/>
                </p:cNvSpPr>
                <p:nvPr/>
              </p:nvSpPr>
              <p:spPr bwMode="auto">
                <a:xfrm>
                  <a:off x="-60" y="2087"/>
                  <a:ext cx="162" cy="0"/>
                </a:xfrm>
                <a:prstGeom prst="line">
                  <a:avLst/>
                </a:prstGeom>
                <a:noFill/>
                <a:ln w="19050">
                  <a:solidFill>
                    <a:schemeClr val="tx1"/>
                  </a:solidFill>
                  <a:round/>
                  <a:headEnd/>
                  <a:tailEnd/>
                </a:ln>
              </p:spPr>
              <p:txBody>
                <a:bodyPr wrap="none"/>
                <a:lstStyle/>
                <a:p>
                  <a:endParaRPr lang="zh-CN" altLang="en-US"/>
                </a:p>
              </p:txBody>
            </p:sp>
          </p:grpSp>
          <p:grpSp>
            <p:nvGrpSpPr>
              <p:cNvPr id="60455" name="Group 51"/>
              <p:cNvGrpSpPr>
                <a:grpSpLocks/>
              </p:cNvGrpSpPr>
              <p:nvPr/>
            </p:nvGrpSpPr>
            <p:grpSpPr bwMode="auto">
              <a:xfrm>
                <a:off x="2334" y="1173"/>
                <a:ext cx="288" cy="939"/>
                <a:chOff x="-60" y="1148"/>
                <a:chExt cx="168" cy="939"/>
              </a:xfrm>
            </p:grpSpPr>
            <p:sp>
              <p:nvSpPr>
                <p:cNvPr id="60456"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57"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58"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p:spPr>
              <p:txBody>
                <a:bodyPr wrap="none"/>
                <a:lstStyle/>
                <a:p>
                  <a:endParaRPr lang="zh-CN" altLang="en-US"/>
                </a:p>
              </p:txBody>
            </p:sp>
          </p:grpSp>
        </p:grpSp>
        <p:sp>
          <p:nvSpPr>
            <p:cNvPr id="60436" name="Text Box 63"/>
            <p:cNvSpPr txBox="1">
              <a:spLocks noChangeArrowheads="1"/>
            </p:cNvSpPr>
            <p:nvPr/>
          </p:nvSpPr>
          <p:spPr bwMode="auto">
            <a:xfrm>
              <a:off x="3287" y="3219"/>
              <a:ext cx="1403" cy="750"/>
            </a:xfrm>
            <a:prstGeom prst="rect">
              <a:avLst/>
            </a:prstGeom>
            <a:noFill/>
            <a:ln w="9525">
              <a:noFill/>
              <a:miter lim="800000"/>
              <a:headEnd/>
              <a:tailEnd/>
            </a:ln>
          </p:spPr>
          <p:txBody>
            <a:bodyPr wrap="square">
              <a:spAutoFit/>
            </a:bodyPr>
            <a:lstStyle/>
            <a:p>
              <a:r>
                <a:rPr lang="en-US" altLang="zh-CN" dirty="0">
                  <a:latin typeface="Gill Sans MT" pitchFamily="34" charset="0"/>
                </a:rPr>
                <a:t>one packet time later: green </a:t>
              </a:r>
              <a:r>
                <a:rPr lang="en-US" altLang="zh-CN" dirty="0" smtClean="0">
                  <a:latin typeface="Gill Sans MT" pitchFamily="34" charset="0"/>
                </a:rPr>
                <a:t>packet experiences </a:t>
              </a:r>
              <a:r>
                <a:rPr lang="en-US" altLang="zh-CN" dirty="0">
                  <a:latin typeface="Gill Sans MT" pitchFamily="34" charset="0"/>
                </a:rPr>
                <a:t>HOL blocking</a:t>
              </a:r>
              <a:endParaRPr lang="en-US" altLang="zh-CN" i="1" dirty="0">
                <a:latin typeface="Gill Sans MT" pitchFamily="34" charset="0"/>
              </a:endParaRPr>
            </a:p>
          </p:txBody>
        </p:sp>
        <p:sp>
          <p:nvSpPr>
            <p:cNvPr id="60437" name="Text Box 65"/>
            <p:cNvSpPr txBox="1">
              <a:spLocks noChangeArrowheads="1"/>
            </p:cNvSpPr>
            <p:nvPr/>
          </p:nvSpPr>
          <p:spPr bwMode="auto">
            <a:xfrm>
              <a:off x="3778" y="2507"/>
              <a:ext cx="471" cy="366"/>
            </a:xfrm>
            <a:prstGeom prst="rect">
              <a:avLst/>
            </a:prstGeom>
            <a:noFill/>
            <a:ln w="9525">
              <a:noFill/>
              <a:miter lim="800000"/>
              <a:headEnd/>
              <a:tailEnd/>
            </a:ln>
          </p:spPr>
          <p:txBody>
            <a:bodyPr wrap="none">
              <a:spAutoFit/>
            </a:bodyPr>
            <a:lstStyle/>
            <a:p>
              <a:pPr algn="ctr"/>
              <a:r>
                <a:rPr lang="en-US" altLang="zh-CN" sz="1600" dirty="0">
                  <a:latin typeface="+mn-lt"/>
                </a:rPr>
                <a:t>switch</a:t>
              </a:r>
            </a:p>
            <a:p>
              <a:pPr algn="ctr"/>
              <a:r>
                <a:rPr lang="en-US" altLang="zh-CN" sz="1600" dirty="0">
                  <a:latin typeface="+mn-lt"/>
                </a:rPr>
                <a:t>fabric</a:t>
              </a:r>
            </a:p>
          </p:txBody>
        </p:sp>
        <p:sp>
          <p:nvSpPr>
            <p:cNvPr id="60438"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39" name="Rectangle 69"/>
            <p:cNvSpPr>
              <a:spLocks noChangeArrowheads="1"/>
            </p:cNvSpPr>
            <p:nvPr/>
          </p:nvSpPr>
          <p:spPr bwMode="auto">
            <a:xfrm>
              <a:off x="3363" y="2050"/>
              <a:ext cx="159" cy="82"/>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60440"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41" name="Freeform 71"/>
            <p:cNvSpPr>
              <a:spLocks/>
            </p:cNvSpPr>
            <p:nvPr/>
          </p:nvSpPr>
          <p:spPr bwMode="auto">
            <a:xfrm>
              <a:off x="3585" y="2324"/>
              <a:ext cx="878" cy="618"/>
            </a:xfrm>
            <a:custGeom>
              <a:avLst/>
              <a:gdLst>
                <a:gd name="T0" fmla="*/ 0 w 967"/>
                <a:gd name="T1" fmla="*/ 55 h 735"/>
                <a:gd name="T2" fmla="*/ 122 w 967"/>
                <a:gd name="T3" fmla="*/ 55 h 735"/>
                <a:gd name="T4" fmla="*/ 228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a:solidFill>
                <a:srgbClr val="FF0000"/>
              </a:solidFill>
              <a:prstDash val="dash"/>
              <a:round/>
              <a:headEnd/>
              <a:tailEnd type="triangle" w="med" len="med"/>
            </a:ln>
          </p:spPr>
          <p:txBody>
            <a:bodyPr wrap="none"/>
            <a:lstStyle/>
            <a:p>
              <a:endParaRPr lang="zh-CN" altLang="en-US"/>
            </a:p>
          </p:txBody>
        </p:sp>
        <p:sp>
          <p:nvSpPr>
            <p:cNvPr id="60442"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a:solidFill>
                <a:srgbClr val="000099"/>
              </a:solidFill>
              <a:prstDash val="dash"/>
              <a:round/>
              <a:headEnd/>
              <a:tailEnd type="triangle" w="med" len="med"/>
            </a:ln>
          </p:spPr>
          <p:txBody>
            <a:bodyPr wrap="none"/>
            <a:lstStyle/>
            <a:p>
              <a:endParaRPr lang="zh-CN" altLang="en-US"/>
            </a:p>
          </p:txBody>
        </p:sp>
        <p:sp>
          <p:nvSpPr>
            <p:cNvPr id="60443"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p>
              <a:endParaRPr lang="zh-CN" altLang="zh-CN"/>
            </a:p>
          </p:txBody>
        </p:sp>
        <p:sp>
          <p:nvSpPr>
            <p:cNvPr id="60444" name="Rectangle 77"/>
            <p:cNvSpPr>
              <a:spLocks noChangeArrowheads="1"/>
            </p:cNvSpPr>
            <p:nvPr/>
          </p:nvSpPr>
          <p:spPr bwMode="auto">
            <a:xfrm>
              <a:off x="4542" y="2518"/>
              <a:ext cx="159" cy="83"/>
            </a:xfrm>
            <a:prstGeom prst="rect">
              <a:avLst/>
            </a:prstGeom>
            <a:solidFill>
              <a:schemeClr val="accent2"/>
            </a:solidFill>
            <a:ln w="9525">
              <a:solidFill>
                <a:schemeClr val="tx1"/>
              </a:solidFill>
              <a:miter lim="800000"/>
              <a:headEnd/>
              <a:tailEnd/>
            </a:ln>
          </p:spPr>
          <p:txBody>
            <a:bodyPr wrap="none" anchor="ctr"/>
            <a:lstStyle/>
            <a:p>
              <a:endParaRPr lang="zh-CN" altLang="zh-CN"/>
            </a:p>
          </p:txBody>
        </p:sp>
      </p:grpSp>
    </p:spTree>
    <p:extLst>
      <p:ext uri="{BB962C8B-B14F-4D97-AF65-F5344CB8AC3E}">
        <p14:creationId xmlns:p14="http://schemas.microsoft.com/office/powerpoint/2010/main" val="1821983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pPr eaLnBrk="1" hangingPunct="1"/>
            <a:r>
              <a:rPr lang="zh-CN" altLang="en-US" b="1" dirty="0">
                <a:ea typeface="楷体" panose="02010609060101010101" pitchFamily="49" charset="-122"/>
                <a:cs typeface="Arial" panose="020B0604020202020204" pitchFamily="34" charset="0"/>
              </a:rPr>
              <a:t>输出端口排队</a:t>
            </a:r>
          </a:p>
        </p:txBody>
      </p:sp>
      <p:sp>
        <p:nvSpPr>
          <p:cNvPr id="63493" name="Rectangle 3"/>
          <p:cNvSpPr>
            <a:spLocks noGrp="1" noChangeArrowheads="1"/>
          </p:cNvSpPr>
          <p:nvPr>
            <p:ph type="body" idx="1"/>
          </p:nvPr>
        </p:nvSpPr>
        <p:spPr/>
        <p:txBody>
          <a:bodyPr/>
          <a:lstStyle/>
          <a:p>
            <a:pPr marL="0" indent="0" eaLnBrk="1" hangingPunct="1">
              <a:buNone/>
            </a:pPr>
            <a:r>
              <a:rPr lang="zh-CN" altLang="en-US" b="1" dirty="0" smtClean="0">
                <a:ea typeface="楷体" panose="02010609060101010101" pitchFamily="49" charset="-122"/>
                <a:cs typeface="Arial" panose="020B0604020202020204" pitchFamily="34" charset="0"/>
              </a:rPr>
              <a:t>输出端口排队</a:t>
            </a:r>
          </a:p>
          <a:p>
            <a:pPr eaLnBrk="1" hangingPunct="1"/>
            <a:r>
              <a:rPr lang="zh-CN" altLang="en-US" dirty="0" smtClean="0">
                <a:ea typeface="楷体" panose="02010609060101010101" pitchFamily="49" charset="-122"/>
                <a:cs typeface="Arial" panose="020B0604020202020204" pitchFamily="34" charset="0"/>
              </a:rPr>
              <a:t>当通过交换结构到达的分组速率</a:t>
            </a:r>
            <a:r>
              <a:rPr lang="zh-CN" altLang="en-US" b="1" dirty="0" smtClean="0">
                <a:solidFill>
                  <a:srgbClr val="FF0000"/>
                </a:solidFill>
                <a:ea typeface="楷体" panose="02010609060101010101" pitchFamily="49" charset="-122"/>
                <a:cs typeface="Arial" panose="020B0604020202020204" pitchFamily="34" charset="0"/>
              </a:rPr>
              <a:t>超过了</a:t>
            </a:r>
            <a:r>
              <a:rPr lang="zh-CN" altLang="en-US" dirty="0" smtClean="0">
                <a:ea typeface="楷体" panose="02010609060101010101" pitchFamily="49" charset="-122"/>
                <a:cs typeface="Arial" panose="020B0604020202020204" pitchFamily="34" charset="0"/>
              </a:rPr>
              <a:t>输出链路的速率时，需要对分组进行缓存</a:t>
            </a:r>
          </a:p>
          <a:p>
            <a:pPr eaLnBrk="1" hangingPunct="1"/>
            <a:r>
              <a:rPr lang="zh-CN" altLang="en-US" dirty="0" smtClean="0">
                <a:solidFill>
                  <a:srgbClr val="FF0000"/>
                </a:solidFill>
                <a:ea typeface="楷体" panose="02010609060101010101" pitchFamily="49" charset="-122"/>
                <a:cs typeface="Arial" panose="020B0604020202020204" pitchFamily="34" charset="0"/>
              </a:rPr>
              <a:t>输出端口缓冲区溢出会导致分组的排队和丢失</a:t>
            </a:r>
            <a:r>
              <a:rPr lang="en-US" altLang="zh-CN" dirty="0" smtClean="0">
                <a:solidFill>
                  <a:srgbClr val="FF0000"/>
                </a:solidFill>
                <a:ea typeface="楷体" panose="02010609060101010101" pitchFamily="49" charset="-122"/>
                <a:cs typeface="Arial" panose="020B0604020202020204" pitchFamily="34" charset="0"/>
              </a:rPr>
              <a:t>!</a:t>
            </a:r>
            <a:endParaRPr lang="en-US" altLang="zh-CN" dirty="0" smtClean="0">
              <a:ea typeface="楷体" panose="02010609060101010101" pitchFamily="49" charset="-122"/>
              <a:cs typeface="Arial" panose="020B0604020202020204" pitchFamily="34" charset="0"/>
            </a:endParaRPr>
          </a:p>
        </p:txBody>
      </p:sp>
      <p:grpSp>
        <p:nvGrpSpPr>
          <p:cNvPr id="63494" name="Group 78"/>
          <p:cNvGrpSpPr>
            <a:grpSpLocks/>
          </p:cNvGrpSpPr>
          <p:nvPr/>
        </p:nvGrpSpPr>
        <p:grpSpPr bwMode="auto">
          <a:xfrm>
            <a:off x="866775" y="3068638"/>
            <a:ext cx="7410450" cy="2874962"/>
            <a:chOff x="550" y="931"/>
            <a:chExt cx="4669" cy="1811"/>
          </a:xfrm>
        </p:grpSpPr>
        <p:grpSp>
          <p:nvGrpSpPr>
            <p:cNvPr id="63496" name="Group 29"/>
            <p:cNvGrpSpPr>
              <a:grpSpLocks/>
            </p:cNvGrpSpPr>
            <p:nvPr/>
          </p:nvGrpSpPr>
          <p:grpSpPr bwMode="auto">
            <a:xfrm>
              <a:off x="699" y="948"/>
              <a:ext cx="2099" cy="1356"/>
              <a:chOff x="523" y="976"/>
              <a:chExt cx="2099" cy="1356"/>
            </a:xfrm>
          </p:grpSpPr>
          <p:sp>
            <p:nvSpPr>
              <p:cNvPr id="63541"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nvGrpSpPr>
              <p:cNvPr id="63542" name="Group 10"/>
              <p:cNvGrpSpPr>
                <a:grpSpLocks/>
              </p:cNvGrpSpPr>
              <p:nvPr/>
            </p:nvGrpSpPr>
            <p:grpSpPr bwMode="auto">
              <a:xfrm>
                <a:off x="804" y="997"/>
                <a:ext cx="249" cy="1295"/>
                <a:chOff x="748" y="997"/>
                <a:chExt cx="249" cy="1295"/>
              </a:xfrm>
            </p:grpSpPr>
            <p:sp>
              <p:nvSpPr>
                <p:cNvPr id="63561"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62" name="Rectangle 8"/>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63"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grpSp>
            <p:nvGrpSpPr>
              <p:cNvPr id="63543" name="Group 11"/>
              <p:cNvGrpSpPr>
                <a:grpSpLocks/>
              </p:cNvGrpSpPr>
              <p:nvPr/>
            </p:nvGrpSpPr>
            <p:grpSpPr bwMode="auto">
              <a:xfrm>
                <a:off x="2109" y="1002"/>
                <a:ext cx="249" cy="1295"/>
                <a:chOff x="748" y="997"/>
                <a:chExt cx="249" cy="1295"/>
              </a:xfrm>
            </p:grpSpPr>
            <p:sp>
              <p:nvSpPr>
                <p:cNvPr id="63558"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59"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60"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sp>
            <p:nvSpPr>
              <p:cNvPr id="63544"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5"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6"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7"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8"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9"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3550" name="Group 24"/>
              <p:cNvGrpSpPr>
                <a:grpSpLocks/>
              </p:cNvGrpSpPr>
              <p:nvPr/>
            </p:nvGrpSpPr>
            <p:grpSpPr bwMode="auto">
              <a:xfrm>
                <a:off x="523" y="1169"/>
                <a:ext cx="288" cy="939"/>
                <a:chOff x="-60" y="1148"/>
                <a:chExt cx="168" cy="939"/>
              </a:xfrm>
            </p:grpSpPr>
            <p:sp>
              <p:nvSpPr>
                <p:cNvPr id="63555"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56"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57"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3551" name="Group 25"/>
              <p:cNvGrpSpPr>
                <a:grpSpLocks/>
              </p:cNvGrpSpPr>
              <p:nvPr/>
            </p:nvGrpSpPr>
            <p:grpSpPr bwMode="auto">
              <a:xfrm>
                <a:off x="2334" y="1173"/>
                <a:ext cx="288" cy="939"/>
                <a:chOff x="-60" y="1148"/>
                <a:chExt cx="168" cy="939"/>
              </a:xfrm>
            </p:grpSpPr>
            <p:sp>
              <p:nvSpPr>
                <p:cNvPr id="63552"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53"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54"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3497" name="Group 30"/>
            <p:cNvGrpSpPr>
              <a:grpSpLocks/>
            </p:cNvGrpSpPr>
            <p:nvPr/>
          </p:nvGrpSpPr>
          <p:grpSpPr bwMode="auto">
            <a:xfrm>
              <a:off x="3120" y="931"/>
              <a:ext cx="2099" cy="1356"/>
              <a:chOff x="523" y="976"/>
              <a:chExt cx="2099" cy="1356"/>
            </a:xfrm>
          </p:grpSpPr>
          <p:sp>
            <p:nvSpPr>
              <p:cNvPr id="63518"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nvGrpSpPr>
              <p:cNvPr id="63519" name="Group 32"/>
              <p:cNvGrpSpPr>
                <a:grpSpLocks/>
              </p:cNvGrpSpPr>
              <p:nvPr/>
            </p:nvGrpSpPr>
            <p:grpSpPr bwMode="auto">
              <a:xfrm>
                <a:off x="804" y="997"/>
                <a:ext cx="249" cy="1295"/>
                <a:chOff x="748" y="997"/>
                <a:chExt cx="249" cy="1295"/>
              </a:xfrm>
            </p:grpSpPr>
            <p:sp>
              <p:nvSpPr>
                <p:cNvPr id="63538"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39"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40"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grpSp>
            <p:nvGrpSpPr>
              <p:cNvPr id="63520" name="Group 36"/>
              <p:cNvGrpSpPr>
                <a:grpSpLocks/>
              </p:cNvGrpSpPr>
              <p:nvPr/>
            </p:nvGrpSpPr>
            <p:grpSpPr bwMode="auto">
              <a:xfrm>
                <a:off x="2109" y="1002"/>
                <a:ext cx="249" cy="1295"/>
                <a:chOff x="748" y="997"/>
                <a:chExt cx="249" cy="1295"/>
              </a:xfrm>
            </p:grpSpPr>
            <p:sp>
              <p:nvSpPr>
                <p:cNvPr id="63535"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36"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ea typeface="MS PGothic" panose="020B0600070205080204" pitchFamily="34" charset="-128"/>
                  </a:endParaRPr>
                </a:p>
              </p:txBody>
            </p:sp>
            <p:sp>
              <p:nvSpPr>
                <p:cNvPr id="63537"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sp>
            <p:nvSpPr>
              <p:cNvPr id="63521"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2"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3"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4"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5"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6"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3527" name="Group 46"/>
              <p:cNvGrpSpPr>
                <a:grpSpLocks/>
              </p:cNvGrpSpPr>
              <p:nvPr/>
            </p:nvGrpSpPr>
            <p:grpSpPr bwMode="auto">
              <a:xfrm>
                <a:off x="523" y="1169"/>
                <a:ext cx="288" cy="939"/>
                <a:chOff x="-60" y="1148"/>
                <a:chExt cx="168" cy="939"/>
              </a:xfrm>
            </p:grpSpPr>
            <p:sp>
              <p:nvSpPr>
                <p:cNvPr id="63532"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33"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34"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3528" name="Group 50"/>
              <p:cNvGrpSpPr>
                <a:grpSpLocks/>
              </p:cNvGrpSpPr>
              <p:nvPr/>
            </p:nvGrpSpPr>
            <p:grpSpPr bwMode="auto">
              <a:xfrm>
                <a:off x="2334" y="1173"/>
                <a:ext cx="288" cy="939"/>
                <a:chOff x="-60" y="1148"/>
                <a:chExt cx="168" cy="939"/>
              </a:xfrm>
            </p:grpSpPr>
            <p:sp>
              <p:nvSpPr>
                <p:cNvPr id="63529"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30"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31"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3498"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499" name="Rectangle 55"/>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0"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1" name="Rectangle 57"/>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2"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3"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04"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505" name="Text Box 63"/>
            <p:cNvSpPr txBox="1">
              <a:spLocks noChangeArrowheads="1"/>
            </p:cNvSpPr>
            <p:nvPr/>
          </p:nvSpPr>
          <p:spPr bwMode="auto">
            <a:xfrm>
              <a:off x="933" y="2335"/>
              <a:ext cx="165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dirty="0" smtClean="0">
                  <a:ea typeface="楷体" panose="02010609060101010101" pitchFamily="49" charset="-122"/>
                  <a:cs typeface="Arial" panose="020B0604020202020204" pitchFamily="34" charset="0"/>
                </a:rPr>
                <a:t>在</a:t>
              </a:r>
              <a:r>
                <a:rPr lang="en-US" altLang="zh-CN" sz="1800" dirty="0" smtClean="0">
                  <a:ea typeface="楷体" panose="02010609060101010101" pitchFamily="49" charset="-122"/>
                  <a:cs typeface="Arial" panose="020B0604020202020204" pitchFamily="34" charset="0"/>
                </a:rPr>
                <a:t>t</a:t>
              </a:r>
              <a:r>
                <a:rPr lang="zh-CN" altLang="en-US" sz="1800" dirty="0" smtClean="0">
                  <a:ea typeface="楷体" panose="02010609060101010101" pitchFamily="49" charset="-122"/>
                  <a:cs typeface="Arial" panose="020B0604020202020204" pitchFamily="34" charset="0"/>
                </a:rPr>
                <a:t>时刻，</a:t>
              </a:r>
              <a:r>
                <a:rPr lang="zh-CN" altLang="en-US" sz="1800" dirty="0">
                  <a:ea typeface="楷体" panose="02010609060101010101" pitchFamily="49" charset="-122"/>
                  <a:cs typeface="Arial" panose="020B0604020202020204" pitchFamily="34" charset="0"/>
                </a:rPr>
                <a:t>分</a:t>
              </a:r>
              <a:r>
                <a:rPr lang="zh-CN" altLang="en-US" sz="1800" dirty="0" smtClean="0">
                  <a:ea typeface="楷体" panose="02010609060101010101" pitchFamily="49" charset="-122"/>
                  <a:cs typeface="Arial" panose="020B0604020202020204" pitchFamily="34" charset="0"/>
                </a:rPr>
                <a:t>组</a:t>
              </a:r>
              <a:r>
                <a:rPr lang="zh-CN" altLang="en-US" sz="1800" dirty="0">
                  <a:ea typeface="楷体" panose="02010609060101010101" pitchFamily="49" charset="-122"/>
                  <a:cs typeface="Arial" panose="020B0604020202020204" pitchFamily="34" charset="0"/>
                </a:rPr>
                <a:t>试图从输入端口去往输出端口</a:t>
              </a:r>
              <a:endParaRPr lang="en-US" altLang="zh-CN" sz="1800" dirty="0">
                <a:ea typeface="楷体" panose="02010609060101010101" pitchFamily="49" charset="-122"/>
                <a:cs typeface="Arial" panose="020B0604020202020204" pitchFamily="34" charset="0"/>
              </a:endParaRPr>
            </a:p>
          </p:txBody>
        </p:sp>
        <p:sp>
          <p:nvSpPr>
            <p:cNvPr id="63506" name="Text Box 64"/>
            <p:cNvSpPr txBox="1">
              <a:spLocks noChangeArrowheads="1"/>
            </p:cNvSpPr>
            <p:nvPr/>
          </p:nvSpPr>
          <p:spPr bwMode="auto">
            <a:xfrm>
              <a:off x="3354" y="2325"/>
              <a:ext cx="15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ea typeface="楷体" panose="02010609060101010101" pitchFamily="49" charset="-122"/>
                  <a:cs typeface="Arial" panose="020B0604020202020204" pitchFamily="34" charset="0"/>
                </a:rPr>
                <a:t>1</a:t>
              </a:r>
              <a:r>
                <a:rPr lang="zh-CN" altLang="en-US" sz="1800">
                  <a:ea typeface="楷体" panose="02010609060101010101" pitchFamily="49" charset="-122"/>
                  <a:cs typeface="Arial" panose="020B0604020202020204" pitchFamily="34" charset="0"/>
                </a:rPr>
                <a:t>个分组交换时间之后</a:t>
              </a:r>
              <a:endParaRPr lang="en-US" altLang="zh-CN" sz="1800" i="1">
                <a:ea typeface="楷体" panose="02010609060101010101" pitchFamily="49" charset="-122"/>
                <a:cs typeface="Arial" panose="020B0604020202020204" pitchFamily="34" charset="0"/>
              </a:endParaRPr>
            </a:p>
          </p:txBody>
        </p:sp>
        <p:sp>
          <p:nvSpPr>
            <p:cNvPr id="63507" name="Text Box 66"/>
            <p:cNvSpPr txBox="1">
              <a:spLocks noChangeArrowheads="1"/>
            </p:cNvSpPr>
            <p:nvPr/>
          </p:nvSpPr>
          <p:spPr bwMode="auto">
            <a:xfrm>
              <a:off x="1436" y="1546"/>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楷体" panose="02010609060101010101" pitchFamily="49" charset="-122"/>
                  <a:ea typeface="楷体" panose="02010609060101010101" pitchFamily="49" charset="-122"/>
                </a:rPr>
                <a:t>交换结构</a:t>
              </a:r>
              <a:endParaRPr lang="en-US" altLang="zh-CN" sz="1600">
                <a:latin typeface="楷体" panose="02010609060101010101" pitchFamily="49" charset="-122"/>
                <a:ea typeface="楷体" panose="02010609060101010101" pitchFamily="49" charset="-122"/>
              </a:endParaRPr>
            </a:p>
          </p:txBody>
        </p:sp>
        <p:sp>
          <p:nvSpPr>
            <p:cNvPr id="63508"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9" name="Rectangle 69"/>
            <p:cNvSpPr>
              <a:spLocks noChangeArrowheads="1"/>
            </p:cNvSpPr>
            <p:nvPr/>
          </p:nvSpPr>
          <p:spPr bwMode="auto">
            <a:xfrm>
              <a:off x="4746" y="1497"/>
              <a:ext cx="175" cy="98"/>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anose="020B0604020202020204" pitchFamily="34" charset="0"/>
                <a:ea typeface="MS PGothic" panose="020B0600070205080204" pitchFamily="34" charset="-128"/>
              </a:endParaRPr>
            </a:p>
          </p:txBody>
        </p:sp>
        <p:sp>
          <p:nvSpPr>
            <p:cNvPr id="63510"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1" name="Rectangle 71"/>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2"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3"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514" name="Freeform 74"/>
            <p:cNvSpPr>
              <a:spLocks/>
            </p:cNvSpPr>
            <p:nvPr/>
          </p:nvSpPr>
          <p:spPr bwMode="auto">
            <a:xfrm>
              <a:off x="3669" y="1051"/>
              <a:ext cx="988" cy="951"/>
            </a:xfrm>
            <a:custGeom>
              <a:avLst/>
              <a:gdLst>
                <a:gd name="T0" fmla="*/ 0 w 1002"/>
                <a:gd name="T1" fmla="*/ 14994 h 480"/>
                <a:gd name="T2" fmla="*/ 435 w 1002"/>
                <a:gd name="T3" fmla="*/ 0 h 480"/>
                <a:gd name="T4" fmla="*/ 834 w 1002"/>
                <a:gd name="T5" fmla="*/ 3478895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515" name="Line 75"/>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16" name="Rectangle 76"/>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7" name="Rectangle 77"/>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sp>
        <p:nvSpPr>
          <p:cNvPr id="63495" name="Text Box 66"/>
          <p:cNvSpPr txBox="1">
            <a:spLocks noChangeArrowheads="1"/>
          </p:cNvSpPr>
          <p:nvPr/>
        </p:nvSpPr>
        <p:spPr bwMode="auto">
          <a:xfrm>
            <a:off x="6118225" y="3937000"/>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楷体" panose="02010609060101010101" pitchFamily="49" charset="-122"/>
                <a:ea typeface="楷体" panose="02010609060101010101" pitchFamily="49" charset="-122"/>
              </a:rPr>
              <a:t>交换结构</a:t>
            </a:r>
            <a:endParaRPr lang="en-US" altLang="zh-CN" sz="160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90456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dirty="0" smtClean="0">
                <a:latin typeface="+mn-ea"/>
                <a:ea typeface="+mn-ea"/>
              </a:rPr>
              <a:t>缓存区大小</a:t>
            </a:r>
            <a:r>
              <a:rPr lang="en-US" altLang="zh-CN" dirty="0">
                <a:latin typeface="Gill Sans MT" panose="020B0502020104020203" pitchFamily="34" charset="0"/>
                <a:ea typeface="ＭＳ Ｐゴシック" charset="0"/>
              </a:rPr>
              <a:t>How much buffering?</a:t>
            </a:r>
            <a:endParaRPr lang="zh-CN" altLang="en-US" dirty="0" smtClean="0">
              <a:latin typeface="+mn-ea"/>
              <a:ea typeface="+mn-ea"/>
            </a:endParaRPr>
          </a:p>
        </p:txBody>
      </p:sp>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67" t="-2054" r="-1037"/>
            </a:stretch>
          </a:blipFill>
          <a:extLst/>
        </p:spPr>
        <p:txBody>
          <a:bodyPr/>
          <a:lstStyle/>
          <a:p>
            <a:pPr>
              <a:defRPr/>
            </a:pPr>
            <a:r>
              <a:rPr lang="zh-CN" altLang="en-US" dirty="0">
                <a:noFill/>
              </a:rPr>
              <a:t> </a:t>
            </a:r>
          </a:p>
        </p:txBody>
      </p:sp>
    </p:spTree>
    <p:extLst>
      <p:ext uri="{BB962C8B-B14F-4D97-AF65-F5344CB8AC3E}">
        <p14:creationId xmlns:p14="http://schemas.microsoft.com/office/powerpoint/2010/main" val="195645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2" end="2"/>
                                            </p:txEl>
                                          </p:spTgt>
                                        </p:tgtEl>
                                        <p:attrNameLst>
                                          <p:attrName>style.visibility</p:attrName>
                                        </p:attrNameLst>
                                      </p:cBhvr>
                                      <p:to>
                                        <p:strVal val="visible"/>
                                      </p:to>
                                    </p:set>
                                    <p:animEffect transition="in" filter="fade">
                                      <p:cBhvr>
                                        <p:cTn id="7" dur="500"/>
                                        <p:tgtEl>
                                          <p:spTgt spid="3">
                                            <p:txEl>
                                              <p:char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charRg st="2" end="2"/>
                                            </p:txEl>
                                          </p:spTgt>
                                        </p:tgtEl>
                                        <p:attrNameLst>
                                          <p:attrName>style.visibility</p:attrName>
                                        </p:attrNameLst>
                                      </p:cBhvr>
                                      <p:to>
                                        <p:strVal val="visible"/>
                                      </p:to>
                                    </p:set>
                                    <p:animEffect transition="in" filter="fade">
                                      <p:cBhvr>
                                        <p:cTn id="10" dur="500"/>
                                        <p:tgtEl>
                                          <p:spTgt spid="3">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solidFill>
                  <a:srgbClr val="FF0000"/>
                </a:solidFill>
              </a:rPr>
              <a:t>分组调度</a:t>
            </a:r>
            <a:endParaRPr lang="en-US" altLang="zh-CN" sz="2000" dirty="0">
              <a:solidFill>
                <a:srgbClr val="FF0000"/>
              </a:solidFill>
            </a:endParaRPr>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2876689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dirty="0" smtClean="0">
                <a:latin typeface="+mn-ea"/>
                <a:ea typeface="+mn-ea"/>
              </a:rPr>
              <a:t>调度机制</a:t>
            </a:r>
            <a:endParaRPr lang="en-US" altLang="zh-CN" dirty="0" smtClean="0">
              <a:latin typeface="+mn-ea"/>
              <a:ea typeface="+mn-ea"/>
            </a:endParaRPr>
          </a:p>
        </p:txBody>
      </p:sp>
      <p:sp>
        <p:nvSpPr>
          <p:cNvPr id="64515" name="Rectangle 3"/>
          <p:cNvSpPr>
            <a:spLocks noGrp="1" noChangeArrowheads="1"/>
          </p:cNvSpPr>
          <p:nvPr>
            <p:ph idx="1"/>
          </p:nvPr>
        </p:nvSpPr>
        <p:spPr>
          <a:xfrm>
            <a:off x="325437" y="1042988"/>
            <a:ext cx="8563189" cy="5118100"/>
          </a:xfrm>
        </p:spPr>
        <p:txBody>
          <a:bodyPr/>
          <a:lstStyle/>
          <a:p>
            <a:r>
              <a:rPr lang="en-US" altLang="zh-CN" dirty="0" smtClean="0">
                <a:solidFill>
                  <a:srgbClr val="CC0000"/>
                </a:solidFill>
                <a:ea typeface="ＭＳ Ｐゴシック" pitchFamily="34" charset="-128"/>
                <a:cs typeface="ＭＳ Ｐゴシック" pitchFamily="34" charset="-128"/>
              </a:rPr>
              <a:t>scheduling: </a:t>
            </a:r>
            <a:r>
              <a:rPr lang="en-US" altLang="zh-CN" dirty="0" smtClean="0">
                <a:ea typeface="ＭＳ Ｐゴシック" pitchFamily="34" charset="-128"/>
                <a:cs typeface="ＭＳ Ｐゴシック" pitchFamily="34" charset="-128"/>
              </a:rPr>
              <a:t>choose next packet to send on link</a:t>
            </a:r>
          </a:p>
          <a:p>
            <a:r>
              <a:rPr lang="en-US" altLang="zh-CN" dirty="0" smtClean="0">
                <a:solidFill>
                  <a:srgbClr val="CC0000"/>
                </a:solidFill>
                <a:ea typeface="ＭＳ Ｐゴシック" pitchFamily="34" charset="-128"/>
                <a:cs typeface="ＭＳ Ｐゴシック" pitchFamily="34" charset="-128"/>
              </a:rPr>
              <a:t>FIFO (first in first out) scheduling: </a:t>
            </a:r>
            <a:r>
              <a:rPr lang="en-US" altLang="zh-CN" dirty="0" smtClean="0">
                <a:ea typeface="ＭＳ Ｐゴシック" pitchFamily="34" charset="-128"/>
                <a:cs typeface="ＭＳ Ｐゴシック" pitchFamily="34" charset="-128"/>
              </a:rPr>
              <a:t>send in order of arrival to queue</a:t>
            </a:r>
          </a:p>
          <a:p>
            <a:pPr lvl="1"/>
            <a:r>
              <a:rPr lang="en-US" altLang="zh-CN" sz="2200" dirty="0" smtClean="0">
                <a:ea typeface="ＭＳ Ｐゴシック" pitchFamily="34" charset="-128"/>
                <a:cs typeface="Gill Sans MT" pitchFamily="34" charset="0"/>
              </a:rPr>
              <a:t>real-world example ?</a:t>
            </a:r>
          </a:p>
          <a:p>
            <a:pPr lvl="1"/>
            <a:r>
              <a:rPr lang="en-US" altLang="zh-CN" sz="2200" dirty="0" smtClean="0">
                <a:solidFill>
                  <a:srgbClr val="000099"/>
                </a:solidFill>
                <a:ea typeface="ＭＳ Ｐゴシック" pitchFamily="34" charset="-128"/>
                <a:cs typeface="Gill Sans MT" pitchFamily="34" charset="0"/>
              </a:rPr>
              <a:t>discard policy: </a:t>
            </a:r>
            <a:r>
              <a:rPr lang="en-US" altLang="zh-CN" sz="2200" dirty="0" smtClean="0">
                <a:ea typeface="ＭＳ Ｐゴシック" pitchFamily="34" charset="-128"/>
                <a:cs typeface="Gill Sans MT" pitchFamily="34" charset="0"/>
              </a:rPr>
              <a:t>if packet arrives to full queue: who to discard?</a:t>
            </a:r>
          </a:p>
          <a:p>
            <a:pPr lvl="2">
              <a:lnSpc>
                <a:spcPts val="2275"/>
              </a:lnSpc>
            </a:pPr>
            <a:r>
              <a:rPr lang="en-US" altLang="zh-CN" sz="2000" dirty="0" smtClean="0">
                <a:solidFill>
                  <a:srgbClr val="000099"/>
                </a:solidFill>
                <a:ea typeface="宋体" pitchFamily="2" charset="-122"/>
                <a:cs typeface="Gill Sans MT" pitchFamily="34" charset="0"/>
              </a:rPr>
              <a:t>tail drop: </a:t>
            </a:r>
            <a:r>
              <a:rPr lang="en-US" altLang="zh-CN" sz="2000" dirty="0" smtClean="0">
                <a:ea typeface="宋体" pitchFamily="2" charset="-122"/>
                <a:cs typeface="Gill Sans MT" pitchFamily="34" charset="0"/>
              </a:rPr>
              <a:t>drop arriving packet</a:t>
            </a:r>
          </a:p>
          <a:p>
            <a:pPr lvl="2">
              <a:lnSpc>
                <a:spcPts val="2275"/>
              </a:lnSpc>
            </a:pPr>
            <a:r>
              <a:rPr lang="en-US" altLang="zh-CN" sz="2000" dirty="0" smtClean="0">
                <a:solidFill>
                  <a:srgbClr val="000099"/>
                </a:solidFill>
                <a:ea typeface="宋体" pitchFamily="2" charset="-122"/>
                <a:cs typeface="Gill Sans MT" pitchFamily="34" charset="0"/>
              </a:rPr>
              <a:t>priority: </a:t>
            </a:r>
            <a:r>
              <a:rPr lang="en-US" altLang="zh-CN" sz="2000" dirty="0" smtClean="0">
                <a:ea typeface="宋体" pitchFamily="2" charset="-122"/>
                <a:cs typeface="Gill Sans MT" pitchFamily="34" charset="0"/>
              </a:rPr>
              <a:t>drop/remove on priority basis</a:t>
            </a:r>
          </a:p>
          <a:p>
            <a:pPr lvl="2">
              <a:lnSpc>
                <a:spcPts val="2275"/>
              </a:lnSpc>
            </a:pPr>
            <a:r>
              <a:rPr lang="en-US" altLang="zh-CN" sz="2000" dirty="0" smtClean="0">
                <a:solidFill>
                  <a:srgbClr val="000099"/>
                </a:solidFill>
                <a:ea typeface="宋体" pitchFamily="2" charset="-122"/>
                <a:cs typeface="Gill Sans MT" pitchFamily="34" charset="0"/>
              </a:rPr>
              <a:t>random: </a:t>
            </a:r>
            <a:r>
              <a:rPr lang="en-US" altLang="zh-CN" sz="2000" dirty="0" smtClean="0">
                <a:ea typeface="宋体" pitchFamily="2" charset="-122"/>
                <a:cs typeface="Gill Sans MT" pitchFamily="34" charset="0"/>
              </a:rPr>
              <a:t>drop/remove randomly</a:t>
            </a:r>
          </a:p>
        </p:txBody>
      </p:sp>
      <p:grpSp>
        <p:nvGrpSpPr>
          <p:cNvPr id="64517" name="Group 25"/>
          <p:cNvGrpSpPr>
            <a:grpSpLocks/>
          </p:cNvGrpSpPr>
          <p:nvPr/>
        </p:nvGrpSpPr>
        <p:grpSpPr bwMode="auto">
          <a:xfrm>
            <a:off x="3771900" y="4840288"/>
            <a:ext cx="939800" cy="565150"/>
            <a:chOff x="1670312" y="2562997"/>
            <a:chExt cx="940317" cy="565219"/>
          </a:xfrm>
        </p:grpSpPr>
        <p:grpSp>
          <p:nvGrpSpPr>
            <p:cNvPr id="64528" name="Group 28"/>
            <p:cNvGrpSpPr>
              <a:grpSpLocks/>
            </p:cNvGrpSpPr>
            <p:nvPr/>
          </p:nvGrpSpPr>
          <p:grpSpPr bwMode="auto">
            <a:xfrm>
              <a:off x="1670312" y="2562997"/>
              <a:ext cx="929822" cy="565219"/>
              <a:chOff x="1670312" y="2562997"/>
              <a:chExt cx="929822" cy="565219"/>
            </a:xfrm>
          </p:grpSpPr>
          <p:sp>
            <p:nvSpPr>
              <p:cNvPr id="64530"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p:spPr>
            <p:txBody>
              <a:bodyPr wrap="none"/>
              <a:lstStyle/>
              <a:p>
                <a:endParaRPr lang="zh-CN" altLang="zh-CN"/>
              </a:p>
            </p:txBody>
          </p:sp>
          <p:cxnSp>
            <p:nvCxnSpPr>
              <p:cNvPr id="64531"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p:spPr>
          </p:cxnSp>
          <p:cxnSp>
            <p:nvCxnSpPr>
              <p:cNvPr id="64532"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p:spPr>
          </p:cxnSp>
          <p:cxnSp>
            <p:nvCxnSpPr>
              <p:cNvPr id="64533"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p:spPr>
          </p:cxnSp>
          <p:cxnSp>
            <p:nvCxnSpPr>
              <p:cNvPr id="64534"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p:spPr>
          </p:cxnSp>
          <p:cxnSp>
            <p:nvCxnSpPr>
              <p:cNvPr id="64535"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p:spPr>
          </p:cxnSp>
          <p:cxnSp>
            <p:nvCxnSpPr>
              <p:cNvPr id="64536"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p:spPr>
          </p:cxnSp>
          <p:cxnSp>
            <p:nvCxnSpPr>
              <p:cNvPr id="64537"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p:spPr>
          </p:cxnSp>
        </p:grpSp>
        <p:sp>
          <p:nvSpPr>
            <p:cNvPr id="64529" name="Rectangle 29"/>
            <p:cNvSpPr>
              <a:spLocks noChangeArrowheads="1"/>
            </p:cNvSpPr>
            <p:nvPr/>
          </p:nvSpPr>
          <p:spPr bwMode="auto">
            <a:xfrm>
              <a:off x="1916862" y="2571262"/>
              <a:ext cx="693767" cy="547076"/>
            </a:xfrm>
            <a:prstGeom prst="rect">
              <a:avLst/>
            </a:prstGeom>
            <a:solidFill>
              <a:srgbClr val="000099">
                <a:alpha val="70979"/>
              </a:srgbClr>
            </a:solidFill>
            <a:ln w="15875">
              <a:noFill/>
              <a:miter lim="800000"/>
              <a:headEnd/>
              <a:tailEnd/>
            </a:ln>
          </p:spPr>
          <p:txBody>
            <a:bodyPr wrap="none"/>
            <a:lstStyle/>
            <a:p>
              <a:endParaRPr lang="zh-CN" altLang="zh-CN"/>
            </a:p>
          </p:txBody>
        </p:sp>
      </p:grpSp>
      <p:sp>
        <p:nvSpPr>
          <p:cNvPr id="64518" name="Oval 27"/>
          <p:cNvSpPr>
            <a:spLocks noChangeArrowheads="1"/>
          </p:cNvSpPr>
          <p:nvPr/>
        </p:nvSpPr>
        <p:spPr bwMode="auto">
          <a:xfrm>
            <a:off x="4799013" y="4811713"/>
            <a:ext cx="631825" cy="628650"/>
          </a:xfrm>
          <a:prstGeom prst="ellipse">
            <a:avLst/>
          </a:prstGeom>
          <a:noFill/>
          <a:ln w="19050">
            <a:solidFill>
              <a:schemeClr val="tx1"/>
            </a:solidFill>
            <a:round/>
            <a:headEnd/>
            <a:tailEnd/>
          </a:ln>
        </p:spPr>
        <p:txBody>
          <a:bodyPr wrap="none"/>
          <a:lstStyle/>
          <a:p>
            <a:endParaRPr lang="zh-CN" altLang="zh-CN"/>
          </a:p>
        </p:txBody>
      </p:sp>
      <p:cxnSp>
        <p:nvCxnSpPr>
          <p:cNvPr id="64519" name="Straight Arrow Connector 11"/>
          <p:cNvCxnSpPr>
            <a:cxnSpLocks noChangeShapeType="1"/>
          </p:cNvCxnSpPr>
          <p:nvPr/>
        </p:nvCxnSpPr>
        <p:spPr bwMode="auto">
          <a:xfrm>
            <a:off x="2532063" y="5122863"/>
            <a:ext cx="1054100" cy="0"/>
          </a:xfrm>
          <a:prstGeom prst="straightConnector1">
            <a:avLst/>
          </a:prstGeom>
          <a:noFill/>
          <a:ln w="19050">
            <a:solidFill>
              <a:srgbClr val="000099"/>
            </a:solidFill>
            <a:round/>
            <a:headEnd/>
            <a:tailEnd type="triangle" w="med" len="med"/>
          </a:ln>
        </p:spPr>
      </p:cxnSp>
      <p:sp>
        <p:nvSpPr>
          <p:cNvPr id="64520" name="TextBox 17"/>
          <p:cNvSpPr txBox="1">
            <a:spLocks noChangeArrowheads="1"/>
          </p:cNvSpPr>
          <p:nvPr/>
        </p:nvSpPr>
        <p:spPr bwMode="auto">
          <a:xfrm>
            <a:off x="3514725" y="5407025"/>
            <a:ext cx="1273175" cy="523875"/>
          </a:xfrm>
          <a:prstGeom prst="rect">
            <a:avLst/>
          </a:prstGeom>
          <a:noFill/>
          <a:ln w="9525">
            <a:noFill/>
            <a:miter lim="800000"/>
            <a:headEnd/>
            <a:tailEnd/>
          </a:ln>
        </p:spPr>
        <p:txBody>
          <a:bodyPr wrap="none">
            <a:spAutoFit/>
          </a:bodyPr>
          <a:lstStyle/>
          <a:p>
            <a:pPr algn="ctr"/>
            <a:r>
              <a:rPr lang="en-US" altLang="zh-CN" sz="1400" dirty="0">
                <a:cs typeface="Arial" pitchFamily="34" charset="0"/>
              </a:rPr>
              <a:t>queue</a:t>
            </a:r>
          </a:p>
          <a:p>
            <a:pPr algn="ctr"/>
            <a:r>
              <a:rPr lang="en-US" altLang="zh-CN" sz="1400" dirty="0">
                <a:cs typeface="Arial" pitchFamily="34" charset="0"/>
              </a:rPr>
              <a:t>(waiting area)</a:t>
            </a:r>
          </a:p>
        </p:txBody>
      </p:sp>
      <p:sp>
        <p:nvSpPr>
          <p:cNvPr id="64521" name="TextBox 18"/>
          <p:cNvSpPr txBox="1">
            <a:spLocks noChangeArrowheads="1"/>
          </p:cNvSpPr>
          <p:nvPr/>
        </p:nvSpPr>
        <p:spPr bwMode="auto">
          <a:xfrm>
            <a:off x="2673350" y="5167313"/>
            <a:ext cx="763588" cy="522287"/>
          </a:xfrm>
          <a:prstGeom prst="rect">
            <a:avLst/>
          </a:prstGeom>
          <a:noFill/>
          <a:ln w="9525">
            <a:noFill/>
            <a:miter lim="800000"/>
            <a:headEnd/>
            <a:tailEnd/>
          </a:ln>
        </p:spPr>
        <p:txBody>
          <a:bodyPr wrap="none">
            <a:spAutoFit/>
          </a:bodyPr>
          <a:lstStyle/>
          <a:p>
            <a:pPr algn="ctr"/>
            <a:r>
              <a:rPr lang="en-US" altLang="zh-CN" sz="1400">
                <a:cs typeface="Arial" pitchFamily="34" charset="0"/>
              </a:rPr>
              <a:t>packet</a:t>
            </a:r>
          </a:p>
          <a:p>
            <a:pPr algn="ctr"/>
            <a:r>
              <a:rPr lang="en-US" altLang="zh-CN" sz="1400">
                <a:cs typeface="Arial" pitchFamily="34" charset="0"/>
              </a:rPr>
              <a:t>arrivals</a:t>
            </a:r>
          </a:p>
        </p:txBody>
      </p:sp>
      <p:cxnSp>
        <p:nvCxnSpPr>
          <p:cNvPr id="64522" name="Straight Arrow Connector 20"/>
          <p:cNvCxnSpPr>
            <a:cxnSpLocks noChangeShapeType="1"/>
          </p:cNvCxnSpPr>
          <p:nvPr/>
        </p:nvCxnSpPr>
        <p:spPr bwMode="auto">
          <a:xfrm>
            <a:off x="5632450" y="5108575"/>
            <a:ext cx="906463" cy="4763"/>
          </a:xfrm>
          <a:prstGeom prst="straightConnector1">
            <a:avLst/>
          </a:prstGeom>
          <a:noFill/>
          <a:ln w="19050">
            <a:solidFill>
              <a:srgbClr val="000099"/>
            </a:solidFill>
            <a:round/>
            <a:headEnd/>
            <a:tailEnd type="triangle" w="med" len="med"/>
          </a:ln>
        </p:spPr>
      </p:cxnSp>
      <p:sp>
        <p:nvSpPr>
          <p:cNvPr id="64523" name="TextBox 22"/>
          <p:cNvSpPr txBox="1">
            <a:spLocks noChangeArrowheads="1"/>
          </p:cNvSpPr>
          <p:nvPr/>
        </p:nvSpPr>
        <p:spPr bwMode="auto">
          <a:xfrm>
            <a:off x="5724525" y="5216525"/>
            <a:ext cx="1042988" cy="522288"/>
          </a:xfrm>
          <a:prstGeom prst="rect">
            <a:avLst/>
          </a:prstGeom>
          <a:noFill/>
          <a:ln w="9525">
            <a:noFill/>
            <a:miter lim="800000"/>
            <a:headEnd/>
            <a:tailEnd/>
          </a:ln>
        </p:spPr>
        <p:txBody>
          <a:bodyPr wrap="none">
            <a:spAutoFit/>
          </a:bodyPr>
          <a:lstStyle/>
          <a:p>
            <a:pPr algn="ctr"/>
            <a:r>
              <a:rPr lang="en-US" altLang="zh-CN" sz="1400">
                <a:cs typeface="Arial" pitchFamily="34" charset="0"/>
              </a:rPr>
              <a:t>packet</a:t>
            </a:r>
          </a:p>
          <a:p>
            <a:pPr algn="ctr"/>
            <a:r>
              <a:rPr lang="en-US" altLang="zh-CN" sz="1400">
                <a:cs typeface="Arial" pitchFamily="34" charset="0"/>
              </a:rPr>
              <a:t>departures</a:t>
            </a:r>
          </a:p>
        </p:txBody>
      </p:sp>
      <p:sp>
        <p:nvSpPr>
          <p:cNvPr id="64524" name="TextBox 23"/>
          <p:cNvSpPr txBox="1">
            <a:spLocks noChangeArrowheads="1"/>
          </p:cNvSpPr>
          <p:nvPr/>
        </p:nvSpPr>
        <p:spPr bwMode="auto">
          <a:xfrm>
            <a:off x="4714875" y="5411788"/>
            <a:ext cx="852488" cy="523875"/>
          </a:xfrm>
          <a:prstGeom prst="rect">
            <a:avLst/>
          </a:prstGeom>
          <a:noFill/>
          <a:ln w="9525">
            <a:noFill/>
            <a:miter lim="800000"/>
            <a:headEnd/>
            <a:tailEnd/>
          </a:ln>
        </p:spPr>
        <p:txBody>
          <a:bodyPr wrap="none">
            <a:spAutoFit/>
          </a:bodyPr>
          <a:lstStyle/>
          <a:p>
            <a:pPr algn="ctr"/>
            <a:r>
              <a:rPr lang="en-US" altLang="zh-CN" sz="1400">
                <a:cs typeface="Arial" pitchFamily="34" charset="0"/>
              </a:rPr>
              <a:t>link</a:t>
            </a:r>
          </a:p>
          <a:p>
            <a:pPr algn="ctr"/>
            <a:r>
              <a:rPr lang="en-US" altLang="zh-CN" sz="1400">
                <a:cs typeface="Arial" pitchFamily="34" charset="0"/>
              </a:rPr>
              <a:t> (server)</a:t>
            </a:r>
          </a:p>
        </p:txBody>
      </p:sp>
      <p:cxnSp>
        <p:nvCxnSpPr>
          <p:cNvPr id="64525" name="Straight Arrow Connector 52"/>
          <p:cNvCxnSpPr>
            <a:cxnSpLocks noChangeShapeType="1"/>
            <a:stCxn id="64529" idx="3"/>
            <a:endCxn id="64518" idx="2"/>
          </p:cNvCxnSpPr>
          <p:nvPr/>
        </p:nvCxnSpPr>
        <p:spPr bwMode="auto">
          <a:xfrm>
            <a:off x="4711700" y="5122863"/>
            <a:ext cx="87313" cy="3175"/>
          </a:xfrm>
          <a:prstGeom prst="straightConnector1">
            <a:avLst/>
          </a:prstGeom>
          <a:noFill/>
          <a:ln w="19050">
            <a:solidFill>
              <a:schemeClr val="tx1"/>
            </a:solidFill>
            <a:round/>
            <a:headEnd/>
            <a:tailEnd/>
          </a:ln>
        </p:spPr>
      </p:cxnSp>
    </p:spTree>
    <p:extLst>
      <p:ext uri="{BB962C8B-B14F-4D97-AF65-F5344CB8AC3E}">
        <p14:creationId xmlns:p14="http://schemas.microsoft.com/office/powerpoint/2010/main" val="2631212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8138" y="228600"/>
            <a:ext cx="8455025" cy="685800"/>
          </a:xfrm>
        </p:spPr>
        <p:txBody>
          <a:bodyPr/>
          <a:lstStyle/>
          <a:p>
            <a:pPr eaLnBrk="1" hangingPunct="1"/>
            <a:r>
              <a:rPr lang="zh-CN" altLang="en-US" sz="3200" dirty="0" smtClean="0">
                <a:latin typeface="Gill Sans MT" panose="020B0502020104020203" pitchFamily="34" charset="0"/>
              </a:rPr>
              <a:t>本章目的</a:t>
            </a:r>
            <a:endParaRPr lang="en-US" altLang="zh-CN" dirty="0"/>
          </a:p>
        </p:txBody>
      </p:sp>
      <p:sp>
        <p:nvSpPr>
          <p:cNvPr id="32771" name="Rectangle 3"/>
          <p:cNvSpPr>
            <a:spLocks noGrp="1" noChangeArrowheads="1"/>
          </p:cNvSpPr>
          <p:nvPr>
            <p:ph type="body" idx="1"/>
          </p:nvPr>
        </p:nvSpPr>
        <p:spPr>
          <a:xfrm>
            <a:off x="338138" y="1032387"/>
            <a:ext cx="8440737" cy="5132439"/>
          </a:xfrm>
        </p:spPr>
        <p:txBody>
          <a:bodyPr/>
          <a:lstStyle/>
          <a:p>
            <a:pPr>
              <a:buFont typeface="Wingdings" charset="2"/>
              <a:buChar char="§"/>
              <a:defRPr/>
            </a:pPr>
            <a:r>
              <a:rPr lang="en-US" altLang="zh-CN" dirty="0"/>
              <a:t>understand principles behind network layer services, focusing on data plane:</a:t>
            </a:r>
          </a:p>
          <a:p>
            <a:pPr lvl="1">
              <a:buFont typeface="Arial"/>
              <a:buChar char="•"/>
              <a:defRPr/>
            </a:pPr>
            <a:r>
              <a:rPr lang="en-US" altLang="zh-CN" dirty="0"/>
              <a:t>network layer service models</a:t>
            </a:r>
          </a:p>
          <a:p>
            <a:pPr lvl="1">
              <a:buFont typeface="Arial"/>
              <a:buChar char="•"/>
              <a:defRPr/>
            </a:pPr>
            <a:endParaRPr lang="en-US" altLang="zh-CN" dirty="0" smtClean="0"/>
          </a:p>
          <a:p>
            <a:pPr lvl="1">
              <a:buFont typeface="Arial"/>
              <a:buChar char="•"/>
              <a:defRPr/>
            </a:pPr>
            <a:r>
              <a:rPr lang="en-US" altLang="zh-CN" dirty="0" smtClean="0"/>
              <a:t>forwarding </a:t>
            </a:r>
            <a:r>
              <a:rPr lang="en-US" altLang="zh-CN" dirty="0"/>
              <a:t>versus routing</a:t>
            </a:r>
          </a:p>
          <a:p>
            <a:pPr lvl="1">
              <a:buFont typeface="Arial"/>
              <a:buChar char="•"/>
              <a:defRPr/>
            </a:pPr>
            <a:endParaRPr lang="en-US" altLang="zh-CN" dirty="0" smtClean="0"/>
          </a:p>
          <a:p>
            <a:pPr lvl="1">
              <a:buFont typeface="Arial"/>
              <a:buChar char="•"/>
              <a:defRPr/>
            </a:pPr>
            <a:r>
              <a:rPr lang="en-US" altLang="zh-CN" dirty="0" smtClean="0"/>
              <a:t>how </a:t>
            </a:r>
            <a:r>
              <a:rPr lang="en-US" altLang="zh-CN" dirty="0"/>
              <a:t>a router works</a:t>
            </a:r>
          </a:p>
          <a:p>
            <a:pPr lvl="1">
              <a:buFont typeface="Arial"/>
              <a:buChar char="•"/>
              <a:defRPr/>
            </a:pPr>
            <a:endParaRPr lang="en-US" altLang="zh-CN" dirty="0" smtClean="0"/>
          </a:p>
          <a:p>
            <a:pPr lvl="1">
              <a:buFont typeface="Arial"/>
              <a:buChar char="•"/>
              <a:defRPr/>
            </a:pPr>
            <a:r>
              <a:rPr lang="en-US" altLang="zh-CN" dirty="0" smtClean="0"/>
              <a:t>generalized </a:t>
            </a:r>
            <a:r>
              <a:rPr lang="en-US" altLang="zh-CN" dirty="0"/>
              <a:t>forwarding</a:t>
            </a:r>
          </a:p>
          <a:p>
            <a:pPr>
              <a:buFont typeface="Wingdings" charset="2"/>
              <a:buChar char="§"/>
              <a:defRPr/>
            </a:pPr>
            <a:endParaRPr lang="en-US" altLang="zh-CN" dirty="0" smtClean="0"/>
          </a:p>
          <a:p>
            <a:pPr>
              <a:buFont typeface="Wingdings" charset="2"/>
              <a:buChar char="§"/>
              <a:defRPr/>
            </a:pPr>
            <a:r>
              <a:rPr lang="en-US" altLang="zh-CN" dirty="0" smtClean="0"/>
              <a:t>instantiation</a:t>
            </a:r>
            <a:r>
              <a:rPr lang="en-US" altLang="zh-CN" dirty="0"/>
              <a:t>, implementation in the Internet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先进先出</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82" y="2130212"/>
            <a:ext cx="8640381" cy="3324689"/>
          </a:xfrm>
          <a:prstGeom prst="rect">
            <a:avLst/>
          </a:prstGeom>
        </p:spPr>
      </p:pic>
    </p:spTree>
    <p:extLst>
      <p:ext uri="{BB962C8B-B14F-4D97-AF65-F5344CB8AC3E}">
        <p14:creationId xmlns:p14="http://schemas.microsoft.com/office/powerpoint/2010/main" val="3771888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ＭＳ Ｐゴシック" pitchFamily="34" charset="-128"/>
              </a:rPr>
              <a:t>调度策略：优先级</a:t>
            </a:r>
            <a:endParaRPr lang="zh-CN" altLang="en-US" dirty="0"/>
          </a:p>
        </p:txBody>
      </p:sp>
      <p:sp>
        <p:nvSpPr>
          <p:cNvPr id="65540" name="Rectangle 3"/>
          <p:cNvSpPr>
            <a:spLocks noGrp="1" noChangeArrowheads="1"/>
          </p:cNvSpPr>
          <p:nvPr>
            <p:ph sz="half" idx="1"/>
          </p:nvPr>
        </p:nvSpPr>
        <p:spPr/>
        <p:txBody>
          <a:bodyPr/>
          <a:lstStyle/>
          <a:p>
            <a:pPr marL="0" indent="0">
              <a:spcBef>
                <a:spcPts val="600"/>
              </a:spcBef>
              <a:buNone/>
            </a:pPr>
            <a:r>
              <a:rPr lang="zh-CN" altLang="en-US" sz="2400" dirty="0" smtClean="0">
                <a:solidFill>
                  <a:srgbClr val="CC0000"/>
                </a:solidFill>
                <a:ea typeface="ＭＳ Ｐゴシック" pitchFamily="34" charset="-128"/>
                <a:cs typeface="ＭＳ Ｐゴシック" pitchFamily="34" charset="-128"/>
              </a:rPr>
              <a:t>优先级调度</a:t>
            </a:r>
            <a:r>
              <a:rPr lang="en-US" altLang="zh-CN" sz="2400" dirty="0" smtClean="0">
                <a:solidFill>
                  <a:srgbClr val="CC0000"/>
                </a:solidFill>
                <a:ea typeface="ＭＳ Ｐゴシック" pitchFamily="34" charset="-128"/>
                <a:cs typeface="ＭＳ Ｐゴシック" pitchFamily="34" charset="-128"/>
              </a:rPr>
              <a:t>: </a:t>
            </a:r>
            <a:r>
              <a:rPr lang="zh-CN" altLang="en-US" sz="2400" dirty="0" smtClean="0"/>
              <a:t>发送</a:t>
            </a:r>
            <a:r>
              <a:rPr lang="zh-CN" altLang="en-US" sz="2400" dirty="0"/>
              <a:t>优先级最高的排队数据包</a:t>
            </a:r>
          </a:p>
          <a:p>
            <a:pPr>
              <a:spcBef>
                <a:spcPts val="600"/>
              </a:spcBef>
            </a:pPr>
            <a:r>
              <a:rPr lang="zh-CN" altLang="en-US" sz="2400" dirty="0"/>
              <a:t>多个类，具有不同的优先级</a:t>
            </a:r>
          </a:p>
          <a:p>
            <a:pPr lvl="1">
              <a:spcBef>
                <a:spcPts val="600"/>
              </a:spcBef>
            </a:pPr>
            <a:r>
              <a:rPr lang="zh-CN" altLang="en-US" sz="2200" dirty="0" smtClean="0"/>
              <a:t>分类</a:t>
            </a:r>
            <a:r>
              <a:rPr lang="zh-CN" altLang="en-US" sz="2200" dirty="0"/>
              <a:t>可能依赖于标记或</a:t>
            </a:r>
            <a:r>
              <a:rPr lang="zh-CN" altLang="en-US" sz="2200" dirty="0" smtClean="0"/>
              <a:t>其他首部信息</a:t>
            </a:r>
            <a:r>
              <a:rPr lang="zh-CN" altLang="en-US" sz="2200" dirty="0"/>
              <a:t>，例如</a:t>
            </a:r>
            <a:r>
              <a:rPr lang="en-US" altLang="zh-CN" sz="2200" dirty="0" smtClean="0"/>
              <a:t>IP</a:t>
            </a:r>
            <a:r>
              <a:rPr lang="zh-CN" altLang="en-US" sz="2200" dirty="0" smtClean="0"/>
              <a:t>源</a:t>
            </a:r>
            <a:r>
              <a:rPr lang="en-US" altLang="zh-CN" sz="2200" dirty="0" smtClean="0"/>
              <a:t>/</a:t>
            </a:r>
            <a:r>
              <a:rPr lang="zh-CN" altLang="en-US" sz="2200" dirty="0" smtClean="0"/>
              <a:t>目的地址，</a:t>
            </a:r>
            <a:r>
              <a:rPr lang="zh-CN" altLang="en-US" sz="2200" dirty="0"/>
              <a:t>端口号，等等</a:t>
            </a:r>
            <a:r>
              <a:rPr lang="zh-CN" altLang="en-US" sz="2200" dirty="0" smtClean="0"/>
              <a:t>。</a:t>
            </a:r>
            <a:endParaRPr lang="en-US" altLang="zh-CN" sz="2200" dirty="0" smtClean="0"/>
          </a:p>
          <a:p>
            <a:pPr lvl="1">
              <a:spcBef>
                <a:spcPts val="600"/>
              </a:spcBef>
            </a:pPr>
            <a:endParaRPr lang="en-US" altLang="zh-CN" sz="2000" dirty="0" smtClean="0"/>
          </a:p>
          <a:p>
            <a:pPr lvl="1">
              <a:spcBef>
                <a:spcPts val="600"/>
              </a:spcBef>
            </a:pPr>
            <a:r>
              <a:rPr lang="zh-CN" altLang="en-US" sz="2000" dirty="0" smtClean="0"/>
              <a:t>真实</a:t>
            </a:r>
            <a:r>
              <a:rPr lang="zh-CN" altLang="en-US" sz="2000" dirty="0"/>
              <a:t>世界的</a:t>
            </a:r>
            <a:r>
              <a:rPr lang="zh-CN" altLang="en-US" sz="2000" dirty="0" smtClean="0"/>
              <a:t>例子 </a:t>
            </a:r>
            <a:r>
              <a:rPr lang="en-US" altLang="zh-CN" sz="2200" dirty="0" smtClean="0">
                <a:ea typeface="ＭＳ Ｐゴシック" pitchFamily="34" charset="-128"/>
                <a:cs typeface="Gill Sans MT" pitchFamily="34" charset="0"/>
              </a:rPr>
              <a:t>?</a:t>
            </a:r>
            <a:r>
              <a:rPr lang="en-US" altLang="zh-CN" dirty="0" smtClean="0">
                <a:ea typeface="ＭＳ Ｐゴシック" pitchFamily="34" charset="-128"/>
                <a:cs typeface="Gill Sans MT" pitchFamily="34" charset="0"/>
              </a:rPr>
              <a:t> </a:t>
            </a:r>
          </a:p>
        </p:txBody>
      </p:sp>
      <p:grpSp>
        <p:nvGrpSpPr>
          <p:cNvPr id="65541" name="Group 8"/>
          <p:cNvGrpSpPr>
            <a:grpSpLocks/>
          </p:cNvGrpSpPr>
          <p:nvPr/>
        </p:nvGrpSpPr>
        <p:grpSpPr bwMode="auto">
          <a:xfrm>
            <a:off x="4683125" y="1214438"/>
            <a:ext cx="4051300" cy="2263775"/>
            <a:chOff x="251257" y="1325350"/>
            <a:chExt cx="4051177" cy="2263278"/>
          </a:xfrm>
        </p:grpSpPr>
        <p:grpSp>
          <p:nvGrpSpPr>
            <p:cNvPr id="65624" name="Group 9"/>
            <p:cNvGrpSpPr>
              <a:grpSpLocks/>
            </p:cNvGrpSpPr>
            <p:nvPr/>
          </p:nvGrpSpPr>
          <p:grpSpPr bwMode="auto">
            <a:xfrm>
              <a:off x="1008970" y="1860956"/>
              <a:ext cx="2431250" cy="1240418"/>
              <a:chOff x="5418640" y="1702302"/>
              <a:chExt cx="2431250" cy="1240418"/>
            </a:xfrm>
          </p:grpSpPr>
          <p:grpSp>
            <p:nvGrpSpPr>
              <p:cNvPr id="65640" name="Group 25"/>
              <p:cNvGrpSpPr>
                <a:grpSpLocks/>
              </p:cNvGrpSpPr>
              <p:nvPr/>
            </p:nvGrpSpPr>
            <p:grpSpPr bwMode="auto">
              <a:xfrm>
                <a:off x="6179876" y="2377501"/>
                <a:ext cx="929822" cy="565219"/>
                <a:chOff x="1670312" y="2562997"/>
                <a:chExt cx="929822" cy="565219"/>
              </a:xfrm>
            </p:grpSpPr>
            <p:grpSp>
              <p:nvGrpSpPr>
                <p:cNvPr id="65654" name="Group 39"/>
                <p:cNvGrpSpPr>
                  <a:grpSpLocks/>
                </p:cNvGrpSpPr>
                <p:nvPr/>
              </p:nvGrpSpPr>
              <p:grpSpPr bwMode="auto">
                <a:xfrm>
                  <a:off x="1670312" y="2562997"/>
                  <a:ext cx="929822" cy="565219"/>
                  <a:chOff x="1670312" y="2562997"/>
                  <a:chExt cx="929822" cy="565219"/>
                </a:xfrm>
              </p:grpSpPr>
              <p:sp>
                <p:nvSpPr>
                  <p:cNvPr id="65658"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p:spPr>
                <p:txBody>
                  <a:bodyPr wrap="none"/>
                  <a:lstStyle/>
                  <a:p>
                    <a:endParaRPr lang="zh-CN" altLang="zh-CN"/>
                  </a:p>
                </p:txBody>
              </p:sp>
              <p:cxnSp>
                <p:nvCxnSpPr>
                  <p:cNvPr id="65659"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p:spPr>
              </p:cxnSp>
              <p:cxnSp>
                <p:nvCxnSpPr>
                  <p:cNvPr id="65660"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p:spPr>
              </p:cxnSp>
              <p:cxnSp>
                <p:nvCxnSpPr>
                  <p:cNvPr id="65661"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p:spPr>
              </p:cxnSp>
              <p:cxnSp>
                <p:nvCxnSpPr>
                  <p:cNvPr id="65662"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p:spPr>
              </p:cxnSp>
              <p:cxnSp>
                <p:nvCxnSpPr>
                  <p:cNvPr id="65663"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p:spPr>
              </p:cxnSp>
              <p:cxnSp>
                <p:nvCxnSpPr>
                  <p:cNvPr id="65664"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p:spPr>
              </p:cxnSp>
              <p:cxnSp>
                <p:nvCxnSpPr>
                  <p:cNvPr id="65665"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zh-CN" altLang="zh-CN">
                    <a:latin typeface="Comic Sans MS" pitchFamily="66" charset="0"/>
                  </a:endParaRPr>
                </a:p>
              </p:txBody>
            </p:sp>
          </p:grpSp>
          <p:grpSp>
            <p:nvGrpSpPr>
              <p:cNvPr id="65641" name="Group 26"/>
              <p:cNvGrpSpPr>
                <a:grpSpLocks/>
              </p:cNvGrpSpPr>
              <p:nvPr/>
            </p:nvGrpSpPr>
            <p:grpSpPr bwMode="auto">
              <a:xfrm>
                <a:off x="6146757" y="1702302"/>
                <a:ext cx="940317" cy="565219"/>
                <a:chOff x="1670312" y="2562997"/>
                <a:chExt cx="940317" cy="565219"/>
              </a:xfrm>
            </p:grpSpPr>
            <p:grpSp>
              <p:nvGrpSpPr>
                <p:cNvPr id="65644" name="Group 29"/>
                <p:cNvGrpSpPr>
                  <a:grpSpLocks/>
                </p:cNvGrpSpPr>
                <p:nvPr/>
              </p:nvGrpSpPr>
              <p:grpSpPr bwMode="auto">
                <a:xfrm>
                  <a:off x="1670312" y="2562997"/>
                  <a:ext cx="929822" cy="565219"/>
                  <a:chOff x="1670312" y="2562997"/>
                  <a:chExt cx="929822" cy="565219"/>
                </a:xfrm>
              </p:grpSpPr>
              <p:sp>
                <p:nvSpPr>
                  <p:cNvPr id="65646"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p:spPr>
                <p:txBody>
                  <a:bodyPr wrap="none"/>
                  <a:lstStyle/>
                  <a:p>
                    <a:endParaRPr lang="zh-CN" altLang="zh-CN"/>
                  </a:p>
                </p:txBody>
              </p:sp>
              <p:cxnSp>
                <p:nvCxnSpPr>
                  <p:cNvPr id="65647"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p:spPr>
              </p:cxnSp>
              <p:cxnSp>
                <p:nvCxnSpPr>
                  <p:cNvPr id="65648"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p:spPr>
              </p:cxnSp>
              <p:cxnSp>
                <p:nvCxnSpPr>
                  <p:cNvPr id="65649"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p:spPr>
              </p:cxnSp>
              <p:cxnSp>
                <p:nvCxnSpPr>
                  <p:cNvPr id="65650"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p:spPr>
              </p:cxnSp>
              <p:cxnSp>
                <p:nvCxnSpPr>
                  <p:cNvPr id="65651"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p:spPr>
              </p:cxnSp>
              <p:cxnSp>
                <p:nvCxnSpPr>
                  <p:cNvPr id="65652"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p:spPr>
              </p:cxnSp>
              <p:cxnSp>
                <p:nvCxnSpPr>
                  <p:cNvPr id="65653"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p:spPr>
              </p:cxnSp>
            </p:grpSp>
            <p:sp>
              <p:nvSpPr>
                <p:cNvPr id="65645" name="Rectangle 30"/>
                <p:cNvSpPr>
                  <a:spLocks noChangeArrowheads="1"/>
                </p:cNvSpPr>
                <p:nvPr/>
              </p:nvSpPr>
              <p:spPr bwMode="auto">
                <a:xfrm>
                  <a:off x="1916862" y="2571262"/>
                  <a:ext cx="693767" cy="547076"/>
                </a:xfrm>
                <a:prstGeom prst="rect">
                  <a:avLst/>
                </a:prstGeom>
                <a:solidFill>
                  <a:srgbClr val="CC0000">
                    <a:alpha val="70979"/>
                  </a:srgbClr>
                </a:solidFill>
                <a:ln w="15875">
                  <a:noFill/>
                  <a:miter lim="800000"/>
                  <a:headEnd/>
                  <a:tailEnd/>
                </a:ln>
              </p:spPr>
              <p:txBody>
                <a:bodyPr wrap="none"/>
                <a:lstStyle/>
                <a:p>
                  <a:endParaRPr lang="zh-CN" altLang="zh-CN"/>
                </a:p>
              </p:txBody>
            </p:sp>
          </p:grpSp>
          <p:sp>
            <p:nvSpPr>
              <p:cNvPr id="65642"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p:spPr>
            <p:txBody>
              <a:bodyPr wrap="none"/>
              <a:lstStyle/>
              <a:p>
                <a:endParaRPr lang="zh-CN" altLang="zh-CN"/>
              </a:p>
            </p:txBody>
          </p:sp>
          <p:sp>
            <p:nvSpPr>
              <p:cNvPr id="65643" name="Oval 28"/>
              <p:cNvSpPr>
                <a:spLocks noChangeArrowheads="1"/>
              </p:cNvSpPr>
              <p:nvPr/>
            </p:nvSpPr>
            <p:spPr bwMode="auto">
              <a:xfrm>
                <a:off x="7216951" y="2016897"/>
                <a:ext cx="632939" cy="628813"/>
              </a:xfrm>
              <a:prstGeom prst="ellipse">
                <a:avLst/>
              </a:prstGeom>
              <a:noFill/>
              <a:ln w="19050">
                <a:solidFill>
                  <a:schemeClr val="tx1"/>
                </a:solidFill>
                <a:round/>
                <a:headEnd/>
                <a:tailEnd/>
              </a:ln>
            </p:spPr>
            <p:txBody>
              <a:bodyPr wrap="none"/>
              <a:lstStyle/>
              <a:p>
                <a:endParaRPr lang="zh-CN" altLang="zh-CN"/>
              </a:p>
            </p:txBody>
          </p:sp>
        </p:grpSp>
        <p:cxnSp>
          <p:nvCxnSpPr>
            <p:cNvPr id="65625" name="Straight Arrow Connector 10"/>
            <p:cNvCxnSpPr>
              <a:cxnSpLocks noChangeShapeType="1"/>
              <a:stCxn id="65642" idx="0"/>
              <a:endCxn id="65646"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p:spPr>
        </p:cxnSp>
        <p:cxnSp>
          <p:nvCxnSpPr>
            <p:cNvPr id="65626" name="Straight Arrow Connector 11"/>
            <p:cNvCxnSpPr>
              <a:cxnSpLocks noChangeShapeType="1"/>
              <a:stCxn id="65642" idx="0"/>
              <a:endCxn id="65658" idx="1"/>
            </p:cNvCxnSpPr>
            <p:nvPr/>
          </p:nvCxnSpPr>
          <p:spPr bwMode="auto">
            <a:xfrm>
              <a:off x="1439206" y="2456830"/>
              <a:ext cx="331000" cy="360904"/>
            </a:xfrm>
            <a:prstGeom prst="straightConnector1">
              <a:avLst/>
            </a:prstGeom>
            <a:noFill/>
            <a:ln w="19050">
              <a:solidFill>
                <a:srgbClr val="006633"/>
              </a:solidFill>
              <a:round/>
              <a:headEnd/>
              <a:tailEnd type="triangle" w="med" len="med"/>
            </a:ln>
          </p:spPr>
        </p:cxnSp>
        <p:cxnSp>
          <p:nvCxnSpPr>
            <p:cNvPr id="65627"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p:spPr>
        </p:cxnSp>
        <p:cxnSp>
          <p:nvCxnSpPr>
            <p:cNvPr id="65628"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p:spPr>
        </p:cxnSp>
        <p:cxnSp>
          <p:nvCxnSpPr>
            <p:cNvPr id="65629" name="Straight Arrow Connector 14"/>
            <p:cNvCxnSpPr>
              <a:cxnSpLocks noChangeShapeType="1"/>
              <a:endCxn id="65643" idx="1"/>
            </p:cNvCxnSpPr>
            <p:nvPr/>
          </p:nvCxnSpPr>
          <p:spPr bwMode="auto">
            <a:xfrm>
              <a:off x="2675605" y="2143260"/>
              <a:ext cx="224368" cy="124379"/>
            </a:xfrm>
            <a:prstGeom prst="straightConnector1">
              <a:avLst/>
            </a:prstGeom>
            <a:noFill/>
            <a:ln w="19050">
              <a:solidFill>
                <a:srgbClr val="CC0000"/>
              </a:solidFill>
              <a:round/>
              <a:headEnd/>
              <a:tailEnd type="triangle" w="med" len="med"/>
            </a:ln>
          </p:spPr>
        </p:cxnSp>
        <p:cxnSp>
          <p:nvCxnSpPr>
            <p:cNvPr id="65630"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p:spPr>
        </p:cxnSp>
        <p:cxnSp>
          <p:nvCxnSpPr>
            <p:cNvPr id="65631"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p:spPr>
        </p:cxnSp>
        <p:sp>
          <p:nvSpPr>
            <p:cNvPr id="65632" name="TextBox 17"/>
            <p:cNvSpPr txBox="1">
              <a:spLocks noChangeArrowheads="1"/>
            </p:cNvSpPr>
            <p:nvPr/>
          </p:nvSpPr>
          <p:spPr bwMode="auto">
            <a:xfrm>
              <a:off x="1145802" y="1325350"/>
              <a:ext cx="1705332" cy="523220"/>
            </a:xfrm>
            <a:prstGeom prst="rect">
              <a:avLst/>
            </a:prstGeom>
            <a:noFill/>
            <a:ln w="9525">
              <a:noFill/>
              <a:miter lim="800000"/>
              <a:headEnd/>
              <a:tailEnd/>
            </a:ln>
          </p:spPr>
          <p:txBody>
            <a:bodyPr wrap="none">
              <a:spAutoFit/>
            </a:bodyPr>
            <a:lstStyle/>
            <a:p>
              <a:pPr algn="ctr"/>
              <a:r>
                <a:rPr lang="en-US" altLang="zh-CN" sz="1400" dirty="0">
                  <a:cs typeface="Arial" pitchFamily="34" charset="0"/>
                </a:rPr>
                <a:t>high priority queue</a:t>
              </a:r>
            </a:p>
            <a:p>
              <a:pPr algn="ctr"/>
              <a:r>
                <a:rPr lang="en-US" altLang="zh-CN" sz="1400" dirty="0">
                  <a:cs typeface="Arial" pitchFamily="34" charset="0"/>
                </a:rPr>
                <a:t>(waiting area)</a:t>
              </a:r>
            </a:p>
          </p:txBody>
        </p:sp>
        <p:sp>
          <p:nvSpPr>
            <p:cNvPr id="65633" name="TextBox 18"/>
            <p:cNvSpPr txBox="1">
              <a:spLocks noChangeArrowheads="1"/>
            </p:cNvSpPr>
            <p:nvPr/>
          </p:nvSpPr>
          <p:spPr bwMode="auto">
            <a:xfrm>
              <a:off x="1272157" y="3065408"/>
              <a:ext cx="1591764" cy="523220"/>
            </a:xfrm>
            <a:prstGeom prst="rect">
              <a:avLst/>
            </a:prstGeom>
            <a:noFill/>
            <a:ln w="9525">
              <a:noFill/>
              <a:miter lim="800000"/>
              <a:headEnd/>
              <a:tailEnd/>
            </a:ln>
          </p:spPr>
          <p:txBody>
            <a:bodyPr wrap="none">
              <a:spAutoFit/>
            </a:bodyPr>
            <a:lstStyle/>
            <a:p>
              <a:pPr algn="ctr"/>
              <a:r>
                <a:rPr lang="en-US" altLang="zh-CN" sz="1400" dirty="0">
                  <a:cs typeface="Arial" pitchFamily="34" charset="0"/>
                </a:rPr>
                <a:t>low priority queue</a:t>
              </a:r>
            </a:p>
            <a:p>
              <a:pPr algn="ctr"/>
              <a:r>
                <a:rPr lang="en-US" altLang="zh-CN" sz="1400" dirty="0">
                  <a:cs typeface="Arial" pitchFamily="34" charset="0"/>
                </a:rPr>
                <a:t>(waiting area)</a:t>
              </a:r>
            </a:p>
          </p:txBody>
        </p:sp>
        <p:sp>
          <p:nvSpPr>
            <p:cNvPr id="65634" name="TextBox 19"/>
            <p:cNvSpPr txBox="1">
              <a:spLocks noChangeArrowheads="1"/>
            </p:cNvSpPr>
            <p:nvPr/>
          </p:nvSpPr>
          <p:spPr bwMode="auto">
            <a:xfrm>
              <a:off x="251257" y="2002904"/>
              <a:ext cx="763250" cy="307777"/>
            </a:xfrm>
            <a:prstGeom prst="rect">
              <a:avLst/>
            </a:prstGeom>
            <a:noFill/>
            <a:ln w="9525">
              <a:noFill/>
              <a:miter lim="800000"/>
              <a:headEnd/>
              <a:tailEnd/>
            </a:ln>
          </p:spPr>
          <p:txBody>
            <a:bodyPr wrap="none">
              <a:spAutoFit/>
            </a:bodyPr>
            <a:lstStyle/>
            <a:p>
              <a:pPr algn="ctr"/>
              <a:r>
                <a:rPr lang="en-US" altLang="zh-CN" sz="1400">
                  <a:cs typeface="Arial" pitchFamily="34" charset="0"/>
                </a:rPr>
                <a:t>arrivals</a:t>
              </a:r>
            </a:p>
          </p:txBody>
        </p:sp>
        <p:sp>
          <p:nvSpPr>
            <p:cNvPr id="65635" name="TextBox 20"/>
            <p:cNvSpPr txBox="1">
              <a:spLocks noChangeArrowheads="1"/>
            </p:cNvSpPr>
            <p:nvPr/>
          </p:nvSpPr>
          <p:spPr bwMode="auto">
            <a:xfrm>
              <a:off x="778235" y="2735146"/>
              <a:ext cx="787395" cy="307777"/>
            </a:xfrm>
            <a:prstGeom prst="rect">
              <a:avLst/>
            </a:prstGeom>
            <a:noFill/>
            <a:ln w="9525">
              <a:noFill/>
              <a:miter lim="800000"/>
              <a:headEnd/>
              <a:tailEnd/>
            </a:ln>
          </p:spPr>
          <p:txBody>
            <a:bodyPr wrap="none">
              <a:spAutoFit/>
            </a:bodyPr>
            <a:lstStyle/>
            <a:p>
              <a:pPr algn="ctr"/>
              <a:r>
                <a:rPr lang="en-US" altLang="zh-CN" sz="1400" dirty="0">
                  <a:cs typeface="Arial" pitchFamily="34" charset="0"/>
                </a:rPr>
                <a:t>classify</a:t>
              </a:r>
            </a:p>
          </p:txBody>
        </p:sp>
        <p:cxnSp>
          <p:nvCxnSpPr>
            <p:cNvPr id="65636"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p:spPr>
        </p:cxnSp>
        <p:cxnSp>
          <p:nvCxnSpPr>
            <p:cNvPr id="65637"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p:spPr>
        </p:cxnSp>
        <p:sp>
          <p:nvSpPr>
            <p:cNvPr id="65638" name="TextBox 23"/>
            <p:cNvSpPr txBox="1">
              <a:spLocks noChangeArrowheads="1"/>
            </p:cNvSpPr>
            <p:nvPr/>
          </p:nvSpPr>
          <p:spPr bwMode="auto">
            <a:xfrm>
              <a:off x="3259448" y="2003441"/>
              <a:ext cx="1042986" cy="307777"/>
            </a:xfrm>
            <a:prstGeom prst="rect">
              <a:avLst/>
            </a:prstGeom>
            <a:noFill/>
            <a:ln w="9525">
              <a:noFill/>
              <a:miter lim="800000"/>
              <a:headEnd/>
              <a:tailEnd/>
            </a:ln>
          </p:spPr>
          <p:txBody>
            <a:bodyPr wrap="none">
              <a:spAutoFit/>
            </a:bodyPr>
            <a:lstStyle/>
            <a:p>
              <a:pPr algn="ctr"/>
              <a:r>
                <a:rPr lang="en-US" altLang="zh-CN" sz="1400">
                  <a:cs typeface="Arial" pitchFamily="34" charset="0"/>
                </a:rPr>
                <a:t>departures</a:t>
              </a:r>
            </a:p>
          </p:txBody>
        </p:sp>
        <p:sp>
          <p:nvSpPr>
            <p:cNvPr id="65639" name="TextBox 24"/>
            <p:cNvSpPr txBox="1">
              <a:spLocks noChangeArrowheads="1"/>
            </p:cNvSpPr>
            <p:nvPr/>
          </p:nvSpPr>
          <p:spPr bwMode="auto">
            <a:xfrm>
              <a:off x="2706310" y="2735682"/>
              <a:ext cx="852930" cy="523220"/>
            </a:xfrm>
            <a:prstGeom prst="rect">
              <a:avLst/>
            </a:prstGeom>
            <a:noFill/>
            <a:ln w="9525">
              <a:noFill/>
              <a:miter lim="800000"/>
              <a:headEnd/>
              <a:tailEnd/>
            </a:ln>
          </p:spPr>
          <p:txBody>
            <a:bodyPr wrap="none">
              <a:spAutoFit/>
            </a:bodyPr>
            <a:lstStyle/>
            <a:p>
              <a:pPr algn="ctr"/>
              <a:r>
                <a:rPr lang="en-US" altLang="zh-CN" sz="1400" dirty="0">
                  <a:cs typeface="Arial" pitchFamily="34" charset="0"/>
                </a:rPr>
                <a:t>link</a:t>
              </a:r>
            </a:p>
            <a:p>
              <a:pPr algn="ctr"/>
              <a:r>
                <a:rPr lang="en-US" altLang="zh-CN" sz="1400" dirty="0">
                  <a:cs typeface="Arial" pitchFamily="34" charset="0"/>
                </a:rPr>
                <a:t> (server)</a:t>
              </a:r>
            </a:p>
          </p:txBody>
        </p:sp>
      </p:grpSp>
      <p:cxnSp>
        <p:nvCxnSpPr>
          <p:cNvPr id="65542" name="Straight Connector 49"/>
          <p:cNvCxnSpPr>
            <a:cxnSpLocks noChangeShapeType="1"/>
          </p:cNvCxnSpPr>
          <p:nvPr/>
        </p:nvCxnSpPr>
        <p:spPr bwMode="auto">
          <a:xfrm>
            <a:off x="5489575" y="4460875"/>
            <a:ext cx="3230563" cy="0"/>
          </a:xfrm>
          <a:prstGeom prst="line">
            <a:avLst/>
          </a:prstGeom>
          <a:noFill/>
          <a:ln w="25400">
            <a:solidFill>
              <a:schemeClr val="tx1"/>
            </a:solidFill>
            <a:round/>
            <a:headEnd/>
            <a:tailEnd type="triangle" w="med" len="med"/>
          </a:ln>
        </p:spPr>
      </p:cxnSp>
      <p:cxnSp>
        <p:nvCxnSpPr>
          <p:cNvPr id="65543" name="Straight Connector 50"/>
          <p:cNvCxnSpPr>
            <a:cxnSpLocks noChangeShapeType="1"/>
          </p:cNvCxnSpPr>
          <p:nvPr/>
        </p:nvCxnSpPr>
        <p:spPr bwMode="auto">
          <a:xfrm>
            <a:off x="5491163" y="5232400"/>
            <a:ext cx="3230562" cy="0"/>
          </a:xfrm>
          <a:prstGeom prst="line">
            <a:avLst/>
          </a:prstGeom>
          <a:noFill/>
          <a:ln w="25400">
            <a:solidFill>
              <a:schemeClr val="tx1"/>
            </a:solidFill>
            <a:round/>
            <a:headEnd/>
            <a:tailEnd type="triangle" w="med" len="med"/>
          </a:ln>
        </p:spPr>
      </p:cxnSp>
      <p:grpSp>
        <p:nvGrpSpPr>
          <p:cNvPr id="8" name="Group 51"/>
          <p:cNvGrpSpPr>
            <a:grpSpLocks/>
          </p:cNvGrpSpPr>
          <p:nvPr/>
        </p:nvGrpSpPr>
        <p:grpSpPr bwMode="auto">
          <a:xfrm>
            <a:off x="5599113" y="4467225"/>
            <a:ext cx="347662" cy="754063"/>
            <a:chOff x="2797204" y="2989241"/>
            <a:chExt cx="347099" cy="755477"/>
          </a:xfrm>
        </p:grpSpPr>
        <p:sp>
          <p:nvSpPr>
            <p:cNvPr id="65620"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5621" name="Group 53"/>
            <p:cNvGrpSpPr>
              <a:grpSpLocks/>
            </p:cNvGrpSpPr>
            <p:nvPr/>
          </p:nvGrpSpPr>
          <p:grpSpPr bwMode="auto">
            <a:xfrm>
              <a:off x="2821701" y="3197503"/>
              <a:ext cx="298780" cy="338554"/>
              <a:chOff x="2821701" y="3197503"/>
              <a:chExt cx="298780" cy="338554"/>
            </a:xfrm>
          </p:grpSpPr>
          <p:sp>
            <p:nvSpPr>
              <p:cNvPr id="65622" name="Oval 54"/>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23" name="TextBox 55"/>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10" name="Group 56"/>
          <p:cNvGrpSpPr>
            <a:grpSpLocks/>
          </p:cNvGrpSpPr>
          <p:nvPr/>
        </p:nvGrpSpPr>
        <p:grpSpPr bwMode="auto">
          <a:xfrm>
            <a:off x="5948363" y="4471988"/>
            <a:ext cx="346075" cy="755650"/>
            <a:chOff x="2797204" y="2989241"/>
            <a:chExt cx="347099" cy="755477"/>
          </a:xfrm>
        </p:grpSpPr>
        <p:sp>
          <p:nvSpPr>
            <p:cNvPr id="65616"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5617" name="Group 58"/>
            <p:cNvGrpSpPr>
              <a:grpSpLocks/>
            </p:cNvGrpSpPr>
            <p:nvPr/>
          </p:nvGrpSpPr>
          <p:grpSpPr bwMode="auto">
            <a:xfrm>
              <a:off x="2821701" y="3197503"/>
              <a:ext cx="298780" cy="338554"/>
              <a:chOff x="2821701" y="3197503"/>
              <a:chExt cx="298780" cy="338554"/>
            </a:xfrm>
          </p:grpSpPr>
          <p:sp>
            <p:nvSpPr>
              <p:cNvPr id="65618" name="Oval 59"/>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19" name="TextBox 60"/>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12" name="Group 61"/>
          <p:cNvGrpSpPr>
            <a:grpSpLocks/>
          </p:cNvGrpSpPr>
          <p:nvPr/>
        </p:nvGrpSpPr>
        <p:grpSpPr bwMode="auto">
          <a:xfrm>
            <a:off x="6299200" y="4467225"/>
            <a:ext cx="346075" cy="755650"/>
            <a:chOff x="997686" y="3954289"/>
            <a:chExt cx="347099" cy="755477"/>
          </a:xfrm>
        </p:grpSpPr>
        <p:sp>
          <p:nvSpPr>
            <p:cNvPr id="65612"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5613" name="Group 63"/>
            <p:cNvGrpSpPr>
              <a:grpSpLocks/>
            </p:cNvGrpSpPr>
            <p:nvPr/>
          </p:nvGrpSpPr>
          <p:grpSpPr bwMode="auto">
            <a:xfrm>
              <a:off x="1022183" y="4162551"/>
              <a:ext cx="298780" cy="338554"/>
              <a:chOff x="2821701" y="3197503"/>
              <a:chExt cx="298780" cy="338554"/>
            </a:xfrm>
          </p:grpSpPr>
          <p:sp>
            <p:nvSpPr>
              <p:cNvPr id="65614" name="Oval 64"/>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15" name="TextBox 65"/>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14" name="Group 66"/>
          <p:cNvGrpSpPr>
            <a:grpSpLocks/>
          </p:cNvGrpSpPr>
          <p:nvPr/>
        </p:nvGrpSpPr>
        <p:grpSpPr bwMode="auto">
          <a:xfrm>
            <a:off x="6654800" y="4465638"/>
            <a:ext cx="347663" cy="754062"/>
            <a:chOff x="2797204" y="2989241"/>
            <a:chExt cx="347099" cy="755477"/>
          </a:xfrm>
        </p:grpSpPr>
        <p:sp>
          <p:nvSpPr>
            <p:cNvPr id="65608"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5609" name="Group 68"/>
            <p:cNvGrpSpPr>
              <a:grpSpLocks/>
            </p:cNvGrpSpPr>
            <p:nvPr/>
          </p:nvGrpSpPr>
          <p:grpSpPr bwMode="auto">
            <a:xfrm>
              <a:off x="2821701" y="3197503"/>
              <a:ext cx="298780" cy="338554"/>
              <a:chOff x="2821701" y="3197503"/>
              <a:chExt cx="298780" cy="338554"/>
            </a:xfrm>
          </p:grpSpPr>
          <p:sp>
            <p:nvSpPr>
              <p:cNvPr id="65610" name="Oval 69"/>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11" name="TextBox 70"/>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16" name="Group 71"/>
          <p:cNvGrpSpPr>
            <a:grpSpLocks/>
          </p:cNvGrpSpPr>
          <p:nvPr/>
        </p:nvGrpSpPr>
        <p:grpSpPr bwMode="auto">
          <a:xfrm>
            <a:off x="7716838" y="4473575"/>
            <a:ext cx="347662" cy="755650"/>
            <a:chOff x="997686" y="3954289"/>
            <a:chExt cx="347099" cy="755477"/>
          </a:xfrm>
        </p:grpSpPr>
        <p:sp>
          <p:nvSpPr>
            <p:cNvPr id="65604"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5605" name="Group 73"/>
            <p:cNvGrpSpPr>
              <a:grpSpLocks/>
            </p:cNvGrpSpPr>
            <p:nvPr/>
          </p:nvGrpSpPr>
          <p:grpSpPr bwMode="auto">
            <a:xfrm>
              <a:off x="1022183" y="4162551"/>
              <a:ext cx="298780" cy="338554"/>
              <a:chOff x="2821701" y="3197503"/>
              <a:chExt cx="298780" cy="338554"/>
            </a:xfrm>
          </p:grpSpPr>
          <p:sp>
            <p:nvSpPr>
              <p:cNvPr id="65606" name="Oval 74"/>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07" name="TextBox 75"/>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18" name="Group 76"/>
          <p:cNvGrpSpPr>
            <a:grpSpLocks/>
          </p:cNvGrpSpPr>
          <p:nvPr/>
        </p:nvGrpSpPr>
        <p:grpSpPr bwMode="auto">
          <a:xfrm>
            <a:off x="7562850" y="3776663"/>
            <a:ext cx="298450" cy="657225"/>
            <a:chOff x="4760251" y="2300242"/>
            <a:chExt cx="298780" cy="656159"/>
          </a:xfrm>
        </p:grpSpPr>
        <p:cxnSp>
          <p:nvCxnSpPr>
            <p:cNvPr id="65600"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p:spPr>
        </p:cxnSp>
        <p:grpSp>
          <p:nvGrpSpPr>
            <p:cNvPr id="65601" name="Group 78"/>
            <p:cNvGrpSpPr>
              <a:grpSpLocks/>
            </p:cNvGrpSpPr>
            <p:nvPr/>
          </p:nvGrpSpPr>
          <p:grpSpPr bwMode="auto">
            <a:xfrm>
              <a:off x="4760251" y="2300242"/>
              <a:ext cx="298780" cy="338554"/>
              <a:chOff x="6623318" y="3519940"/>
              <a:chExt cx="298780" cy="338554"/>
            </a:xfrm>
          </p:grpSpPr>
          <p:sp>
            <p:nvSpPr>
              <p:cNvPr id="65602"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603" name="TextBox 80"/>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20" name="Group 81"/>
          <p:cNvGrpSpPr>
            <a:grpSpLocks/>
          </p:cNvGrpSpPr>
          <p:nvPr/>
        </p:nvGrpSpPr>
        <p:grpSpPr bwMode="auto">
          <a:xfrm>
            <a:off x="7921625" y="5243513"/>
            <a:ext cx="298450" cy="677862"/>
            <a:chOff x="5119335" y="3766271"/>
            <a:chExt cx="298780" cy="677232"/>
          </a:xfrm>
        </p:grpSpPr>
        <p:cxnSp>
          <p:nvCxnSpPr>
            <p:cNvPr id="65596"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p:spPr>
        </p:cxnSp>
        <p:grpSp>
          <p:nvGrpSpPr>
            <p:cNvPr id="65597" name="Group 83"/>
            <p:cNvGrpSpPr>
              <a:grpSpLocks/>
            </p:cNvGrpSpPr>
            <p:nvPr/>
          </p:nvGrpSpPr>
          <p:grpSpPr bwMode="auto">
            <a:xfrm>
              <a:off x="5119335" y="4104949"/>
              <a:ext cx="298780" cy="338554"/>
              <a:chOff x="6623318" y="3519940"/>
              <a:chExt cx="298780" cy="338554"/>
            </a:xfrm>
          </p:grpSpPr>
          <p:sp>
            <p:nvSpPr>
              <p:cNvPr id="65598"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599" name="TextBox 85"/>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22" name="Group 86"/>
          <p:cNvGrpSpPr>
            <a:grpSpLocks/>
          </p:cNvGrpSpPr>
          <p:nvPr/>
        </p:nvGrpSpPr>
        <p:grpSpPr bwMode="auto">
          <a:xfrm>
            <a:off x="5576888" y="3505200"/>
            <a:ext cx="298450" cy="936625"/>
            <a:chOff x="2774212" y="2028763"/>
            <a:chExt cx="298780" cy="935975"/>
          </a:xfrm>
        </p:grpSpPr>
        <p:cxnSp>
          <p:nvCxnSpPr>
            <p:cNvPr id="65592"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p:spPr>
        </p:cxnSp>
        <p:grpSp>
          <p:nvGrpSpPr>
            <p:cNvPr id="65593" name="Group 88"/>
            <p:cNvGrpSpPr>
              <a:grpSpLocks/>
            </p:cNvGrpSpPr>
            <p:nvPr/>
          </p:nvGrpSpPr>
          <p:grpSpPr bwMode="auto">
            <a:xfrm>
              <a:off x="2774212" y="2028763"/>
              <a:ext cx="298780" cy="338554"/>
              <a:chOff x="6631486" y="3519940"/>
              <a:chExt cx="298780" cy="338554"/>
            </a:xfrm>
          </p:grpSpPr>
          <p:sp>
            <p:nvSpPr>
              <p:cNvPr id="65594"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595" name="TextBox 90"/>
              <p:cNvSpPr txBox="1">
                <a:spLocks noChangeArrowheads="1"/>
              </p:cNvSpPr>
              <p:nvPr/>
            </p:nvSpPr>
            <p:spPr bwMode="auto">
              <a:xfrm>
                <a:off x="6631486"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24" name="Group 91"/>
          <p:cNvGrpSpPr>
            <a:grpSpLocks/>
          </p:cNvGrpSpPr>
          <p:nvPr/>
        </p:nvGrpSpPr>
        <p:grpSpPr bwMode="auto">
          <a:xfrm>
            <a:off x="6518275" y="5246688"/>
            <a:ext cx="298450" cy="674687"/>
            <a:chOff x="3715481" y="3769050"/>
            <a:chExt cx="298780" cy="675327"/>
          </a:xfrm>
        </p:grpSpPr>
        <p:cxnSp>
          <p:nvCxnSpPr>
            <p:cNvPr id="65588"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p:spPr>
        </p:cxnSp>
        <p:grpSp>
          <p:nvGrpSpPr>
            <p:cNvPr id="65589" name="Group 93"/>
            <p:cNvGrpSpPr>
              <a:grpSpLocks/>
            </p:cNvGrpSpPr>
            <p:nvPr/>
          </p:nvGrpSpPr>
          <p:grpSpPr bwMode="auto">
            <a:xfrm>
              <a:off x="3715481" y="4105823"/>
              <a:ext cx="298780" cy="338554"/>
              <a:chOff x="6631486" y="3519940"/>
              <a:chExt cx="298780" cy="338554"/>
            </a:xfrm>
          </p:grpSpPr>
          <p:sp>
            <p:nvSpPr>
              <p:cNvPr id="65590"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591" name="TextBox 95"/>
              <p:cNvSpPr txBox="1">
                <a:spLocks noChangeArrowheads="1"/>
              </p:cNvSpPr>
              <p:nvPr/>
            </p:nvSpPr>
            <p:spPr bwMode="auto">
              <a:xfrm>
                <a:off x="6631486"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26" name="Group 96"/>
          <p:cNvGrpSpPr>
            <a:grpSpLocks/>
          </p:cNvGrpSpPr>
          <p:nvPr/>
        </p:nvGrpSpPr>
        <p:grpSpPr bwMode="auto">
          <a:xfrm>
            <a:off x="5427663" y="3794125"/>
            <a:ext cx="298450" cy="641350"/>
            <a:chOff x="2625635" y="2316906"/>
            <a:chExt cx="298780" cy="640969"/>
          </a:xfrm>
        </p:grpSpPr>
        <p:cxnSp>
          <p:nvCxnSpPr>
            <p:cNvPr id="65584"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p:spPr>
        </p:cxnSp>
        <p:grpSp>
          <p:nvGrpSpPr>
            <p:cNvPr id="65585" name="Group 98"/>
            <p:cNvGrpSpPr>
              <a:grpSpLocks/>
            </p:cNvGrpSpPr>
            <p:nvPr/>
          </p:nvGrpSpPr>
          <p:grpSpPr bwMode="auto">
            <a:xfrm>
              <a:off x="2625635" y="2316906"/>
              <a:ext cx="298780" cy="338554"/>
              <a:chOff x="7118580" y="4088704"/>
              <a:chExt cx="298780" cy="338554"/>
            </a:xfrm>
          </p:grpSpPr>
          <p:sp>
            <p:nvSpPr>
              <p:cNvPr id="65586"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87" name="TextBox 100"/>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28" name="Group 101"/>
          <p:cNvGrpSpPr>
            <a:grpSpLocks/>
          </p:cNvGrpSpPr>
          <p:nvPr/>
        </p:nvGrpSpPr>
        <p:grpSpPr bwMode="auto">
          <a:xfrm>
            <a:off x="5810250" y="5253038"/>
            <a:ext cx="298450" cy="660400"/>
            <a:chOff x="3007422" y="3776327"/>
            <a:chExt cx="298780" cy="659661"/>
          </a:xfrm>
        </p:grpSpPr>
        <p:cxnSp>
          <p:nvCxnSpPr>
            <p:cNvPr id="65580"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p:spPr>
        </p:cxnSp>
        <p:grpSp>
          <p:nvGrpSpPr>
            <p:cNvPr id="65581" name="Group 103"/>
            <p:cNvGrpSpPr>
              <a:grpSpLocks/>
            </p:cNvGrpSpPr>
            <p:nvPr/>
          </p:nvGrpSpPr>
          <p:grpSpPr bwMode="auto">
            <a:xfrm>
              <a:off x="3007422" y="4097434"/>
              <a:ext cx="298780" cy="338554"/>
              <a:chOff x="7118580" y="4088704"/>
              <a:chExt cx="298780" cy="338554"/>
            </a:xfrm>
          </p:grpSpPr>
          <p:sp>
            <p:nvSpPr>
              <p:cNvPr id="65582"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83" name="TextBox 105"/>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30" name="Group 106"/>
          <p:cNvGrpSpPr>
            <a:grpSpLocks/>
          </p:cNvGrpSpPr>
          <p:nvPr/>
        </p:nvGrpSpPr>
        <p:grpSpPr bwMode="auto">
          <a:xfrm>
            <a:off x="5708650" y="3810000"/>
            <a:ext cx="298450" cy="642938"/>
            <a:chOff x="2905934" y="2332859"/>
            <a:chExt cx="298780" cy="642655"/>
          </a:xfrm>
        </p:grpSpPr>
        <p:cxnSp>
          <p:nvCxnSpPr>
            <p:cNvPr id="65576"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p:spPr>
        </p:cxnSp>
        <p:grpSp>
          <p:nvGrpSpPr>
            <p:cNvPr id="65577" name="Group 108"/>
            <p:cNvGrpSpPr>
              <a:grpSpLocks/>
            </p:cNvGrpSpPr>
            <p:nvPr/>
          </p:nvGrpSpPr>
          <p:grpSpPr bwMode="auto">
            <a:xfrm>
              <a:off x="2905934" y="2332859"/>
              <a:ext cx="298780" cy="338554"/>
              <a:chOff x="7126748" y="4088704"/>
              <a:chExt cx="298780" cy="338554"/>
            </a:xfrm>
          </p:grpSpPr>
          <p:sp>
            <p:nvSpPr>
              <p:cNvPr id="65578"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79" name="TextBox 110"/>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32" name="Group 111"/>
          <p:cNvGrpSpPr>
            <a:grpSpLocks/>
          </p:cNvGrpSpPr>
          <p:nvPr/>
        </p:nvGrpSpPr>
        <p:grpSpPr bwMode="auto">
          <a:xfrm>
            <a:off x="6169025" y="5248275"/>
            <a:ext cx="298450" cy="669925"/>
            <a:chOff x="3366049" y="3770526"/>
            <a:chExt cx="298780" cy="670225"/>
          </a:xfrm>
        </p:grpSpPr>
        <p:cxnSp>
          <p:nvCxnSpPr>
            <p:cNvPr id="65572"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p:spPr>
        </p:cxnSp>
        <p:grpSp>
          <p:nvGrpSpPr>
            <p:cNvPr id="65573" name="Group 113"/>
            <p:cNvGrpSpPr>
              <a:grpSpLocks/>
            </p:cNvGrpSpPr>
            <p:nvPr/>
          </p:nvGrpSpPr>
          <p:grpSpPr bwMode="auto">
            <a:xfrm>
              <a:off x="3366049" y="4102197"/>
              <a:ext cx="298780" cy="338554"/>
              <a:chOff x="7126748" y="4088704"/>
              <a:chExt cx="298780" cy="338554"/>
            </a:xfrm>
          </p:grpSpPr>
          <p:sp>
            <p:nvSpPr>
              <p:cNvPr id="65574"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75" name="TextBox 115"/>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34" name="Group 116"/>
          <p:cNvGrpSpPr>
            <a:grpSpLocks/>
          </p:cNvGrpSpPr>
          <p:nvPr/>
        </p:nvGrpSpPr>
        <p:grpSpPr bwMode="auto">
          <a:xfrm>
            <a:off x="6865938" y="5237163"/>
            <a:ext cx="300037" cy="679450"/>
            <a:chOff x="4064326" y="3759579"/>
            <a:chExt cx="298780" cy="680611"/>
          </a:xfrm>
        </p:grpSpPr>
        <p:cxnSp>
          <p:nvCxnSpPr>
            <p:cNvPr id="65568"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p:spPr>
        </p:cxnSp>
        <p:grpSp>
          <p:nvGrpSpPr>
            <p:cNvPr id="65569" name="Group 118"/>
            <p:cNvGrpSpPr>
              <a:grpSpLocks/>
            </p:cNvGrpSpPr>
            <p:nvPr/>
          </p:nvGrpSpPr>
          <p:grpSpPr bwMode="auto">
            <a:xfrm>
              <a:off x="4064326" y="4101636"/>
              <a:ext cx="298780" cy="338554"/>
              <a:chOff x="7126748" y="4088704"/>
              <a:chExt cx="298780" cy="338554"/>
            </a:xfrm>
          </p:grpSpPr>
          <p:sp>
            <p:nvSpPr>
              <p:cNvPr id="65570"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71" name="TextBox 120"/>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36" name="Group 121"/>
          <p:cNvGrpSpPr>
            <a:grpSpLocks/>
          </p:cNvGrpSpPr>
          <p:nvPr/>
        </p:nvGrpSpPr>
        <p:grpSpPr bwMode="auto">
          <a:xfrm>
            <a:off x="6330950" y="3789363"/>
            <a:ext cx="298450" cy="647700"/>
            <a:chOff x="3528567" y="2312591"/>
            <a:chExt cx="298780" cy="646584"/>
          </a:xfrm>
        </p:grpSpPr>
        <p:cxnSp>
          <p:nvCxnSpPr>
            <p:cNvPr id="65564"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p:spPr>
        </p:cxnSp>
        <p:grpSp>
          <p:nvGrpSpPr>
            <p:cNvPr id="65565" name="Group 123"/>
            <p:cNvGrpSpPr>
              <a:grpSpLocks/>
            </p:cNvGrpSpPr>
            <p:nvPr/>
          </p:nvGrpSpPr>
          <p:grpSpPr bwMode="auto">
            <a:xfrm>
              <a:off x="3528567" y="2312591"/>
              <a:ext cx="298780" cy="338554"/>
              <a:chOff x="7126748" y="4088704"/>
              <a:chExt cx="298780" cy="338554"/>
            </a:xfrm>
          </p:grpSpPr>
          <p:sp>
            <p:nvSpPr>
              <p:cNvPr id="65566"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67" name="TextBox 125"/>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sp>
        <p:nvSpPr>
          <p:cNvPr id="65559" name="TextBox 126"/>
          <p:cNvSpPr txBox="1">
            <a:spLocks noChangeArrowheads="1"/>
          </p:cNvSpPr>
          <p:nvPr/>
        </p:nvSpPr>
        <p:spPr bwMode="auto">
          <a:xfrm>
            <a:off x="4743450" y="4062413"/>
            <a:ext cx="806450" cy="307975"/>
          </a:xfrm>
          <a:prstGeom prst="rect">
            <a:avLst/>
          </a:prstGeom>
          <a:noFill/>
          <a:ln w="9525">
            <a:noFill/>
            <a:miter lim="800000"/>
            <a:headEnd/>
            <a:tailEnd/>
          </a:ln>
        </p:spPr>
        <p:txBody>
          <a:bodyPr wrap="none">
            <a:spAutoFit/>
          </a:bodyPr>
          <a:lstStyle/>
          <a:p>
            <a:r>
              <a:rPr lang="en-US" altLang="zh-CN" sz="1400" i="1">
                <a:cs typeface="Arial" pitchFamily="34" charset="0"/>
              </a:rPr>
              <a:t>arrivals</a:t>
            </a:r>
          </a:p>
        </p:txBody>
      </p:sp>
      <p:sp>
        <p:nvSpPr>
          <p:cNvPr id="65560" name="TextBox 127"/>
          <p:cNvSpPr txBox="1">
            <a:spLocks noChangeArrowheads="1"/>
          </p:cNvSpPr>
          <p:nvPr/>
        </p:nvSpPr>
        <p:spPr bwMode="auto">
          <a:xfrm>
            <a:off x="4767263" y="5260975"/>
            <a:ext cx="1087437" cy="307975"/>
          </a:xfrm>
          <a:prstGeom prst="rect">
            <a:avLst/>
          </a:prstGeom>
          <a:noFill/>
          <a:ln w="9525">
            <a:noFill/>
            <a:miter lim="800000"/>
            <a:headEnd/>
            <a:tailEnd/>
          </a:ln>
        </p:spPr>
        <p:txBody>
          <a:bodyPr wrap="none">
            <a:spAutoFit/>
          </a:bodyPr>
          <a:lstStyle/>
          <a:p>
            <a:r>
              <a:rPr lang="en-US" altLang="zh-CN" sz="1400" i="1">
                <a:cs typeface="Arial" pitchFamily="34" charset="0"/>
              </a:rPr>
              <a:t>departures</a:t>
            </a:r>
          </a:p>
        </p:txBody>
      </p:sp>
      <p:sp>
        <p:nvSpPr>
          <p:cNvPr id="65561" name="TextBox 128"/>
          <p:cNvSpPr txBox="1">
            <a:spLocks noChangeArrowheads="1"/>
          </p:cNvSpPr>
          <p:nvPr/>
        </p:nvSpPr>
        <p:spPr bwMode="auto">
          <a:xfrm>
            <a:off x="4789488" y="4567238"/>
            <a:ext cx="860425" cy="593725"/>
          </a:xfrm>
          <a:prstGeom prst="rect">
            <a:avLst/>
          </a:prstGeom>
          <a:noFill/>
          <a:ln w="9525">
            <a:noFill/>
            <a:miter lim="800000"/>
            <a:headEnd/>
            <a:tailEnd/>
          </a:ln>
        </p:spPr>
        <p:txBody>
          <a:bodyPr>
            <a:spAutoFit/>
          </a:bodyPr>
          <a:lstStyle/>
          <a:p>
            <a:pPr algn="ctr">
              <a:lnSpc>
                <a:spcPts val="1275"/>
              </a:lnSpc>
            </a:pPr>
            <a:r>
              <a:rPr lang="en-US" altLang="zh-CN" sz="1400" i="1">
                <a:cs typeface="Arial" pitchFamily="34" charset="0"/>
              </a:rPr>
              <a:t>packet in service</a:t>
            </a:r>
          </a:p>
        </p:txBody>
      </p:sp>
    </p:spTree>
    <p:extLst>
      <p:ext uri="{BB962C8B-B14F-4D97-AF65-F5344CB8AC3E}">
        <p14:creationId xmlns:p14="http://schemas.microsoft.com/office/powerpoint/2010/main" val="4178711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1200"/>
                                        <p:tgtEl>
                                          <p:spTgt spid="3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up)">
                                      <p:cBhvr>
                                        <p:cTn id="55" dur="500"/>
                                        <p:tgtEl>
                                          <p:spTgt spid="34"/>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up)">
                                      <p:cBhvr>
                                        <p:cTn id="59" dur="500"/>
                                        <p:tgtEl>
                                          <p:spTgt spid="18"/>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500"/>
                                        <p:tgtEl>
                                          <p:spTgt spid="16"/>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优先级排队</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459" y="1924650"/>
            <a:ext cx="8640381" cy="3439005"/>
          </a:xfrm>
          <a:prstGeom prst="rect">
            <a:avLst/>
          </a:prstGeom>
        </p:spPr>
      </p:pic>
    </p:spTree>
    <p:extLst>
      <p:ext uri="{BB962C8B-B14F-4D97-AF65-F5344CB8AC3E}">
        <p14:creationId xmlns:p14="http://schemas.microsoft.com/office/powerpoint/2010/main" val="2764870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调度策略</a:t>
            </a:r>
            <a:r>
              <a:rPr lang="en-US" altLang="zh-CN" dirty="0" smtClean="0"/>
              <a:t>: </a:t>
            </a:r>
            <a:r>
              <a:rPr lang="zh-CN" altLang="en-US" dirty="0" smtClean="0"/>
              <a:t>还有</a:t>
            </a:r>
            <a:r>
              <a:rPr lang="zh-CN" altLang="en-US" dirty="0"/>
              <a:t>更多</a:t>
            </a:r>
          </a:p>
        </p:txBody>
      </p:sp>
      <p:sp>
        <p:nvSpPr>
          <p:cNvPr id="66564" name="Rectangle 3"/>
          <p:cNvSpPr>
            <a:spLocks noGrp="1" noChangeArrowheads="1"/>
          </p:cNvSpPr>
          <p:nvPr>
            <p:ph idx="1"/>
          </p:nvPr>
        </p:nvSpPr>
        <p:spPr>
          <a:xfrm>
            <a:off x="325438" y="1042989"/>
            <a:ext cx="8488362" cy="1723704"/>
          </a:xfrm>
        </p:spPr>
        <p:txBody>
          <a:bodyPr/>
          <a:lstStyle/>
          <a:p>
            <a:pPr>
              <a:buNone/>
            </a:pPr>
            <a:r>
              <a:rPr lang="zh-CN" altLang="en-US" dirty="0" smtClean="0">
                <a:solidFill>
                  <a:srgbClr val="FF0000"/>
                </a:solidFill>
              </a:rPr>
              <a:t>循环</a:t>
            </a:r>
            <a:r>
              <a:rPr lang="en-US" altLang="zh-CN" dirty="0" smtClean="0">
                <a:solidFill>
                  <a:srgbClr val="FF0000"/>
                </a:solidFill>
                <a:ea typeface="ＭＳ Ｐゴシック" pitchFamily="34" charset="-128"/>
                <a:cs typeface="ＭＳ Ｐゴシック" pitchFamily="34" charset="-128"/>
              </a:rPr>
              <a:t>(RR)</a:t>
            </a:r>
            <a:r>
              <a:rPr lang="zh-CN" altLang="en-US" dirty="0" smtClean="0">
                <a:solidFill>
                  <a:srgbClr val="FF0000"/>
                </a:solidFill>
                <a:ea typeface="ＭＳ Ｐゴシック" pitchFamily="34" charset="-128"/>
                <a:cs typeface="ＭＳ Ｐゴシック" pitchFamily="34" charset="-128"/>
              </a:rPr>
              <a:t>调度</a:t>
            </a:r>
            <a:r>
              <a:rPr lang="en-US" altLang="zh-CN" dirty="0" smtClean="0">
                <a:solidFill>
                  <a:srgbClr val="FF0000"/>
                </a:solidFill>
                <a:ea typeface="ＭＳ Ｐゴシック" pitchFamily="34" charset="-128"/>
                <a:cs typeface="ＭＳ Ｐゴシック" pitchFamily="34" charset="-128"/>
              </a:rPr>
              <a:t>:</a:t>
            </a:r>
          </a:p>
          <a:p>
            <a:r>
              <a:rPr lang="zh-CN" altLang="en-US" sz="2200" dirty="0"/>
              <a:t>多</a:t>
            </a:r>
            <a:r>
              <a:rPr lang="zh-CN" altLang="en-US" sz="2200" dirty="0" smtClean="0"/>
              <a:t>个分类</a:t>
            </a:r>
            <a:endParaRPr lang="en-US" altLang="zh-CN" sz="2200" dirty="0" smtClean="0">
              <a:ea typeface="ＭＳ Ｐゴシック" pitchFamily="34" charset="-128"/>
              <a:cs typeface="ＭＳ Ｐゴシック" pitchFamily="34" charset="-128"/>
            </a:endParaRPr>
          </a:p>
          <a:p>
            <a:r>
              <a:rPr lang="zh-CN" altLang="en-US" sz="2200" dirty="0"/>
              <a:t>循环扫描类队列，从每个类发送一个完整</a:t>
            </a:r>
            <a:r>
              <a:rPr lang="zh-CN" altLang="en-US" sz="2200" dirty="0" smtClean="0"/>
              <a:t>的数据包</a:t>
            </a:r>
            <a:r>
              <a:rPr lang="en-US" altLang="zh-CN" sz="2200" dirty="0" smtClean="0"/>
              <a:t>(</a:t>
            </a:r>
            <a:r>
              <a:rPr lang="zh-CN" altLang="en-US" sz="2200" dirty="0"/>
              <a:t>如果可用</a:t>
            </a:r>
            <a:r>
              <a:rPr lang="en-US" altLang="zh-CN" sz="2200" dirty="0" smtClean="0"/>
              <a:t>)</a:t>
            </a:r>
            <a:endParaRPr lang="en-US" altLang="zh-CN" sz="2200" dirty="0" smtClean="0">
              <a:ea typeface="ＭＳ Ｐゴシック" pitchFamily="34" charset="-128"/>
              <a:cs typeface="ＭＳ Ｐゴシック" pitchFamily="34" charset="-128"/>
            </a:endParaRPr>
          </a:p>
          <a:p>
            <a:pPr marL="342900" lvl="1" indent="-342900"/>
            <a:r>
              <a:rPr lang="zh-CN" altLang="en-US" sz="2200" dirty="0"/>
              <a:t>真实世界的</a:t>
            </a:r>
            <a:r>
              <a:rPr lang="zh-CN" altLang="en-US" sz="2200" dirty="0" smtClean="0"/>
              <a:t>例子</a:t>
            </a:r>
            <a:r>
              <a:rPr lang="en-US" altLang="zh-CN" sz="2200" dirty="0" smtClean="0">
                <a:ea typeface="ＭＳ Ｐゴシック" pitchFamily="34" charset="-128"/>
                <a:cs typeface="Gill Sans MT" pitchFamily="34" charset="0"/>
              </a:rPr>
              <a:t>? </a:t>
            </a:r>
            <a:endParaRPr lang="en-US" altLang="zh-CN" sz="2200" dirty="0" smtClean="0">
              <a:ea typeface="ＭＳ Ｐゴシック" pitchFamily="34" charset="-128"/>
              <a:cs typeface="ＭＳ Ｐゴシック" pitchFamily="34" charset="-128"/>
            </a:endParaRPr>
          </a:p>
        </p:txBody>
      </p:sp>
      <p:grpSp>
        <p:nvGrpSpPr>
          <p:cNvPr id="66565" name="Group 1"/>
          <p:cNvGrpSpPr>
            <a:grpSpLocks/>
          </p:cNvGrpSpPr>
          <p:nvPr/>
        </p:nvGrpSpPr>
        <p:grpSpPr bwMode="auto">
          <a:xfrm>
            <a:off x="3136060" y="2954900"/>
            <a:ext cx="3978275" cy="2414587"/>
            <a:chOff x="4743786" y="3505977"/>
            <a:chExt cx="3978331" cy="2414740"/>
          </a:xfrm>
        </p:grpSpPr>
        <p:cxnSp>
          <p:nvCxnSpPr>
            <p:cNvPr id="66568" name="Straight Connector 6"/>
            <p:cNvCxnSpPr>
              <a:cxnSpLocks noChangeShapeType="1"/>
            </p:cNvCxnSpPr>
            <p:nvPr/>
          </p:nvCxnSpPr>
          <p:spPr bwMode="auto">
            <a:xfrm>
              <a:off x="5489275" y="4460807"/>
              <a:ext cx="3230339" cy="0"/>
            </a:xfrm>
            <a:prstGeom prst="line">
              <a:avLst/>
            </a:prstGeom>
            <a:noFill/>
            <a:ln w="25400">
              <a:solidFill>
                <a:schemeClr val="tx1"/>
              </a:solidFill>
              <a:round/>
              <a:headEnd/>
              <a:tailEnd type="triangle" w="med" len="med"/>
            </a:ln>
          </p:spPr>
        </p:cxnSp>
        <p:cxnSp>
          <p:nvCxnSpPr>
            <p:cNvPr id="66569" name="Straight Connector 7"/>
            <p:cNvCxnSpPr>
              <a:cxnSpLocks noChangeShapeType="1"/>
            </p:cNvCxnSpPr>
            <p:nvPr/>
          </p:nvCxnSpPr>
          <p:spPr bwMode="auto">
            <a:xfrm>
              <a:off x="5491778" y="5232334"/>
              <a:ext cx="3230339" cy="0"/>
            </a:xfrm>
            <a:prstGeom prst="line">
              <a:avLst/>
            </a:prstGeom>
            <a:noFill/>
            <a:ln w="25400">
              <a:solidFill>
                <a:schemeClr val="tx1"/>
              </a:solidFill>
              <a:round/>
              <a:headEnd/>
              <a:tailEnd type="triangle" w="med" len="med"/>
            </a:ln>
          </p:spPr>
        </p:cxnSp>
        <p:grpSp>
          <p:nvGrpSpPr>
            <p:cNvPr id="66570" name="Group 8"/>
            <p:cNvGrpSpPr>
              <a:grpSpLocks/>
            </p:cNvGrpSpPr>
            <p:nvPr/>
          </p:nvGrpSpPr>
          <p:grpSpPr bwMode="auto">
            <a:xfrm>
              <a:off x="5599591" y="4466455"/>
              <a:ext cx="347099" cy="755477"/>
              <a:chOff x="2797204" y="2989241"/>
              <a:chExt cx="347099" cy="755477"/>
            </a:xfrm>
          </p:grpSpPr>
          <p:sp>
            <p:nvSpPr>
              <p:cNvPr id="66638" name="Rectangle 9"/>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6639" name="Group 10"/>
              <p:cNvGrpSpPr>
                <a:grpSpLocks/>
              </p:cNvGrpSpPr>
              <p:nvPr/>
            </p:nvGrpSpPr>
            <p:grpSpPr bwMode="auto">
              <a:xfrm>
                <a:off x="2821701" y="3197503"/>
                <a:ext cx="298780" cy="338554"/>
                <a:chOff x="2821701" y="3197503"/>
                <a:chExt cx="298780" cy="338554"/>
              </a:xfrm>
            </p:grpSpPr>
            <p:sp>
              <p:nvSpPr>
                <p:cNvPr id="66640" name="Oval 11"/>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41" name="TextBox 12"/>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66571" name="Group 13"/>
            <p:cNvGrpSpPr>
              <a:grpSpLocks/>
            </p:cNvGrpSpPr>
            <p:nvPr/>
          </p:nvGrpSpPr>
          <p:grpSpPr bwMode="auto">
            <a:xfrm>
              <a:off x="6300545" y="4463205"/>
              <a:ext cx="347099" cy="755477"/>
              <a:chOff x="2797204" y="2989241"/>
              <a:chExt cx="347099" cy="755477"/>
            </a:xfrm>
          </p:grpSpPr>
          <p:sp>
            <p:nvSpPr>
              <p:cNvPr id="66634" name="Rectangle 14"/>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6635" name="Group 15"/>
              <p:cNvGrpSpPr>
                <a:grpSpLocks/>
              </p:cNvGrpSpPr>
              <p:nvPr/>
            </p:nvGrpSpPr>
            <p:grpSpPr bwMode="auto">
              <a:xfrm>
                <a:off x="2821701" y="3197503"/>
                <a:ext cx="298780" cy="338554"/>
                <a:chOff x="2821701" y="3197503"/>
                <a:chExt cx="298780" cy="338554"/>
              </a:xfrm>
            </p:grpSpPr>
            <p:sp>
              <p:nvSpPr>
                <p:cNvPr id="66636" name="Oval 16"/>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37" name="TextBox 17"/>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66572" name="Group 18"/>
            <p:cNvGrpSpPr>
              <a:grpSpLocks/>
            </p:cNvGrpSpPr>
            <p:nvPr/>
          </p:nvGrpSpPr>
          <p:grpSpPr bwMode="auto">
            <a:xfrm>
              <a:off x="5949418" y="4467757"/>
              <a:ext cx="347099" cy="755477"/>
              <a:chOff x="997686" y="3954289"/>
              <a:chExt cx="347099" cy="755477"/>
            </a:xfrm>
          </p:grpSpPr>
          <p:sp>
            <p:nvSpPr>
              <p:cNvPr id="66630" name="Rectangle 19"/>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6631" name="Group 20"/>
              <p:cNvGrpSpPr>
                <a:grpSpLocks/>
              </p:cNvGrpSpPr>
              <p:nvPr/>
            </p:nvGrpSpPr>
            <p:grpSpPr bwMode="auto">
              <a:xfrm>
                <a:off x="1022183" y="4162551"/>
                <a:ext cx="298780" cy="338554"/>
                <a:chOff x="2821701" y="3197503"/>
                <a:chExt cx="298780" cy="338554"/>
              </a:xfrm>
            </p:grpSpPr>
            <p:sp>
              <p:nvSpPr>
                <p:cNvPr id="66632" name="Oval 21"/>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33" name="TextBox 22"/>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dirty="0">
                      <a:cs typeface="Arial" pitchFamily="34" charset="0"/>
                    </a:rPr>
                    <a:t>3</a:t>
                  </a:r>
                </a:p>
              </p:txBody>
            </p:sp>
          </p:grpSp>
        </p:grpSp>
        <p:grpSp>
          <p:nvGrpSpPr>
            <p:cNvPr id="66573" name="Group 23"/>
            <p:cNvGrpSpPr>
              <a:grpSpLocks/>
            </p:cNvGrpSpPr>
            <p:nvPr/>
          </p:nvGrpSpPr>
          <p:grpSpPr bwMode="auto">
            <a:xfrm>
              <a:off x="6655307" y="4464973"/>
              <a:ext cx="347099" cy="755477"/>
              <a:chOff x="2797204" y="2989241"/>
              <a:chExt cx="347099" cy="755477"/>
            </a:xfrm>
          </p:grpSpPr>
          <p:sp>
            <p:nvSpPr>
              <p:cNvPr id="66626" name="Rectangle 24"/>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6627" name="Group 25"/>
              <p:cNvGrpSpPr>
                <a:grpSpLocks/>
              </p:cNvGrpSpPr>
              <p:nvPr/>
            </p:nvGrpSpPr>
            <p:grpSpPr bwMode="auto">
              <a:xfrm>
                <a:off x="2821701" y="3197503"/>
                <a:ext cx="298780" cy="338554"/>
                <a:chOff x="2821701" y="3197503"/>
                <a:chExt cx="298780" cy="338554"/>
              </a:xfrm>
            </p:grpSpPr>
            <p:sp>
              <p:nvSpPr>
                <p:cNvPr id="66628" name="Oval 26"/>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29" name="TextBox 27"/>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dirty="0">
                      <a:cs typeface="Arial" pitchFamily="34" charset="0"/>
                    </a:rPr>
                    <a:t>4</a:t>
                  </a:r>
                </a:p>
              </p:txBody>
            </p:sp>
          </p:grpSp>
        </p:grpSp>
        <p:grpSp>
          <p:nvGrpSpPr>
            <p:cNvPr id="66574" name="Group 28"/>
            <p:cNvGrpSpPr>
              <a:grpSpLocks/>
            </p:cNvGrpSpPr>
            <p:nvPr/>
          </p:nvGrpSpPr>
          <p:grpSpPr bwMode="auto">
            <a:xfrm>
              <a:off x="7717471" y="4473145"/>
              <a:ext cx="347099" cy="755477"/>
              <a:chOff x="997686" y="3954289"/>
              <a:chExt cx="347099" cy="755477"/>
            </a:xfrm>
          </p:grpSpPr>
          <p:sp>
            <p:nvSpPr>
              <p:cNvPr id="66622" name="Rectangle 29"/>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6623" name="Group 30"/>
              <p:cNvGrpSpPr>
                <a:grpSpLocks/>
              </p:cNvGrpSpPr>
              <p:nvPr/>
            </p:nvGrpSpPr>
            <p:grpSpPr bwMode="auto">
              <a:xfrm>
                <a:off x="1022183" y="4162551"/>
                <a:ext cx="298780" cy="338554"/>
                <a:chOff x="2821701" y="3197503"/>
                <a:chExt cx="298780" cy="338554"/>
              </a:xfrm>
            </p:grpSpPr>
            <p:sp>
              <p:nvSpPr>
                <p:cNvPr id="66624" name="Oval 31"/>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25" name="TextBox 32"/>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66575" name="Group 33"/>
            <p:cNvGrpSpPr>
              <a:grpSpLocks/>
            </p:cNvGrpSpPr>
            <p:nvPr/>
          </p:nvGrpSpPr>
          <p:grpSpPr bwMode="auto">
            <a:xfrm>
              <a:off x="7562638" y="3777456"/>
              <a:ext cx="298780" cy="656159"/>
              <a:chOff x="4760251" y="2300242"/>
              <a:chExt cx="298780" cy="656159"/>
            </a:xfrm>
          </p:grpSpPr>
          <p:cxnSp>
            <p:nvCxnSpPr>
              <p:cNvPr id="66618" name="Straight Connector 34"/>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p:spPr>
          </p:cxnSp>
          <p:grpSp>
            <p:nvGrpSpPr>
              <p:cNvPr id="66619" name="Group 35"/>
              <p:cNvGrpSpPr>
                <a:grpSpLocks/>
              </p:cNvGrpSpPr>
              <p:nvPr/>
            </p:nvGrpSpPr>
            <p:grpSpPr bwMode="auto">
              <a:xfrm>
                <a:off x="4760251" y="2300242"/>
                <a:ext cx="298780" cy="338554"/>
                <a:chOff x="6623318" y="3519940"/>
                <a:chExt cx="298780" cy="338554"/>
              </a:xfrm>
            </p:grpSpPr>
            <p:sp>
              <p:nvSpPr>
                <p:cNvPr id="66620" name="Oval 36"/>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621" name="TextBox 37"/>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66576" name="Group 38"/>
            <p:cNvGrpSpPr>
              <a:grpSpLocks/>
            </p:cNvGrpSpPr>
            <p:nvPr/>
          </p:nvGrpSpPr>
          <p:grpSpPr bwMode="auto">
            <a:xfrm>
              <a:off x="7921722" y="5243485"/>
              <a:ext cx="298780" cy="677232"/>
              <a:chOff x="5119335" y="3766271"/>
              <a:chExt cx="298780" cy="677232"/>
            </a:xfrm>
          </p:grpSpPr>
          <p:cxnSp>
            <p:nvCxnSpPr>
              <p:cNvPr id="66614" name="Straight Connector 39"/>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p:spPr>
          </p:cxnSp>
          <p:grpSp>
            <p:nvGrpSpPr>
              <p:cNvPr id="66615" name="Group 40"/>
              <p:cNvGrpSpPr>
                <a:grpSpLocks/>
              </p:cNvGrpSpPr>
              <p:nvPr/>
            </p:nvGrpSpPr>
            <p:grpSpPr bwMode="auto">
              <a:xfrm>
                <a:off x="5119335" y="4104949"/>
                <a:ext cx="298780" cy="338554"/>
                <a:chOff x="6623318" y="3519940"/>
                <a:chExt cx="298780" cy="338554"/>
              </a:xfrm>
            </p:grpSpPr>
            <p:sp>
              <p:nvSpPr>
                <p:cNvPr id="66616" name="Oval 41"/>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617" name="TextBox 42"/>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cxnSp>
          <p:nvCxnSpPr>
            <p:cNvPr id="66577" name="Straight Connector 44"/>
            <p:cNvCxnSpPr>
              <a:cxnSpLocks noChangeShapeType="1"/>
            </p:cNvCxnSpPr>
            <p:nvPr/>
          </p:nvCxnSpPr>
          <p:spPr bwMode="auto">
            <a:xfrm>
              <a:off x="5719372" y="3788391"/>
              <a:ext cx="12403" cy="653561"/>
            </a:xfrm>
            <a:prstGeom prst="line">
              <a:avLst/>
            </a:prstGeom>
            <a:noFill/>
            <a:ln w="22225">
              <a:solidFill>
                <a:srgbClr val="CC0000"/>
              </a:solidFill>
              <a:round/>
              <a:headEnd/>
              <a:tailEnd type="triangle" w="med" len="med"/>
            </a:ln>
          </p:spPr>
        </p:cxnSp>
        <p:sp>
          <p:nvSpPr>
            <p:cNvPr id="66578" name="Oval 46"/>
            <p:cNvSpPr>
              <a:spLocks noChangeArrowheads="1"/>
            </p:cNvSpPr>
            <p:nvPr/>
          </p:nvSpPr>
          <p:spPr bwMode="auto">
            <a:xfrm>
              <a:off x="5613334" y="3583570"/>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579" name="TextBox 47"/>
            <p:cNvSpPr txBox="1">
              <a:spLocks noChangeArrowheads="1"/>
            </p:cNvSpPr>
            <p:nvPr/>
          </p:nvSpPr>
          <p:spPr bwMode="auto">
            <a:xfrm>
              <a:off x="5580789" y="3505977"/>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cxnSp>
          <p:nvCxnSpPr>
            <p:cNvPr id="66580" name="Straight Connector 49"/>
            <p:cNvCxnSpPr>
              <a:cxnSpLocks noChangeShapeType="1"/>
            </p:cNvCxnSpPr>
            <p:nvPr/>
          </p:nvCxnSpPr>
          <p:spPr bwMode="auto">
            <a:xfrm>
              <a:off x="6296825" y="5242073"/>
              <a:ext cx="12251" cy="363445"/>
            </a:xfrm>
            <a:prstGeom prst="line">
              <a:avLst/>
            </a:prstGeom>
            <a:noFill/>
            <a:ln w="22225">
              <a:solidFill>
                <a:srgbClr val="006633"/>
              </a:solidFill>
              <a:round/>
              <a:headEnd/>
              <a:tailEnd type="triangle" w="med" len="med"/>
            </a:ln>
          </p:spPr>
        </p:cxnSp>
        <p:sp>
          <p:nvSpPr>
            <p:cNvPr id="66581" name="Oval 51"/>
            <p:cNvSpPr>
              <a:spLocks noChangeArrowheads="1"/>
            </p:cNvSpPr>
            <p:nvPr/>
          </p:nvSpPr>
          <p:spPr bwMode="auto">
            <a:xfrm>
              <a:off x="6202528" y="5656439"/>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582" name="TextBox 52"/>
            <p:cNvSpPr txBox="1">
              <a:spLocks noChangeArrowheads="1"/>
            </p:cNvSpPr>
            <p:nvPr/>
          </p:nvSpPr>
          <p:spPr bwMode="auto">
            <a:xfrm>
              <a:off x="6165793" y="5578846"/>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nvGrpSpPr>
            <p:cNvPr id="66583" name="Group 53"/>
            <p:cNvGrpSpPr>
              <a:grpSpLocks/>
            </p:cNvGrpSpPr>
            <p:nvPr/>
          </p:nvGrpSpPr>
          <p:grpSpPr bwMode="auto">
            <a:xfrm>
              <a:off x="5428022" y="3794120"/>
              <a:ext cx="298780" cy="640969"/>
              <a:chOff x="2625635" y="2316906"/>
              <a:chExt cx="298780" cy="640969"/>
            </a:xfrm>
          </p:grpSpPr>
          <p:cxnSp>
            <p:nvCxnSpPr>
              <p:cNvPr id="66610" name="Straight Connector 54"/>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p:spPr>
          </p:cxnSp>
          <p:grpSp>
            <p:nvGrpSpPr>
              <p:cNvPr id="66611" name="Group 55"/>
              <p:cNvGrpSpPr>
                <a:grpSpLocks/>
              </p:cNvGrpSpPr>
              <p:nvPr/>
            </p:nvGrpSpPr>
            <p:grpSpPr bwMode="auto">
              <a:xfrm>
                <a:off x="2625635" y="2316906"/>
                <a:ext cx="298780" cy="338554"/>
                <a:chOff x="7118580" y="4088704"/>
                <a:chExt cx="298780" cy="338554"/>
              </a:xfrm>
            </p:grpSpPr>
            <p:sp>
              <p:nvSpPr>
                <p:cNvPr id="66612" name="Oval 56"/>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13" name="TextBox 57"/>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66584" name="Group 58"/>
            <p:cNvGrpSpPr>
              <a:grpSpLocks/>
            </p:cNvGrpSpPr>
            <p:nvPr/>
          </p:nvGrpSpPr>
          <p:grpSpPr bwMode="auto">
            <a:xfrm>
              <a:off x="5809809" y="5253541"/>
              <a:ext cx="298780" cy="659661"/>
              <a:chOff x="3007422" y="3776327"/>
              <a:chExt cx="298780" cy="659661"/>
            </a:xfrm>
          </p:grpSpPr>
          <p:cxnSp>
            <p:nvCxnSpPr>
              <p:cNvPr id="66606" name="Straight Connector 59"/>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p:spPr>
          </p:cxnSp>
          <p:grpSp>
            <p:nvGrpSpPr>
              <p:cNvPr id="66607" name="Group 60"/>
              <p:cNvGrpSpPr>
                <a:grpSpLocks/>
              </p:cNvGrpSpPr>
              <p:nvPr/>
            </p:nvGrpSpPr>
            <p:grpSpPr bwMode="auto">
              <a:xfrm>
                <a:off x="3007422" y="4097434"/>
                <a:ext cx="298780" cy="338554"/>
                <a:chOff x="7118580" y="4088704"/>
                <a:chExt cx="298780" cy="338554"/>
              </a:xfrm>
            </p:grpSpPr>
            <p:sp>
              <p:nvSpPr>
                <p:cNvPr id="66608" name="Oval 61"/>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09" name="TextBox 62"/>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cxnSp>
          <p:nvCxnSpPr>
            <p:cNvPr id="66585" name="Straight Connector 64"/>
            <p:cNvCxnSpPr>
              <a:cxnSpLocks noChangeShapeType="1"/>
            </p:cNvCxnSpPr>
            <p:nvPr/>
          </p:nvCxnSpPr>
          <p:spPr bwMode="auto">
            <a:xfrm>
              <a:off x="5847222" y="4089283"/>
              <a:ext cx="12251" cy="363445"/>
            </a:xfrm>
            <a:prstGeom prst="line">
              <a:avLst/>
            </a:prstGeom>
            <a:noFill/>
            <a:ln w="22225">
              <a:solidFill>
                <a:srgbClr val="006633"/>
              </a:solidFill>
              <a:round/>
              <a:headEnd/>
              <a:tailEnd type="triangle" w="med" len="med"/>
            </a:ln>
          </p:spPr>
        </p:cxnSp>
        <p:sp>
          <p:nvSpPr>
            <p:cNvPr id="66586" name="Oval 66"/>
            <p:cNvSpPr>
              <a:spLocks noChangeArrowheads="1"/>
            </p:cNvSpPr>
            <p:nvPr/>
          </p:nvSpPr>
          <p:spPr bwMode="auto">
            <a:xfrm>
              <a:off x="5745055" y="3887666"/>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587" name="TextBox 67"/>
            <p:cNvSpPr txBox="1">
              <a:spLocks noChangeArrowheads="1"/>
            </p:cNvSpPr>
            <p:nvPr/>
          </p:nvSpPr>
          <p:spPr bwMode="auto">
            <a:xfrm>
              <a:off x="5712513" y="3814265"/>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nvGrpSpPr>
            <p:cNvPr id="66588" name="Group 68"/>
            <p:cNvGrpSpPr>
              <a:grpSpLocks/>
            </p:cNvGrpSpPr>
            <p:nvPr/>
          </p:nvGrpSpPr>
          <p:grpSpPr bwMode="auto">
            <a:xfrm>
              <a:off x="6527391" y="5239838"/>
              <a:ext cx="298780" cy="670225"/>
              <a:chOff x="3366049" y="3770526"/>
              <a:chExt cx="298780" cy="670225"/>
            </a:xfrm>
          </p:grpSpPr>
          <p:cxnSp>
            <p:nvCxnSpPr>
              <p:cNvPr id="66602" name="Straight Connector 69"/>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p:spPr>
          </p:cxnSp>
          <p:grpSp>
            <p:nvGrpSpPr>
              <p:cNvPr id="66603" name="Group 70"/>
              <p:cNvGrpSpPr>
                <a:grpSpLocks/>
              </p:cNvGrpSpPr>
              <p:nvPr/>
            </p:nvGrpSpPr>
            <p:grpSpPr bwMode="auto">
              <a:xfrm>
                <a:off x="3366049" y="4102197"/>
                <a:ext cx="298780" cy="338554"/>
                <a:chOff x="7126748" y="4088704"/>
                <a:chExt cx="298780" cy="338554"/>
              </a:xfrm>
            </p:grpSpPr>
            <p:sp>
              <p:nvSpPr>
                <p:cNvPr id="66604" name="Oval 71"/>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05" name="TextBox 72"/>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66589" name="Group 73"/>
            <p:cNvGrpSpPr>
              <a:grpSpLocks/>
            </p:cNvGrpSpPr>
            <p:nvPr/>
          </p:nvGrpSpPr>
          <p:grpSpPr bwMode="auto">
            <a:xfrm>
              <a:off x="6866713" y="5236793"/>
              <a:ext cx="298780" cy="680611"/>
              <a:chOff x="4064326" y="3759579"/>
              <a:chExt cx="298780" cy="680611"/>
            </a:xfrm>
          </p:grpSpPr>
          <p:cxnSp>
            <p:nvCxnSpPr>
              <p:cNvPr id="66598" name="Straight Connector 74"/>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p:spPr>
          </p:cxnSp>
          <p:grpSp>
            <p:nvGrpSpPr>
              <p:cNvPr id="66599" name="Group 75"/>
              <p:cNvGrpSpPr>
                <a:grpSpLocks/>
              </p:cNvGrpSpPr>
              <p:nvPr/>
            </p:nvGrpSpPr>
            <p:grpSpPr bwMode="auto">
              <a:xfrm>
                <a:off x="4064326" y="4101636"/>
                <a:ext cx="298780" cy="338554"/>
                <a:chOff x="7126748" y="4088704"/>
                <a:chExt cx="298780" cy="338554"/>
              </a:xfrm>
            </p:grpSpPr>
            <p:sp>
              <p:nvSpPr>
                <p:cNvPr id="66600" name="Oval 76"/>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01" name="TextBox 77"/>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66590" name="Group 78"/>
            <p:cNvGrpSpPr>
              <a:grpSpLocks/>
            </p:cNvGrpSpPr>
            <p:nvPr/>
          </p:nvGrpSpPr>
          <p:grpSpPr bwMode="auto">
            <a:xfrm>
              <a:off x="6330954" y="3789805"/>
              <a:ext cx="298780" cy="646584"/>
              <a:chOff x="3528567" y="2312591"/>
              <a:chExt cx="298780" cy="646584"/>
            </a:xfrm>
          </p:grpSpPr>
          <p:cxnSp>
            <p:nvCxnSpPr>
              <p:cNvPr id="66594" name="Straight Connector 79"/>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p:spPr>
          </p:cxnSp>
          <p:grpSp>
            <p:nvGrpSpPr>
              <p:cNvPr id="66595" name="Group 80"/>
              <p:cNvGrpSpPr>
                <a:grpSpLocks/>
              </p:cNvGrpSpPr>
              <p:nvPr/>
            </p:nvGrpSpPr>
            <p:grpSpPr bwMode="auto">
              <a:xfrm>
                <a:off x="3528567" y="2312591"/>
                <a:ext cx="298780" cy="338554"/>
                <a:chOff x="7126748" y="4088704"/>
                <a:chExt cx="298780" cy="338554"/>
              </a:xfrm>
            </p:grpSpPr>
            <p:sp>
              <p:nvSpPr>
                <p:cNvPr id="66596" name="Oval 81"/>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597" name="TextBox 82"/>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sp>
          <p:nvSpPr>
            <p:cNvPr id="66591" name="TextBox 83"/>
            <p:cNvSpPr txBox="1">
              <a:spLocks noChangeArrowheads="1"/>
            </p:cNvSpPr>
            <p:nvPr/>
          </p:nvSpPr>
          <p:spPr bwMode="auto">
            <a:xfrm>
              <a:off x="4743786" y="4062076"/>
              <a:ext cx="806774" cy="307777"/>
            </a:xfrm>
            <a:prstGeom prst="rect">
              <a:avLst/>
            </a:prstGeom>
            <a:noFill/>
            <a:ln w="9525">
              <a:noFill/>
              <a:miter lim="800000"/>
              <a:headEnd/>
              <a:tailEnd/>
            </a:ln>
          </p:spPr>
          <p:txBody>
            <a:bodyPr wrap="none">
              <a:spAutoFit/>
            </a:bodyPr>
            <a:lstStyle/>
            <a:p>
              <a:r>
                <a:rPr lang="en-US" altLang="zh-CN" sz="1400" i="1">
                  <a:cs typeface="Arial" pitchFamily="34" charset="0"/>
                </a:rPr>
                <a:t>arrivals</a:t>
              </a:r>
            </a:p>
          </p:txBody>
        </p:sp>
        <p:sp>
          <p:nvSpPr>
            <p:cNvPr id="66592" name="TextBox 84"/>
            <p:cNvSpPr txBox="1">
              <a:spLocks noChangeArrowheads="1"/>
            </p:cNvSpPr>
            <p:nvPr/>
          </p:nvSpPr>
          <p:spPr bwMode="auto">
            <a:xfrm>
              <a:off x="4767502" y="5260730"/>
              <a:ext cx="1086510" cy="307777"/>
            </a:xfrm>
            <a:prstGeom prst="rect">
              <a:avLst/>
            </a:prstGeom>
            <a:noFill/>
            <a:ln w="9525">
              <a:noFill/>
              <a:miter lim="800000"/>
              <a:headEnd/>
              <a:tailEnd/>
            </a:ln>
          </p:spPr>
          <p:txBody>
            <a:bodyPr wrap="none">
              <a:spAutoFit/>
            </a:bodyPr>
            <a:lstStyle/>
            <a:p>
              <a:r>
                <a:rPr lang="en-US" altLang="zh-CN" sz="1400" i="1">
                  <a:cs typeface="Arial" pitchFamily="34" charset="0"/>
                </a:rPr>
                <a:t>departures</a:t>
              </a:r>
            </a:p>
          </p:txBody>
        </p:sp>
        <p:sp>
          <p:nvSpPr>
            <p:cNvPr id="66593" name="TextBox 85"/>
            <p:cNvSpPr txBox="1">
              <a:spLocks noChangeArrowheads="1"/>
            </p:cNvSpPr>
            <p:nvPr/>
          </p:nvSpPr>
          <p:spPr bwMode="auto">
            <a:xfrm>
              <a:off x="4789885" y="4566958"/>
              <a:ext cx="860255" cy="593325"/>
            </a:xfrm>
            <a:prstGeom prst="rect">
              <a:avLst/>
            </a:prstGeom>
            <a:noFill/>
            <a:ln w="9525">
              <a:noFill/>
              <a:miter lim="800000"/>
              <a:headEnd/>
              <a:tailEnd/>
            </a:ln>
          </p:spPr>
          <p:txBody>
            <a:bodyPr>
              <a:spAutoFit/>
            </a:bodyPr>
            <a:lstStyle/>
            <a:p>
              <a:pPr algn="ctr">
                <a:lnSpc>
                  <a:spcPts val="1275"/>
                </a:lnSpc>
              </a:pPr>
              <a:r>
                <a:rPr lang="en-US" altLang="zh-CN" sz="1400" i="1">
                  <a:cs typeface="Arial" pitchFamily="34" charset="0"/>
                </a:rPr>
                <a:t>packet in service</a:t>
              </a:r>
            </a:p>
          </p:txBody>
        </p:sp>
      </p:grpSp>
      <p:sp>
        <p:nvSpPr>
          <p:cNvPr id="3" name="矩形 2"/>
          <p:cNvSpPr/>
          <p:nvPr/>
        </p:nvSpPr>
        <p:spPr>
          <a:xfrm>
            <a:off x="1721621" y="5679921"/>
            <a:ext cx="6588897" cy="400110"/>
          </a:xfrm>
          <a:prstGeom prst="rect">
            <a:avLst/>
          </a:prstGeom>
        </p:spPr>
        <p:txBody>
          <a:bodyPr wrap="square">
            <a:spAutoFit/>
          </a:bodyPr>
          <a:lstStyle/>
          <a:p>
            <a:pPr algn="ctr"/>
            <a:r>
              <a:rPr lang="en-US" altLang="zh-CN" sz="2000" dirty="0">
                <a:solidFill>
                  <a:srgbClr val="585858"/>
                </a:solidFill>
                <a:latin typeface="+mn-lt"/>
              </a:rPr>
              <a:t>Figure 4.14 The two-class robin queue in operation</a:t>
            </a:r>
            <a:endParaRPr lang="zh-CN" altLang="en-US" sz="2000" dirty="0">
              <a:latin typeface="+mn-lt"/>
            </a:endParaRPr>
          </a:p>
        </p:txBody>
      </p:sp>
    </p:spTree>
    <p:extLst>
      <p:ext uri="{BB962C8B-B14F-4D97-AF65-F5344CB8AC3E}">
        <p14:creationId xmlns:p14="http://schemas.microsoft.com/office/powerpoint/2010/main" val="34204417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循环和加权公平排队</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59" y="1827994"/>
            <a:ext cx="8621328" cy="3524742"/>
          </a:xfrm>
          <a:prstGeom prst="rect">
            <a:avLst/>
          </a:prstGeom>
        </p:spPr>
      </p:pic>
    </p:spTree>
    <p:extLst>
      <p:ext uri="{BB962C8B-B14F-4D97-AF65-F5344CB8AC3E}">
        <p14:creationId xmlns:p14="http://schemas.microsoft.com/office/powerpoint/2010/main" val="427065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p:nvPr>
        </p:nvSpPr>
        <p:spPr/>
        <p:txBody>
          <a:bodyPr/>
          <a:lstStyle/>
          <a:p>
            <a:r>
              <a:rPr lang="zh-CN" altLang="en-US" dirty="0"/>
              <a:t>调度策略</a:t>
            </a:r>
            <a:r>
              <a:rPr lang="en-US" altLang="zh-CN" dirty="0"/>
              <a:t>: </a:t>
            </a:r>
            <a:r>
              <a:rPr lang="zh-CN" altLang="en-US" dirty="0"/>
              <a:t>还有更多</a:t>
            </a:r>
            <a:endParaRPr lang="en-US" altLang="zh-CN" dirty="0" smtClean="0">
              <a:ea typeface="ＭＳ Ｐゴシック" pitchFamily="34" charset="-128"/>
            </a:endParaRPr>
          </a:p>
        </p:txBody>
      </p:sp>
      <p:sp>
        <p:nvSpPr>
          <p:cNvPr id="67586" name="Rectangle 3"/>
          <p:cNvSpPr>
            <a:spLocks noGrp="1" noChangeArrowheads="1"/>
          </p:cNvSpPr>
          <p:nvPr>
            <p:ph idx="1"/>
          </p:nvPr>
        </p:nvSpPr>
        <p:spPr/>
        <p:txBody>
          <a:bodyPr/>
          <a:lstStyle/>
          <a:p>
            <a:pPr>
              <a:buFont typeface="Wingdings" pitchFamily="2" charset="2"/>
              <a:buNone/>
            </a:pPr>
            <a:r>
              <a:rPr lang="zh-CN" altLang="en-US" dirty="0" smtClean="0">
                <a:solidFill>
                  <a:srgbClr val="CC0000"/>
                </a:solidFill>
                <a:ea typeface="ＭＳ Ｐゴシック" pitchFamily="34" charset="-128"/>
                <a:cs typeface="ＭＳ Ｐゴシック" pitchFamily="34" charset="-128"/>
              </a:rPr>
              <a:t>加权公平排队</a:t>
            </a:r>
            <a:r>
              <a:rPr lang="en-US" altLang="zh-CN" dirty="0" smtClean="0">
                <a:solidFill>
                  <a:srgbClr val="CC0000"/>
                </a:solidFill>
                <a:ea typeface="ＭＳ Ｐゴシック" pitchFamily="34" charset="-128"/>
                <a:cs typeface="ＭＳ Ｐゴシック" pitchFamily="34" charset="-128"/>
              </a:rPr>
              <a:t>(WFQ): </a:t>
            </a:r>
          </a:p>
          <a:p>
            <a:r>
              <a:rPr lang="zh-CN" altLang="en-US" dirty="0" smtClean="0">
                <a:cs typeface="ＭＳ Ｐゴシック" pitchFamily="34" charset="-128"/>
              </a:rPr>
              <a:t>通用形式的循环排队</a:t>
            </a:r>
            <a:endParaRPr lang="en-US" altLang="zh-CN" dirty="0" smtClean="0">
              <a:cs typeface="ＭＳ Ｐゴシック" pitchFamily="34" charset="-128"/>
            </a:endParaRPr>
          </a:p>
          <a:p>
            <a:r>
              <a:rPr lang="en-US" altLang="zh-CN" dirty="0" smtClean="0">
                <a:cs typeface="ＭＳ Ｐゴシック" pitchFamily="34" charset="-128"/>
              </a:rPr>
              <a:t>each class gets weighted amount of service in each cycle</a:t>
            </a:r>
          </a:p>
          <a:p>
            <a:pPr marL="342900" lvl="1" indent="-342900"/>
            <a:r>
              <a:rPr lang="zh-CN" altLang="en-US" sz="2200" dirty="0"/>
              <a:t>真实世界的例子</a:t>
            </a:r>
            <a:r>
              <a:rPr lang="en-US" altLang="zh-CN" sz="2200" dirty="0">
                <a:cs typeface="Gill Sans MT" pitchFamily="34" charset="0"/>
              </a:rPr>
              <a:t>? </a:t>
            </a:r>
            <a:endParaRPr lang="en-US" altLang="zh-CN" dirty="0" smtClean="0">
              <a:cs typeface="ＭＳ Ｐゴシック" pitchFamily="34" charset="-128"/>
            </a:endParaRPr>
          </a:p>
          <a:p>
            <a:endParaRPr lang="en-US" altLang="zh-CN" dirty="0" smtClean="0">
              <a:ea typeface="ＭＳ Ｐゴシック" pitchFamily="34" charset="-128"/>
              <a:cs typeface="ＭＳ Ｐゴシック" pitchFamily="34" charset="-128"/>
            </a:endParaRPr>
          </a:p>
        </p:txBody>
      </p:sp>
      <p:pic>
        <p:nvPicPr>
          <p:cNvPr id="67587" name="Picture 4" descr="666 WFQ"/>
          <p:cNvPicPr>
            <a:picLocks noChangeAspect="1" noChangeArrowheads="1"/>
          </p:cNvPicPr>
          <p:nvPr/>
        </p:nvPicPr>
        <p:blipFill>
          <a:blip r:embed="rId3"/>
          <a:srcRect/>
          <a:stretch>
            <a:fillRect/>
          </a:stretch>
        </p:blipFill>
        <p:spPr bwMode="auto">
          <a:xfrm>
            <a:off x="2387600" y="3450474"/>
            <a:ext cx="5243513" cy="2303463"/>
          </a:xfrm>
          <a:prstGeom prst="rect">
            <a:avLst/>
          </a:prstGeom>
          <a:noFill/>
          <a:ln w="9525">
            <a:noFill/>
            <a:miter lim="800000"/>
            <a:headEnd/>
            <a:tailEnd/>
          </a:ln>
        </p:spPr>
      </p:pic>
    </p:spTree>
    <p:extLst>
      <p:ext uri="{BB962C8B-B14F-4D97-AF65-F5344CB8AC3E}">
        <p14:creationId xmlns:p14="http://schemas.microsoft.com/office/powerpoint/2010/main" val="41138148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solidFill>
                  <a:srgbClr val="FF0000"/>
                </a:solidFill>
              </a:rPr>
              <a:t>网际协议</a:t>
            </a:r>
            <a:r>
              <a:rPr lang="en-US" altLang="zh-CN" sz="2000" dirty="0" smtClean="0">
                <a:solidFill>
                  <a:srgbClr val="FF0000"/>
                </a:solidFill>
              </a:rPr>
              <a:t>: IPv4</a:t>
            </a:r>
            <a:r>
              <a:rPr lang="zh-CN" altLang="en-US" sz="2000" dirty="0" smtClean="0">
                <a:solidFill>
                  <a:srgbClr val="FF0000"/>
                </a:solidFill>
              </a:rPr>
              <a:t>、寻址、</a:t>
            </a:r>
            <a:r>
              <a:rPr lang="en-US" altLang="zh-CN" sz="2000" dirty="0" smtClean="0">
                <a:solidFill>
                  <a:srgbClr val="FF0000"/>
                </a:solidFill>
              </a:rPr>
              <a:t>IPv6</a:t>
            </a:r>
            <a:r>
              <a:rPr lang="zh-CN" altLang="en-US" sz="2000" dirty="0" smtClean="0">
                <a:solidFill>
                  <a:srgbClr val="FF0000"/>
                </a:solidFill>
              </a:rPr>
              <a:t>及其它</a:t>
            </a:r>
            <a:endParaRPr lang="en-US" altLang="zh-CN" sz="2000" dirty="0" smtClean="0">
              <a:solidFill>
                <a:srgbClr val="FF0000"/>
              </a:solidFill>
            </a:endParaRPr>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36478619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p:txBody>
          <a:bodyPr/>
          <a:lstStyle/>
          <a:p>
            <a:pPr eaLnBrk="1" hangingPunct="1"/>
            <a:r>
              <a:rPr lang="zh-CN" altLang="en-US" dirty="0">
                <a:latin typeface="+mn-lt"/>
                <a:ea typeface="楷体" panose="02010609060101010101" pitchFamily="49" charset="-122"/>
              </a:rPr>
              <a:t>主机、路由器的网络层组件</a:t>
            </a:r>
          </a:p>
        </p:txBody>
      </p:sp>
      <p:sp>
        <p:nvSpPr>
          <p:cNvPr id="68614" name="Rectangle 4"/>
          <p:cNvSpPr>
            <a:spLocks noChangeArrowheads="1"/>
          </p:cNvSpPr>
          <p:nvPr/>
        </p:nvSpPr>
        <p:spPr bwMode="auto">
          <a:xfrm>
            <a:off x="1704975" y="1577213"/>
            <a:ext cx="65341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15" name="Rectangle 5"/>
          <p:cNvSpPr>
            <a:spLocks noChangeArrowheads="1"/>
          </p:cNvSpPr>
          <p:nvPr/>
        </p:nvSpPr>
        <p:spPr bwMode="auto">
          <a:xfrm>
            <a:off x="1638300" y="1643888"/>
            <a:ext cx="6534150" cy="40767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aphicFrame>
        <p:nvGraphicFramePr>
          <p:cNvPr id="68616" name="Rectangle 6"/>
          <p:cNvGraphicFramePr>
            <a:graphicFrameLocks/>
          </p:cNvGraphicFramePr>
          <p:nvPr>
            <p:extLst>
              <p:ext uri="{D42A27DB-BD31-4B8C-83A1-F6EECF244321}">
                <p14:modId xmlns:p14="http://schemas.microsoft.com/office/powerpoint/2010/main" val="1295465308"/>
              </p:ext>
            </p:extLst>
          </p:nvPr>
        </p:nvGraphicFramePr>
        <p:xfrm>
          <a:off x="1670050" y="2223325"/>
          <a:ext cx="6502400" cy="2540000"/>
        </p:xfrm>
        <a:graphic>
          <a:graphicData uri="http://schemas.openxmlformats.org/presentationml/2006/ole">
            <mc:AlternateContent xmlns:mc="http://schemas.openxmlformats.org/markup-compatibility/2006">
              <mc:Choice xmlns:v="urn:schemas-microsoft-com:vml" Requires="v">
                <p:oleObj spid="_x0000_s26683" name="Clip" r:id="rId4" imgW="0" imgH="0" progId="">
                  <p:embed/>
                </p:oleObj>
              </mc:Choice>
              <mc:Fallback>
                <p:oleObj name="Clip" r:id="rId4" imgW="0" imgH="0" progId="">
                  <p:embed/>
                  <p:pic>
                    <p:nvPicPr>
                      <p:cNvPr id="0" name="AutoShape 14"/>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670050" y="2223325"/>
                        <a:ext cx="6502400" cy="2540000"/>
                      </a:xfrm>
                      <a:prstGeom prst="rect">
                        <a:avLst/>
                      </a:prstGeom>
                      <a:solidFill>
                        <a:srgbClr val="99CCFF"/>
                      </a:solidFill>
                    </p:spPr>
                  </p:pic>
                </p:oleObj>
              </mc:Fallback>
            </mc:AlternateContent>
          </a:graphicData>
        </a:graphic>
      </p:graphicFrame>
      <p:grpSp>
        <p:nvGrpSpPr>
          <p:cNvPr id="68617" name="Group 7"/>
          <p:cNvGrpSpPr>
            <a:grpSpLocks/>
          </p:cNvGrpSpPr>
          <p:nvPr/>
        </p:nvGrpSpPr>
        <p:grpSpPr bwMode="auto">
          <a:xfrm>
            <a:off x="3932238" y="3391725"/>
            <a:ext cx="1250950" cy="1214438"/>
            <a:chOff x="3996" y="2883"/>
            <a:chExt cx="609" cy="765"/>
          </a:xfrm>
        </p:grpSpPr>
        <p:sp>
          <p:nvSpPr>
            <p:cNvPr id="68639" name="Rectangle 8"/>
            <p:cNvSpPr>
              <a:spLocks noChangeArrowheads="1"/>
            </p:cNvSpPr>
            <p:nvPr/>
          </p:nvSpPr>
          <p:spPr bwMode="auto">
            <a:xfrm>
              <a:off x="4023" y="2883"/>
              <a:ext cx="582" cy="7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40" name="Rectangle 9"/>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41" name="Text Box 10"/>
            <p:cNvSpPr txBox="1">
              <a:spLocks noChangeArrowheads="1"/>
            </p:cNvSpPr>
            <p:nvPr/>
          </p:nvSpPr>
          <p:spPr bwMode="auto">
            <a:xfrm>
              <a:off x="4066" y="3150"/>
              <a:ext cx="4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转发表</a:t>
              </a:r>
            </a:p>
          </p:txBody>
        </p:sp>
        <p:sp>
          <p:nvSpPr>
            <p:cNvPr id="68642" name="Line 11"/>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3" name="Line 12"/>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4" name="Line 13"/>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5" name="Line 14"/>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6" name="Line 15"/>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7" name="Line 16"/>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18" name="Line 17"/>
          <p:cNvSpPr>
            <a:spLocks noChangeShapeType="1"/>
          </p:cNvSpPr>
          <p:nvPr/>
        </p:nvSpPr>
        <p:spPr bwMode="auto">
          <a:xfrm flipV="1">
            <a:off x="1628775" y="5263388"/>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19" name="Line 18"/>
          <p:cNvSpPr>
            <a:spLocks noChangeShapeType="1"/>
          </p:cNvSpPr>
          <p:nvPr/>
        </p:nvSpPr>
        <p:spPr bwMode="auto">
          <a:xfrm flipV="1">
            <a:off x="1657350" y="4768088"/>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8620" name="Group 19"/>
          <p:cNvGrpSpPr>
            <a:grpSpLocks/>
          </p:cNvGrpSpPr>
          <p:nvPr/>
        </p:nvGrpSpPr>
        <p:grpSpPr bwMode="auto">
          <a:xfrm>
            <a:off x="1836738" y="2304288"/>
            <a:ext cx="2598737" cy="1231900"/>
            <a:chOff x="1175" y="1848"/>
            <a:chExt cx="1345" cy="558"/>
          </a:xfrm>
        </p:grpSpPr>
        <p:sp>
          <p:nvSpPr>
            <p:cNvPr id="68636" name="Rectangle 20"/>
            <p:cNvSpPr>
              <a:spLocks noChangeArrowheads="1"/>
            </p:cNvSpPr>
            <p:nvPr/>
          </p:nvSpPr>
          <p:spPr bwMode="auto">
            <a:xfrm>
              <a:off x="1224" y="1848"/>
              <a:ext cx="1140" cy="516"/>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7" name="Rectangle 21"/>
            <p:cNvSpPr>
              <a:spLocks noChangeArrowheads="1"/>
            </p:cNvSpPr>
            <p:nvPr/>
          </p:nvSpPr>
          <p:spPr bwMode="auto">
            <a:xfrm>
              <a:off x="1182" y="1890"/>
              <a:ext cx="1140" cy="516"/>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8" name="Text Box 22"/>
            <p:cNvSpPr txBox="1">
              <a:spLocks noChangeArrowheads="1"/>
            </p:cNvSpPr>
            <p:nvPr/>
          </p:nvSpPr>
          <p:spPr bwMode="auto">
            <a:xfrm>
              <a:off x="1175" y="1852"/>
              <a:ext cx="134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u="none" dirty="0">
                  <a:solidFill>
                    <a:srgbClr val="FF0000"/>
                  </a:solidFill>
                  <a:ea typeface="楷体" panose="02010609060101010101" pitchFamily="49" charset="-122"/>
                  <a:cs typeface="Arial" panose="020B0604020202020204" pitchFamily="34" charset="0"/>
                </a:rPr>
                <a:t>选路协议</a:t>
              </a:r>
            </a:p>
            <a:p>
              <a:pPr>
                <a:spcBef>
                  <a:spcPct val="0"/>
                </a:spcBef>
                <a:buClrTx/>
                <a:buSzTx/>
                <a:buFontTx/>
                <a:buChar char="•"/>
              </a:pPr>
              <a:r>
                <a:rPr lang="zh-CN" altLang="en-US" sz="2000" u="none" dirty="0">
                  <a:ea typeface="楷体" panose="02010609060101010101" pitchFamily="49" charset="-122"/>
                  <a:cs typeface="Arial" panose="020B0604020202020204" pitchFamily="34" charset="0"/>
                </a:rPr>
                <a:t>路径选择</a:t>
              </a:r>
            </a:p>
            <a:p>
              <a:pPr>
                <a:spcBef>
                  <a:spcPct val="0"/>
                </a:spcBef>
                <a:buClrTx/>
                <a:buSzTx/>
                <a:buFontTx/>
                <a:buChar char="•"/>
              </a:pPr>
              <a:r>
                <a:rPr lang="en-US" altLang="zh-CN" sz="2000" u="none" dirty="0">
                  <a:ea typeface="楷体" panose="02010609060101010101" pitchFamily="49" charset="-122"/>
                  <a:cs typeface="Arial" panose="020B0604020202020204" pitchFamily="34" charset="0"/>
                </a:rPr>
                <a:t>RIP, OSPF, BGP</a:t>
              </a:r>
            </a:p>
          </p:txBody>
        </p:sp>
      </p:grpSp>
      <p:sp>
        <p:nvSpPr>
          <p:cNvPr id="68621" name="Freeform 23"/>
          <p:cNvSpPr>
            <a:spLocks/>
          </p:cNvSpPr>
          <p:nvPr/>
        </p:nvSpPr>
        <p:spPr bwMode="auto">
          <a:xfrm>
            <a:off x="3143250" y="3453638"/>
            <a:ext cx="628650" cy="390525"/>
          </a:xfrm>
          <a:custGeom>
            <a:avLst/>
            <a:gdLst>
              <a:gd name="T0" fmla="*/ 0 w 396"/>
              <a:gd name="T1" fmla="*/ 0 h 246"/>
              <a:gd name="T2" fmla="*/ 2147483646 w 396"/>
              <a:gd name="T3" fmla="*/ 2147483646 h 246"/>
              <a:gd name="T4" fmla="*/ 2147483646 w 396"/>
              <a:gd name="T5" fmla="*/ 2147483646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8622" name="Group 24"/>
          <p:cNvGrpSpPr>
            <a:grpSpLocks/>
          </p:cNvGrpSpPr>
          <p:nvPr/>
        </p:nvGrpSpPr>
        <p:grpSpPr bwMode="auto">
          <a:xfrm>
            <a:off x="5092700" y="2372551"/>
            <a:ext cx="3000375" cy="1285182"/>
            <a:chOff x="102" y="1272"/>
            <a:chExt cx="1890" cy="744"/>
          </a:xfrm>
        </p:grpSpPr>
        <p:sp>
          <p:nvSpPr>
            <p:cNvPr id="68633" name="Rectangle 25"/>
            <p:cNvSpPr>
              <a:spLocks noChangeArrowheads="1"/>
            </p:cNvSpPr>
            <p:nvPr/>
          </p:nvSpPr>
          <p:spPr bwMode="auto">
            <a:xfrm>
              <a:off x="144" y="1272"/>
              <a:ext cx="1848" cy="69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4"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5" name="Text Box 27"/>
            <p:cNvSpPr txBox="1">
              <a:spLocks noChangeArrowheads="1"/>
            </p:cNvSpPr>
            <p:nvPr/>
          </p:nvSpPr>
          <p:spPr bwMode="auto">
            <a:xfrm>
              <a:off x="116" y="1289"/>
              <a:ext cx="1039"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dirty="0">
                  <a:solidFill>
                    <a:srgbClr val="FF0000"/>
                  </a:solidFill>
                  <a:ea typeface="楷体" panose="02010609060101010101" pitchFamily="49" charset="-122"/>
                  <a:cs typeface="Arial" panose="020B0604020202020204" pitchFamily="34" charset="0"/>
                </a:rPr>
                <a:t>IP </a:t>
              </a:r>
              <a:r>
                <a:rPr lang="zh-CN" altLang="en-US" sz="1800" u="none" dirty="0">
                  <a:solidFill>
                    <a:srgbClr val="FF0000"/>
                  </a:solidFill>
                  <a:ea typeface="楷体" panose="02010609060101010101" pitchFamily="49" charset="-122"/>
                  <a:cs typeface="Arial" panose="020B0604020202020204" pitchFamily="34" charset="0"/>
                </a:rPr>
                <a:t>协议</a:t>
              </a:r>
            </a:p>
            <a:p>
              <a:pPr>
                <a:spcBef>
                  <a:spcPct val="0"/>
                </a:spcBef>
                <a:buClrTx/>
                <a:buSzTx/>
                <a:buFontTx/>
                <a:buChar char="•"/>
              </a:pPr>
              <a:r>
                <a:rPr lang="zh-CN" altLang="en-US" sz="1800" u="none" dirty="0">
                  <a:ea typeface="楷体" panose="02010609060101010101" pitchFamily="49" charset="-122"/>
                  <a:cs typeface="Arial" panose="020B0604020202020204" pitchFamily="34" charset="0"/>
                </a:rPr>
                <a:t>编址规则</a:t>
              </a:r>
            </a:p>
            <a:p>
              <a:pPr>
                <a:spcBef>
                  <a:spcPct val="0"/>
                </a:spcBef>
                <a:buClrTx/>
                <a:buSzTx/>
                <a:buFontTx/>
                <a:buChar char="•"/>
              </a:pPr>
              <a:r>
                <a:rPr lang="zh-CN" altLang="en-US" sz="1800" u="none" dirty="0">
                  <a:ea typeface="楷体" panose="02010609060101010101" pitchFamily="49" charset="-122"/>
                  <a:cs typeface="Arial" panose="020B0604020202020204" pitchFamily="34" charset="0"/>
                </a:rPr>
                <a:t>数据报格式</a:t>
              </a:r>
            </a:p>
            <a:p>
              <a:pPr>
                <a:spcBef>
                  <a:spcPct val="0"/>
                </a:spcBef>
                <a:buClrTx/>
                <a:buSzTx/>
                <a:buFontTx/>
                <a:buChar char="•"/>
              </a:pPr>
              <a:r>
                <a:rPr lang="zh-CN" altLang="en-US" sz="1800" u="none" dirty="0">
                  <a:ea typeface="楷体" panose="02010609060101010101" pitchFamily="49" charset="-122"/>
                  <a:cs typeface="Arial" panose="020B0604020202020204" pitchFamily="34" charset="0"/>
                </a:rPr>
                <a:t>分组处理规则</a:t>
              </a:r>
            </a:p>
          </p:txBody>
        </p:sp>
      </p:grpSp>
      <p:sp>
        <p:nvSpPr>
          <p:cNvPr id="68623" name="Rectangle 28"/>
          <p:cNvSpPr>
            <a:spLocks noChangeArrowheads="1"/>
          </p:cNvSpPr>
          <p:nvPr/>
        </p:nvSpPr>
        <p:spPr bwMode="auto">
          <a:xfrm>
            <a:off x="5219700" y="3728275"/>
            <a:ext cx="2003425" cy="90805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24" name="Rectangle 29"/>
          <p:cNvSpPr>
            <a:spLocks noChangeArrowheads="1"/>
          </p:cNvSpPr>
          <p:nvPr/>
        </p:nvSpPr>
        <p:spPr bwMode="auto">
          <a:xfrm>
            <a:off x="5149850" y="3802888"/>
            <a:ext cx="2003425" cy="90805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25" name="Text Box 30"/>
          <p:cNvSpPr txBox="1">
            <a:spLocks noChangeArrowheads="1"/>
          </p:cNvSpPr>
          <p:nvPr/>
        </p:nvSpPr>
        <p:spPr bwMode="auto">
          <a:xfrm>
            <a:off x="5162550" y="3799713"/>
            <a:ext cx="19700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dirty="0">
                <a:solidFill>
                  <a:srgbClr val="FF0000"/>
                </a:solidFill>
                <a:ea typeface="楷体" panose="02010609060101010101" pitchFamily="49" charset="-122"/>
                <a:cs typeface="Arial" panose="020B0604020202020204" pitchFamily="34" charset="0"/>
              </a:rPr>
              <a:t>ICMP </a:t>
            </a:r>
            <a:r>
              <a:rPr lang="zh-CN" altLang="en-US" sz="1800" u="none" dirty="0">
                <a:solidFill>
                  <a:srgbClr val="FF0000"/>
                </a:solidFill>
                <a:ea typeface="楷体" panose="02010609060101010101" pitchFamily="49" charset="-122"/>
                <a:cs typeface="Arial" panose="020B0604020202020204" pitchFamily="34" charset="0"/>
              </a:rPr>
              <a:t>协议</a:t>
            </a:r>
          </a:p>
          <a:p>
            <a:pPr>
              <a:spcBef>
                <a:spcPct val="0"/>
              </a:spcBef>
              <a:buClrTx/>
              <a:buSzTx/>
              <a:buFontTx/>
              <a:buChar char="•"/>
            </a:pPr>
            <a:r>
              <a:rPr lang="zh-CN" altLang="en-US" sz="1800" u="none" dirty="0">
                <a:ea typeface="楷体" panose="02010609060101010101" pitchFamily="49" charset="-122"/>
                <a:cs typeface="Arial" panose="020B0604020202020204" pitchFamily="34" charset="0"/>
              </a:rPr>
              <a:t>错误报告</a:t>
            </a:r>
          </a:p>
          <a:p>
            <a:pPr>
              <a:spcBef>
                <a:spcPct val="0"/>
              </a:spcBef>
              <a:buClrTx/>
              <a:buSzTx/>
              <a:buFontTx/>
              <a:buChar char="•"/>
            </a:pPr>
            <a:r>
              <a:rPr lang="zh-CN" altLang="en-US" sz="1800" u="none" dirty="0">
                <a:ea typeface="楷体" panose="02010609060101010101" pitchFamily="49" charset="-122"/>
                <a:cs typeface="Arial" panose="020B0604020202020204" pitchFamily="34" charset="0"/>
              </a:rPr>
              <a:t>路由器 信令</a:t>
            </a:r>
          </a:p>
        </p:txBody>
      </p:sp>
      <p:sp>
        <p:nvSpPr>
          <p:cNvPr id="68626" name="Line 31"/>
          <p:cNvSpPr>
            <a:spLocks noChangeShapeType="1"/>
          </p:cNvSpPr>
          <p:nvPr/>
        </p:nvSpPr>
        <p:spPr bwMode="auto">
          <a:xfrm flipV="1">
            <a:off x="1657350" y="2263013"/>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7" name="Text Box 32"/>
          <p:cNvSpPr txBox="1">
            <a:spLocks noChangeArrowheads="1"/>
          </p:cNvSpPr>
          <p:nvPr/>
        </p:nvSpPr>
        <p:spPr bwMode="auto">
          <a:xfrm>
            <a:off x="3098800" y="1766125"/>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u="none">
                <a:ea typeface="楷体" panose="02010609060101010101" pitchFamily="49" charset="-122"/>
                <a:cs typeface="Arial" panose="020B0604020202020204" pitchFamily="34" charset="0"/>
              </a:rPr>
              <a:t>运输层</a:t>
            </a:r>
            <a:r>
              <a:rPr lang="en-US" altLang="zh-CN" sz="2000" u="none">
                <a:ea typeface="楷体" panose="02010609060101010101" pitchFamily="49" charset="-122"/>
                <a:cs typeface="Arial" panose="020B0604020202020204" pitchFamily="34" charset="0"/>
              </a:rPr>
              <a:t>: TCP, UDP</a:t>
            </a:r>
          </a:p>
        </p:txBody>
      </p:sp>
      <p:sp>
        <p:nvSpPr>
          <p:cNvPr id="68628" name="Text Box 33"/>
          <p:cNvSpPr txBox="1">
            <a:spLocks noChangeArrowheads="1"/>
          </p:cNvSpPr>
          <p:nvPr/>
        </p:nvSpPr>
        <p:spPr bwMode="auto">
          <a:xfrm>
            <a:off x="4086225" y="478713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链路层</a:t>
            </a:r>
          </a:p>
        </p:txBody>
      </p:sp>
      <p:sp>
        <p:nvSpPr>
          <p:cNvPr id="68629" name="Text Box 34"/>
          <p:cNvSpPr txBox="1">
            <a:spLocks noChangeArrowheads="1"/>
          </p:cNvSpPr>
          <p:nvPr/>
        </p:nvSpPr>
        <p:spPr bwMode="auto">
          <a:xfrm>
            <a:off x="4060825" y="53094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物理层</a:t>
            </a:r>
          </a:p>
        </p:txBody>
      </p:sp>
      <p:sp>
        <p:nvSpPr>
          <p:cNvPr id="68630" name="Text Box 35"/>
          <p:cNvSpPr txBox="1">
            <a:spLocks noChangeArrowheads="1"/>
          </p:cNvSpPr>
          <p:nvPr/>
        </p:nvSpPr>
        <p:spPr bwMode="auto">
          <a:xfrm>
            <a:off x="558800" y="32075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zh-CN" altLang="en-US" sz="2400" u="none">
                <a:solidFill>
                  <a:srgbClr val="FF0000"/>
                </a:solidFill>
                <a:ea typeface="楷体" panose="02010609060101010101" pitchFamily="49" charset="-122"/>
                <a:cs typeface="Arial" panose="020B0604020202020204" pitchFamily="34" charset="0"/>
              </a:rPr>
              <a:t>网络层</a:t>
            </a:r>
            <a:endParaRPr lang="zh-CN" altLang="en-US" sz="1800" u="none">
              <a:ea typeface="楷体" panose="02010609060101010101" pitchFamily="49" charset="-122"/>
              <a:cs typeface="Arial" panose="020B0604020202020204" pitchFamily="34" charset="0"/>
            </a:endParaRPr>
          </a:p>
        </p:txBody>
      </p:sp>
      <p:sp>
        <p:nvSpPr>
          <p:cNvPr id="68631" name="Line 36"/>
          <p:cNvSpPr>
            <a:spLocks noChangeShapeType="1"/>
          </p:cNvSpPr>
          <p:nvPr/>
        </p:nvSpPr>
        <p:spPr bwMode="auto">
          <a:xfrm flipV="1">
            <a:off x="1381125" y="2282063"/>
            <a:ext cx="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2" name="Line 37"/>
          <p:cNvSpPr>
            <a:spLocks noChangeShapeType="1"/>
          </p:cNvSpPr>
          <p:nvPr/>
        </p:nvSpPr>
        <p:spPr bwMode="auto">
          <a:xfrm>
            <a:off x="1381125" y="3948938"/>
            <a:ext cx="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4376151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3"/>
          <p:cNvSpPr>
            <a:spLocks noChangeArrowheads="1"/>
          </p:cNvSpPr>
          <p:nvPr/>
        </p:nvSpPr>
        <p:spPr bwMode="auto">
          <a:xfrm>
            <a:off x="3059113" y="1185863"/>
            <a:ext cx="3994150" cy="4841875"/>
          </a:xfrm>
          <a:prstGeom prst="rect">
            <a:avLst/>
          </a:prstGeom>
          <a:solidFill>
            <a:schemeClr val="accent2"/>
          </a:solidFill>
          <a:ln w="19050">
            <a:noFill/>
            <a:miter lim="800000"/>
            <a:headEnd/>
            <a:tailEnd/>
          </a:ln>
        </p:spPr>
        <p:txBody>
          <a:bodyPr wrap="none" anchor="ctr"/>
          <a:lstStyle/>
          <a:p>
            <a:endParaRPr lang="zh-CN" altLang="en-US"/>
          </a:p>
        </p:txBody>
      </p:sp>
      <p:sp>
        <p:nvSpPr>
          <p:cNvPr id="72707" name="Rectangle 4"/>
          <p:cNvSpPr>
            <a:spLocks noChangeArrowheads="1"/>
          </p:cNvSpPr>
          <p:nvPr/>
        </p:nvSpPr>
        <p:spPr bwMode="auto">
          <a:xfrm>
            <a:off x="2962275" y="1292225"/>
            <a:ext cx="3994150" cy="4822825"/>
          </a:xfrm>
          <a:prstGeom prst="rect">
            <a:avLst/>
          </a:prstGeom>
          <a:solidFill>
            <a:schemeClr val="bg1"/>
          </a:solidFill>
          <a:ln w="19050">
            <a:solidFill>
              <a:schemeClr val="tx1"/>
            </a:solidFill>
            <a:miter lim="800000"/>
            <a:headEnd/>
            <a:tailEnd/>
          </a:ln>
        </p:spPr>
        <p:txBody>
          <a:bodyPr wrap="none" anchor="ctr"/>
          <a:lstStyle/>
          <a:p>
            <a:pPr algn="ctr"/>
            <a:endParaRPr lang="zh-CN" altLang="en-US" sz="2400">
              <a:latin typeface="Times New Roman" pitchFamily="18" charset="0"/>
            </a:endParaRPr>
          </a:p>
        </p:txBody>
      </p:sp>
      <p:sp>
        <p:nvSpPr>
          <p:cNvPr id="72708" name="Text Box 5"/>
          <p:cNvSpPr txBox="1">
            <a:spLocks noChangeArrowheads="1"/>
          </p:cNvSpPr>
          <p:nvPr/>
        </p:nvSpPr>
        <p:spPr bwMode="auto">
          <a:xfrm>
            <a:off x="2906713" y="1358900"/>
            <a:ext cx="530225" cy="366713"/>
          </a:xfrm>
          <a:prstGeom prst="rect">
            <a:avLst/>
          </a:prstGeom>
          <a:noFill/>
          <a:ln w="9525">
            <a:noFill/>
            <a:miter lim="800000"/>
            <a:headEnd/>
            <a:tailEnd/>
          </a:ln>
        </p:spPr>
        <p:txBody>
          <a:bodyPr wrap="none">
            <a:spAutoFit/>
          </a:bodyPr>
          <a:lstStyle/>
          <a:p>
            <a:pPr algn="ctr"/>
            <a:r>
              <a:rPr lang="en-US" altLang="zh-CN"/>
              <a:t>ver</a:t>
            </a:r>
            <a:endParaRPr lang="en-US" altLang="zh-CN" sz="2400">
              <a:latin typeface="Times New Roman" pitchFamily="18" charset="0"/>
            </a:endParaRPr>
          </a:p>
        </p:txBody>
      </p:sp>
      <p:sp>
        <p:nvSpPr>
          <p:cNvPr id="72709" name="Text Box 6"/>
          <p:cNvSpPr txBox="1">
            <a:spLocks noChangeArrowheads="1"/>
          </p:cNvSpPr>
          <p:nvPr/>
        </p:nvSpPr>
        <p:spPr bwMode="auto">
          <a:xfrm>
            <a:off x="5429250" y="1420813"/>
            <a:ext cx="850900" cy="366712"/>
          </a:xfrm>
          <a:prstGeom prst="rect">
            <a:avLst/>
          </a:prstGeom>
          <a:noFill/>
          <a:ln w="9525">
            <a:noFill/>
            <a:miter lim="800000"/>
            <a:headEnd/>
            <a:tailEnd/>
          </a:ln>
        </p:spPr>
        <p:txBody>
          <a:bodyPr wrap="none">
            <a:spAutoFit/>
          </a:bodyPr>
          <a:lstStyle/>
          <a:p>
            <a:pPr algn="ctr"/>
            <a:r>
              <a:rPr lang="en-US" altLang="zh-CN"/>
              <a:t>length</a:t>
            </a:r>
            <a:endParaRPr lang="en-US" altLang="zh-CN">
              <a:latin typeface="Times New Roman" pitchFamily="18" charset="0"/>
            </a:endParaRPr>
          </a:p>
        </p:txBody>
      </p:sp>
      <p:sp>
        <p:nvSpPr>
          <p:cNvPr id="72710" name="Line 7"/>
          <p:cNvSpPr>
            <a:spLocks noChangeShapeType="1"/>
          </p:cNvSpPr>
          <p:nvPr/>
        </p:nvSpPr>
        <p:spPr bwMode="auto">
          <a:xfrm>
            <a:off x="2974975" y="1812925"/>
            <a:ext cx="3990975" cy="4763"/>
          </a:xfrm>
          <a:prstGeom prst="line">
            <a:avLst/>
          </a:prstGeom>
          <a:noFill/>
          <a:ln w="19050">
            <a:solidFill>
              <a:schemeClr val="tx1"/>
            </a:solidFill>
            <a:round/>
            <a:headEnd/>
            <a:tailEnd/>
          </a:ln>
        </p:spPr>
        <p:txBody>
          <a:bodyPr wrap="none" anchor="ctr"/>
          <a:lstStyle/>
          <a:p>
            <a:endParaRPr lang="zh-CN" altLang="en-US"/>
          </a:p>
        </p:txBody>
      </p:sp>
      <p:sp>
        <p:nvSpPr>
          <p:cNvPr id="72711" name="Line 8"/>
          <p:cNvSpPr>
            <a:spLocks noChangeShapeType="1"/>
          </p:cNvSpPr>
          <p:nvPr/>
        </p:nvSpPr>
        <p:spPr bwMode="auto">
          <a:xfrm flipH="1" flipV="1">
            <a:off x="4937125" y="1301750"/>
            <a:ext cx="0" cy="509588"/>
          </a:xfrm>
          <a:prstGeom prst="line">
            <a:avLst/>
          </a:prstGeom>
          <a:noFill/>
          <a:ln w="19050">
            <a:solidFill>
              <a:schemeClr val="tx1"/>
            </a:solidFill>
            <a:round/>
            <a:headEnd/>
            <a:tailEnd/>
          </a:ln>
        </p:spPr>
        <p:txBody>
          <a:bodyPr wrap="none" anchor="ctr"/>
          <a:lstStyle/>
          <a:p>
            <a:endParaRPr lang="zh-CN" altLang="en-US"/>
          </a:p>
        </p:txBody>
      </p:sp>
      <p:sp>
        <p:nvSpPr>
          <p:cNvPr id="72712" name="Text Box 9"/>
          <p:cNvSpPr txBox="1">
            <a:spLocks noChangeArrowheads="1"/>
          </p:cNvSpPr>
          <p:nvPr/>
        </p:nvSpPr>
        <p:spPr bwMode="auto">
          <a:xfrm>
            <a:off x="4432300" y="774700"/>
            <a:ext cx="949325" cy="366713"/>
          </a:xfrm>
          <a:prstGeom prst="rect">
            <a:avLst/>
          </a:prstGeom>
          <a:noFill/>
          <a:ln w="9525">
            <a:noFill/>
            <a:miter lim="800000"/>
            <a:headEnd/>
            <a:tailEnd/>
          </a:ln>
        </p:spPr>
        <p:txBody>
          <a:bodyPr wrap="none">
            <a:spAutoFit/>
          </a:bodyPr>
          <a:lstStyle/>
          <a:p>
            <a:pPr algn="ctr"/>
            <a:r>
              <a:rPr lang="en-US" altLang="zh-CN"/>
              <a:t>32 bits</a:t>
            </a:r>
            <a:endParaRPr lang="en-US" altLang="zh-CN" sz="2400">
              <a:latin typeface="Times New Roman" pitchFamily="18" charset="0"/>
            </a:endParaRPr>
          </a:p>
        </p:txBody>
      </p:sp>
      <p:sp>
        <p:nvSpPr>
          <p:cNvPr id="72713" name="Line 10"/>
          <p:cNvSpPr>
            <a:spLocks noChangeShapeType="1"/>
          </p:cNvSpPr>
          <p:nvPr/>
        </p:nvSpPr>
        <p:spPr bwMode="auto">
          <a:xfrm>
            <a:off x="5484813" y="1017588"/>
            <a:ext cx="1443037" cy="4762"/>
          </a:xfrm>
          <a:prstGeom prst="line">
            <a:avLst/>
          </a:prstGeom>
          <a:noFill/>
          <a:ln w="19050">
            <a:solidFill>
              <a:schemeClr val="tx1"/>
            </a:solidFill>
            <a:round/>
            <a:headEnd/>
            <a:tailEnd type="triangle" w="med" len="med"/>
          </a:ln>
        </p:spPr>
        <p:txBody>
          <a:bodyPr wrap="none" anchor="ctr"/>
          <a:lstStyle/>
          <a:p>
            <a:endParaRPr lang="zh-CN" altLang="en-US"/>
          </a:p>
        </p:txBody>
      </p:sp>
      <p:sp>
        <p:nvSpPr>
          <p:cNvPr id="72714" name="Line 11"/>
          <p:cNvSpPr>
            <a:spLocks noChangeShapeType="1"/>
          </p:cNvSpPr>
          <p:nvPr/>
        </p:nvSpPr>
        <p:spPr bwMode="auto">
          <a:xfrm rot="10800000">
            <a:off x="2949575" y="1028700"/>
            <a:ext cx="1355725" cy="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72715" name="Text Box 12"/>
          <p:cNvSpPr txBox="1">
            <a:spLocks noChangeArrowheads="1"/>
          </p:cNvSpPr>
          <p:nvPr/>
        </p:nvSpPr>
        <p:spPr bwMode="auto">
          <a:xfrm>
            <a:off x="3963988" y="4257675"/>
            <a:ext cx="2174875" cy="1311275"/>
          </a:xfrm>
          <a:prstGeom prst="rect">
            <a:avLst/>
          </a:prstGeom>
          <a:noFill/>
          <a:ln w="9525">
            <a:noFill/>
            <a:miter lim="800000"/>
            <a:headEnd/>
            <a:tailEnd/>
          </a:ln>
        </p:spPr>
        <p:txBody>
          <a:bodyPr wrap="none">
            <a:spAutoFit/>
          </a:bodyPr>
          <a:lstStyle/>
          <a:p>
            <a:pPr algn="ctr"/>
            <a:r>
              <a:rPr lang="en-US" altLang="zh-CN" sz="2000" dirty="0"/>
              <a:t>data </a:t>
            </a:r>
          </a:p>
          <a:p>
            <a:pPr algn="ctr"/>
            <a:r>
              <a:rPr lang="en-US" altLang="zh-CN" sz="2000" dirty="0" smtClean="0"/>
              <a:t>(variable </a:t>
            </a:r>
            <a:r>
              <a:rPr lang="en-US" altLang="zh-CN" sz="2000" dirty="0"/>
              <a:t>length,</a:t>
            </a:r>
          </a:p>
          <a:p>
            <a:pPr algn="ctr"/>
            <a:r>
              <a:rPr lang="en-US" altLang="zh-CN" sz="2000" dirty="0"/>
              <a:t>typically a TCP </a:t>
            </a:r>
          </a:p>
          <a:p>
            <a:pPr algn="ctr"/>
            <a:r>
              <a:rPr lang="en-US" altLang="zh-CN" sz="2000" dirty="0"/>
              <a:t>or UDP </a:t>
            </a:r>
            <a:r>
              <a:rPr lang="en-US" altLang="zh-CN" sz="2000" dirty="0" smtClean="0"/>
              <a:t>segment)</a:t>
            </a:r>
            <a:endParaRPr lang="en-US" altLang="zh-CN" sz="2400" dirty="0">
              <a:latin typeface="Times New Roman" pitchFamily="18" charset="0"/>
            </a:endParaRPr>
          </a:p>
        </p:txBody>
      </p:sp>
      <p:sp>
        <p:nvSpPr>
          <p:cNvPr id="72716" name="Text Box 13"/>
          <p:cNvSpPr txBox="1">
            <a:spLocks noChangeArrowheads="1"/>
          </p:cNvSpPr>
          <p:nvPr/>
        </p:nvSpPr>
        <p:spPr bwMode="auto">
          <a:xfrm>
            <a:off x="2881313" y="1906588"/>
            <a:ext cx="2178050" cy="366712"/>
          </a:xfrm>
          <a:prstGeom prst="rect">
            <a:avLst/>
          </a:prstGeom>
          <a:noFill/>
          <a:ln w="9525">
            <a:noFill/>
            <a:miter lim="800000"/>
            <a:headEnd/>
            <a:tailEnd/>
          </a:ln>
        </p:spPr>
        <p:txBody>
          <a:bodyPr>
            <a:spAutoFit/>
          </a:bodyPr>
          <a:lstStyle/>
          <a:p>
            <a:pPr algn="ctr"/>
            <a:r>
              <a:rPr lang="en-US" altLang="zh-CN"/>
              <a:t>16-bit identifier</a:t>
            </a:r>
            <a:endParaRPr lang="en-US" altLang="zh-CN" sz="2000">
              <a:latin typeface="Times New Roman" pitchFamily="18" charset="0"/>
            </a:endParaRPr>
          </a:p>
        </p:txBody>
      </p:sp>
      <p:sp>
        <p:nvSpPr>
          <p:cNvPr id="72717" name="Line 14"/>
          <p:cNvSpPr>
            <a:spLocks noChangeShapeType="1"/>
          </p:cNvSpPr>
          <p:nvPr/>
        </p:nvSpPr>
        <p:spPr bwMode="auto">
          <a:xfrm flipV="1">
            <a:off x="2968625" y="3316288"/>
            <a:ext cx="3995738" cy="0"/>
          </a:xfrm>
          <a:prstGeom prst="line">
            <a:avLst/>
          </a:prstGeom>
          <a:noFill/>
          <a:ln w="19050">
            <a:solidFill>
              <a:schemeClr val="tx1"/>
            </a:solidFill>
            <a:round/>
            <a:headEnd/>
            <a:tailEnd/>
          </a:ln>
        </p:spPr>
        <p:txBody>
          <a:bodyPr wrap="none" anchor="ctr"/>
          <a:lstStyle/>
          <a:p>
            <a:endParaRPr lang="zh-CN" altLang="en-US"/>
          </a:p>
        </p:txBody>
      </p:sp>
      <p:sp>
        <p:nvSpPr>
          <p:cNvPr id="72718" name="Line 15"/>
          <p:cNvSpPr>
            <a:spLocks noChangeShapeType="1"/>
          </p:cNvSpPr>
          <p:nvPr/>
        </p:nvSpPr>
        <p:spPr bwMode="auto">
          <a:xfrm flipV="1">
            <a:off x="2968625" y="3794125"/>
            <a:ext cx="3995738" cy="0"/>
          </a:xfrm>
          <a:prstGeom prst="line">
            <a:avLst/>
          </a:prstGeom>
          <a:noFill/>
          <a:ln w="19050">
            <a:solidFill>
              <a:schemeClr val="tx1"/>
            </a:solidFill>
            <a:round/>
            <a:headEnd/>
            <a:tailEnd/>
          </a:ln>
        </p:spPr>
        <p:txBody>
          <a:bodyPr wrap="none" anchor="ctr"/>
          <a:lstStyle/>
          <a:p>
            <a:endParaRPr lang="zh-CN" altLang="en-US"/>
          </a:p>
        </p:txBody>
      </p:sp>
      <p:sp>
        <p:nvSpPr>
          <p:cNvPr id="72719" name="Text Box 16"/>
          <p:cNvSpPr txBox="1">
            <a:spLocks noChangeArrowheads="1"/>
          </p:cNvSpPr>
          <p:nvPr/>
        </p:nvSpPr>
        <p:spPr bwMode="auto">
          <a:xfrm>
            <a:off x="5386388" y="2278063"/>
            <a:ext cx="1208087" cy="641350"/>
          </a:xfrm>
          <a:prstGeom prst="rect">
            <a:avLst/>
          </a:prstGeom>
          <a:noFill/>
          <a:ln w="9525">
            <a:noFill/>
            <a:miter lim="800000"/>
            <a:headEnd/>
            <a:tailEnd/>
          </a:ln>
        </p:spPr>
        <p:txBody>
          <a:bodyPr wrap="none">
            <a:spAutoFit/>
          </a:bodyPr>
          <a:lstStyle/>
          <a:p>
            <a:pPr algn="ctr"/>
            <a:r>
              <a:rPr lang="en-US" altLang="zh-CN"/>
              <a:t>Header</a:t>
            </a:r>
          </a:p>
          <a:p>
            <a:pPr algn="ctr"/>
            <a:r>
              <a:rPr lang="en-US" altLang="zh-CN"/>
              <a:t>checksum</a:t>
            </a:r>
            <a:endParaRPr lang="en-US" altLang="zh-CN">
              <a:latin typeface="Times New Roman" pitchFamily="18" charset="0"/>
            </a:endParaRPr>
          </a:p>
        </p:txBody>
      </p:sp>
      <p:sp>
        <p:nvSpPr>
          <p:cNvPr id="72720" name="Text Box 17"/>
          <p:cNvSpPr txBox="1">
            <a:spLocks noChangeArrowheads="1"/>
          </p:cNvSpPr>
          <p:nvPr/>
        </p:nvSpPr>
        <p:spPr bwMode="auto">
          <a:xfrm>
            <a:off x="2968625" y="2246313"/>
            <a:ext cx="955675" cy="641350"/>
          </a:xfrm>
          <a:prstGeom prst="rect">
            <a:avLst/>
          </a:prstGeom>
          <a:noFill/>
          <a:ln w="9525">
            <a:noFill/>
            <a:miter lim="800000"/>
            <a:headEnd/>
            <a:tailEnd/>
          </a:ln>
        </p:spPr>
        <p:txBody>
          <a:bodyPr wrap="none">
            <a:spAutoFit/>
          </a:bodyPr>
          <a:lstStyle/>
          <a:p>
            <a:pPr algn="ctr"/>
            <a:r>
              <a:rPr lang="en-US" altLang="zh-CN"/>
              <a:t>time to</a:t>
            </a:r>
          </a:p>
          <a:p>
            <a:pPr algn="ctr"/>
            <a:r>
              <a:rPr lang="en-US" altLang="zh-CN"/>
              <a:t>live</a:t>
            </a:r>
            <a:endParaRPr lang="en-US" altLang="zh-CN">
              <a:latin typeface="Times New Roman" pitchFamily="18" charset="0"/>
            </a:endParaRPr>
          </a:p>
        </p:txBody>
      </p:sp>
      <p:sp>
        <p:nvSpPr>
          <p:cNvPr id="72721" name="Text Box 18"/>
          <p:cNvSpPr txBox="1">
            <a:spLocks noChangeArrowheads="1"/>
          </p:cNvSpPr>
          <p:nvPr/>
        </p:nvSpPr>
        <p:spPr bwMode="auto">
          <a:xfrm>
            <a:off x="3509963" y="2928938"/>
            <a:ext cx="2835275" cy="366712"/>
          </a:xfrm>
          <a:prstGeom prst="rect">
            <a:avLst/>
          </a:prstGeom>
          <a:noFill/>
          <a:ln w="9525">
            <a:noFill/>
            <a:miter lim="800000"/>
            <a:headEnd/>
            <a:tailEnd/>
          </a:ln>
        </p:spPr>
        <p:txBody>
          <a:bodyPr wrap="none">
            <a:spAutoFit/>
          </a:bodyPr>
          <a:lstStyle/>
          <a:p>
            <a:pPr algn="ctr"/>
            <a:r>
              <a:rPr lang="en-US" altLang="zh-CN"/>
              <a:t>32 bit source IP address</a:t>
            </a:r>
            <a:endParaRPr lang="en-US" altLang="zh-CN" sz="2400">
              <a:latin typeface="Times New Roman" pitchFamily="18" charset="0"/>
            </a:endParaRPr>
          </a:p>
        </p:txBody>
      </p:sp>
      <p:grpSp>
        <p:nvGrpSpPr>
          <p:cNvPr id="2" name="Group 19"/>
          <p:cNvGrpSpPr>
            <a:grpSpLocks/>
          </p:cNvGrpSpPr>
          <p:nvPr/>
        </p:nvGrpSpPr>
        <p:grpSpPr bwMode="auto">
          <a:xfrm>
            <a:off x="454025" y="669925"/>
            <a:ext cx="2636838" cy="790575"/>
            <a:chOff x="286" y="856"/>
            <a:chExt cx="1661" cy="498"/>
          </a:xfrm>
        </p:grpSpPr>
        <p:sp>
          <p:nvSpPr>
            <p:cNvPr id="72764" name="Text Box 20"/>
            <p:cNvSpPr txBox="1">
              <a:spLocks noChangeArrowheads="1"/>
            </p:cNvSpPr>
            <p:nvPr/>
          </p:nvSpPr>
          <p:spPr bwMode="auto">
            <a:xfrm>
              <a:off x="286" y="856"/>
              <a:ext cx="1390" cy="404"/>
            </a:xfrm>
            <a:prstGeom prst="rect">
              <a:avLst/>
            </a:prstGeom>
            <a:noFill/>
            <a:ln w="9525">
              <a:noFill/>
              <a:miter lim="800000"/>
              <a:headEnd/>
              <a:tailEnd/>
            </a:ln>
          </p:spPr>
          <p:txBody>
            <a:bodyPr wrap="none">
              <a:spAutoFit/>
            </a:bodyPr>
            <a:lstStyle/>
            <a:p>
              <a:pPr algn="r"/>
              <a:r>
                <a:rPr lang="en-US" altLang="zh-CN"/>
                <a:t>IP protocol version</a:t>
              </a:r>
            </a:p>
            <a:p>
              <a:pPr algn="r"/>
              <a:r>
                <a:rPr lang="en-US" altLang="zh-CN"/>
                <a:t>number</a:t>
              </a:r>
              <a:endParaRPr lang="en-US" altLang="zh-CN" sz="1000">
                <a:latin typeface="Times New Roman" pitchFamily="18" charset="0"/>
              </a:endParaRPr>
            </a:p>
          </p:txBody>
        </p:sp>
        <p:sp>
          <p:nvSpPr>
            <p:cNvPr id="72765" name="Line 21"/>
            <p:cNvSpPr>
              <a:spLocks noChangeShapeType="1"/>
            </p:cNvSpPr>
            <p:nvPr/>
          </p:nvSpPr>
          <p:spPr bwMode="auto">
            <a:xfrm>
              <a:off x="1611" y="1062"/>
              <a:ext cx="336" cy="292"/>
            </a:xfrm>
            <a:prstGeom prst="line">
              <a:avLst/>
            </a:prstGeom>
            <a:noFill/>
            <a:ln w="19050">
              <a:solidFill>
                <a:srgbClr val="FF0000"/>
              </a:solidFill>
              <a:round/>
              <a:headEnd/>
              <a:tailEnd/>
            </a:ln>
          </p:spPr>
          <p:txBody>
            <a:bodyPr wrap="none" anchor="ctr"/>
            <a:lstStyle/>
            <a:p>
              <a:endParaRPr lang="zh-CN" altLang="en-US"/>
            </a:p>
          </p:txBody>
        </p:sp>
      </p:grpSp>
      <p:grpSp>
        <p:nvGrpSpPr>
          <p:cNvPr id="3" name="Group 22"/>
          <p:cNvGrpSpPr>
            <a:grpSpLocks/>
          </p:cNvGrpSpPr>
          <p:nvPr/>
        </p:nvGrpSpPr>
        <p:grpSpPr bwMode="auto">
          <a:xfrm>
            <a:off x="992188" y="1219200"/>
            <a:ext cx="2508250" cy="641350"/>
            <a:chOff x="625" y="1202"/>
            <a:chExt cx="1580" cy="404"/>
          </a:xfrm>
        </p:grpSpPr>
        <p:sp>
          <p:nvSpPr>
            <p:cNvPr id="72762" name="Text Box 23"/>
            <p:cNvSpPr txBox="1">
              <a:spLocks noChangeArrowheads="1"/>
            </p:cNvSpPr>
            <p:nvPr/>
          </p:nvSpPr>
          <p:spPr bwMode="auto">
            <a:xfrm>
              <a:off x="625" y="1202"/>
              <a:ext cx="1048" cy="404"/>
            </a:xfrm>
            <a:prstGeom prst="rect">
              <a:avLst/>
            </a:prstGeom>
            <a:noFill/>
            <a:ln w="9525">
              <a:noFill/>
              <a:miter lim="800000"/>
              <a:headEnd/>
              <a:tailEnd/>
            </a:ln>
          </p:spPr>
          <p:txBody>
            <a:bodyPr wrap="none">
              <a:spAutoFit/>
            </a:bodyPr>
            <a:lstStyle/>
            <a:p>
              <a:pPr algn="r"/>
              <a:r>
                <a:rPr lang="en-US" altLang="zh-CN" dirty="0"/>
                <a:t>header length</a:t>
              </a:r>
            </a:p>
            <a:p>
              <a:pPr algn="r"/>
              <a:r>
                <a:rPr lang="en-US" altLang="zh-CN" dirty="0"/>
                <a:t> </a:t>
              </a:r>
              <a:r>
                <a:rPr lang="en-US" altLang="zh-CN" dirty="0" smtClean="0"/>
                <a:t>(4-byte)</a:t>
              </a:r>
              <a:endParaRPr lang="en-US" altLang="zh-CN" sz="1000" dirty="0">
                <a:latin typeface="Times New Roman" pitchFamily="18" charset="0"/>
              </a:endParaRPr>
            </a:p>
          </p:txBody>
        </p:sp>
        <p:sp>
          <p:nvSpPr>
            <p:cNvPr id="72763" name="Line 24"/>
            <p:cNvSpPr>
              <a:spLocks noChangeShapeType="1"/>
            </p:cNvSpPr>
            <p:nvPr/>
          </p:nvSpPr>
          <p:spPr bwMode="auto">
            <a:xfrm>
              <a:off x="1629" y="1414"/>
              <a:ext cx="576" cy="93"/>
            </a:xfrm>
            <a:prstGeom prst="line">
              <a:avLst/>
            </a:prstGeom>
            <a:noFill/>
            <a:ln w="19050">
              <a:solidFill>
                <a:srgbClr val="FF0000"/>
              </a:solidFill>
              <a:round/>
              <a:headEnd/>
              <a:tailEnd/>
            </a:ln>
          </p:spPr>
          <p:txBody>
            <a:bodyPr wrap="none" anchor="ctr"/>
            <a:lstStyle/>
            <a:p>
              <a:endParaRPr lang="zh-CN" altLang="en-US"/>
            </a:p>
          </p:txBody>
        </p:sp>
      </p:grpSp>
      <p:grpSp>
        <p:nvGrpSpPr>
          <p:cNvPr id="4" name="Group 25"/>
          <p:cNvGrpSpPr>
            <a:grpSpLocks/>
          </p:cNvGrpSpPr>
          <p:nvPr/>
        </p:nvGrpSpPr>
        <p:grpSpPr bwMode="auto">
          <a:xfrm>
            <a:off x="401638" y="2544763"/>
            <a:ext cx="3783012" cy="1601787"/>
            <a:chOff x="253" y="2037"/>
            <a:chExt cx="2383" cy="1009"/>
          </a:xfrm>
        </p:grpSpPr>
        <p:sp>
          <p:nvSpPr>
            <p:cNvPr id="72760" name="Text Box 26"/>
            <p:cNvSpPr txBox="1">
              <a:spLocks noChangeArrowheads="1"/>
            </p:cNvSpPr>
            <p:nvPr/>
          </p:nvSpPr>
          <p:spPr bwMode="auto">
            <a:xfrm>
              <a:off x="253" y="2642"/>
              <a:ext cx="1494" cy="404"/>
            </a:xfrm>
            <a:prstGeom prst="rect">
              <a:avLst/>
            </a:prstGeom>
            <a:noFill/>
            <a:ln w="9525">
              <a:noFill/>
              <a:miter lim="800000"/>
              <a:headEnd/>
              <a:tailEnd/>
            </a:ln>
          </p:spPr>
          <p:txBody>
            <a:bodyPr wrap="none">
              <a:spAutoFit/>
            </a:bodyPr>
            <a:lstStyle/>
            <a:p>
              <a:pPr algn="r"/>
              <a:r>
                <a:rPr lang="en-US" altLang="zh-CN"/>
                <a:t>upper layer protocol</a:t>
              </a:r>
            </a:p>
            <a:p>
              <a:pPr algn="r"/>
              <a:r>
                <a:rPr lang="en-US" altLang="zh-CN"/>
                <a:t>to deliver payload to</a:t>
              </a:r>
            </a:p>
          </p:txBody>
        </p:sp>
        <p:sp>
          <p:nvSpPr>
            <p:cNvPr id="72761" name="Line 27"/>
            <p:cNvSpPr>
              <a:spLocks noChangeShapeType="1"/>
            </p:cNvSpPr>
            <p:nvPr/>
          </p:nvSpPr>
          <p:spPr bwMode="auto">
            <a:xfrm flipV="1">
              <a:off x="1702" y="2037"/>
              <a:ext cx="934" cy="711"/>
            </a:xfrm>
            <a:prstGeom prst="line">
              <a:avLst/>
            </a:prstGeom>
            <a:noFill/>
            <a:ln w="19050">
              <a:solidFill>
                <a:srgbClr val="FF0000"/>
              </a:solidFill>
              <a:round/>
              <a:headEnd/>
              <a:tailEnd/>
            </a:ln>
          </p:spPr>
          <p:txBody>
            <a:bodyPr wrap="none" anchor="ctr"/>
            <a:lstStyle/>
            <a:p>
              <a:endParaRPr lang="zh-CN" altLang="en-US"/>
            </a:p>
          </p:txBody>
        </p:sp>
      </p:grpSp>
      <p:grpSp>
        <p:nvGrpSpPr>
          <p:cNvPr id="5" name="Group 28"/>
          <p:cNvGrpSpPr>
            <a:grpSpLocks/>
          </p:cNvGrpSpPr>
          <p:nvPr/>
        </p:nvGrpSpPr>
        <p:grpSpPr bwMode="auto">
          <a:xfrm>
            <a:off x="6707188" y="865188"/>
            <a:ext cx="2309812" cy="733425"/>
            <a:chOff x="4225" y="979"/>
            <a:chExt cx="1455" cy="462"/>
          </a:xfrm>
        </p:grpSpPr>
        <p:sp>
          <p:nvSpPr>
            <p:cNvPr id="72758" name="Text Box 29"/>
            <p:cNvSpPr txBox="1">
              <a:spLocks noChangeArrowheads="1"/>
            </p:cNvSpPr>
            <p:nvPr/>
          </p:nvSpPr>
          <p:spPr bwMode="auto">
            <a:xfrm>
              <a:off x="4564" y="979"/>
              <a:ext cx="1116" cy="404"/>
            </a:xfrm>
            <a:prstGeom prst="rect">
              <a:avLst/>
            </a:prstGeom>
            <a:noFill/>
            <a:ln w="9525">
              <a:noFill/>
              <a:miter lim="800000"/>
              <a:headEnd/>
              <a:tailEnd/>
            </a:ln>
          </p:spPr>
          <p:txBody>
            <a:bodyPr wrap="none">
              <a:spAutoFit/>
            </a:bodyPr>
            <a:lstStyle/>
            <a:p>
              <a:r>
                <a:rPr lang="en-US" altLang="zh-CN" dirty="0"/>
                <a:t>total datagram</a:t>
              </a:r>
            </a:p>
            <a:p>
              <a:r>
                <a:rPr lang="en-US" altLang="zh-CN" dirty="0"/>
                <a:t>length </a:t>
              </a:r>
              <a:r>
                <a:rPr lang="en-US" altLang="zh-CN" dirty="0" smtClean="0"/>
                <a:t>(bytes)</a:t>
              </a:r>
              <a:endParaRPr lang="en-US" altLang="zh-CN" dirty="0"/>
            </a:p>
          </p:txBody>
        </p:sp>
        <p:sp>
          <p:nvSpPr>
            <p:cNvPr id="72759" name="Line 30"/>
            <p:cNvSpPr>
              <a:spLocks noChangeShapeType="1"/>
            </p:cNvSpPr>
            <p:nvPr/>
          </p:nvSpPr>
          <p:spPr bwMode="auto">
            <a:xfrm flipH="1">
              <a:off x="4225" y="1182"/>
              <a:ext cx="406" cy="259"/>
            </a:xfrm>
            <a:prstGeom prst="line">
              <a:avLst/>
            </a:prstGeom>
            <a:noFill/>
            <a:ln w="19050">
              <a:solidFill>
                <a:srgbClr val="FF0000"/>
              </a:solidFill>
              <a:round/>
              <a:headEnd/>
              <a:tailEnd/>
            </a:ln>
          </p:spPr>
          <p:txBody>
            <a:bodyPr wrap="none" anchor="ctr"/>
            <a:lstStyle/>
            <a:p>
              <a:endParaRPr lang="zh-CN" altLang="en-US"/>
            </a:p>
          </p:txBody>
        </p:sp>
      </p:grpSp>
      <p:sp>
        <p:nvSpPr>
          <p:cNvPr id="72726" name="Text Box 31"/>
          <p:cNvSpPr txBox="1">
            <a:spLocks noChangeArrowheads="1"/>
          </p:cNvSpPr>
          <p:nvPr/>
        </p:nvSpPr>
        <p:spPr bwMode="auto">
          <a:xfrm>
            <a:off x="3354388" y="1254125"/>
            <a:ext cx="750887" cy="641350"/>
          </a:xfrm>
          <a:prstGeom prst="rect">
            <a:avLst/>
          </a:prstGeom>
          <a:noFill/>
          <a:ln w="9525">
            <a:noFill/>
            <a:miter lim="800000"/>
            <a:headEnd/>
            <a:tailEnd/>
          </a:ln>
        </p:spPr>
        <p:txBody>
          <a:bodyPr wrap="none">
            <a:spAutoFit/>
          </a:bodyPr>
          <a:lstStyle/>
          <a:p>
            <a:pPr algn="ctr"/>
            <a:r>
              <a:rPr lang="en-US" altLang="zh-CN"/>
              <a:t>head.</a:t>
            </a:r>
          </a:p>
          <a:p>
            <a:pPr algn="ctr"/>
            <a:r>
              <a:rPr lang="en-US" altLang="zh-CN"/>
              <a:t>len</a:t>
            </a:r>
            <a:endParaRPr lang="en-US" altLang="zh-CN" sz="2400">
              <a:latin typeface="Times New Roman" pitchFamily="18" charset="0"/>
            </a:endParaRPr>
          </a:p>
        </p:txBody>
      </p:sp>
      <p:sp>
        <p:nvSpPr>
          <p:cNvPr id="72727" name="Text Box 32"/>
          <p:cNvSpPr txBox="1">
            <a:spLocks noChangeArrowheads="1"/>
          </p:cNvSpPr>
          <p:nvPr/>
        </p:nvSpPr>
        <p:spPr bwMode="auto">
          <a:xfrm>
            <a:off x="4006850" y="1243013"/>
            <a:ext cx="963613" cy="641350"/>
          </a:xfrm>
          <a:prstGeom prst="rect">
            <a:avLst/>
          </a:prstGeom>
          <a:noFill/>
          <a:ln w="9525">
            <a:noFill/>
            <a:miter lim="800000"/>
            <a:headEnd/>
            <a:tailEnd/>
          </a:ln>
        </p:spPr>
        <p:txBody>
          <a:bodyPr wrap="none">
            <a:spAutoFit/>
          </a:bodyPr>
          <a:lstStyle/>
          <a:p>
            <a:pPr algn="ctr"/>
            <a:r>
              <a:rPr lang="en-US" altLang="zh-CN"/>
              <a:t>type of</a:t>
            </a:r>
          </a:p>
          <a:p>
            <a:pPr algn="ctr"/>
            <a:r>
              <a:rPr lang="en-US" altLang="zh-CN"/>
              <a:t>service</a:t>
            </a:r>
            <a:endParaRPr lang="en-US" altLang="zh-CN" sz="2400">
              <a:latin typeface="Times New Roman" pitchFamily="18" charset="0"/>
            </a:endParaRPr>
          </a:p>
        </p:txBody>
      </p:sp>
      <p:sp>
        <p:nvSpPr>
          <p:cNvPr id="72728" name="Line 33"/>
          <p:cNvSpPr>
            <a:spLocks noChangeShapeType="1"/>
          </p:cNvSpPr>
          <p:nvPr/>
        </p:nvSpPr>
        <p:spPr bwMode="auto">
          <a:xfrm flipH="1" flipV="1">
            <a:off x="4032250" y="1296988"/>
            <a:ext cx="0" cy="509587"/>
          </a:xfrm>
          <a:prstGeom prst="line">
            <a:avLst/>
          </a:prstGeom>
          <a:noFill/>
          <a:ln w="19050">
            <a:solidFill>
              <a:schemeClr val="tx1"/>
            </a:solidFill>
            <a:round/>
            <a:headEnd/>
            <a:tailEnd/>
          </a:ln>
        </p:spPr>
        <p:txBody>
          <a:bodyPr wrap="none" anchor="ctr"/>
          <a:lstStyle/>
          <a:p>
            <a:endParaRPr lang="zh-CN" altLang="en-US"/>
          </a:p>
        </p:txBody>
      </p:sp>
      <p:sp>
        <p:nvSpPr>
          <p:cNvPr id="72729" name="Line 34"/>
          <p:cNvSpPr>
            <a:spLocks noChangeShapeType="1"/>
          </p:cNvSpPr>
          <p:nvPr/>
        </p:nvSpPr>
        <p:spPr bwMode="auto">
          <a:xfrm flipH="1" flipV="1">
            <a:off x="3409950" y="1306513"/>
            <a:ext cx="0" cy="509587"/>
          </a:xfrm>
          <a:prstGeom prst="line">
            <a:avLst/>
          </a:prstGeom>
          <a:noFill/>
          <a:ln w="19050">
            <a:solidFill>
              <a:schemeClr val="tx1"/>
            </a:solidFill>
            <a:round/>
            <a:headEnd/>
            <a:tailEnd/>
          </a:ln>
        </p:spPr>
        <p:txBody>
          <a:bodyPr wrap="none" anchor="ctr"/>
          <a:lstStyle/>
          <a:p>
            <a:endParaRPr lang="zh-CN" altLang="en-US"/>
          </a:p>
        </p:txBody>
      </p:sp>
      <p:grpSp>
        <p:nvGrpSpPr>
          <p:cNvPr id="6" name="Group 35"/>
          <p:cNvGrpSpPr>
            <a:grpSpLocks/>
          </p:cNvGrpSpPr>
          <p:nvPr/>
        </p:nvGrpSpPr>
        <p:grpSpPr bwMode="auto">
          <a:xfrm>
            <a:off x="946150" y="1570038"/>
            <a:ext cx="3208338" cy="568325"/>
            <a:chOff x="596" y="1423"/>
            <a:chExt cx="2021" cy="358"/>
          </a:xfrm>
        </p:grpSpPr>
        <p:sp>
          <p:nvSpPr>
            <p:cNvPr id="72756" name="Text Box 36"/>
            <p:cNvSpPr txBox="1">
              <a:spLocks noChangeArrowheads="1"/>
            </p:cNvSpPr>
            <p:nvPr/>
          </p:nvSpPr>
          <p:spPr bwMode="auto">
            <a:xfrm>
              <a:off x="596" y="1550"/>
              <a:ext cx="1108" cy="231"/>
            </a:xfrm>
            <a:prstGeom prst="rect">
              <a:avLst/>
            </a:prstGeom>
            <a:noFill/>
            <a:ln w="9525">
              <a:noFill/>
              <a:miter lim="800000"/>
              <a:headEnd/>
              <a:tailEnd/>
            </a:ln>
          </p:spPr>
          <p:txBody>
            <a:bodyPr wrap="none">
              <a:spAutoFit/>
            </a:bodyPr>
            <a:lstStyle/>
            <a:p>
              <a:pPr algn="r"/>
              <a:r>
                <a:rPr lang="zh-CN" altLang="en-US"/>
                <a:t>“</a:t>
              </a:r>
              <a:r>
                <a:rPr lang="en-US" altLang="zh-CN"/>
                <a:t>type” of data </a:t>
              </a:r>
              <a:endParaRPr lang="en-US" altLang="zh-CN" sz="1000">
                <a:latin typeface="Times New Roman" pitchFamily="18" charset="0"/>
              </a:endParaRPr>
            </a:p>
          </p:txBody>
        </p:sp>
        <p:sp>
          <p:nvSpPr>
            <p:cNvPr id="72757" name="Line 37"/>
            <p:cNvSpPr>
              <a:spLocks noChangeShapeType="1"/>
            </p:cNvSpPr>
            <p:nvPr/>
          </p:nvSpPr>
          <p:spPr bwMode="auto">
            <a:xfrm flipV="1">
              <a:off x="1641" y="1423"/>
              <a:ext cx="976" cy="262"/>
            </a:xfrm>
            <a:prstGeom prst="line">
              <a:avLst/>
            </a:prstGeom>
            <a:noFill/>
            <a:ln w="19050">
              <a:solidFill>
                <a:srgbClr val="FF0000"/>
              </a:solidFill>
              <a:round/>
              <a:headEnd/>
              <a:tailEnd/>
            </a:ln>
          </p:spPr>
          <p:txBody>
            <a:bodyPr wrap="none" anchor="ctr"/>
            <a:lstStyle/>
            <a:p>
              <a:endParaRPr lang="zh-CN" altLang="en-US"/>
            </a:p>
          </p:txBody>
        </p:sp>
      </p:grpSp>
      <p:sp>
        <p:nvSpPr>
          <p:cNvPr id="72731" name="Line 38"/>
          <p:cNvSpPr>
            <a:spLocks noChangeShapeType="1"/>
          </p:cNvSpPr>
          <p:nvPr/>
        </p:nvSpPr>
        <p:spPr bwMode="auto">
          <a:xfrm flipH="1" flipV="1">
            <a:off x="4937125" y="1819275"/>
            <a:ext cx="0" cy="508000"/>
          </a:xfrm>
          <a:prstGeom prst="line">
            <a:avLst/>
          </a:prstGeom>
          <a:noFill/>
          <a:ln w="19050">
            <a:solidFill>
              <a:schemeClr val="tx1"/>
            </a:solidFill>
            <a:round/>
            <a:headEnd/>
            <a:tailEnd/>
          </a:ln>
        </p:spPr>
        <p:txBody>
          <a:bodyPr wrap="none" anchor="ctr"/>
          <a:lstStyle/>
          <a:p>
            <a:endParaRPr lang="zh-CN" altLang="en-US"/>
          </a:p>
        </p:txBody>
      </p:sp>
      <p:sp>
        <p:nvSpPr>
          <p:cNvPr id="72732" name="Text Box 39"/>
          <p:cNvSpPr txBox="1">
            <a:spLocks noChangeArrowheads="1"/>
          </p:cNvSpPr>
          <p:nvPr/>
        </p:nvSpPr>
        <p:spPr bwMode="auto">
          <a:xfrm>
            <a:off x="4786313" y="1897063"/>
            <a:ext cx="781050" cy="366712"/>
          </a:xfrm>
          <a:prstGeom prst="rect">
            <a:avLst/>
          </a:prstGeom>
          <a:noFill/>
          <a:ln w="9525">
            <a:noFill/>
            <a:miter lim="800000"/>
            <a:headEnd/>
            <a:tailEnd/>
          </a:ln>
        </p:spPr>
        <p:txBody>
          <a:bodyPr>
            <a:spAutoFit/>
          </a:bodyPr>
          <a:lstStyle/>
          <a:p>
            <a:pPr algn="ctr"/>
            <a:r>
              <a:rPr lang="en-US" altLang="zh-CN"/>
              <a:t>flgs</a:t>
            </a:r>
            <a:endParaRPr lang="en-US" altLang="zh-CN" sz="2000">
              <a:latin typeface="Times New Roman" pitchFamily="18" charset="0"/>
            </a:endParaRPr>
          </a:p>
        </p:txBody>
      </p:sp>
      <p:sp>
        <p:nvSpPr>
          <p:cNvPr id="72733" name="Line 40"/>
          <p:cNvSpPr>
            <a:spLocks noChangeShapeType="1"/>
          </p:cNvSpPr>
          <p:nvPr/>
        </p:nvSpPr>
        <p:spPr bwMode="auto">
          <a:xfrm flipH="1" flipV="1">
            <a:off x="5408613" y="1809750"/>
            <a:ext cx="0" cy="508000"/>
          </a:xfrm>
          <a:prstGeom prst="line">
            <a:avLst/>
          </a:prstGeom>
          <a:noFill/>
          <a:ln w="19050">
            <a:solidFill>
              <a:schemeClr val="tx1"/>
            </a:solidFill>
            <a:round/>
            <a:headEnd/>
            <a:tailEnd/>
          </a:ln>
        </p:spPr>
        <p:txBody>
          <a:bodyPr wrap="none" anchor="ctr"/>
          <a:lstStyle/>
          <a:p>
            <a:endParaRPr lang="zh-CN" altLang="en-US"/>
          </a:p>
        </p:txBody>
      </p:sp>
      <p:sp>
        <p:nvSpPr>
          <p:cNvPr id="72734" name="Text Box 41"/>
          <p:cNvSpPr txBox="1">
            <a:spLocks noChangeArrowheads="1"/>
          </p:cNvSpPr>
          <p:nvPr/>
        </p:nvSpPr>
        <p:spPr bwMode="auto">
          <a:xfrm>
            <a:off x="5491163" y="1762125"/>
            <a:ext cx="1443037" cy="641350"/>
          </a:xfrm>
          <a:prstGeom prst="rect">
            <a:avLst/>
          </a:prstGeom>
          <a:noFill/>
          <a:ln w="9525">
            <a:noFill/>
            <a:miter lim="800000"/>
            <a:headEnd/>
            <a:tailEnd/>
          </a:ln>
        </p:spPr>
        <p:txBody>
          <a:bodyPr>
            <a:spAutoFit/>
          </a:bodyPr>
          <a:lstStyle/>
          <a:p>
            <a:pPr algn="ctr"/>
            <a:r>
              <a:rPr lang="en-US" altLang="zh-CN"/>
              <a:t>fragment</a:t>
            </a:r>
          </a:p>
          <a:p>
            <a:pPr algn="ctr"/>
            <a:r>
              <a:rPr lang="en-US" altLang="zh-CN"/>
              <a:t> offset</a:t>
            </a:r>
            <a:endParaRPr lang="en-US" altLang="zh-CN" sz="2000">
              <a:latin typeface="Times New Roman" pitchFamily="18" charset="0"/>
            </a:endParaRPr>
          </a:p>
        </p:txBody>
      </p:sp>
      <p:grpSp>
        <p:nvGrpSpPr>
          <p:cNvPr id="7" name="Group 42"/>
          <p:cNvGrpSpPr>
            <a:grpSpLocks/>
          </p:cNvGrpSpPr>
          <p:nvPr/>
        </p:nvGrpSpPr>
        <p:grpSpPr bwMode="auto">
          <a:xfrm>
            <a:off x="4702175" y="1581150"/>
            <a:ext cx="4308475" cy="915988"/>
            <a:chOff x="2962" y="1430"/>
            <a:chExt cx="2714" cy="577"/>
          </a:xfrm>
        </p:grpSpPr>
        <p:sp>
          <p:nvSpPr>
            <p:cNvPr id="72751" name="Line 43"/>
            <p:cNvSpPr>
              <a:spLocks noChangeShapeType="1"/>
            </p:cNvSpPr>
            <p:nvPr/>
          </p:nvSpPr>
          <p:spPr bwMode="auto">
            <a:xfrm flipH="1">
              <a:off x="3345" y="1730"/>
              <a:ext cx="1298" cy="120"/>
            </a:xfrm>
            <a:prstGeom prst="line">
              <a:avLst/>
            </a:prstGeom>
            <a:noFill/>
            <a:ln w="19050">
              <a:solidFill>
                <a:srgbClr val="FF0000"/>
              </a:solidFill>
              <a:round/>
              <a:headEnd/>
              <a:tailEnd/>
            </a:ln>
          </p:spPr>
          <p:txBody>
            <a:bodyPr wrap="none" anchor="ctr"/>
            <a:lstStyle/>
            <a:p>
              <a:endParaRPr lang="zh-CN" altLang="en-US"/>
            </a:p>
          </p:txBody>
        </p:sp>
        <p:grpSp>
          <p:nvGrpSpPr>
            <p:cNvPr id="72752" name="Group 44"/>
            <p:cNvGrpSpPr>
              <a:grpSpLocks/>
            </p:cNvGrpSpPr>
            <p:nvPr/>
          </p:nvGrpSpPr>
          <p:grpSpPr bwMode="auto">
            <a:xfrm>
              <a:off x="2962" y="1430"/>
              <a:ext cx="2714" cy="577"/>
              <a:chOff x="3018" y="1442"/>
              <a:chExt cx="2714" cy="577"/>
            </a:xfrm>
          </p:grpSpPr>
          <p:sp>
            <p:nvSpPr>
              <p:cNvPr id="72753" name="Text Box 45"/>
              <p:cNvSpPr txBox="1">
                <a:spLocks noChangeArrowheads="1"/>
              </p:cNvSpPr>
              <p:nvPr/>
            </p:nvSpPr>
            <p:spPr bwMode="auto">
              <a:xfrm>
                <a:off x="4583" y="1442"/>
                <a:ext cx="1149" cy="577"/>
              </a:xfrm>
              <a:prstGeom prst="rect">
                <a:avLst/>
              </a:prstGeom>
              <a:noFill/>
              <a:ln w="9525">
                <a:noFill/>
                <a:miter lim="800000"/>
                <a:headEnd/>
                <a:tailEnd/>
              </a:ln>
            </p:spPr>
            <p:txBody>
              <a:bodyPr wrap="none">
                <a:spAutoFit/>
              </a:bodyPr>
              <a:lstStyle/>
              <a:p>
                <a:r>
                  <a:rPr lang="en-US" altLang="zh-CN"/>
                  <a:t>for</a:t>
                </a:r>
              </a:p>
              <a:p>
                <a:r>
                  <a:rPr lang="en-US" altLang="zh-CN"/>
                  <a:t>fragmentation/</a:t>
                </a:r>
              </a:p>
              <a:p>
                <a:r>
                  <a:rPr lang="en-US" altLang="zh-CN"/>
                  <a:t>reassembly</a:t>
                </a:r>
              </a:p>
            </p:txBody>
          </p:sp>
          <p:sp>
            <p:nvSpPr>
              <p:cNvPr id="72754" name="Line 46"/>
              <p:cNvSpPr>
                <a:spLocks noChangeShapeType="1"/>
              </p:cNvSpPr>
              <p:nvPr/>
            </p:nvSpPr>
            <p:spPr bwMode="auto">
              <a:xfrm flipH="1" flipV="1">
                <a:off x="4213" y="1664"/>
                <a:ext cx="418" cy="72"/>
              </a:xfrm>
              <a:prstGeom prst="line">
                <a:avLst/>
              </a:prstGeom>
              <a:noFill/>
              <a:ln w="19050">
                <a:solidFill>
                  <a:srgbClr val="FF0000"/>
                </a:solidFill>
                <a:round/>
                <a:headEnd/>
                <a:tailEnd/>
              </a:ln>
            </p:spPr>
            <p:txBody>
              <a:bodyPr wrap="none" anchor="ctr"/>
              <a:lstStyle/>
              <a:p>
                <a:endParaRPr lang="zh-CN" altLang="en-US"/>
              </a:p>
            </p:txBody>
          </p:sp>
          <p:sp>
            <p:nvSpPr>
              <p:cNvPr id="72755" name="Line 47"/>
              <p:cNvSpPr>
                <a:spLocks noChangeShapeType="1"/>
              </p:cNvSpPr>
              <p:nvPr/>
            </p:nvSpPr>
            <p:spPr bwMode="auto">
              <a:xfrm flipH="1">
                <a:off x="3018" y="1736"/>
                <a:ext cx="1601" cy="36"/>
              </a:xfrm>
              <a:prstGeom prst="line">
                <a:avLst/>
              </a:prstGeom>
              <a:noFill/>
              <a:ln w="19050">
                <a:solidFill>
                  <a:srgbClr val="FF0000"/>
                </a:solidFill>
                <a:round/>
                <a:headEnd/>
                <a:tailEnd/>
              </a:ln>
            </p:spPr>
            <p:txBody>
              <a:bodyPr wrap="none" anchor="ctr"/>
              <a:lstStyle/>
              <a:p>
                <a:endParaRPr lang="zh-CN" altLang="en-US"/>
              </a:p>
            </p:txBody>
          </p:sp>
        </p:grpSp>
      </p:grpSp>
      <p:sp>
        <p:nvSpPr>
          <p:cNvPr id="72736" name="Line 48"/>
          <p:cNvSpPr>
            <a:spLocks noChangeShapeType="1"/>
          </p:cNvSpPr>
          <p:nvPr/>
        </p:nvSpPr>
        <p:spPr bwMode="auto">
          <a:xfrm flipV="1">
            <a:off x="2968625" y="2322513"/>
            <a:ext cx="3995738" cy="0"/>
          </a:xfrm>
          <a:prstGeom prst="line">
            <a:avLst/>
          </a:prstGeom>
          <a:noFill/>
          <a:ln w="19050">
            <a:solidFill>
              <a:schemeClr val="tx1"/>
            </a:solidFill>
            <a:round/>
            <a:headEnd/>
            <a:tailEnd/>
          </a:ln>
        </p:spPr>
        <p:txBody>
          <a:bodyPr wrap="none" anchor="ctr"/>
          <a:lstStyle/>
          <a:p>
            <a:endParaRPr lang="zh-CN" altLang="en-US"/>
          </a:p>
        </p:txBody>
      </p:sp>
      <p:sp>
        <p:nvSpPr>
          <p:cNvPr id="72737" name="Line 49"/>
          <p:cNvSpPr>
            <a:spLocks noChangeShapeType="1"/>
          </p:cNvSpPr>
          <p:nvPr/>
        </p:nvSpPr>
        <p:spPr bwMode="auto">
          <a:xfrm flipH="1" flipV="1">
            <a:off x="4937125" y="2325688"/>
            <a:ext cx="0" cy="508000"/>
          </a:xfrm>
          <a:prstGeom prst="line">
            <a:avLst/>
          </a:prstGeom>
          <a:noFill/>
          <a:ln w="19050">
            <a:solidFill>
              <a:schemeClr val="tx1"/>
            </a:solidFill>
            <a:round/>
            <a:headEnd/>
            <a:tailEnd/>
          </a:ln>
        </p:spPr>
        <p:txBody>
          <a:bodyPr wrap="none" anchor="ctr"/>
          <a:lstStyle/>
          <a:p>
            <a:endParaRPr lang="zh-CN" altLang="en-US"/>
          </a:p>
        </p:txBody>
      </p:sp>
      <p:sp>
        <p:nvSpPr>
          <p:cNvPr id="72738" name="Line 50"/>
          <p:cNvSpPr>
            <a:spLocks noChangeShapeType="1"/>
          </p:cNvSpPr>
          <p:nvPr/>
        </p:nvSpPr>
        <p:spPr bwMode="auto">
          <a:xfrm flipV="1">
            <a:off x="2949575" y="2838450"/>
            <a:ext cx="3994150" cy="0"/>
          </a:xfrm>
          <a:prstGeom prst="line">
            <a:avLst/>
          </a:prstGeom>
          <a:noFill/>
          <a:ln w="19050">
            <a:solidFill>
              <a:schemeClr val="tx1"/>
            </a:solidFill>
            <a:round/>
            <a:headEnd/>
            <a:tailEnd/>
          </a:ln>
        </p:spPr>
        <p:txBody>
          <a:bodyPr wrap="none" anchor="ctr"/>
          <a:lstStyle/>
          <a:p>
            <a:endParaRPr lang="zh-CN" altLang="en-US"/>
          </a:p>
        </p:txBody>
      </p:sp>
      <p:sp>
        <p:nvSpPr>
          <p:cNvPr id="72739" name="Text Box 51"/>
          <p:cNvSpPr txBox="1">
            <a:spLocks noChangeArrowheads="1"/>
          </p:cNvSpPr>
          <p:nvPr/>
        </p:nvSpPr>
        <p:spPr bwMode="auto">
          <a:xfrm>
            <a:off x="3927475" y="2351088"/>
            <a:ext cx="1062038" cy="366712"/>
          </a:xfrm>
          <a:prstGeom prst="rect">
            <a:avLst/>
          </a:prstGeom>
          <a:noFill/>
          <a:ln w="9525">
            <a:noFill/>
            <a:miter lim="800000"/>
            <a:headEnd/>
            <a:tailEnd/>
          </a:ln>
        </p:spPr>
        <p:txBody>
          <a:bodyPr wrap="none">
            <a:spAutoFit/>
          </a:bodyPr>
          <a:lstStyle/>
          <a:p>
            <a:pPr algn="ctr"/>
            <a:r>
              <a:rPr lang="en-US" altLang="zh-CN" b="1"/>
              <a:t>Protocol</a:t>
            </a:r>
            <a:endParaRPr lang="en-US" altLang="zh-CN" b="1">
              <a:latin typeface="Times New Roman" pitchFamily="18" charset="0"/>
            </a:endParaRPr>
          </a:p>
        </p:txBody>
      </p:sp>
      <p:sp>
        <p:nvSpPr>
          <p:cNvPr id="72740" name="Line 52"/>
          <p:cNvSpPr>
            <a:spLocks noChangeShapeType="1"/>
          </p:cNvSpPr>
          <p:nvPr/>
        </p:nvSpPr>
        <p:spPr bwMode="auto">
          <a:xfrm flipH="1" flipV="1">
            <a:off x="3973513" y="2335213"/>
            <a:ext cx="0" cy="508000"/>
          </a:xfrm>
          <a:prstGeom prst="line">
            <a:avLst/>
          </a:prstGeom>
          <a:noFill/>
          <a:ln w="19050">
            <a:solidFill>
              <a:schemeClr val="tx1"/>
            </a:solidFill>
            <a:round/>
            <a:headEnd/>
            <a:tailEnd/>
          </a:ln>
        </p:spPr>
        <p:txBody>
          <a:bodyPr wrap="none" anchor="ctr"/>
          <a:lstStyle/>
          <a:p>
            <a:endParaRPr lang="zh-CN" altLang="en-US"/>
          </a:p>
        </p:txBody>
      </p:sp>
      <p:grpSp>
        <p:nvGrpSpPr>
          <p:cNvPr id="9" name="Group 53"/>
          <p:cNvGrpSpPr>
            <a:grpSpLocks/>
          </p:cNvGrpSpPr>
          <p:nvPr/>
        </p:nvGrpSpPr>
        <p:grpSpPr bwMode="auto">
          <a:xfrm>
            <a:off x="714375" y="2222500"/>
            <a:ext cx="2525713" cy="1190625"/>
            <a:chOff x="450" y="1834"/>
            <a:chExt cx="1591" cy="750"/>
          </a:xfrm>
        </p:grpSpPr>
        <p:sp>
          <p:nvSpPr>
            <p:cNvPr id="72749" name="Text Box 54"/>
            <p:cNvSpPr txBox="1">
              <a:spLocks noChangeArrowheads="1"/>
            </p:cNvSpPr>
            <p:nvPr/>
          </p:nvSpPr>
          <p:spPr bwMode="auto">
            <a:xfrm>
              <a:off x="450" y="1834"/>
              <a:ext cx="1281" cy="750"/>
            </a:xfrm>
            <a:prstGeom prst="rect">
              <a:avLst/>
            </a:prstGeom>
            <a:noFill/>
            <a:ln w="9525">
              <a:noFill/>
              <a:miter lim="800000"/>
              <a:headEnd/>
              <a:tailEnd/>
            </a:ln>
          </p:spPr>
          <p:txBody>
            <a:bodyPr wrap="none">
              <a:spAutoFit/>
            </a:bodyPr>
            <a:lstStyle/>
            <a:p>
              <a:pPr algn="r"/>
              <a:r>
                <a:rPr lang="en-US" altLang="zh-CN" dirty="0"/>
                <a:t>max number</a:t>
              </a:r>
            </a:p>
            <a:p>
              <a:pPr algn="r"/>
              <a:r>
                <a:rPr lang="en-US" altLang="zh-CN" dirty="0"/>
                <a:t>remaining hops</a:t>
              </a:r>
            </a:p>
            <a:p>
              <a:pPr algn="r"/>
              <a:r>
                <a:rPr lang="en-US" altLang="zh-CN" dirty="0" smtClean="0"/>
                <a:t>(decremented </a:t>
              </a:r>
              <a:r>
                <a:rPr lang="en-US" altLang="zh-CN" dirty="0"/>
                <a:t>at </a:t>
              </a:r>
            </a:p>
            <a:p>
              <a:pPr algn="r"/>
              <a:r>
                <a:rPr lang="en-US" altLang="zh-CN" dirty="0"/>
                <a:t>each </a:t>
              </a:r>
              <a:r>
                <a:rPr lang="en-US" altLang="zh-CN" dirty="0" smtClean="0"/>
                <a:t>router)</a:t>
              </a:r>
              <a:endParaRPr lang="en-US" altLang="zh-CN" dirty="0"/>
            </a:p>
          </p:txBody>
        </p:sp>
        <p:sp>
          <p:nvSpPr>
            <p:cNvPr id="72750" name="Line 55"/>
            <p:cNvSpPr>
              <a:spLocks noChangeShapeType="1"/>
            </p:cNvSpPr>
            <p:nvPr/>
          </p:nvSpPr>
          <p:spPr bwMode="auto">
            <a:xfrm>
              <a:off x="1689" y="2016"/>
              <a:ext cx="352" cy="57"/>
            </a:xfrm>
            <a:prstGeom prst="line">
              <a:avLst/>
            </a:prstGeom>
            <a:noFill/>
            <a:ln w="19050">
              <a:solidFill>
                <a:srgbClr val="FF0000"/>
              </a:solidFill>
              <a:round/>
              <a:headEnd/>
              <a:tailEnd/>
            </a:ln>
          </p:spPr>
          <p:txBody>
            <a:bodyPr wrap="none" anchor="ctr"/>
            <a:lstStyle/>
            <a:p>
              <a:endParaRPr lang="zh-CN" altLang="en-US"/>
            </a:p>
          </p:txBody>
        </p:sp>
      </p:grpSp>
      <p:sp>
        <p:nvSpPr>
          <p:cNvPr id="72742" name="Text Box 56"/>
          <p:cNvSpPr txBox="1">
            <a:spLocks noChangeArrowheads="1"/>
          </p:cNvSpPr>
          <p:nvPr/>
        </p:nvSpPr>
        <p:spPr bwMode="auto">
          <a:xfrm>
            <a:off x="3305175" y="3368675"/>
            <a:ext cx="3322638" cy="366713"/>
          </a:xfrm>
          <a:prstGeom prst="rect">
            <a:avLst/>
          </a:prstGeom>
          <a:noFill/>
          <a:ln w="9525">
            <a:noFill/>
            <a:miter lim="800000"/>
            <a:headEnd/>
            <a:tailEnd/>
          </a:ln>
        </p:spPr>
        <p:txBody>
          <a:bodyPr wrap="none">
            <a:spAutoFit/>
          </a:bodyPr>
          <a:lstStyle/>
          <a:p>
            <a:pPr algn="ctr"/>
            <a:r>
              <a:rPr lang="en-US" altLang="zh-CN"/>
              <a:t>32 bit destination IP address</a:t>
            </a:r>
            <a:endParaRPr lang="en-US" altLang="zh-CN" sz="2400">
              <a:latin typeface="Times New Roman" pitchFamily="18" charset="0"/>
            </a:endParaRPr>
          </a:p>
        </p:txBody>
      </p:sp>
      <p:sp>
        <p:nvSpPr>
          <p:cNvPr id="72743" name="Line 57"/>
          <p:cNvSpPr>
            <a:spLocks noChangeShapeType="1"/>
          </p:cNvSpPr>
          <p:nvPr/>
        </p:nvSpPr>
        <p:spPr bwMode="auto">
          <a:xfrm flipV="1">
            <a:off x="2968625" y="4243388"/>
            <a:ext cx="3995738" cy="0"/>
          </a:xfrm>
          <a:prstGeom prst="line">
            <a:avLst/>
          </a:prstGeom>
          <a:noFill/>
          <a:ln w="19050">
            <a:solidFill>
              <a:schemeClr val="tx1"/>
            </a:solidFill>
            <a:round/>
            <a:headEnd/>
            <a:tailEnd/>
          </a:ln>
        </p:spPr>
        <p:txBody>
          <a:bodyPr wrap="none" anchor="ctr"/>
          <a:lstStyle/>
          <a:p>
            <a:endParaRPr lang="zh-CN" altLang="en-US"/>
          </a:p>
        </p:txBody>
      </p:sp>
      <p:sp>
        <p:nvSpPr>
          <p:cNvPr id="72744" name="Text Box 58"/>
          <p:cNvSpPr txBox="1">
            <a:spLocks noChangeArrowheads="1"/>
          </p:cNvSpPr>
          <p:nvPr/>
        </p:nvSpPr>
        <p:spPr bwMode="auto">
          <a:xfrm>
            <a:off x="3988928" y="3835400"/>
            <a:ext cx="1867819" cy="461665"/>
          </a:xfrm>
          <a:prstGeom prst="rect">
            <a:avLst/>
          </a:prstGeom>
          <a:noFill/>
          <a:ln w="9525">
            <a:noFill/>
            <a:miter lim="800000"/>
            <a:headEnd/>
            <a:tailEnd/>
          </a:ln>
        </p:spPr>
        <p:txBody>
          <a:bodyPr wrap="none">
            <a:spAutoFit/>
          </a:bodyPr>
          <a:lstStyle/>
          <a:p>
            <a:pPr algn="ctr"/>
            <a:r>
              <a:rPr lang="en-US" altLang="zh-CN" dirty="0"/>
              <a:t>Options </a:t>
            </a:r>
            <a:r>
              <a:rPr lang="en-US" altLang="zh-CN" dirty="0" smtClean="0"/>
              <a:t>(if any)</a:t>
            </a:r>
            <a:endParaRPr lang="en-US" altLang="zh-CN" sz="2400" dirty="0">
              <a:latin typeface="Times New Roman" pitchFamily="18" charset="0"/>
            </a:endParaRPr>
          </a:p>
        </p:txBody>
      </p:sp>
      <p:grpSp>
        <p:nvGrpSpPr>
          <p:cNvPr id="10" name="Group 59"/>
          <p:cNvGrpSpPr>
            <a:grpSpLocks/>
          </p:cNvGrpSpPr>
          <p:nvPr/>
        </p:nvGrpSpPr>
        <p:grpSpPr bwMode="auto">
          <a:xfrm>
            <a:off x="6389688" y="3810000"/>
            <a:ext cx="2574925" cy="1465263"/>
            <a:chOff x="4025" y="2834"/>
            <a:chExt cx="1622" cy="923"/>
          </a:xfrm>
        </p:grpSpPr>
        <p:sp>
          <p:nvSpPr>
            <p:cNvPr id="72747" name="Text Box 60"/>
            <p:cNvSpPr txBox="1">
              <a:spLocks noChangeArrowheads="1"/>
            </p:cNvSpPr>
            <p:nvPr/>
          </p:nvSpPr>
          <p:spPr bwMode="auto">
            <a:xfrm>
              <a:off x="4510" y="2834"/>
              <a:ext cx="1137" cy="923"/>
            </a:xfrm>
            <a:prstGeom prst="rect">
              <a:avLst/>
            </a:prstGeom>
            <a:noFill/>
            <a:ln w="9525">
              <a:noFill/>
              <a:miter lim="800000"/>
              <a:headEnd/>
              <a:tailEnd/>
            </a:ln>
          </p:spPr>
          <p:txBody>
            <a:bodyPr wrap="none">
              <a:spAutoFit/>
            </a:bodyPr>
            <a:lstStyle/>
            <a:p>
              <a:r>
                <a:rPr lang="en-US" altLang="zh-CN"/>
                <a:t>E.g. timestamp,</a:t>
              </a:r>
            </a:p>
            <a:p>
              <a:r>
                <a:rPr lang="en-US" altLang="zh-CN"/>
                <a:t>record route</a:t>
              </a:r>
            </a:p>
            <a:p>
              <a:r>
                <a:rPr lang="en-US" altLang="zh-CN"/>
                <a:t>taken, specify</a:t>
              </a:r>
            </a:p>
            <a:p>
              <a:r>
                <a:rPr lang="en-US" altLang="zh-CN"/>
                <a:t>list of routers </a:t>
              </a:r>
            </a:p>
            <a:p>
              <a:r>
                <a:rPr lang="en-US" altLang="zh-CN"/>
                <a:t>to visit.</a:t>
              </a:r>
            </a:p>
          </p:txBody>
        </p:sp>
        <p:sp>
          <p:nvSpPr>
            <p:cNvPr id="72748" name="Line 61"/>
            <p:cNvSpPr>
              <a:spLocks noChangeShapeType="1"/>
            </p:cNvSpPr>
            <p:nvPr/>
          </p:nvSpPr>
          <p:spPr bwMode="auto">
            <a:xfrm flipH="1">
              <a:off x="4025" y="2970"/>
              <a:ext cx="521" cy="6"/>
            </a:xfrm>
            <a:prstGeom prst="line">
              <a:avLst/>
            </a:prstGeom>
            <a:noFill/>
            <a:ln w="19050">
              <a:solidFill>
                <a:srgbClr val="FF0000"/>
              </a:solidFill>
              <a:round/>
              <a:headEnd/>
              <a:tailEnd/>
            </a:ln>
          </p:spPr>
          <p:txBody>
            <a:bodyPr wrap="none" anchor="ctr"/>
            <a:lstStyle/>
            <a:p>
              <a:endParaRPr lang="zh-CN" altLang="en-US"/>
            </a:p>
          </p:txBody>
        </p:sp>
      </p:grpSp>
      <p:sp>
        <p:nvSpPr>
          <p:cNvPr id="732222" name="Rectangle 62"/>
          <p:cNvSpPr>
            <a:spLocks noChangeArrowheads="1"/>
          </p:cNvSpPr>
          <p:nvPr/>
        </p:nvSpPr>
        <p:spPr bwMode="auto">
          <a:xfrm>
            <a:off x="233363" y="4238625"/>
            <a:ext cx="2740025" cy="1676400"/>
          </a:xfrm>
          <a:prstGeom prst="rect">
            <a:avLst/>
          </a:prstGeom>
          <a:noFill/>
          <a:ln w="9525">
            <a:solidFill>
              <a:srgbClr val="FF0000"/>
            </a:solidFill>
            <a:miter lim="800000"/>
            <a:headEnd/>
            <a:tailEnd/>
          </a:ln>
        </p:spPr>
        <p:txBody>
          <a:bodyPr/>
          <a:lstStyle/>
          <a:p>
            <a:pPr marL="342900" indent="-342900" eaLnBrk="1" hangingPunct="1">
              <a:spcBef>
                <a:spcPct val="20000"/>
              </a:spcBef>
              <a:buClr>
                <a:schemeClr val="hlink"/>
              </a:buClr>
            </a:pPr>
            <a:r>
              <a:rPr lang="en-US" altLang="zh-CN" sz="1600">
                <a:latin typeface="Tahoma" pitchFamily="34" charset="0"/>
              </a:rPr>
              <a:t>how much overhead with TCP?</a:t>
            </a:r>
          </a:p>
          <a:p>
            <a:pPr marL="342900" indent="-342900" eaLnBrk="1" hangingPunct="1">
              <a:spcBef>
                <a:spcPct val="20000"/>
              </a:spcBef>
              <a:buClr>
                <a:schemeClr val="hlink"/>
              </a:buClr>
              <a:buFontTx/>
              <a:buChar char="•"/>
            </a:pPr>
            <a:r>
              <a:rPr lang="en-US" altLang="zh-CN" sz="1600">
                <a:latin typeface="Tahoma" pitchFamily="34" charset="0"/>
              </a:rPr>
              <a:t>20 bytes of TCP</a:t>
            </a:r>
          </a:p>
          <a:p>
            <a:pPr marL="342900" indent="-342900" eaLnBrk="1" hangingPunct="1">
              <a:spcBef>
                <a:spcPct val="20000"/>
              </a:spcBef>
              <a:buClr>
                <a:schemeClr val="hlink"/>
              </a:buClr>
              <a:buFontTx/>
              <a:buChar char="•"/>
            </a:pPr>
            <a:r>
              <a:rPr lang="en-US" altLang="zh-CN" sz="1600">
                <a:latin typeface="Tahoma" pitchFamily="34" charset="0"/>
              </a:rPr>
              <a:t>20 bytes of IP</a:t>
            </a:r>
          </a:p>
          <a:p>
            <a:pPr marL="342900" indent="-342900" eaLnBrk="1" hangingPunct="1">
              <a:spcBef>
                <a:spcPct val="20000"/>
              </a:spcBef>
              <a:buClr>
                <a:schemeClr val="hlink"/>
              </a:buClr>
              <a:buFontTx/>
              <a:buChar char="•"/>
            </a:pPr>
            <a:r>
              <a:rPr lang="en-US" altLang="zh-CN" sz="1600">
                <a:latin typeface="Tahoma" pitchFamily="34" charset="0"/>
              </a:rPr>
              <a:t>= 40 bytes + app layer overhead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2222"/>
                                        </p:tgtEl>
                                        <p:attrNameLst>
                                          <p:attrName>style.visibility</p:attrName>
                                        </p:attrNameLst>
                                      </p:cBhvr>
                                      <p:to>
                                        <p:strVal val="visible"/>
                                      </p:to>
                                    </p:set>
                                    <p:anim calcmode="lin" valueType="num">
                                      <p:cBhvr additive="base">
                                        <p:cTn id="55" dur="500" fill="hold"/>
                                        <p:tgtEl>
                                          <p:spTgt spid="732222"/>
                                        </p:tgtEl>
                                        <p:attrNameLst>
                                          <p:attrName>ppt_x</p:attrName>
                                        </p:attrNameLst>
                                      </p:cBhvr>
                                      <p:tavLst>
                                        <p:tav tm="0">
                                          <p:val>
                                            <p:strVal val="#ppt_x"/>
                                          </p:val>
                                        </p:tav>
                                        <p:tav tm="100000">
                                          <p:val>
                                            <p:strVal val="#ppt_x"/>
                                          </p:val>
                                        </p:tav>
                                      </p:tavLst>
                                    </p:anim>
                                    <p:anim calcmode="lin" valueType="num">
                                      <p:cBhvr additive="base">
                                        <p:cTn id="56" dur="500" fill="hold"/>
                                        <p:tgtEl>
                                          <p:spTgt spid="732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dirty="0"/>
              <a:t>IP</a:t>
            </a:r>
            <a:r>
              <a:rPr lang="zh-CN" altLang="en-US" dirty="0"/>
              <a:t>数据报的格式 </a:t>
            </a:r>
          </a:p>
        </p:txBody>
      </p:sp>
      <p:sp>
        <p:nvSpPr>
          <p:cNvPr id="97283" name="Rectangle 5"/>
          <p:cNvSpPr>
            <a:spLocks noGrp="1" noChangeArrowheads="1"/>
          </p:cNvSpPr>
          <p:nvPr>
            <p:ph type="body" idx="1"/>
          </p:nvPr>
        </p:nvSpPr>
        <p:spPr>
          <a:xfrm>
            <a:off x="325438" y="1042988"/>
            <a:ext cx="8467725" cy="5118100"/>
          </a:xfrm>
        </p:spPr>
        <p:txBody>
          <a:bodyPr/>
          <a:lstStyle/>
          <a:p>
            <a:pPr eaLnBrk="1" hangingPunct="1">
              <a:spcBef>
                <a:spcPts val="600"/>
              </a:spcBef>
            </a:pPr>
            <a:r>
              <a:rPr lang="en-US" altLang="zh-CN" dirty="0"/>
              <a:t>IP</a:t>
            </a:r>
            <a:r>
              <a:rPr lang="zh-CN" altLang="en-US" dirty="0"/>
              <a:t>数据报的格式能够说明</a:t>
            </a:r>
            <a:r>
              <a:rPr lang="en-US" altLang="zh-CN" dirty="0"/>
              <a:t>IP</a:t>
            </a:r>
            <a:r>
              <a:rPr lang="zh-CN" altLang="en-US" dirty="0"/>
              <a:t>协议都具有什么功能。</a:t>
            </a:r>
            <a:endParaRPr lang="en-US" altLang="zh-CN" dirty="0"/>
          </a:p>
          <a:p>
            <a:pPr eaLnBrk="1" hangingPunct="1">
              <a:spcBef>
                <a:spcPts val="600"/>
              </a:spcBef>
            </a:pPr>
            <a:endParaRPr lang="en-US" altLang="zh-CN" dirty="0"/>
          </a:p>
          <a:p>
            <a:pPr eaLnBrk="1" hangingPunct="1">
              <a:spcBef>
                <a:spcPts val="600"/>
              </a:spcBef>
            </a:pPr>
            <a:r>
              <a:rPr lang="zh-CN" altLang="en-US" dirty="0"/>
              <a:t>在</a:t>
            </a:r>
            <a:r>
              <a:rPr lang="en-US" altLang="zh-CN" dirty="0"/>
              <a:t>TCP/IP</a:t>
            </a:r>
            <a:r>
              <a:rPr lang="zh-CN" altLang="en-US" dirty="0"/>
              <a:t>的标准中，各种格式常常以</a:t>
            </a:r>
            <a:r>
              <a:rPr lang="en-US" altLang="zh-CN" dirty="0"/>
              <a:t>32 bit (</a:t>
            </a:r>
            <a:r>
              <a:rPr lang="zh-CN" altLang="en-US" dirty="0"/>
              <a:t>即</a:t>
            </a:r>
            <a:r>
              <a:rPr lang="en-US" altLang="zh-CN" dirty="0"/>
              <a:t>4</a:t>
            </a:r>
            <a:r>
              <a:rPr lang="zh-CN" altLang="en-US" dirty="0"/>
              <a:t>个字节</a:t>
            </a:r>
            <a:r>
              <a:rPr lang="en-US" altLang="zh-CN" dirty="0"/>
              <a:t>) </a:t>
            </a:r>
            <a:r>
              <a:rPr lang="zh-CN" altLang="en-US" dirty="0"/>
              <a:t>为单位来描述。</a:t>
            </a:r>
          </a:p>
          <a:p>
            <a:pPr eaLnBrk="1" hangingPunct="1">
              <a:spcBef>
                <a:spcPts val="600"/>
              </a:spcBef>
            </a:pPr>
            <a:endParaRPr lang="zh-CN" altLang="en-US" dirty="0"/>
          </a:p>
          <a:p>
            <a:pPr eaLnBrk="1" hangingPunct="1">
              <a:spcBef>
                <a:spcPts val="600"/>
              </a:spcBef>
            </a:pPr>
            <a:r>
              <a:rPr lang="zh-CN" altLang="en-US" dirty="0"/>
              <a:t>一个</a:t>
            </a:r>
            <a:r>
              <a:rPr lang="en-US" altLang="zh-CN" dirty="0"/>
              <a:t>IP</a:t>
            </a:r>
            <a:r>
              <a:rPr lang="zh-CN" altLang="en-US" dirty="0"/>
              <a:t>数据报由</a:t>
            </a:r>
            <a:r>
              <a:rPr lang="zh-CN" altLang="en-US" dirty="0">
                <a:solidFill>
                  <a:schemeClr val="hlink"/>
                </a:solidFill>
              </a:rPr>
              <a:t>首部</a:t>
            </a:r>
            <a:r>
              <a:rPr lang="zh-CN" altLang="en-US" dirty="0"/>
              <a:t>和数据两部分组成。</a:t>
            </a:r>
          </a:p>
          <a:p>
            <a:pPr eaLnBrk="1" hangingPunct="1">
              <a:spcBef>
                <a:spcPts val="600"/>
              </a:spcBef>
            </a:pPr>
            <a:endParaRPr lang="zh-CN" altLang="en-US" dirty="0"/>
          </a:p>
          <a:p>
            <a:pPr eaLnBrk="1" hangingPunct="1">
              <a:spcBef>
                <a:spcPts val="600"/>
              </a:spcBef>
            </a:pPr>
            <a:r>
              <a:rPr lang="zh-CN" altLang="en-US" dirty="0"/>
              <a:t>首部的前一部分是固定长度，共</a:t>
            </a:r>
            <a:r>
              <a:rPr lang="en-US" altLang="zh-CN" dirty="0"/>
              <a:t>20</a:t>
            </a:r>
            <a:r>
              <a:rPr lang="zh-CN" altLang="en-US" dirty="0"/>
              <a:t>字节，是所有</a:t>
            </a:r>
            <a:r>
              <a:rPr lang="en-US" altLang="zh-CN" dirty="0"/>
              <a:t>IP</a:t>
            </a:r>
            <a:r>
              <a:rPr lang="zh-CN" altLang="en-US" dirty="0"/>
              <a:t>数据报必须具有的。</a:t>
            </a:r>
            <a:endParaRPr lang="en-US" altLang="zh-CN" dirty="0"/>
          </a:p>
          <a:p>
            <a:pPr eaLnBrk="1" hangingPunct="1">
              <a:spcBef>
                <a:spcPts val="600"/>
              </a:spcBef>
            </a:pPr>
            <a:endParaRPr lang="en-US" altLang="zh-CN" dirty="0"/>
          </a:p>
          <a:p>
            <a:pPr eaLnBrk="1" hangingPunct="1">
              <a:spcBef>
                <a:spcPts val="600"/>
              </a:spcBef>
            </a:pPr>
            <a:r>
              <a:rPr lang="zh-CN" altLang="en-US" dirty="0"/>
              <a:t>在首部的固定部分的后面是一些可选字段，其长度是可变的。 </a:t>
            </a:r>
          </a:p>
          <a:p>
            <a:pPr eaLnBrk="1" hangingPunct="1">
              <a:spcBef>
                <a:spcPts val="600"/>
              </a:spcBef>
            </a:pPr>
            <a:endParaRPr lang="en-US" altLang="zh-CN" dirty="0"/>
          </a:p>
        </p:txBody>
      </p:sp>
    </p:spTree>
    <p:extLst>
      <p:ext uri="{BB962C8B-B14F-4D97-AF65-F5344CB8AC3E}">
        <p14:creationId xmlns:p14="http://schemas.microsoft.com/office/powerpoint/2010/main" val="24138352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solidFill>
                  <a:schemeClr val="hlink"/>
                </a:solidFill>
              </a:rPr>
              <a:t>网络层概述</a:t>
            </a:r>
            <a:endParaRPr lang="en-US" altLang="zh-CN" sz="2000" dirty="0" smtClean="0">
              <a:solidFill>
                <a:schemeClr val="hlink"/>
              </a:solidFill>
            </a:endParaRPr>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45"/>
          <p:cNvSpPr>
            <a:spLocks noChangeArrowheads="1"/>
          </p:cNvSpPr>
          <p:nvPr/>
        </p:nvSpPr>
        <p:spPr bwMode="auto">
          <a:xfrm>
            <a:off x="531813" y="1778706"/>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dirty="0">
                <a:latin typeface="Arial" panose="020B0604020202020204" pitchFamily="34" charset="0"/>
              </a:rPr>
              <a:t>固</a:t>
            </a:r>
          </a:p>
          <a:p>
            <a:pPr defTabSz="762000" eaLnBrk="0" hangingPunct="0">
              <a:lnSpc>
                <a:spcPct val="90000"/>
              </a:lnSpc>
            </a:pPr>
            <a:r>
              <a:rPr kumimoji="1" lang="zh-CN" altLang="en-US" sz="2000" dirty="0">
                <a:latin typeface="Arial" panose="020B0604020202020204" pitchFamily="34" charset="0"/>
              </a:rPr>
              <a:t>定</a:t>
            </a:r>
          </a:p>
          <a:p>
            <a:pPr defTabSz="762000" eaLnBrk="0" hangingPunct="0">
              <a:lnSpc>
                <a:spcPct val="90000"/>
              </a:lnSpc>
            </a:pPr>
            <a:r>
              <a:rPr kumimoji="1" lang="zh-CN" altLang="en-US" sz="2000" dirty="0">
                <a:latin typeface="Arial" panose="020B0604020202020204" pitchFamily="34" charset="0"/>
              </a:rPr>
              <a:t>部</a:t>
            </a:r>
          </a:p>
          <a:p>
            <a:pPr defTabSz="762000" eaLnBrk="0" hangingPunct="0">
              <a:lnSpc>
                <a:spcPct val="90000"/>
              </a:lnSpc>
            </a:pPr>
            <a:r>
              <a:rPr kumimoji="1" lang="zh-CN" altLang="en-US" sz="2000" dirty="0">
                <a:latin typeface="Arial" panose="020B0604020202020204" pitchFamily="34" charset="0"/>
              </a:rPr>
              <a:t>分</a:t>
            </a:r>
          </a:p>
        </p:txBody>
      </p:sp>
      <p:sp>
        <p:nvSpPr>
          <p:cNvPr id="98307" name="Rectangle 54"/>
          <p:cNvSpPr>
            <a:spLocks noChangeArrowheads="1"/>
          </p:cNvSpPr>
          <p:nvPr/>
        </p:nvSpPr>
        <p:spPr bwMode="auto">
          <a:xfrm>
            <a:off x="434975" y="3425825"/>
            <a:ext cx="688975" cy="6985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可变</a:t>
            </a:r>
          </a:p>
          <a:p>
            <a:pPr defTabSz="762000" eaLnBrk="0" hangingPunct="0"/>
            <a:r>
              <a:rPr kumimoji="1" lang="zh-CN" altLang="en-US" sz="2000" dirty="0">
                <a:latin typeface="Arial" panose="020B0604020202020204" pitchFamily="34" charset="0"/>
              </a:rPr>
              <a:t>部分</a:t>
            </a:r>
          </a:p>
        </p:txBody>
      </p:sp>
      <p:sp>
        <p:nvSpPr>
          <p:cNvPr id="98308" name="Line 6"/>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98309" name="Rectangle 8"/>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98310" name="Rectangle 90"/>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98311"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98312"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98313" name="Line 12"/>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98314" name="Line 13"/>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98315" name="Line 14"/>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98316" name="Line 15"/>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98317" name="Line 16"/>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98318" name="Line 17"/>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98319" name="Line 18"/>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98320" name="Line 19"/>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98321" name="Line 20"/>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98322" name="Line 21"/>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98323" name="Line 22"/>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98324" name="Rectangle 23"/>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98325" name="Rectangle 24"/>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98326" name="Rectangle 25"/>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98327" name="Rectangle 26"/>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98328" name="Rectangle 27"/>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98329" name="Rectangle 28"/>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98330" name="Rectangle 29"/>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98331" name="Rectangle 30"/>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版 本</a:t>
            </a:r>
          </a:p>
        </p:txBody>
      </p:sp>
      <p:sp>
        <p:nvSpPr>
          <p:cNvPr id="98332" name="Rectangle 31"/>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98333" name="Rectangle 32"/>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98334" name="Rectangle 33"/>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98335" name="Rectangle 34"/>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98336" name="Rectangle 35"/>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区 分 服 务</a:t>
            </a:r>
          </a:p>
        </p:txBody>
      </p:sp>
      <p:sp>
        <p:nvSpPr>
          <p:cNvPr id="98337" name="Rectangle 36"/>
          <p:cNvSpPr>
            <a:spLocks noChangeArrowheads="1"/>
          </p:cNvSpPr>
          <p:nvPr/>
        </p:nvSpPr>
        <p:spPr bwMode="auto">
          <a:xfrm>
            <a:off x="6484144"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总   长   度</a:t>
            </a:r>
          </a:p>
        </p:txBody>
      </p:sp>
      <p:sp>
        <p:nvSpPr>
          <p:cNvPr id="98338" name="Rectangle 37"/>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98339" name="Rectangle 38"/>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98340" name="Rectangle 39"/>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98341" name="Rectangle 40"/>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98342" name="Rectangle 41"/>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98343" name="Rectangle 42"/>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98344" name="Rectangle 43"/>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98345" name="Rectangle 44"/>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首部长度</a:t>
            </a:r>
          </a:p>
        </p:txBody>
      </p:sp>
      <p:grpSp>
        <p:nvGrpSpPr>
          <p:cNvPr id="98346" name="Group 46"/>
          <p:cNvGrpSpPr/>
          <p:nvPr/>
        </p:nvGrpSpPr>
        <p:grpSpPr bwMode="auto">
          <a:xfrm>
            <a:off x="1069975" y="3748088"/>
            <a:ext cx="131763" cy="69850"/>
            <a:chOff x="833" y="3024"/>
            <a:chExt cx="78" cy="51"/>
          </a:xfrm>
        </p:grpSpPr>
        <p:sp>
          <p:nvSpPr>
            <p:cNvPr id="98366" name="Rectangle 47"/>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98367" name="Line 48"/>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98368" name="Line 49"/>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98347" name="Group 50"/>
          <p:cNvGrpSpPr/>
          <p:nvPr/>
        </p:nvGrpSpPr>
        <p:grpSpPr bwMode="auto">
          <a:xfrm>
            <a:off x="8937625" y="3757613"/>
            <a:ext cx="131763" cy="66675"/>
            <a:chOff x="5432" y="3030"/>
            <a:chExt cx="78" cy="51"/>
          </a:xfrm>
        </p:grpSpPr>
        <p:sp>
          <p:nvSpPr>
            <p:cNvPr id="98363" name="Rectangle 51"/>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98364" name="Line 52"/>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98365" name="Line 53"/>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98348" name="Rectangle 75"/>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8349" name="Rectangle 80"/>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98350" name="Rectangle 82"/>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8351" name="Rectangle 83"/>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98352" name="Rectangle 85"/>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4" name="Group 94"/>
          <p:cNvGrpSpPr/>
          <p:nvPr/>
        </p:nvGrpSpPr>
        <p:grpSpPr bwMode="auto">
          <a:xfrm>
            <a:off x="176213" y="1341438"/>
            <a:ext cx="434975" cy="2663825"/>
            <a:chOff x="111" y="845"/>
            <a:chExt cx="274" cy="1678"/>
          </a:xfrm>
        </p:grpSpPr>
        <p:sp>
          <p:nvSpPr>
            <p:cNvPr id="98361" name="Line 89"/>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98362" name="Rectangle 78"/>
            <p:cNvSpPr>
              <a:spLocks noChangeArrowheads="1"/>
            </p:cNvSpPr>
            <p:nvPr/>
          </p:nvSpPr>
          <p:spPr bwMode="auto">
            <a:xfrm>
              <a:off x="111" y="1389"/>
              <a:ext cx="274" cy="44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grpSp>
      <p:grpSp>
        <p:nvGrpSpPr>
          <p:cNvPr id="5" name="Group 93"/>
          <p:cNvGrpSpPr/>
          <p:nvPr/>
        </p:nvGrpSpPr>
        <p:grpSpPr bwMode="auto">
          <a:xfrm>
            <a:off x="1116013" y="1341438"/>
            <a:ext cx="7896225" cy="4102100"/>
            <a:chOff x="703" y="845"/>
            <a:chExt cx="4974" cy="2584"/>
          </a:xfrm>
        </p:grpSpPr>
        <p:sp>
          <p:nvSpPr>
            <p:cNvPr id="98359" name="Rectangle 91"/>
            <p:cNvSpPr>
              <a:spLocks noChangeArrowheads="1"/>
            </p:cNvSpPr>
            <p:nvPr/>
          </p:nvSpPr>
          <p:spPr bwMode="auto">
            <a:xfrm>
              <a:off x="703" y="845"/>
              <a:ext cx="4974" cy="1678"/>
            </a:xfrm>
            <a:prstGeom prst="rect">
              <a:avLst/>
            </a:prstGeom>
            <a:noFill/>
            <a:ln w="57150">
              <a:solidFill>
                <a:schemeClr val="hlink"/>
              </a:solidFill>
              <a:miter lim="800000"/>
            </a:ln>
          </p:spPr>
          <p:txBody>
            <a:bodyPr wrap="none" anchor="ctr"/>
            <a:lstStyle/>
            <a:p>
              <a:endParaRPr lang="zh-CN" altLang="en-US"/>
            </a:p>
          </p:txBody>
        </p:sp>
        <p:sp>
          <p:nvSpPr>
            <p:cNvPr id="98360" name="Rectangle 92"/>
            <p:cNvSpPr>
              <a:spLocks noChangeArrowheads="1"/>
            </p:cNvSpPr>
            <p:nvPr/>
          </p:nvSpPr>
          <p:spPr bwMode="auto">
            <a:xfrm>
              <a:off x="1426" y="3145"/>
              <a:ext cx="915" cy="284"/>
            </a:xfrm>
            <a:prstGeom prst="rect">
              <a:avLst/>
            </a:prstGeom>
            <a:noFill/>
            <a:ln w="38100">
              <a:solidFill>
                <a:schemeClr val="hlink"/>
              </a:solidFill>
              <a:miter lim="800000"/>
            </a:ln>
          </p:spPr>
          <p:txBody>
            <a:bodyPr wrap="none" anchor="ctr"/>
            <a:lstStyle/>
            <a:p>
              <a:endParaRPr lang="zh-CN" altLang="en-US"/>
            </a:p>
          </p:txBody>
        </p:sp>
      </p:grpSp>
      <p:sp>
        <p:nvSpPr>
          <p:cNvPr id="98355" name="AutoShape 97"/>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grpSp>
        <p:nvGrpSpPr>
          <p:cNvPr id="98356" name="Group 100"/>
          <p:cNvGrpSpPr/>
          <p:nvPr/>
        </p:nvGrpSpPr>
        <p:grpSpPr bwMode="auto">
          <a:xfrm>
            <a:off x="1646238" y="5516563"/>
            <a:ext cx="1196975" cy="852487"/>
            <a:chOff x="1037" y="3475"/>
            <a:chExt cx="754" cy="537"/>
          </a:xfrm>
        </p:grpSpPr>
        <p:sp>
          <p:nvSpPr>
            <p:cNvPr id="98357" name="Line 98"/>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98358" name="Rectangle 99"/>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
        <p:nvSpPr>
          <p:cNvPr id="3" name="标题 2"/>
          <p:cNvSpPr>
            <a:spLocks noGrp="1"/>
          </p:cNvSpPr>
          <p:nvPr>
            <p:ph type="title"/>
          </p:nvPr>
        </p:nvSpPr>
        <p:spPr/>
        <p:txBody>
          <a:bodyPr/>
          <a:lstStyle/>
          <a:p>
            <a:r>
              <a:rPr lang="en-US" altLang="zh-CN" dirty="0"/>
              <a:t>IP</a:t>
            </a:r>
            <a:r>
              <a:rPr lang="zh-CN" altLang="en-US" dirty="0"/>
              <a:t>数据报的格式 </a:t>
            </a:r>
          </a:p>
        </p:txBody>
      </p:sp>
    </p:spTree>
    <p:extLst>
      <p:ext uri="{BB962C8B-B14F-4D97-AF65-F5344CB8AC3E}">
        <p14:creationId xmlns:p14="http://schemas.microsoft.com/office/powerpoint/2010/main" val="41249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99331"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99332" name="Rectangle 5"/>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99333" name="Rectangle 6"/>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99334" name="Line 7"/>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99335" name="Rectangle 9"/>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99336" name="Rectangle 11"/>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99337" name="Rectangle 12"/>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99338" name="Line 13"/>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99339" name="Line 14"/>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99340" name="Line 15"/>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99341" name="Line 16"/>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99342" name="Line 17"/>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99343" name="Line 18"/>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99344" name="Line 19"/>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99345" name="Line 20"/>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99346" name="Line 21"/>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99347" name="Line 22"/>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99348" name="Line 23"/>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99349" name="Rectangle 24"/>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99350" name="Rectangle 25"/>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99351" name="Rectangle 26"/>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99352" name="Rectangle 27"/>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99353" name="Rectangle 28"/>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99354" name="Rectangle 29"/>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99355" name="Rectangle 30"/>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99356" name="Rectangle 31"/>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99357" name="Rectangle 32"/>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99358" name="Rectangle 33"/>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99359" name="Rectangle 34"/>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99360" name="Rectangle 35"/>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99361" name="Rectangle 36"/>
          <p:cNvSpPr>
            <a:spLocks noChangeArrowheads="1"/>
          </p:cNvSpPr>
          <p:nvPr/>
        </p:nvSpPr>
        <p:spPr bwMode="auto">
          <a:xfrm>
            <a:off x="3303588"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99362" name="Rectangle 37"/>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99363" name="Rectangle 38"/>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99364" name="Rectangle 39"/>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99365" name="Rectangle 40"/>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99366" name="Rectangle 41"/>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99367" name="Rectangle 42"/>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99368" name="Rectangle 43"/>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99369" name="Rectangle 44"/>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99370" name="Rectangle 45"/>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99371" name="Group 46"/>
          <p:cNvGrpSpPr/>
          <p:nvPr/>
        </p:nvGrpSpPr>
        <p:grpSpPr bwMode="auto">
          <a:xfrm>
            <a:off x="1069975" y="3748088"/>
            <a:ext cx="131763" cy="69850"/>
            <a:chOff x="833" y="3024"/>
            <a:chExt cx="78" cy="51"/>
          </a:xfrm>
        </p:grpSpPr>
        <p:sp>
          <p:nvSpPr>
            <p:cNvPr id="99389" name="Rectangle 47"/>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99390" name="Line 48"/>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99391" name="Line 49"/>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99372" name="Group 50"/>
          <p:cNvGrpSpPr/>
          <p:nvPr/>
        </p:nvGrpSpPr>
        <p:grpSpPr bwMode="auto">
          <a:xfrm>
            <a:off x="8937625" y="3757613"/>
            <a:ext cx="131763" cy="66675"/>
            <a:chOff x="5432" y="3030"/>
            <a:chExt cx="78" cy="51"/>
          </a:xfrm>
        </p:grpSpPr>
        <p:sp>
          <p:nvSpPr>
            <p:cNvPr id="99386" name="Rectangle 51"/>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99387" name="Line 52"/>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99388" name="Line 53"/>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99373" name="Rectangle 74"/>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9374" name="Rectangle 76"/>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99375" name="Rectangle 77"/>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9376" name="Rectangle 78"/>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99377" name="Rectangle 80"/>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4" name="Group 86"/>
          <p:cNvGrpSpPr/>
          <p:nvPr/>
        </p:nvGrpSpPr>
        <p:grpSpPr bwMode="auto">
          <a:xfrm>
            <a:off x="554038" y="1341438"/>
            <a:ext cx="8458200" cy="2232025"/>
            <a:chOff x="349" y="845"/>
            <a:chExt cx="5328" cy="1406"/>
          </a:xfrm>
        </p:grpSpPr>
        <p:grpSp>
          <p:nvGrpSpPr>
            <p:cNvPr id="99382" name="Group 84"/>
            <p:cNvGrpSpPr/>
            <p:nvPr/>
          </p:nvGrpSpPr>
          <p:grpSpPr bwMode="auto">
            <a:xfrm>
              <a:off x="349" y="845"/>
              <a:ext cx="5328" cy="1406"/>
              <a:chOff x="349" y="845"/>
              <a:chExt cx="5328" cy="1406"/>
            </a:xfrm>
          </p:grpSpPr>
          <p:sp>
            <p:nvSpPr>
              <p:cNvPr id="99384" name="Rectangle 4"/>
              <p:cNvSpPr>
                <a:spLocks noChangeArrowheads="1"/>
              </p:cNvSpPr>
              <p:nvPr/>
            </p:nvSpPr>
            <p:spPr bwMode="auto">
              <a:xfrm>
                <a:off x="349" y="1105"/>
                <a:ext cx="274" cy="748"/>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dirty="0">
                    <a:latin typeface="Arial" panose="020B0604020202020204" pitchFamily="34" charset="0"/>
                  </a:rPr>
                  <a:t>固</a:t>
                </a:r>
              </a:p>
              <a:p>
                <a:pPr defTabSz="762000" eaLnBrk="0" hangingPunct="0">
                  <a:lnSpc>
                    <a:spcPct val="90000"/>
                  </a:lnSpc>
                </a:pPr>
                <a:r>
                  <a:rPr kumimoji="1" lang="zh-CN" altLang="en-US" sz="2000" dirty="0">
                    <a:latin typeface="Arial" panose="020B0604020202020204" pitchFamily="34" charset="0"/>
                  </a:rPr>
                  <a:t>定</a:t>
                </a:r>
              </a:p>
              <a:p>
                <a:pPr defTabSz="762000" eaLnBrk="0" hangingPunct="0">
                  <a:lnSpc>
                    <a:spcPct val="90000"/>
                  </a:lnSpc>
                </a:pPr>
                <a:r>
                  <a:rPr kumimoji="1" lang="zh-CN" altLang="en-US" sz="2000" dirty="0">
                    <a:latin typeface="Arial" panose="020B0604020202020204" pitchFamily="34" charset="0"/>
                  </a:rPr>
                  <a:t>部</a:t>
                </a:r>
              </a:p>
              <a:p>
                <a:pPr defTabSz="762000" eaLnBrk="0" hangingPunct="0">
                  <a:lnSpc>
                    <a:spcPct val="90000"/>
                  </a:lnSpc>
                </a:pPr>
                <a:r>
                  <a:rPr kumimoji="1" lang="zh-CN" altLang="en-US" sz="2000" dirty="0">
                    <a:latin typeface="Arial" panose="020B0604020202020204" pitchFamily="34" charset="0"/>
                  </a:rPr>
                  <a:t>分</a:t>
                </a:r>
              </a:p>
            </p:txBody>
          </p:sp>
          <p:sp>
            <p:nvSpPr>
              <p:cNvPr id="99385" name="Rectangle 82"/>
              <p:cNvSpPr>
                <a:spLocks noChangeArrowheads="1"/>
              </p:cNvSpPr>
              <p:nvPr/>
            </p:nvSpPr>
            <p:spPr bwMode="auto">
              <a:xfrm>
                <a:off x="703" y="845"/>
                <a:ext cx="4974" cy="1406"/>
              </a:xfrm>
              <a:prstGeom prst="rect">
                <a:avLst/>
              </a:prstGeom>
              <a:noFill/>
              <a:ln w="57150">
                <a:solidFill>
                  <a:schemeClr val="hlink"/>
                </a:solidFill>
                <a:miter lim="800000"/>
              </a:ln>
            </p:spPr>
            <p:txBody>
              <a:bodyPr wrap="none" anchor="ctr"/>
              <a:lstStyle/>
              <a:p>
                <a:endParaRPr lang="zh-CN" altLang="en-US"/>
              </a:p>
            </p:txBody>
          </p:sp>
        </p:grpSp>
        <p:sp>
          <p:nvSpPr>
            <p:cNvPr id="99383" name="AutoShape 85"/>
            <p:cNvSpPr/>
            <p:nvPr/>
          </p:nvSpPr>
          <p:spPr bwMode="auto">
            <a:xfrm>
              <a:off x="598" y="890"/>
              <a:ext cx="105" cy="1361"/>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grpSp>
      <p:grpSp>
        <p:nvGrpSpPr>
          <p:cNvPr id="99379" name="Group 88"/>
          <p:cNvGrpSpPr/>
          <p:nvPr/>
        </p:nvGrpSpPr>
        <p:grpSpPr bwMode="auto">
          <a:xfrm>
            <a:off x="1646238" y="5516563"/>
            <a:ext cx="1196975" cy="852487"/>
            <a:chOff x="1037" y="3475"/>
            <a:chExt cx="754" cy="537"/>
          </a:xfrm>
        </p:grpSpPr>
        <p:sp>
          <p:nvSpPr>
            <p:cNvPr id="99380" name="Line 89"/>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99381" name="Rectangle 90"/>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extLst>
      <p:ext uri="{BB962C8B-B14F-4D97-AF65-F5344CB8AC3E}">
        <p14:creationId xmlns:p14="http://schemas.microsoft.com/office/powerpoint/2010/main" val="17091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100355"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0356" name="Rectangle 4"/>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0357" name="Line 5"/>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00358" name="Rectangle 7"/>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0359" name="Rectangle 9"/>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0360" name="Rectangle 10"/>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0361" name="Line 11"/>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0362" name="Line 12"/>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0363" name="Line 13"/>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0364" name="Line 14"/>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0365" name="Line 15"/>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0366" name="Line 16"/>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0367" name="Line 17"/>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0368" name="Line 18"/>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0369" name="Line 19"/>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0370" name="Line 20"/>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0371" name="Line 21"/>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0372" name="Rectangle 22"/>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0373" name="Rectangle 23"/>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0374" name="Rectangle 24"/>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0375" name="Rectangle 25"/>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0376" name="Rectangle 26"/>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0377" name="Rectangle 27"/>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0378" name="Rectangle 28"/>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0379" name="Rectangle 29"/>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0380" name="Rectangle 30"/>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0381" name="Rectangle 31"/>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0382" name="Rectangle 32"/>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0383" name="Rectangle 33"/>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0384" name="Rectangle 35"/>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0385" name="Rectangle 36"/>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0386" name="Rectangle 37"/>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0387" name="Rectangle 38"/>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0388" name="Rectangle 39"/>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0389" name="Rectangle 40"/>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0390" name="Rectangle 41"/>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0391" name="Rectangle 42"/>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0392" name="Rectangle 43"/>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0393" name="Group 44"/>
          <p:cNvGrpSpPr/>
          <p:nvPr/>
        </p:nvGrpSpPr>
        <p:grpSpPr bwMode="auto">
          <a:xfrm>
            <a:off x="1069975" y="3748088"/>
            <a:ext cx="131763" cy="69850"/>
            <a:chOff x="833" y="3024"/>
            <a:chExt cx="78" cy="51"/>
          </a:xfrm>
        </p:grpSpPr>
        <p:sp>
          <p:nvSpPr>
            <p:cNvPr id="100412" name="Rectangle 45"/>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0413" name="Line 46"/>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0414" name="Line 47"/>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0394" name="Group 48"/>
          <p:cNvGrpSpPr/>
          <p:nvPr/>
        </p:nvGrpSpPr>
        <p:grpSpPr bwMode="auto">
          <a:xfrm>
            <a:off x="8937625" y="3757613"/>
            <a:ext cx="131763" cy="66675"/>
            <a:chOff x="5432" y="3030"/>
            <a:chExt cx="78" cy="51"/>
          </a:xfrm>
        </p:grpSpPr>
        <p:sp>
          <p:nvSpPr>
            <p:cNvPr id="100409" name="Rectangle 49"/>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0410" name="Line 50"/>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0411" name="Line 51"/>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0395" name="Rectangle 72"/>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0396" name="Rectangle 74"/>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100397" name="Rectangle 75"/>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0398" name="Rectangle 76"/>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100399" name="Rectangle 78"/>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sp>
        <p:nvSpPr>
          <p:cNvPr id="100400" name="Rectangle 79"/>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grpSp>
        <p:nvGrpSpPr>
          <p:cNvPr id="4" name="Group 80"/>
          <p:cNvGrpSpPr/>
          <p:nvPr/>
        </p:nvGrpSpPr>
        <p:grpSpPr bwMode="auto">
          <a:xfrm>
            <a:off x="468313" y="3500438"/>
            <a:ext cx="8543925" cy="638175"/>
            <a:chOff x="295" y="2205"/>
            <a:chExt cx="5382" cy="402"/>
          </a:xfrm>
        </p:grpSpPr>
        <p:sp>
          <p:nvSpPr>
            <p:cNvPr id="100407" name="Rectangle 81"/>
            <p:cNvSpPr>
              <a:spLocks noChangeArrowheads="1"/>
            </p:cNvSpPr>
            <p:nvPr/>
          </p:nvSpPr>
          <p:spPr bwMode="auto">
            <a:xfrm>
              <a:off x="295" y="2205"/>
              <a:ext cx="434" cy="402"/>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00408" name="Rectangle 82"/>
            <p:cNvSpPr>
              <a:spLocks noChangeArrowheads="1"/>
            </p:cNvSpPr>
            <p:nvPr/>
          </p:nvSpPr>
          <p:spPr bwMode="auto">
            <a:xfrm>
              <a:off x="703" y="2236"/>
              <a:ext cx="4974" cy="287"/>
            </a:xfrm>
            <a:prstGeom prst="rect">
              <a:avLst/>
            </a:prstGeom>
            <a:noFill/>
            <a:ln w="57150">
              <a:solidFill>
                <a:schemeClr val="hlink"/>
              </a:solidFill>
              <a:miter lim="800000"/>
            </a:ln>
          </p:spPr>
          <p:txBody>
            <a:bodyPr wrap="none" anchor="ctr"/>
            <a:lstStyle/>
            <a:p>
              <a:endParaRPr lang="zh-CN" altLang="en-US"/>
            </a:p>
          </p:txBody>
        </p:sp>
      </p:grpSp>
      <p:sp>
        <p:nvSpPr>
          <p:cNvPr id="100402" name="AutoShape 83"/>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0403" name="Rectangle 84"/>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grpSp>
        <p:nvGrpSpPr>
          <p:cNvPr id="100404" name="Group 85"/>
          <p:cNvGrpSpPr/>
          <p:nvPr/>
        </p:nvGrpSpPr>
        <p:grpSpPr bwMode="auto">
          <a:xfrm>
            <a:off x="1646238" y="5516563"/>
            <a:ext cx="1196975" cy="852487"/>
            <a:chOff x="1037" y="3475"/>
            <a:chExt cx="754" cy="537"/>
          </a:xfrm>
        </p:grpSpPr>
        <p:sp>
          <p:nvSpPr>
            <p:cNvPr id="100405" name="Line 86"/>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100406" name="Rectangle 87"/>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extLst>
      <p:ext uri="{BB962C8B-B14F-4D97-AF65-F5344CB8AC3E}">
        <p14:creationId xmlns:p14="http://schemas.microsoft.com/office/powerpoint/2010/main" val="341635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1379" name="Rectangle 5"/>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1380" name="Rectangle 8"/>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1381"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1382"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1383" name="Line 12"/>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1384" name="Line 13"/>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1385" name="Line 14"/>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1386" name="Line 15"/>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1387" name="Line 16"/>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1388" name="Line 17"/>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1389" name="Line 18"/>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1390" name="Line 19"/>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1391" name="Line 20"/>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1392" name="Line 21"/>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1393" name="Line 22"/>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1394" name="Rectangle 23"/>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1395" name="Rectangle 24"/>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1396" name="Rectangle 25"/>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1397" name="Rectangle 26"/>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1398" name="Rectangle 27"/>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1399" name="Rectangle 28"/>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1400" name="Rectangle 29"/>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1401" name="Rectangle 30"/>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1402" name="Rectangle 31"/>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1403" name="Rectangle 32"/>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1404" name="Rectangle 33"/>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1405" name="Rectangle 34"/>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1406" name="Rectangle 36"/>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1407" name="Rectangle 37"/>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1408" name="Rectangle 38"/>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1409" name="Rectangle 39"/>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1410" name="Rectangle 40"/>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1411" name="Rectangle 41"/>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1412" name="Rectangle 42"/>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1413" name="Rectangle 43"/>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1414" name="Rectangle 44"/>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1415" name="Group 45"/>
          <p:cNvGrpSpPr/>
          <p:nvPr/>
        </p:nvGrpSpPr>
        <p:grpSpPr bwMode="auto">
          <a:xfrm>
            <a:off x="1069975" y="3748088"/>
            <a:ext cx="131763" cy="69850"/>
            <a:chOff x="833" y="3024"/>
            <a:chExt cx="78" cy="51"/>
          </a:xfrm>
        </p:grpSpPr>
        <p:sp>
          <p:nvSpPr>
            <p:cNvPr id="101429" name="Rectangle 46"/>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1430" name="Line 47"/>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1431" name="Line 48"/>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1416" name="Group 49"/>
          <p:cNvGrpSpPr/>
          <p:nvPr/>
        </p:nvGrpSpPr>
        <p:grpSpPr bwMode="auto">
          <a:xfrm>
            <a:off x="8937625" y="3757613"/>
            <a:ext cx="131763" cy="66675"/>
            <a:chOff x="5432" y="3030"/>
            <a:chExt cx="78" cy="51"/>
          </a:xfrm>
        </p:grpSpPr>
        <p:sp>
          <p:nvSpPr>
            <p:cNvPr id="101426" name="Rectangle 50"/>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1427" name="Line 51"/>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1428" name="Line 52"/>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1417" name="Rectangle 73"/>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1418" name="Rectangle 8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1419" name="Rectangle 4"/>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90"/>
          <p:cNvGrpSpPr/>
          <p:nvPr/>
        </p:nvGrpSpPr>
        <p:grpSpPr bwMode="auto">
          <a:xfrm>
            <a:off x="1069975" y="1341438"/>
            <a:ext cx="5762626" cy="4751389"/>
            <a:chOff x="674" y="845"/>
            <a:chExt cx="3630" cy="2993"/>
          </a:xfrm>
        </p:grpSpPr>
        <p:sp>
          <p:nvSpPr>
            <p:cNvPr id="101424" name="Text Box 85"/>
            <p:cNvSpPr txBox="1">
              <a:spLocks noChangeArrowheads="1"/>
            </p:cNvSpPr>
            <p:nvPr/>
          </p:nvSpPr>
          <p:spPr bwMode="auto">
            <a:xfrm>
              <a:off x="674" y="3237"/>
              <a:ext cx="3630" cy="601"/>
            </a:xfrm>
            <a:prstGeom prst="rect">
              <a:avLst/>
            </a:prstGeom>
            <a:noFill/>
            <a:ln w="9525">
              <a:noFill/>
              <a:miter lim="800000"/>
            </a:ln>
          </p:spPr>
          <p:txBody>
            <a:bodyPr wrap="none">
              <a:spAutoFit/>
            </a:bodyPr>
            <a:lstStyle/>
            <a:p>
              <a:r>
                <a:rPr lang="zh-CN" altLang="en-US" sz="2800" dirty="0">
                  <a:latin typeface="Arial" panose="020B0604020202020204" pitchFamily="34" charset="0"/>
                </a:rPr>
                <a:t>版本 </a:t>
              </a:r>
              <a:r>
                <a:rPr lang="en-US" altLang="zh-CN" sz="2800" dirty="0">
                  <a:latin typeface="Arial" panose="020B0604020202020204" pitchFamily="34" charset="0"/>
                </a:rPr>
                <a:t>— </a:t>
              </a:r>
              <a:r>
                <a:rPr lang="zh-CN" altLang="en-US" sz="2800" dirty="0">
                  <a:latin typeface="Arial" panose="020B0604020202020204" pitchFamily="34" charset="0"/>
                </a:rPr>
                <a:t>占 </a:t>
              </a:r>
              <a:r>
                <a:rPr lang="en-US" altLang="zh-CN" sz="2800" dirty="0">
                  <a:latin typeface="Arial" panose="020B0604020202020204" pitchFamily="34" charset="0"/>
                </a:rPr>
                <a:t>4 </a:t>
              </a:r>
              <a:r>
                <a:rPr lang="zh-CN" altLang="en-US" sz="2800" dirty="0">
                  <a:latin typeface="Arial" panose="020B0604020202020204" pitchFamily="34" charset="0"/>
                </a:rPr>
                <a:t>位，指 </a:t>
              </a:r>
              <a:r>
                <a:rPr lang="en-US" altLang="zh-CN" sz="2800" dirty="0">
                  <a:latin typeface="Arial" panose="020B0604020202020204" pitchFamily="34" charset="0"/>
                </a:rPr>
                <a:t>IP </a:t>
              </a:r>
              <a:r>
                <a:rPr lang="zh-CN" altLang="en-US" sz="2800" dirty="0">
                  <a:latin typeface="Arial" panose="020B0604020202020204" pitchFamily="34" charset="0"/>
                </a:rPr>
                <a:t>协议的版本</a:t>
              </a:r>
            </a:p>
            <a:p>
              <a:r>
                <a:rPr lang="zh-CN" altLang="en-US" sz="2800" dirty="0">
                  <a:latin typeface="Arial" panose="020B0604020202020204" pitchFamily="34" charset="0"/>
                </a:rPr>
                <a:t>目前的 </a:t>
              </a:r>
              <a:r>
                <a:rPr lang="en-US" altLang="zh-CN" sz="2800" dirty="0">
                  <a:latin typeface="Arial" panose="020B0604020202020204" pitchFamily="34" charset="0"/>
                </a:rPr>
                <a:t>IP </a:t>
              </a:r>
              <a:r>
                <a:rPr lang="zh-CN" altLang="en-US" sz="2800" dirty="0">
                  <a:latin typeface="Arial" panose="020B0604020202020204" pitchFamily="34" charset="0"/>
                </a:rPr>
                <a:t>协议版本号为 </a:t>
              </a:r>
              <a:r>
                <a:rPr lang="en-US" altLang="zh-CN" sz="2800" dirty="0">
                  <a:latin typeface="Arial" panose="020B0604020202020204" pitchFamily="34" charset="0"/>
                </a:rPr>
                <a:t>4 (</a:t>
              </a:r>
              <a:r>
                <a:rPr lang="zh-CN" altLang="en-US" sz="2800" dirty="0">
                  <a:latin typeface="Arial" panose="020B0604020202020204" pitchFamily="34" charset="0"/>
                </a:rPr>
                <a:t>即 </a:t>
              </a:r>
              <a:r>
                <a:rPr lang="en-US" altLang="zh-CN" sz="2800" dirty="0">
                  <a:latin typeface="Arial" panose="020B0604020202020204" pitchFamily="34" charset="0"/>
                </a:rPr>
                <a:t>IPv4)</a:t>
              </a:r>
            </a:p>
          </p:txBody>
        </p:sp>
        <p:sp>
          <p:nvSpPr>
            <p:cNvPr id="101425" name="Rectangle 89"/>
            <p:cNvSpPr>
              <a:spLocks noChangeArrowheads="1"/>
            </p:cNvSpPr>
            <p:nvPr/>
          </p:nvSpPr>
          <p:spPr bwMode="auto">
            <a:xfrm>
              <a:off x="703" y="845"/>
              <a:ext cx="635" cy="317"/>
            </a:xfrm>
            <a:prstGeom prst="rect">
              <a:avLst/>
            </a:prstGeom>
            <a:noFill/>
            <a:ln w="76200">
              <a:solidFill>
                <a:schemeClr val="hlink"/>
              </a:solidFill>
              <a:miter lim="800000"/>
            </a:ln>
          </p:spPr>
          <p:txBody>
            <a:bodyPr wrap="none" anchor="ctr"/>
            <a:lstStyle/>
            <a:p>
              <a:endParaRPr lang="zh-CN" altLang="en-US"/>
            </a:p>
          </p:txBody>
        </p:sp>
      </p:grpSp>
      <p:sp>
        <p:nvSpPr>
          <p:cNvPr id="101421" name="AutoShape 91"/>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1422" name="Rectangle 92"/>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466013" name="Text Box 93"/>
          <p:cNvSpPr txBox="1">
            <a:spLocks noChangeArrowheads="1"/>
          </p:cNvSpPr>
          <p:nvPr/>
        </p:nvSpPr>
        <p:spPr bwMode="auto">
          <a:xfrm>
            <a:off x="1137356" y="155000"/>
            <a:ext cx="7517379"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spAutoFit/>
          </a:bodyPr>
          <a:lstStyle/>
          <a:p>
            <a:pPr>
              <a:defRPr/>
            </a:pPr>
            <a:r>
              <a:rPr lang="en-US" altLang="zh-CN" sz="3200" dirty="0">
                <a:latin typeface="Arial" panose="020B0604020202020204" pitchFamily="34" charset="0"/>
                <a:ea typeface="黑体" panose="02010609060101010101" pitchFamily="49" charset="-122"/>
              </a:rPr>
              <a:t>1.  IP </a:t>
            </a:r>
            <a:r>
              <a:rPr lang="zh-CN" altLang="en-US" sz="3200" dirty="0">
                <a:latin typeface="Arial" panose="020B0604020202020204" pitchFamily="34" charset="0"/>
                <a:ea typeface="黑体" panose="02010609060101010101" pitchFamily="49" charset="-122"/>
              </a:rPr>
              <a:t>数据报首部的固定部分中的各字段 </a:t>
            </a:r>
          </a:p>
        </p:txBody>
      </p:sp>
    </p:spTree>
    <p:extLst>
      <p:ext uri="{BB962C8B-B14F-4D97-AF65-F5344CB8AC3E}">
        <p14:creationId xmlns:p14="http://schemas.microsoft.com/office/powerpoint/2010/main" val="36577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2403"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2404"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2405"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2406"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2407"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2408"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2409"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2410"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2411"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2412"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2413"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2414"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2415"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2416"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2417"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2418"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2419"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2420"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2421"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2422"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2423"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2424"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2425"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2426"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2427"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2428"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2429"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2430"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2431"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2432"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2433"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2434"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2435"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2436"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2437"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2438"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2439" name="Group 41"/>
          <p:cNvGrpSpPr/>
          <p:nvPr/>
        </p:nvGrpSpPr>
        <p:grpSpPr bwMode="auto">
          <a:xfrm>
            <a:off x="1069975" y="3748088"/>
            <a:ext cx="131763" cy="69850"/>
            <a:chOff x="833" y="3024"/>
            <a:chExt cx="78" cy="51"/>
          </a:xfrm>
        </p:grpSpPr>
        <p:sp>
          <p:nvSpPr>
            <p:cNvPr id="102452"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2453"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2454"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2440" name="Group 45"/>
          <p:cNvGrpSpPr/>
          <p:nvPr/>
        </p:nvGrpSpPr>
        <p:grpSpPr bwMode="auto">
          <a:xfrm>
            <a:off x="8937625" y="3757613"/>
            <a:ext cx="131763" cy="66675"/>
            <a:chOff x="5432" y="3030"/>
            <a:chExt cx="78" cy="51"/>
          </a:xfrm>
        </p:grpSpPr>
        <p:sp>
          <p:nvSpPr>
            <p:cNvPr id="102449"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2450"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2451"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2441"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2442"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2443"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9"/>
          <p:cNvGrpSpPr/>
          <p:nvPr/>
        </p:nvGrpSpPr>
        <p:grpSpPr bwMode="auto">
          <a:xfrm>
            <a:off x="1147763" y="1341438"/>
            <a:ext cx="6823076" cy="5043487"/>
            <a:chOff x="723" y="845"/>
            <a:chExt cx="4298" cy="3177"/>
          </a:xfrm>
        </p:grpSpPr>
        <p:sp>
          <p:nvSpPr>
            <p:cNvPr id="102447" name="Text Box 74"/>
            <p:cNvSpPr txBox="1">
              <a:spLocks noChangeArrowheads="1"/>
            </p:cNvSpPr>
            <p:nvPr/>
          </p:nvSpPr>
          <p:spPr bwMode="auto">
            <a:xfrm>
              <a:off x="723" y="3150"/>
              <a:ext cx="4298" cy="872"/>
            </a:xfrm>
            <a:prstGeom prst="rect">
              <a:avLst/>
            </a:prstGeom>
            <a:noFill/>
            <a:ln w="9525">
              <a:noFill/>
              <a:miter lim="800000"/>
            </a:ln>
          </p:spPr>
          <p:txBody>
            <a:bodyPr wrap="none">
              <a:spAutoFit/>
            </a:bodyPr>
            <a:lstStyle/>
            <a:p>
              <a:r>
                <a:rPr lang="zh-CN" altLang="en-US" sz="2800" dirty="0"/>
                <a:t>首部长度</a:t>
              </a:r>
              <a:r>
                <a:rPr lang="en-US" altLang="zh-CN" sz="2800" dirty="0"/>
                <a:t> — </a:t>
              </a:r>
              <a:r>
                <a:rPr lang="zh-CN" altLang="en-US" sz="2800" dirty="0"/>
                <a:t>占 </a:t>
              </a:r>
              <a:r>
                <a:rPr lang="en-US" altLang="zh-CN" sz="2800" dirty="0"/>
                <a:t>4 </a:t>
              </a:r>
              <a:r>
                <a:rPr lang="zh-CN" altLang="en-US" sz="2800" dirty="0"/>
                <a:t>位，可表示的最大数值</a:t>
              </a:r>
            </a:p>
            <a:p>
              <a:r>
                <a:rPr lang="zh-CN" altLang="en-US" sz="2800" dirty="0"/>
                <a:t>是 </a:t>
              </a:r>
              <a:r>
                <a:rPr lang="en-US" altLang="zh-CN" sz="2800" dirty="0"/>
                <a:t>15 </a:t>
              </a:r>
              <a:r>
                <a:rPr lang="zh-CN" altLang="en-US" sz="2800" dirty="0"/>
                <a:t>个单位 </a:t>
              </a:r>
              <a:r>
                <a:rPr lang="en-US" altLang="zh-CN" sz="2800" dirty="0"/>
                <a:t>(</a:t>
              </a:r>
              <a:r>
                <a:rPr lang="zh-CN" altLang="en-US" sz="2800" dirty="0">
                  <a:solidFill>
                    <a:schemeClr val="hlink"/>
                  </a:solidFill>
                </a:rPr>
                <a:t>一个单位为 </a:t>
              </a:r>
              <a:r>
                <a:rPr lang="en-US" altLang="zh-CN" sz="2800" dirty="0">
                  <a:solidFill>
                    <a:schemeClr val="hlink"/>
                  </a:solidFill>
                </a:rPr>
                <a:t>4 </a:t>
              </a:r>
              <a:r>
                <a:rPr lang="zh-CN" altLang="en-US" sz="2800" dirty="0">
                  <a:solidFill>
                    <a:schemeClr val="hlink"/>
                  </a:solidFill>
                </a:rPr>
                <a:t>字节</a:t>
              </a:r>
              <a:r>
                <a:rPr lang="en-US" altLang="zh-CN" sz="2800" dirty="0"/>
                <a:t>)</a:t>
              </a:r>
              <a:r>
                <a:rPr lang="zh-CN" altLang="en-US" sz="2800" dirty="0"/>
                <a:t>，</a:t>
              </a:r>
              <a:endParaRPr lang="en-US" altLang="zh-CN" sz="2800" dirty="0"/>
            </a:p>
            <a:p>
              <a:r>
                <a:rPr lang="zh-CN" altLang="en-US" sz="2800" dirty="0"/>
                <a:t>因此 </a:t>
              </a:r>
              <a:r>
                <a:rPr lang="en-US" altLang="zh-CN" sz="2800" dirty="0"/>
                <a:t>IP </a:t>
              </a:r>
              <a:r>
                <a:rPr lang="zh-CN" altLang="en-US" sz="2800" dirty="0"/>
                <a:t>的首部长度的最大值是 </a:t>
              </a:r>
              <a:r>
                <a:rPr lang="en-US" altLang="zh-CN" sz="2800" dirty="0"/>
                <a:t>60 </a:t>
              </a:r>
              <a:r>
                <a:rPr lang="zh-CN" altLang="en-US" sz="2800" dirty="0"/>
                <a:t>字节。</a:t>
              </a:r>
            </a:p>
          </p:txBody>
        </p:sp>
        <p:sp>
          <p:nvSpPr>
            <p:cNvPr id="102448" name="Rectangle 78"/>
            <p:cNvSpPr>
              <a:spLocks noChangeArrowheads="1"/>
            </p:cNvSpPr>
            <p:nvPr/>
          </p:nvSpPr>
          <p:spPr bwMode="auto">
            <a:xfrm>
              <a:off x="1303" y="845"/>
              <a:ext cx="658" cy="317"/>
            </a:xfrm>
            <a:prstGeom prst="rect">
              <a:avLst/>
            </a:prstGeom>
            <a:noFill/>
            <a:ln w="76200">
              <a:solidFill>
                <a:schemeClr val="hlink"/>
              </a:solidFill>
              <a:miter lim="800000"/>
            </a:ln>
          </p:spPr>
          <p:txBody>
            <a:bodyPr wrap="none" anchor="ctr"/>
            <a:lstStyle/>
            <a:p>
              <a:endParaRPr lang="zh-CN" altLang="en-US"/>
            </a:p>
          </p:txBody>
        </p:sp>
      </p:grpSp>
      <p:sp>
        <p:nvSpPr>
          <p:cNvPr id="102445" name="AutoShape 80"/>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2446" name="Rectangle 81"/>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322503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Line 2"/>
          <p:cNvSpPr>
            <a:spLocks noChangeShapeType="1"/>
          </p:cNvSpPr>
          <p:nvPr/>
        </p:nvSpPr>
        <p:spPr bwMode="auto">
          <a:xfrm>
            <a:off x="395288" y="849313"/>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3427" name="Rectangle 3"/>
          <p:cNvSpPr>
            <a:spLocks noChangeArrowheads="1"/>
          </p:cNvSpPr>
          <p:nvPr/>
        </p:nvSpPr>
        <p:spPr bwMode="auto">
          <a:xfrm>
            <a:off x="176213" y="1712913"/>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3428" name="Rectangle 4"/>
          <p:cNvSpPr>
            <a:spLocks noChangeArrowheads="1"/>
          </p:cNvSpPr>
          <p:nvPr/>
        </p:nvSpPr>
        <p:spPr bwMode="auto">
          <a:xfrm>
            <a:off x="3094038" y="879475"/>
            <a:ext cx="1966912" cy="434975"/>
          </a:xfrm>
          <a:prstGeom prst="rect">
            <a:avLst/>
          </a:prstGeom>
          <a:solidFill>
            <a:srgbClr val="DDDDDD"/>
          </a:solidFill>
          <a:ln w="12700">
            <a:noFill/>
            <a:miter lim="800000"/>
          </a:ln>
        </p:spPr>
        <p:txBody>
          <a:bodyPr wrap="none" anchor="ctr"/>
          <a:lstStyle/>
          <a:p>
            <a:endParaRPr lang="zh-CN" altLang="en-US"/>
          </a:p>
        </p:txBody>
      </p:sp>
      <p:sp>
        <p:nvSpPr>
          <p:cNvPr id="103429" name="Rectangle 6"/>
          <p:cNvSpPr>
            <a:spLocks noChangeArrowheads="1"/>
          </p:cNvSpPr>
          <p:nvPr/>
        </p:nvSpPr>
        <p:spPr bwMode="auto">
          <a:xfrm>
            <a:off x="1136650" y="869950"/>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3430" name="Rectangle 7"/>
          <p:cNvSpPr>
            <a:spLocks noChangeArrowheads="1"/>
          </p:cNvSpPr>
          <p:nvPr/>
        </p:nvSpPr>
        <p:spPr bwMode="auto">
          <a:xfrm>
            <a:off x="1150938" y="3524250"/>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3431" name="Line 8"/>
          <p:cNvSpPr>
            <a:spLocks noChangeShapeType="1"/>
          </p:cNvSpPr>
          <p:nvPr/>
        </p:nvSpPr>
        <p:spPr bwMode="auto">
          <a:xfrm>
            <a:off x="1131888" y="1320800"/>
            <a:ext cx="7878762" cy="0"/>
          </a:xfrm>
          <a:prstGeom prst="line">
            <a:avLst/>
          </a:prstGeom>
          <a:noFill/>
          <a:ln w="12700">
            <a:solidFill>
              <a:schemeClr val="tx1"/>
            </a:solidFill>
            <a:round/>
          </a:ln>
        </p:spPr>
        <p:txBody>
          <a:bodyPr wrap="none" anchor="ctr"/>
          <a:lstStyle/>
          <a:p>
            <a:endParaRPr lang="zh-CN" altLang="en-US"/>
          </a:p>
        </p:txBody>
      </p:sp>
      <p:sp>
        <p:nvSpPr>
          <p:cNvPr id="103432" name="Line 9"/>
          <p:cNvSpPr>
            <a:spLocks noChangeShapeType="1"/>
          </p:cNvSpPr>
          <p:nvPr/>
        </p:nvSpPr>
        <p:spPr bwMode="auto">
          <a:xfrm>
            <a:off x="1131888" y="1763713"/>
            <a:ext cx="7878762" cy="0"/>
          </a:xfrm>
          <a:prstGeom prst="line">
            <a:avLst/>
          </a:prstGeom>
          <a:noFill/>
          <a:ln w="12700">
            <a:solidFill>
              <a:schemeClr val="tx1"/>
            </a:solidFill>
            <a:round/>
          </a:ln>
        </p:spPr>
        <p:txBody>
          <a:bodyPr wrap="none" anchor="ctr"/>
          <a:lstStyle/>
          <a:p>
            <a:endParaRPr lang="zh-CN" altLang="en-US"/>
          </a:p>
        </p:txBody>
      </p:sp>
      <p:sp>
        <p:nvSpPr>
          <p:cNvPr id="103433" name="Line 10"/>
          <p:cNvSpPr>
            <a:spLocks noChangeShapeType="1"/>
          </p:cNvSpPr>
          <p:nvPr/>
        </p:nvSpPr>
        <p:spPr bwMode="auto">
          <a:xfrm>
            <a:off x="1131888" y="2208213"/>
            <a:ext cx="7878762" cy="0"/>
          </a:xfrm>
          <a:prstGeom prst="line">
            <a:avLst/>
          </a:prstGeom>
          <a:noFill/>
          <a:ln w="12700">
            <a:solidFill>
              <a:schemeClr val="tx1"/>
            </a:solidFill>
            <a:round/>
          </a:ln>
        </p:spPr>
        <p:txBody>
          <a:bodyPr wrap="none" anchor="ctr"/>
          <a:lstStyle/>
          <a:p>
            <a:endParaRPr lang="zh-CN" altLang="en-US"/>
          </a:p>
        </p:txBody>
      </p:sp>
      <p:sp>
        <p:nvSpPr>
          <p:cNvPr id="103434" name="Line 11"/>
          <p:cNvSpPr>
            <a:spLocks noChangeShapeType="1"/>
          </p:cNvSpPr>
          <p:nvPr/>
        </p:nvSpPr>
        <p:spPr bwMode="auto">
          <a:xfrm>
            <a:off x="1131888" y="2646363"/>
            <a:ext cx="7878762" cy="0"/>
          </a:xfrm>
          <a:prstGeom prst="line">
            <a:avLst/>
          </a:prstGeom>
          <a:noFill/>
          <a:ln w="12700">
            <a:solidFill>
              <a:schemeClr val="tx1"/>
            </a:solidFill>
            <a:round/>
          </a:ln>
        </p:spPr>
        <p:txBody>
          <a:bodyPr wrap="none" anchor="ctr"/>
          <a:lstStyle/>
          <a:p>
            <a:endParaRPr lang="zh-CN" altLang="en-US"/>
          </a:p>
        </p:txBody>
      </p:sp>
      <p:sp>
        <p:nvSpPr>
          <p:cNvPr id="103435" name="Line 12"/>
          <p:cNvSpPr>
            <a:spLocks noChangeShapeType="1"/>
          </p:cNvSpPr>
          <p:nvPr/>
        </p:nvSpPr>
        <p:spPr bwMode="auto">
          <a:xfrm>
            <a:off x="1131888" y="3090863"/>
            <a:ext cx="7878762" cy="0"/>
          </a:xfrm>
          <a:prstGeom prst="line">
            <a:avLst/>
          </a:prstGeom>
          <a:noFill/>
          <a:ln w="12700">
            <a:solidFill>
              <a:schemeClr val="tx1"/>
            </a:solidFill>
            <a:round/>
          </a:ln>
        </p:spPr>
        <p:txBody>
          <a:bodyPr wrap="none" anchor="ctr"/>
          <a:lstStyle/>
          <a:p>
            <a:endParaRPr lang="zh-CN" altLang="en-US"/>
          </a:p>
        </p:txBody>
      </p:sp>
      <p:sp>
        <p:nvSpPr>
          <p:cNvPr id="103436" name="Line 13"/>
          <p:cNvSpPr>
            <a:spLocks noChangeShapeType="1"/>
          </p:cNvSpPr>
          <p:nvPr/>
        </p:nvSpPr>
        <p:spPr bwMode="auto">
          <a:xfrm>
            <a:off x="2100263" y="877888"/>
            <a:ext cx="0" cy="442912"/>
          </a:xfrm>
          <a:prstGeom prst="line">
            <a:avLst/>
          </a:prstGeom>
          <a:noFill/>
          <a:ln w="12700">
            <a:solidFill>
              <a:schemeClr val="tx1"/>
            </a:solidFill>
            <a:round/>
          </a:ln>
        </p:spPr>
        <p:txBody>
          <a:bodyPr wrap="none" anchor="ctr"/>
          <a:lstStyle/>
          <a:p>
            <a:endParaRPr lang="zh-CN" altLang="en-US"/>
          </a:p>
        </p:txBody>
      </p:sp>
      <p:sp>
        <p:nvSpPr>
          <p:cNvPr id="103437" name="Line 14"/>
          <p:cNvSpPr>
            <a:spLocks noChangeShapeType="1"/>
          </p:cNvSpPr>
          <p:nvPr/>
        </p:nvSpPr>
        <p:spPr bwMode="auto">
          <a:xfrm>
            <a:off x="3084513" y="877888"/>
            <a:ext cx="0" cy="442912"/>
          </a:xfrm>
          <a:prstGeom prst="line">
            <a:avLst/>
          </a:prstGeom>
          <a:noFill/>
          <a:ln w="12700">
            <a:solidFill>
              <a:schemeClr val="tx1"/>
            </a:solidFill>
            <a:round/>
          </a:ln>
        </p:spPr>
        <p:txBody>
          <a:bodyPr wrap="none" anchor="ctr"/>
          <a:lstStyle/>
          <a:p>
            <a:endParaRPr lang="zh-CN" altLang="en-US"/>
          </a:p>
        </p:txBody>
      </p:sp>
      <p:sp>
        <p:nvSpPr>
          <p:cNvPr id="103438" name="Line 15"/>
          <p:cNvSpPr>
            <a:spLocks noChangeShapeType="1"/>
          </p:cNvSpPr>
          <p:nvPr/>
        </p:nvSpPr>
        <p:spPr bwMode="auto">
          <a:xfrm>
            <a:off x="3084513" y="1773238"/>
            <a:ext cx="0" cy="431800"/>
          </a:xfrm>
          <a:prstGeom prst="line">
            <a:avLst/>
          </a:prstGeom>
          <a:noFill/>
          <a:ln w="12700">
            <a:solidFill>
              <a:schemeClr val="tx1"/>
            </a:solidFill>
            <a:round/>
          </a:ln>
        </p:spPr>
        <p:txBody>
          <a:bodyPr wrap="none" anchor="ctr"/>
          <a:lstStyle/>
          <a:p>
            <a:endParaRPr lang="zh-CN" altLang="en-US"/>
          </a:p>
        </p:txBody>
      </p:sp>
      <p:sp>
        <p:nvSpPr>
          <p:cNvPr id="103439" name="Line 16"/>
          <p:cNvSpPr>
            <a:spLocks noChangeShapeType="1"/>
          </p:cNvSpPr>
          <p:nvPr/>
        </p:nvSpPr>
        <p:spPr bwMode="auto">
          <a:xfrm>
            <a:off x="5057775" y="877888"/>
            <a:ext cx="0" cy="1327150"/>
          </a:xfrm>
          <a:prstGeom prst="line">
            <a:avLst/>
          </a:prstGeom>
          <a:noFill/>
          <a:ln w="12700">
            <a:solidFill>
              <a:schemeClr val="tx1"/>
            </a:solidFill>
            <a:round/>
          </a:ln>
        </p:spPr>
        <p:txBody>
          <a:bodyPr wrap="none" anchor="ctr"/>
          <a:lstStyle/>
          <a:p>
            <a:endParaRPr lang="zh-CN" altLang="en-US"/>
          </a:p>
        </p:txBody>
      </p:sp>
      <p:sp>
        <p:nvSpPr>
          <p:cNvPr id="103440" name="Line 17"/>
          <p:cNvSpPr>
            <a:spLocks noChangeShapeType="1"/>
          </p:cNvSpPr>
          <p:nvPr/>
        </p:nvSpPr>
        <p:spPr bwMode="auto">
          <a:xfrm flipV="1">
            <a:off x="7029450" y="3086100"/>
            <a:ext cx="0" cy="441325"/>
          </a:xfrm>
          <a:prstGeom prst="line">
            <a:avLst/>
          </a:prstGeom>
          <a:noFill/>
          <a:ln w="12700">
            <a:solidFill>
              <a:schemeClr val="tx1"/>
            </a:solidFill>
            <a:round/>
          </a:ln>
        </p:spPr>
        <p:txBody>
          <a:bodyPr wrap="none" anchor="ctr"/>
          <a:lstStyle/>
          <a:p>
            <a:endParaRPr lang="zh-CN" altLang="en-US"/>
          </a:p>
        </p:txBody>
      </p:sp>
      <p:sp>
        <p:nvSpPr>
          <p:cNvPr id="103441" name="Line 18"/>
          <p:cNvSpPr>
            <a:spLocks noChangeShapeType="1"/>
          </p:cNvSpPr>
          <p:nvPr/>
        </p:nvSpPr>
        <p:spPr bwMode="auto">
          <a:xfrm>
            <a:off x="5859463" y="1330325"/>
            <a:ext cx="0" cy="433388"/>
          </a:xfrm>
          <a:prstGeom prst="line">
            <a:avLst/>
          </a:prstGeom>
          <a:noFill/>
          <a:ln w="12700">
            <a:solidFill>
              <a:schemeClr val="tx1"/>
            </a:solidFill>
            <a:round/>
          </a:ln>
        </p:spPr>
        <p:txBody>
          <a:bodyPr wrap="none" anchor="ctr"/>
          <a:lstStyle/>
          <a:p>
            <a:endParaRPr lang="zh-CN" altLang="en-US"/>
          </a:p>
        </p:txBody>
      </p:sp>
      <p:sp>
        <p:nvSpPr>
          <p:cNvPr id="103442" name="Rectangle 19"/>
          <p:cNvSpPr>
            <a:spLocks noChangeArrowheads="1"/>
          </p:cNvSpPr>
          <p:nvPr/>
        </p:nvSpPr>
        <p:spPr bwMode="auto">
          <a:xfrm>
            <a:off x="10795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3443" name="Rectangle 20"/>
          <p:cNvSpPr>
            <a:spLocks noChangeArrowheads="1"/>
          </p:cNvSpPr>
          <p:nvPr/>
        </p:nvSpPr>
        <p:spPr bwMode="auto">
          <a:xfrm>
            <a:off x="2014538" y="490538"/>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3444" name="Rectangle 21"/>
          <p:cNvSpPr>
            <a:spLocks noChangeArrowheads="1"/>
          </p:cNvSpPr>
          <p:nvPr/>
        </p:nvSpPr>
        <p:spPr bwMode="auto">
          <a:xfrm>
            <a:off x="30099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3445" name="Rectangle 22"/>
          <p:cNvSpPr>
            <a:spLocks noChangeArrowheads="1"/>
          </p:cNvSpPr>
          <p:nvPr/>
        </p:nvSpPr>
        <p:spPr bwMode="auto">
          <a:xfrm>
            <a:off x="4960938"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3446" name="Rectangle 23"/>
          <p:cNvSpPr>
            <a:spLocks noChangeArrowheads="1"/>
          </p:cNvSpPr>
          <p:nvPr/>
        </p:nvSpPr>
        <p:spPr bwMode="auto">
          <a:xfrm>
            <a:off x="5757863" y="490538"/>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3447" name="Rectangle 24"/>
          <p:cNvSpPr>
            <a:spLocks noChangeArrowheads="1"/>
          </p:cNvSpPr>
          <p:nvPr/>
        </p:nvSpPr>
        <p:spPr bwMode="auto">
          <a:xfrm>
            <a:off x="6932613"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3448" name="Rectangle 25"/>
          <p:cNvSpPr>
            <a:spLocks noChangeArrowheads="1"/>
          </p:cNvSpPr>
          <p:nvPr/>
        </p:nvSpPr>
        <p:spPr bwMode="auto">
          <a:xfrm>
            <a:off x="8645525"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3449" name="Rectangle 26"/>
          <p:cNvSpPr>
            <a:spLocks noChangeArrowheads="1"/>
          </p:cNvSpPr>
          <p:nvPr/>
        </p:nvSpPr>
        <p:spPr bwMode="auto">
          <a:xfrm>
            <a:off x="1228725" y="90487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3450" name="Rectangle 27"/>
          <p:cNvSpPr>
            <a:spLocks noChangeArrowheads="1"/>
          </p:cNvSpPr>
          <p:nvPr/>
        </p:nvSpPr>
        <p:spPr bwMode="auto">
          <a:xfrm>
            <a:off x="5116513" y="1381125"/>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3451" name="Rectangle 28"/>
          <p:cNvSpPr>
            <a:spLocks noChangeArrowheads="1"/>
          </p:cNvSpPr>
          <p:nvPr/>
        </p:nvSpPr>
        <p:spPr bwMode="auto">
          <a:xfrm>
            <a:off x="1425575" y="1785938"/>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3452" name="Rectangle 29"/>
          <p:cNvSpPr>
            <a:spLocks noChangeArrowheads="1"/>
          </p:cNvSpPr>
          <p:nvPr/>
        </p:nvSpPr>
        <p:spPr bwMode="auto">
          <a:xfrm>
            <a:off x="3556000" y="1785938"/>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3453" name="Rectangle 30"/>
          <p:cNvSpPr>
            <a:spLocks noChangeArrowheads="1"/>
          </p:cNvSpPr>
          <p:nvPr/>
        </p:nvSpPr>
        <p:spPr bwMode="auto">
          <a:xfrm>
            <a:off x="2570163" y="138112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3454" name="Rectangle 32"/>
          <p:cNvSpPr>
            <a:spLocks noChangeArrowheads="1"/>
          </p:cNvSpPr>
          <p:nvPr/>
        </p:nvSpPr>
        <p:spPr bwMode="auto">
          <a:xfrm>
            <a:off x="6507163" y="904875"/>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3455" name="Rectangle 33"/>
          <p:cNvSpPr>
            <a:spLocks noChangeArrowheads="1"/>
          </p:cNvSpPr>
          <p:nvPr/>
        </p:nvSpPr>
        <p:spPr bwMode="auto">
          <a:xfrm>
            <a:off x="6778625" y="13811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3456" name="Rectangle 34"/>
          <p:cNvSpPr>
            <a:spLocks noChangeArrowheads="1"/>
          </p:cNvSpPr>
          <p:nvPr/>
        </p:nvSpPr>
        <p:spPr bwMode="auto">
          <a:xfrm>
            <a:off x="7502525" y="311467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3457" name="Rectangle 35"/>
          <p:cNvSpPr>
            <a:spLocks noChangeArrowheads="1"/>
          </p:cNvSpPr>
          <p:nvPr/>
        </p:nvSpPr>
        <p:spPr bwMode="auto">
          <a:xfrm>
            <a:off x="5926138" y="1785938"/>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3458" name="Rectangle 36"/>
          <p:cNvSpPr>
            <a:spLocks noChangeArrowheads="1"/>
          </p:cNvSpPr>
          <p:nvPr/>
        </p:nvSpPr>
        <p:spPr bwMode="auto">
          <a:xfrm>
            <a:off x="4416425" y="22447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3459" name="Rectangle 37"/>
          <p:cNvSpPr>
            <a:spLocks noChangeArrowheads="1"/>
          </p:cNvSpPr>
          <p:nvPr/>
        </p:nvSpPr>
        <p:spPr bwMode="auto">
          <a:xfrm>
            <a:off x="4160838" y="2686050"/>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3460" name="Rectangle 38"/>
          <p:cNvSpPr>
            <a:spLocks noChangeArrowheads="1"/>
          </p:cNvSpPr>
          <p:nvPr/>
        </p:nvSpPr>
        <p:spPr bwMode="auto">
          <a:xfrm>
            <a:off x="2228850" y="3114675"/>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3461" name="Rectangle 39"/>
          <p:cNvSpPr>
            <a:spLocks noChangeArrowheads="1"/>
          </p:cNvSpPr>
          <p:nvPr/>
        </p:nvSpPr>
        <p:spPr bwMode="auto">
          <a:xfrm>
            <a:off x="608013" y="476250"/>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3462" name="Rectangle 40"/>
          <p:cNvSpPr>
            <a:spLocks noChangeArrowheads="1"/>
          </p:cNvSpPr>
          <p:nvPr/>
        </p:nvSpPr>
        <p:spPr bwMode="auto">
          <a:xfrm>
            <a:off x="2003425" y="885825"/>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3463" name="Group 41"/>
          <p:cNvGrpSpPr/>
          <p:nvPr/>
        </p:nvGrpSpPr>
        <p:grpSpPr bwMode="auto">
          <a:xfrm>
            <a:off x="1069975" y="3255963"/>
            <a:ext cx="131763" cy="69850"/>
            <a:chOff x="833" y="3024"/>
            <a:chExt cx="78" cy="51"/>
          </a:xfrm>
        </p:grpSpPr>
        <p:sp>
          <p:nvSpPr>
            <p:cNvPr id="103476"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3477"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3478"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3464" name="Group 45"/>
          <p:cNvGrpSpPr/>
          <p:nvPr/>
        </p:nvGrpSpPr>
        <p:grpSpPr bwMode="auto">
          <a:xfrm>
            <a:off x="8937625" y="3265488"/>
            <a:ext cx="131763" cy="66675"/>
            <a:chOff x="5432" y="3030"/>
            <a:chExt cx="78" cy="51"/>
          </a:xfrm>
        </p:grpSpPr>
        <p:sp>
          <p:nvSpPr>
            <p:cNvPr id="103473"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3474"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3475"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3465" name="Rectangle 69"/>
          <p:cNvSpPr>
            <a:spLocks noChangeArrowheads="1"/>
          </p:cNvSpPr>
          <p:nvPr/>
        </p:nvSpPr>
        <p:spPr bwMode="auto">
          <a:xfrm>
            <a:off x="3811588" y="3657600"/>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3466" name="Rectangle 71"/>
          <p:cNvSpPr>
            <a:spLocks noChangeArrowheads="1"/>
          </p:cNvSpPr>
          <p:nvPr/>
        </p:nvSpPr>
        <p:spPr bwMode="auto">
          <a:xfrm>
            <a:off x="611188" y="1281113"/>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3467" name="Rectangle 72"/>
          <p:cNvSpPr>
            <a:spLocks noChangeArrowheads="1"/>
          </p:cNvSpPr>
          <p:nvPr/>
        </p:nvSpPr>
        <p:spPr bwMode="auto">
          <a:xfrm>
            <a:off x="468313" y="3008313"/>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80"/>
          <p:cNvGrpSpPr/>
          <p:nvPr/>
        </p:nvGrpSpPr>
        <p:grpSpPr bwMode="auto">
          <a:xfrm>
            <a:off x="1016000" y="849313"/>
            <a:ext cx="8264527" cy="5372099"/>
            <a:chOff x="640" y="845"/>
            <a:chExt cx="5206" cy="3384"/>
          </a:xfrm>
        </p:grpSpPr>
        <p:sp>
          <p:nvSpPr>
            <p:cNvPr id="103471" name="Text Box 74"/>
            <p:cNvSpPr txBox="1">
              <a:spLocks noChangeArrowheads="1"/>
            </p:cNvSpPr>
            <p:nvPr/>
          </p:nvSpPr>
          <p:spPr bwMode="auto">
            <a:xfrm>
              <a:off x="640" y="3008"/>
              <a:ext cx="5206" cy="1221"/>
            </a:xfrm>
            <a:prstGeom prst="rect">
              <a:avLst/>
            </a:prstGeom>
            <a:noFill/>
            <a:ln w="9525">
              <a:noFill/>
              <a:miter lim="800000"/>
            </a:ln>
          </p:spPr>
          <p:txBody>
            <a:bodyPr wrap="none">
              <a:spAutoFit/>
            </a:bodyPr>
            <a:lstStyle/>
            <a:p>
              <a:r>
                <a:rPr lang="zh-CN" altLang="en-US" sz="2400" dirty="0">
                  <a:latin typeface="+mn-lt"/>
                </a:rPr>
                <a:t>区分服务 </a:t>
              </a:r>
              <a:r>
                <a:rPr lang="en-US" altLang="zh-CN" sz="2400" dirty="0">
                  <a:latin typeface="+mn-lt"/>
                </a:rPr>
                <a:t>— </a:t>
              </a:r>
              <a:r>
                <a:rPr lang="zh-CN" altLang="en-US" sz="2400" dirty="0">
                  <a:latin typeface="+mn-lt"/>
                </a:rPr>
                <a:t>占 </a:t>
              </a:r>
              <a:r>
                <a:rPr lang="en-US" altLang="zh-CN" sz="2400" dirty="0">
                  <a:latin typeface="+mn-lt"/>
                </a:rPr>
                <a:t>8 </a:t>
              </a:r>
              <a:r>
                <a:rPr lang="zh-CN" altLang="en-US" sz="2400" dirty="0">
                  <a:latin typeface="+mn-lt"/>
                </a:rPr>
                <a:t>位，用来获得更好的服务。</a:t>
              </a:r>
            </a:p>
            <a:p>
              <a:r>
                <a:rPr lang="zh-CN" altLang="en-US" sz="2400" dirty="0">
                  <a:latin typeface="+mn-lt"/>
                </a:rPr>
                <a:t>在旧标准中叫做服务类型</a:t>
              </a:r>
              <a:r>
                <a:rPr lang="en-US" altLang="zh-CN" sz="2400" dirty="0">
                  <a:latin typeface="+mn-lt"/>
                </a:rPr>
                <a:t>(</a:t>
              </a:r>
              <a:r>
                <a:rPr lang="en-US" altLang="zh-CN" sz="2400" dirty="0" err="1">
                  <a:latin typeface="+mn-lt"/>
                </a:rPr>
                <a:t>ToS</a:t>
              </a:r>
              <a:r>
                <a:rPr lang="en-US" altLang="zh-CN" sz="2400" dirty="0">
                  <a:latin typeface="+mn-lt"/>
                </a:rPr>
                <a:t>)</a:t>
              </a:r>
              <a:r>
                <a:rPr lang="zh-CN" altLang="en-US" sz="2400" dirty="0">
                  <a:latin typeface="+mn-lt"/>
                </a:rPr>
                <a:t>，但实际上一直未被使用过。</a:t>
              </a:r>
            </a:p>
            <a:p>
              <a:r>
                <a:rPr lang="en-US" altLang="zh-CN" sz="2400" dirty="0">
                  <a:latin typeface="+mn-lt"/>
                </a:rPr>
                <a:t>1998 </a:t>
              </a:r>
              <a:r>
                <a:rPr lang="zh-CN" altLang="en-US" sz="2400" dirty="0">
                  <a:latin typeface="+mn-lt"/>
                </a:rPr>
                <a:t>年这个字段改名为</a:t>
              </a:r>
              <a:r>
                <a:rPr lang="zh-CN" altLang="en-US" sz="2400" dirty="0">
                  <a:solidFill>
                    <a:srgbClr val="FF0000"/>
                  </a:solidFill>
                  <a:latin typeface="+mn-lt"/>
                </a:rPr>
                <a:t>区分服务</a:t>
              </a:r>
              <a:r>
                <a:rPr lang="zh-CN" altLang="en-US" sz="2400" dirty="0">
                  <a:latin typeface="+mn-lt"/>
                </a:rPr>
                <a:t>。</a:t>
              </a:r>
            </a:p>
            <a:p>
              <a:r>
                <a:rPr lang="zh-CN" altLang="en-US" sz="2400" dirty="0">
                  <a:latin typeface="+mn-lt"/>
                </a:rPr>
                <a:t>只有在使用区分服务</a:t>
              </a:r>
              <a:r>
                <a:rPr lang="en-US" altLang="zh-CN" sz="2400" dirty="0">
                  <a:latin typeface="+mn-lt"/>
                </a:rPr>
                <a:t>(DiffServ)</a:t>
              </a:r>
              <a:r>
                <a:rPr lang="zh-CN" altLang="en-US" sz="2400" dirty="0">
                  <a:latin typeface="+mn-lt"/>
                </a:rPr>
                <a:t>时，这个字段才起作用。</a:t>
              </a:r>
            </a:p>
            <a:p>
              <a:r>
                <a:rPr lang="zh-CN" altLang="en-US" sz="2400" dirty="0">
                  <a:latin typeface="+mn-lt"/>
                </a:rPr>
                <a:t>在一般的情况下都不使用这个字段 </a:t>
              </a:r>
            </a:p>
          </p:txBody>
        </p:sp>
        <p:sp>
          <p:nvSpPr>
            <p:cNvPr id="103472" name="Rectangle 76"/>
            <p:cNvSpPr>
              <a:spLocks noChangeArrowheads="1"/>
            </p:cNvSpPr>
            <p:nvPr/>
          </p:nvSpPr>
          <p:spPr bwMode="auto">
            <a:xfrm>
              <a:off x="1950" y="845"/>
              <a:ext cx="1248" cy="317"/>
            </a:xfrm>
            <a:prstGeom prst="rect">
              <a:avLst/>
            </a:prstGeom>
            <a:noFill/>
            <a:ln w="76200">
              <a:solidFill>
                <a:schemeClr val="hlink"/>
              </a:solidFill>
              <a:miter lim="800000"/>
            </a:ln>
          </p:spPr>
          <p:txBody>
            <a:bodyPr wrap="none" anchor="ctr"/>
            <a:lstStyle/>
            <a:p>
              <a:endParaRPr lang="zh-CN" altLang="en-US"/>
            </a:p>
          </p:txBody>
        </p:sp>
      </p:grpSp>
      <p:sp>
        <p:nvSpPr>
          <p:cNvPr id="103469" name="AutoShape 78"/>
          <p:cNvSpPr/>
          <p:nvPr/>
        </p:nvSpPr>
        <p:spPr bwMode="auto">
          <a:xfrm>
            <a:off x="949325" y="920750"/>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3470" name="Rectangle 79"/>
          <p:cNvSpPr>
            <a:spLocks noChangeArrowheads="1"/>
          </p:cNvSpPr>
          <p:nvPr/>
        </p:nvSpPr>
        <p:spPr bwMode="auto">
          <a:xfrm>
            <a:off x="3381375" y="904875"/>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13891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p:cNvPicPr>
            <a:picLocks noChangeAspect="1" noChangeArrowheads="1"/>
          </p:cNvPicPr>
          <p:nvPr/>
        </p:nvPicPr>
        <p:blipFill>
          <a:blip r:embed="rId3" cstate="print"/>
          <a:srcRect/>
          <a:stretch>
            <a:fillRect/>
          </a:stretch>
        </p:blipFill>
        <p:spPr bwMode="auto">
          <a:xfrm>
            <a:off x="365967" y="1958313"/>
            <a:ext cx="8107362" cy="1692275"/>
          </a:xfrm>
          <a:prstGeom prst="rect">
            <a:avLst/>
          </a:prstGeom>
          <a:noFill/>
          <a:ln w="9525">
            <a:noFill/>
            <a:miter lim="800000"/>
            <a:headEnd/>
            <a:tailEnd/>
          </a:ln>
        </p:spPr>
      </p:pic>
      <p:sp>
        <p:nvSpPr>
          <p:cNvPr id="73731" name="Rectangle 4"/>
          <p:cNvSpPr>
            <a:spLocks noGrp="1" noChangeArrowheads="1"/>
          </p:cNvSpPr>
          <p:nvPr>
            <p:ph type="title"/>
          </p:nvPr>
        </p:nvSpPr>
        <p:spPr/>
        <p:txBody>
          <a:bodyPr/>
          <a:lstStyle/>
          <a:p>
            <a:r>
              <a:rPr lang="zh-CN" altLang="en-US" dirty="0">
                <a:latin typeface="Gill Sans MT" panose="020B0502020104020203" pitchFamily="34" charset="0"/>
              </a:rPr>
              <a:t>服务类型或区分服务</a:t>
            </a:r>
          </a:p>
        </p:txBody>
      </p:sp>
      <p:sp>
        <p:nvSpPr>
          <p:cNvPr id="2" name="内容占位符 1"/>
          <p:cNvSpPr>
            <a:spLocks noGrp="1"/>
          </p:cNvSpPr>
          <p:nvPr>
            <p:ph idx="1"/>
          </p:nvPr>
        </p:nvSpPr>
        <p:spPr>
          <a:xfrm>
            <a:off x="365967" y="4049486"/>
            <a:ext cx="8483600" cy="2265750"/>
          </a:xfrm>
        </p:spPr>
        <p:txBody>
          <a:bodyPr/>
          <a:lstStyle/>
          <a:p>
            <a:pPr marL="0" indent="0">
              <a:buNone/>
            </a:pPr>
            <a:r>
              <a:rPr lang="zh-CN" altLang="en-US" b="1" dirty="0">
                <a:solidFill>
                  <a:srgbClr val="FF0000"/>
                </a:solidFill>
                <a:latin typeface="Gill Sans MT" panose="020B0502020104020203" pitchFamily="34" charset="0"/>
              </a:rPr>
              <a:t>区分</a:t>
            </a:r>
            <a:r>
              <a:rPr lang="zh-CN" altLang="en-US" b="1" dirty="0" smtClean="0">
                <a:solidFill>
                  <a:srgbClr val="FF0000"/>
                </a:solidFill>
                <a:latin typeface="Gill Sans MT" panose="020B0502020104020203" pitchFamily="34" charset="0"/>
              </a:rPr>
              <a:t>服务</a:t>
            </a:r>
            <a:endParaRPr lang="en-US" altLang="zh-CN" b="1" dirty="0" smtClean="0">
              <a:solidFill>
                <a:srgbClr val="FF0000"/>
              </a:solidFill>
              <a:latin typeface="Gill Sans MT" panose="020B0502020104020203" pitchFamily="34" charset="0"/>
            </a:endParaRPr>
          </a:p>
          <a:p>
            <a:pPr marL="342000" indent="-342000">
              <a:spcBef>
                <a:spcPts val="600"/>
              </a:spcBef>
              <a:buNone/>
            </a:pPr>
            <a:r>
              <a:rPr lang="en-US" altLang="zh-CN" dirty="0"/>
              <a:t>(a</a:t>
            </a:r>
            <a:r>
              <a:rPr lang="en-US" altLang="zh-CN" dirty="0" smtClean="0"/>
              <a:t>) </a:t>
            </a:r>
            <a:r>
              <a:rPr lang="zh-CN" altLang="en-US" dirty="0" smtClean="0"/>
              <a:t>当</a:t>
            </a:r>
            <a:r>
              <a:rPr lang="zh-CN" altLang="en-US" dirty="0"/>
              <a:t>最右边的</a:t>
            </a:r>
            <a:r>
              <a:rPr lang="en-US" altLang="zh-CN" dirty="0"/>
              <a:t>3</a:t>
            </a:r>
            <a:r>
              <a:rPr lang="zh-CN" altLang="en-US" dirty="0"/>
              <a:t>位为</a:t>
            </a:r>
            <a:r>
              <a:rPr lang="en-US" altLang="zh-CN" dirty="0"/>
              <a:t>0</a:t>
            </a:r>
            <a:r>
              <a:rPr lang="zh-CN" altLang="en-US" dirty="0"/>
              <a:t>时，最左边的</a:t>
            </a:r>
            <a:r>
              <a:rPr lang="en-US" altLang="zh-CN" dirty="0"/>
              <a:t>3</a:t>
            </a:r>
            <a:r>
              <a:rPr lang="zh-CN" altLang="en-US" dirty="0"/>
              <a:t>位的解释与服务类型解释中的</a:t>
            </a:r>
            <a:r>
              <a:rPr lang="zh-CN" altLang="en-US" dirty="0" smtClean="0"/>
              <a:t>优先比特相同</a:t>
            </a:r>
            <a:r>
              <a:rPr lang="zh-CN" altLang="en-US" dirty="0"/>
              <a:t>。</a:t>
            </a:r>
          </a:p>
          <a:p>
            <a:pPr marL="342000" indent="-342000">
              <a:spcBef>
                <a:spcPts val="600"/>
              </a:spcBef>
              <a:buNone/>
            </a:pPr>
            <a:r>
              <a:rPr lang="en-US" altLang="zh-CN" dirty="0"/>
              <a:t>(b</a:t>
            </a:r>
            <a:r>
              <a:rPr lang="en-US" altLang="zh-CN" dirty="0" smtClean="0"/>
              <a:t>) </a:t>
            </a:r>
            <a:r>
              <a:rPr lang="zh-CN" altLang="en-US" dirty="0" smtClean="0"/>
              <a:t>当</a:t>
            </a:r>
            <a:r>
              <a:rPr lang="zh-CN" altLang="en-US" dirty="0"/>
              <a:t>最右边的</a:t>
            </a:r>
            <a:r>
              <a:rPr lang="en-US" altLang="zh-CN" dirty="0"/>
              <a:t>3</a:t>
            </a:r>
            <a:r>
              <a:rPr lang="zh-CN" altLang="en-US" dirty="0"/>
              <a:t>位不全是</a:t>
            </a:r>
            <a:r>
              <a:rPr lang="en-US" altLang="zh-CN" dirty="0"/>
              <a:t>0</a:t>
            </a:r>
            <a:r>
              <a:rPr lang="zh-CN" altLang="en-US" dirty="0"/>
              <a:t>时，</a:t>
            </a:r>
            <a:r>
              <a:rPr lang="en-US" altLang="zh-CN" dirty="0"/>
              <a:t>6</a:t>
            </a:r>
            <a:r>
              <a:rPr lang="zh-CN" altLang="en-US" dirty="0"/>
              <a:t>位根据互联网或地方当局分配的优先级定义</a:t>
            </a:r>
            <a:r>
              <a:rPr lang="en-US" altLang="zh-CN" dirty="0"/>
              <a:t>63</a:t>
            </a:r>
            <a:r>
              <a:rPr lang="zh-CN" altLang="en-US" dirty="0"/>
              <a:t>种服务</a:t>
            </a:r>
            <a:r>
              <a:rPr lang="zh-CN" altLang="en-US" dirty="0" smtClean="0"/>
              <a:t>。</a:t>
            </a:r>
            <a:r>
              <a:rPr lang="en-US" altLang="zh-CN" dirty="0" smtClean="0"/>
              <a:t>000001 </a:t>
            </a:r>
            <a:r>
              <a:rPr lang="zh-CN" altLang="en-US" dirty="0"/>
              <a:t>～ </a:t>
            </a:r>
            <a:r>
              <a:rPr lang="en-US" altLang="zh-CN" dirty="0"/>
              <a:t>111110】</a:t>
            </a:r>
            <a:endParaRPr lang="zh-CN" altLang="en-US" dirty="0"/>
          </a:p>
        </p:txBody>
      </p:sp>
    </p:spTree>
    <p:extLst>
      <p:ext uri="{BB962C8B-B14F-4D97-AF65-F5344CB8AC3E}">
        <p14:creationId xmlns:p14="http://schemas.microsoft.com/office/powerpoint/2010/main" val="3446295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Line 2"/>
          <p:cNvSpPr>
            <a:spLocks noChangeShapeType="1"/>
          </p:cNvSpPr>
          <p:nvPr/>
        </p:nvSpPr>
        <p:spPr bwMode="auto">
          <a:xfrm>
            <a:off x="395288" y="11382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4451" name="Rectangle 3"/>
          <p:cNvSpPr>
            <a:spLocks noChangeArrowheads="1"/>
          </p:cNvSpPr>
          <p:nvPr/>
        </p:nvSpPr>
        <p:spPr bwMode="auto">
          <a:xfrm>
            <a:off x="176213" y="20018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4452" name="Rectangle 4"/>
          <p:cNvSpPr>
            <a:spLocks noChangeArrowheads="1"/>
          </p:cNvSpPr>
          <p:nvPr/>
        </p:nvSpPr>
        <p:spPr bwMode="auto">
          <a:xfrm>
            <a:off x="3094038" y="1168400"/>
            <a:ext cx="1966912" cy="434975"/>
          </a:xfrm>
          <a:prstGeom prst="rect">
            <a:avLst/>
          </a:prstGeom>
          <a:solidFill>
            <a:srgbClr val="DDDDDD"/>
          </a:solidFill>
          <a:ln w="12700">
            <a:noFill/>
            <a:miter lim="800000"/>
          </a:ln>
        </p:spPr>
        <p:txBody>
          <a:bodyPr wrap="none" anchor="ctr"/>
          <a:lstStyle/>
          <a:p>
            <a:endParaRPr lang="zh-CN" altLang="en-US"/>
          </a:p>
        </p:txBody>
      </p:sp>
      <p:sp>
        <p:nvSpPr>
          <p:cNvPr id="104453" name="Rectangle 6"/>
          <p:cNvSpPr>
            <a:spLocks noChangeArrowheads="1"/>
          </p:cNvSpPr>
          <p:nvPr/>
        </p:nvSpPr>
        <p:spPr bwMode="auto">
          <a:xfrm>
            <a:off x="1136650" y="11588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4454" name="Rectangle 7"/>
          <p:cNvSpPr>
            <a:spLocks noChangeArrowheads="1"/>
          </p:cNvSpPr>
          <p:nvPr/>
        </p:nvSpPr>
        <p:spPr bwMode="auto">
          <a:xfrm>
            <a:off x="1150938" y="38131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4455" name="Line 8"/>
          <p:cNvSpPr>
            <a:spLocks noChangeShapeType="1"/>
          </p:cNvSpPr>
          <p:nvPr/>
        </p:nvSpPr>
        <p:spPr bwMode="auto">
          <a:xfrm>
            <a:off x="1131888" y="1609725"/>
            <a:ext cx="7878762" cy="0"/>
          </a:xfrm>
          <a:prstGeom prst="line">
            <a:avLst/>
          </a:prstGeom>
          <a:noFill/>
          <a:ln w="12700">
            <a:solidFill>
              <a:schemeClr val="tx1"/>
            </a:solidFill>
            <a:round/>
          </a:ln>
        </p:spPr>
        <p:txBody>
          <a:bodyPr wrap="none" anchor="ctr"/>
          <a:lstStyle/>
          <a:p>
            <a:endParaRPr lang="zh-CN" altLang="en-US"/>
          </a:p>
        </p:txBody>
      </p:sp>
      <p:sp>
        <p:nvSpPr>
          <p:cNvPr id="104456" name="Line 9"/>
          <p:cNvSpPr>
            <a:spLocks noChangeShapeType="1"/>
          </p:cNvSpPr>
          <p:nvPr/>
        </p:nvSpPr>
        <p:spPr bwMode="auto">
          <a:xfrm>
            <a:off x="1131888" y="2052638"/>
            <a:ext cx="7878762" cy="0"/>
          </a:xfrm>
          <a:prstGeom prst="line">
            <a:avLst/>
          </a:prstGeom>
          <a:noFill/>
          <a:ln w="12700">
            <a:solidFill>
              <a:schemeClr val="tx1"/>
            </a:solidFill>
            <a:round/>
          </a:ln>
        </p:spPr>
        <p:txBody>
          <a:bodyPr wrap="none" anchor="ctr"/>
          <a:lstStyle/>
          <a:p>
            <a:endParaRPr lang="zh-CN" altLang="en-US"/>
          </a:p>
        </p:txBody>
      </p:sp>
      <p:sp>
        <p:nvSpPr>
          <p:cNvPr id="104457" name="Line 10"/>
          <p:cNvSpPr>
            <a:spLocks noChangeShapeType="1"/>
          </p:cNvSpPr>
          <p:nvPr/>
        </p:nvSpPr>
        <p:spPr bwMode="auto">
          <a:xfrm>
            <a:off x="1131888" y="2497138"/>
            <a:ext cx="7878762" cy="0"/>
          </a:xfrm>
          <a:prstGeom prst="line">
            <a:avLst/>
          </a:prstGeom>
          <a:noFill/>
          <a:ln w="12700">
            <a:solidFill>
              <a:schemeClr val="tx1"/>
            </a:solidFill>
            <a:round/>
          </a:ln>
        </p:spPr>
        <p:txBody>
          <a:bodyPr wrap="none" anchor="ctr"/>
          <a:lstStyle/>
          <a:p>
            <a:endParaRPr lang="zh-CN" altLang="en-US"/>
          </a:p>
        </p:txBody>
      </p:sp>
      <p:sp>
        <p:nvSpPr>
          <p:cNvPr id="104458" name="Line 11"/>
          <p:cNvSpPr>
            <a:spLocks noChangeShapeType="1"/>
          </p:cNvSpPr>
          <p:nvPr/>
        </p:nvSpPr>
        <p:spPr bwMode="auto">
          <a:xfrm>
            <a:off x="1131888" y="2935288"/>
            <a:ext cx="7878762" cy="0"/>
          </a:xfrm>
          <a:prstGeom prst="line">
            <a:avLst/>
          </a:prstGeom>
          <a:noFill/>
          <a:ln w="12700">
            <a:solidFill>
              <a:schemeClr val="tx1"/>
            </a:solidFill>
            <a:round/>
          </a:ln>
        </p:spPr>
        <p:txBody>
          <a:bodyPr wrap="none" anchor="ctr"/>
          <a:lstStyle/>
          <a:p>
            <a:endParaRPr lang="zh-CN" altLang="en-US"/>
          </a:p>
        </p:txBody>
      </p:sp>
      <p:sp>
        <p:nvSpPr>
          <p:cNvPr id="104459" name="Line 12"/>
          <p:cNvSpPr>
            <a:spLocks noChangeShapeType="1"/>
          </p:cNvSpPr>
          <p:nvPr/>
        </p:nvSpPr>
        <p:spPr bwMode="auto">
          <a:xfrm>
            <a:off x="1131888" y="3379788"/>
            <a:ext cx="7878762" cy="0"/>
          </a:xfrm>
          <a:prstGeom prst="line">
            <a:avLst/>
          </a:prstGeom>
          <a:noFill/>
          <a:ln w="12700">
            <a:solidFill>
              <a:schemeClr val="tx1"/>
            </a:solidFill>
            <a:round/>
          </a:ln>
        </p:spPr>
        <p:txBody>
          <a:bodyPr wrap="none" anchor="ctr"/>
          <a:lstStyle/>
          <a:p>
            <a:endParaRPr lang="zh-CN" altLang="en-US"/>
          </a:p>
        </p:txBody>
      </p:sp>
      <p:sp>
        <p:nvSpPr>
          <p:cNvPr id="104460" name="Line 13"/>
          <p:cNvSpPr>
            <a:spLocks noChangeShapeType="1"/>
          </p:cNvSpPr>
          <p:nvPr/>
        </p:nvSpPr>
        <p:spPr bwMode="auto">
          <a:xfrm>
            <a:off x="2100263" y="1166813"/>
            <a:ext cx="0" cy="442912"/>
          </a:xfrm>
          <a:prstGeom prst="line">
            <a:avLst/>
          </a:prstGeom>
          <a:noFill/>
          <a:ln w="12700">
            <a:solidFill>
              <a:schemeClr val="tx1"/>
            </a:solidFill>
            <a:round/>
          </a:ln>
        </p:spPr>
        <p:txBody>
          <a:bodyPr wrap="none" anchor="ctr"/>
          <a:lstStyle/>
          <a:p>
            <a:endParaRPr lang="zh-CN" altLang="en-US"/>
          </a:p>
        </p:txBody>
      </p:sp>
      <p:sp>
        <p:nvSpPr>
          <p:cNvPr id="104461" name="Line 14"/>
          <p:cNvSpPr>
            <a:spLocks noChangeShapeType="1"/>
          </p:cNvSpPr>
          <p:nvPr/>
        </p:nvSpPr>
        <p:spPr bwMode="auto">
          <a:xfrm>
            <a:off x="3084513" y="1166813"/>
            <a:ext cx="0" cy="442912"/>
          </a:xfrm>
          <a:prstGeom prst="line">
            <a:avLst/>
          </a:prstGeom>
          <a:noFill/>
          <a:ln w="12700">
            <a:solidFill>
              <a:schemeClr val="tx1"/>
            </a:solidFill>
            <a:round/>
          </a:ln>
        </p:spPr>
        <p:txBody>
          <a:bodyPr wrap="none" anchor="ctr"/>
          <a:lstStyle/>
          <a:p>
            <a:endParaRPr lang="zh-CN" altLang="en-US"/>
          </a:p>
        </p:txBody>
      </p:sp>
      <p:sp>
        <p:nvSpPr>
          <p:cNvPr id="104462" name="Line 15"/>
          <p:cNvSpPr>
            <a:spLocks noChangeShapeType="1"/>
          </p:cNvSpPr>
          <p:nvPr/>
        </p:nvSpPr>
        <p:spPr bwMode="auto">
          <a:xfrm>
            <a:off x="3084513" y="2062163"/>
            <a:ext cx="0" cy="431800"/>
          </a:xfrm>
          <a:prstGeom prst="line">
            <a:avLst/>
          </a:prstGeom>
          <a:noFill/>
          <a:ln w="12700">
            <a:solidFill>
              <a:schemeClr val="tx1"/>
            </a:solidFill>
            <a:round/>
          </a:ln>
        </p:spPr>
        <p:txBody>
          <a:bodyPr wrap="none" anchor="ctr"/>
          <a:lstStyle/>
          <a:p>
            <a:endParaRPr lang="zh-CN" altLang="en-US"/>
          </a:p>
        </p:txBody>
      </p:sp>
      <p:sp>
        <p:nvSpPr>
          <p:cNvPr id="104463" name="Line 16"/>
          <p:cNvSpPr>
            <a:spLocks noChangeShapeType="1"/>
          </p:cNvSpPr>
          <p:nvPr/>
        </p:nvSpPr>
        <p:spPr bwMode="auto">
          <a:xfrm>
            <a:off x="5057775" y="1166813"/>
            <a:ext cx="0" cy="1327150"/>
          </a:xfrm>
          <a:prstGeom prst="line">
            <a:avLst/>
          </a:prstGeom>
          <a:noFill/>
          <a:ln w="12700">
            <a:solidFill>
              <a:schemeClr val="tx1"/>
            </a:solidFill>
            <a:round/>
          </a:ln>
        </p:spPr>
        <p:txBody>
          <a:bodyPr wrap="none" anchor="ctr"/>
          <a:lstStyle/>
          <a:p>
            <a:endParaRPr lang="zh-CN" altLang="en-US"/>
          </a:p>
        </p:txBody>
      </p:sp>
      <p:sp>
        <p:nvSpPr>
          <p:cNvPr id="104464" name="Line 17"/>
          <p:cNvSpPr>
            <a:spLocks noChangeShapeType="1"/>
          </p:cNvSpPr>
          <p:nvPr/>
        </p:nvSpPr>
        <p:spPr bwMode="auto">
          <a:xfrm flipV="1">
            <a:off x="7029450" y="3375025"/>
            <a:ext cx="0" cy="441325"/>
          </a:xfrm>
          <a:prstGeom prst="line">
            <a:avLst/>
          </a:prstGeom>
          <a:noFill/>
          <a:ln w="12700">
            <a:solidFill>
              <a:schemeClr val="tx1"/>
            </a:solidFill>
            <a:round/>
          </a:ln>
        </p:spPr>
        <p:txBody>
          <a:bodyPr wrap="none" anchor="ctr"/>
          <a:lstStyle/>
          <a:p>
            <a:endParaRPr lang="zh-CN" altLang="en-US"/>
          </a:p>
        </p:txBody>
      </p:sp>
      <p:sp>
        <p:nvSpPr>
          <p:cNvPr id="104465" name="Line 18"/>
          <p:cNvSpPr>
            <a:spLocks noChangeShapeType="1"/>
          </p:cNvSpPr>
          <p:nvPr/>
        </p:nvSpPr>
        <p:spPr bwMode="auto">
          <a:xfrm>
            <a:off x="5859463" y="1619250"/>
            <a:ext cx="0" cy="433388"/>
          </a:xfrm>
          <a:prstGeom prst="line">
            <a:avLst/>
          </a:prstGeom>
          <a:noFill/>
          <a:ln w="12700">
            <a:solidFill>
              <a:schemeClr val="tx1"/>
            </a:solidFill>
            <a:round/>
          </a:ln>
        </p:spPr>
        <p:txBody>
          <a:bodyPr wrap="none" anchor="ctr"/>
          <a:lstStyle/>
          <a:p>
            <a:endParaRPr lang="zh-CN" altLang="en-US"/>
          </a:p>
        </p:txBody>
      </p:sp>
      <p:sp>
        <p:nvSpPr>
          <p:cNvPr id="104466" name="Rectangle 19"/>
          <p:cNvSpPr>
            <a:spLocks noChangeArrowheads="1"/>
          </p:cNvSpPr>
          <p:nvPr/>
        </p:nvSpPr>
        <p:spPr bwMode="auto">
          <a:xfrm>
            <a:off x="1079500" y="7794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4467" name="Rectangle 20"/>
          <p:cNvSpPr>
            <a:spLocks noChangeArrowheads="1"/>
          </p:cNvSpPr>
          <p:nvPr/>
        </p:nvSpPr>
        <p:spPr bwMode="auto">
          <a:xfrm>
            <a:off x="2014538" y="7794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4468" name="Rectangle 21"/>
          <p:cNvSpPr>
            <a:spLocks noChangeArrowheads="1"/>
          </p:cNvSpPr>
          <p:nvPr/>
        </p:nvSpPr>
        <p:spPr bwMode="auto">
          <a:xfrm>
            <a:off x="3009900" y="7794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4469" name="Rectangle 22"/>
          <p:cNvSpPr>
            <a:spLocks noChangeArrowheads="1"/>
          </p:cNvSpPr>
          <p:nvPr/>
        </p:nvSpPr>
        <p:spPr bwMode="auto">
          <a:xfrm>
            <a:off x="4960938"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4470" name="Rectangle 23"/>
          <p:cNvSpPr>
            <a:spLocks noChangeArrowheads="1"/>
          </p:cNvSpPr>
          <p:nvPr/>
        </p:nvSpPr>
        <p:spPr bwMode="auto">
          <a:xfrm>
            <a:off x="5757863" y="7794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4471" name="Rectangle 24"/>
          <p:cNvSpPr>
            <a:spLocks noChangeArrowheads="1"/>
          </p:cNvSpPr>
          <p:nvPr/>
        </p:nvSpPr>
        <p:spPr bwMode="auto">
          <a:xfrm>
            <a:off x="6932613"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4472" name="Rectangle 25"/>
          <p:cNvSpPr>
            <a:spLocks noChangeArrowheads="1"/>
          </p:cNvSpPr>
          <p:nvPr/>
        </p:nvSpPr>
        <p:spPr bwMode="auto">
          <a:xfrm>
            <a:off x="8645525"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4473" name="Rectangle 26"/>
          <p:cNvSpPr>
            <a:spLocks noChangeArrowheads="1"/>
          </p:cNvSpPr>
          <p:nvPr/>
        </p:nvSpPr>
        <p:spPr bwMode="auto">
          <a:xfrm>
            <a:off x="1228725" y="11938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4474" name="Rectangle 27"/>
          <p:cNvSpPr>
            <a:spLocks noChangeArrowheads="1"/>
          </p:cNvSpPr>
          <p:nvPr/>
        </p:nvSpPr>
        <p:spPr bwMode="auto">
          <a:xfrm>
            <a:off x="5116513" y="16700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标志</a:t>
            </a:r>
          </a:p>
        </p:txBody>
      </p:sp>
      <p:sp>
        <p:nvSpPr>
          <p:cNvPr id="104475" name="Rectangle 28"/>
          <p:cNvSpPr>
            <a:spLocks noChangeArrowheads="1"/>
          </p:cNvSpPr>
          <p:nvPr/>
        </p:nvSpPr>
        <p:spPr bwMode="auto">
          <a:xfrm>
            <a:off x="1425575" y="20748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4476" name="Rectangle 29"/>
          <p:cNvSpPr>
            <a:spLocks noChangeArrowheads="1"/>
          </p:cNvSpPr>
          <p:nvPr/>
        </p:nvSpPr>
        <p:spPr bwMode="auto">
          <a:xfrm>
            <a:off x="3556000" y="20748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4477" name="Rectangle 30"/>
          <p:cNvSpPr>
            <a:spLocks noChangeArrowheads="1"/>
          </p:cNvSpPr>
          <p:nvPr/>
        </p:nvSpPr>
        <p:spPr bwMode="auto">
          <a:xfrm>
            <a:off x="2570163" y="16700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标    识</a:t>
            </a:r>
          </a:p>
        </p:txBody>
      </p:sp>
      <p:sp>
        <p:nvSpPr>
          <p:cNvPr id="104478" name="Rectangle 32"/>
          <p:cNvSpPr>
            <a:spLocks noChangeArrowheads="1"/>
          </p:cNvSpPr>
          <p:nvPr/>
        </p:nvSpPr>
        <p:spPr bwMode="auto">
          <a:xfrm>
            <a:off x="6507163" y="11938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4479" name="Rectangle 33"/>
          <p:cNvSpPr>
            <a:spLocks noChangeArrowheads="1"/>
          </p:cNvSpPr>
          <p:nvPr/>
        </p:nvSpPr>
        <p:spPr bwMode="auto">
          <a:xfrm>
            <a:off x="6778625" y="16700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片   偏   移</a:t>
            </a:r>
          </a:p>
        </p:txBody>
      </p:sp>
      <p:sp>
        <p:nvSpPr>
          <p:cNvPr id="104480" name="Rectangle 34"/>
          <p:cNvSpPr>
            <a:spLocks noChangeArrowheads="1"/>
          </p:cNvSpPr>
          <p:nvPr/>
        </p:nvSpPr>
        <p:spPr bwMode="auto">
          <a:xfrm>
            <a:off x="7502525" y="34036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4481" name="Rectangle 35"/>
          <p:cNvSpPr>
            <a:spLocks noChangeArrowheads="1"/>
          </p:cNvSpPr>
          <p:nvPr/>
        </p:nvSpPr>
        <p:spPr bwMode="auto">
          <a:xfrm>
            <a:off x="5926138" y="20748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4482" name="Rectangle 36"/>
          <p:cNvSpPr>
            <a:spLocks noChangeArrowheads="1"/>
          </p:cNvSpPr>
          <p:nvPr/>
        </p:nvSpPr>
        <p:spPr bwMode="auto">
          <a:xfrm>
            <a:off x="4416425" y="25336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4483" name="Rectangle 37"/>
          <p:cNvSpPr>
            <a:spLocks noChangeArrowheads="1"/>
          </p:cNvSpPr>
          <p:nvPr/>
        </p:nvSpPr>
        <p:spPr bwMode="auto">
          <a:xfrm>
            <a:off x="4160838" y="29749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4484" name="Rectangle 38"/>
          <p:cNvSpPr>
            <a:spLocks noChangeArrowheads="1"/>
          </p:cNvSpPr>
          <p:nvPr/>
        </p:nvSpPr>
        <p:spPr bwMode="auto">
          <a:xfrm>
            <a:off x="2228850" y="34036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4485" name="Rectangle 39"/>
          <p:cNvSpPr>
            <a:spLocks noChangeArrowheads="1"/>
          </p:cNvSpPr>
          <p:nvPr/>
        </p:nvSpPr>
        <p:spPr bwMode="auto">
          <a:xfrm>
            <a:off x="608013" y="7651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4486" name="Rectangle 40"/>
          <p:cNvSpPr>
            <a:spLocks noChangeArrowheads="1"/>
          </p:cNvSpPr>
          <p:nvPr/>
        </p:nvSpPr>
        <p:spPr bwMode="auto">
          <a:xfrm>
            <a:off x="2003425" y="11747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4487" name="Group 41"/>
          <p:cNvGrpSpPr/>
          <p:nvPr/>
        </p:nvGrpSpPr>
        <p:grpSpPr bwMode="auto">
          <a:xfrm>
            <a:off x="1069975" y="3544888"/>
            <a:ext cx="131763" cy="69850"/>
            <a:chOff x="833" y="3024"/>
            <a:chExt cx="78" cy="51"/>
          </a:xfrm>
        </p:grpSpPr>
        <p:sp>
          <p:nvSpPr>
            <p:cNvPr id="104500"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4501"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4502"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4488" name="Group 45"/>
          <p:cNvGrpSpPr/>
          <p:nvPr/>
        </p:nvGrpSpPr>
        <p:grpSpPr bwMode="auto">
          <a:xfrm>
            <a:off x="8937625" y="3554413"/>
            <a:ext cx="131763" cy="66675"/>
            <a:chOff x="5432" y="3030"/>
            <a:chExt cx="78" cy="51"/>
          </a:xfrm>
        </p:grpSpPr>
        <p:sp>
          <p:nvSpPr>
            <p:cNvPr id="104497"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4498"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4499"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4489" name="Rectangle 69"/>
          <p:cNvSpPr>
            <a:spLocks noChangeArrowheads="1"/>
          </p:cNvSpPr>
          <p:nvPr/>
        </p:nvSpPr>
        <p:spPr bwMode="auto">
          <a:xfrm>
            <a:off x="3811588" y="39465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4490" name="Rectangle 71"/>
          <p:cNvSpPr>
            <a:spLocks noChangeArrowheads="1"/>
          </p:cNvSpPr>
          <p:nvPr/>
        </p:nvSpPr>
        <p:spPr bwMode="auto">
          <a:xfrm>
            <a:off x="611188" y="15700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4491" name="Rectangle 72"/>
          <p:cNvSpPr>
            <a:spLocks noChangeArrowheads="1"/>
          </p:cNvSpPr>
          <p:nvPr/>
        </p:nvSpPr>
        <p:spPr bwMode="auto">
          <a:xfrm>
            <a:off x="468313" y="32972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80"/>
          <p:cNvGrpSpPr/>
          <p:nvPr/>
        </p:nvGrpSpPr>
        <p:grpSpPr bwMode="auto">
          <a:xfrm>
            <a:off x="1131888" y="1138238"/>
            <a:ext cx="7904163" cy="4797425"/>
            <a:chOff x="713" y="845"/>
            <a:chExt cx="4979" cy="3022"/>
          </a:xfrm>
        </p:grpSpPr>
        <p:sp>
          <p:nvSpPr>
            <p:cNvPr id="104495" name="Text Box 74"/>
            <p:cNvSpPr txBox="1">
              <a:spLocks noChangeArrowheads="1"/>
            </p:cNvSpPr>
            <p:nvPr/>
          </p:nvSpPr>
          <p:spPr bwMode="auto">
            <a:xfrm>
              <a:off x="713" y="3111"/>
              <a:ext cx="4641" cy="756"/>
            </a:xfrm>
            <a:prstGeom prst="rect">
              <a:avLst/>
            </a:prstGeom>
            <a:noFill/>
            <a:ln w="9525">
              <a:noFill/>
              <a:miter lim="800000"/>
            </a:ln>
          </p:spPr>
          <p:txBody>
            <a:bodyPr wrap="none">
              <a:spAutoFit/>
            </a:bodyPr>
            <a:lstStyle/>
            <a:p>
              <a:r>
                <a:rPr lang="zh-CN" altLang="en-US" sz="2400" dirty="0">
                  <a:latin typeface="Arial" panose="020B0604020202020204" pitchFamily="34" charset="0"/>
                </a:rPr>
                <a:t>总长度 </a:t>
              </a:r>
              <a:r>
                <a:rPr lang="en-US" altLang="zh-CN" sz="2400" dirty="0">
                  <a:latin typeface="Arial" panose="020B0604020202020204" pitchFamily="34" charset="0"/>
                </a:rPr>
                <a:t>— </a:t>
              </a:r>
              <a:r>
                <a:rPr lang="zh-CN" altLang="en-US" sz="2400" dirty="0">
                  <a:latin typeface="Arial" panose="020B0604020202020204" pitchFamily="34" charset="0"/>
                </a:rPr>
                <a:t>占 </a:t>
              </a:r>
              <a:r>
                <a:rPr lang="en-US" altLang="zh-CN" sz="2400" dirty="0">
                  <a:latin typeface="Arial" panose="020B0604020202020204" pitchFamily="34" charset="0"/>
                </a:rPr>
                <a:t>16 </a:t>
              </a:r>
              <a:r>
                <a:rPr lang="zh-CN" altLang="en-US" sz="2400" dirty="0">
                  <a:latin typeface="Arial" panose="020B0604020202020204" pitchFamily="34" charset="0"/>
                </a:rPr>
                <a:t>位，指首部和数据之和的长度，</a:t>
              </a:r>
            </a:p>
            <a:p>
              <a:r>
                <a:rPr lang="zh-CN" altLang="en-US" sz="2400" dirty="0">
                  <a:latin typeface="Arial" panose="020B0604020202020204" pitchFamily="34" charset="0"/>
                </a:rPr>
                <a:t>单位为字节，因此数据报的最大长度为 </a:t>
              </a:r>
              <a:r>
                <a:rPr lang="en-US" altLang="zh-CN" sz="2400" dirty="0">
                  <a:latin typeface="Arial" panose="020B0604020202020204" pitchFamily="34" charset="0"/>
                </a:rPr>
                <a:t>65535 </a:t>
              </a:r>
              <a:r>
                <a:rPr lang="zh-CN" altLang="en-US" sz="2400" dirty="0">
                  <a:latin typeface="Arial" panose="020B0604020202020204" pitchFamily="34" charset="0"/>
                </a:rPr>
                <a:t>字节。</a:t>
              </a:r>
            </a:p>
            <a:p>
              <a:r>
                <a:rPr lang="zh-CN" altLang="en-US" sz="2400" dirty="0">
                  <a:latin typeface="Arial" panose="020B0604020202020204" pitchFamily="34" charset="0"/>
                </a:rPr>
                <a:t>总长度必须不超过最大传送单元 </a:t>
              </a:r>
              <a:r>
                <a:rPr lang="en-US" altLang="zh-CN" sz="2400" dirty="0">
                  <a:latin typeface="Arial" panose="020B0604020202020204" pitchFamily="34" charset="0"/>
                </a:rPr>
                <a:t>MTU</a:t>
              </a:r>
              <a:r>
                <a:rPr lang="zh-CN" altLang="en-US" sz="2400" dirty="0">
                  <a:latin typeface="Arial" panose="020B0604020202020204" pitchFamily="34" charset="0"/>
                </a:rPr>
                <a:t>。</a:t>
              </a:r>
              <a:r>
                <a:rPr lang="zh-CN" altLang="en-US" sz="2400" dirty="0"/>
                <a:t> </a:t>
              </a:r>
            </a:p>
          </p:txBody>
        </p:sp>
        <p:sp>
          <p:nvSpPr>
            <p:cNvPr id="104496" name="Rectangle 79"/>
            <p:cNvSpPr>
              <a:spLocks noChangeArrowheads="1"/>
            </p:cNvSpPr>
            <p:nvPr/>
          </p:nvSpPr>
          <p:spPr bwMode="auto">
            <a:xfrm>
              <a:off x="3208" y="845"/>
              <a:ext cx="2484" cy="307"/>
            </a:xfrm>
            <a:prstGeom prst="rect">
              <a:avLst/>
            </a:prstGeom>
            <a:noFill/>
            <a:ln w="76200">
              <a:solidFill>
                <a:schemeClr val="hlink"/>
              </a:solidFill>
              <a:miter lim="800000"/>
            </a:ln>
          </p:spPr>
          <p:txBody>
            <a:bodyPr wrap="none" anchor="ctr"/>
            <a:lstStyle/>
            <a:p>
              <a:endParaRPr lang="zh-CN" altLang="en-US"/>
            </a:p>
          </p:txBody>
        </p:sp>
      </p:grpSp>
      <p:sp>
        <p:nvSpPr>
          <p:cNvPr id="104493" name="AutoShape 81"/>
          <p:cNvSpPr/>
          <p:nvPr/>
        </p:nvSpPr>
        <p:spPr bwMode="auto">
          <a:xfrm>
            <a:off x="949325" y="12096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4494" name="Rectangle 82"/>
          <p:cNvSpPr>
            <a:spLocks noChangeArrowheads="1"/>
          </p:cNvSpPr>
          <p:nvPr/>
        </p:nvSpPr>
        <p:spPr bwMode="auto">
          <a:xfrm>
            <a:off x="3381375" y="11938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131845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547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547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547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547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547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548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548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548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548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548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548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548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548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548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548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549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549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549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549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549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549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549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549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549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549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550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550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550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550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550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550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550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550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550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550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551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5511" name="Group 41"/>
          <p:cNvGrpSpPr/>
          <p:nvPr/>
        </p:nvGrpSpPr>
        <p:grpSpPr bwMode="auto">
          <a:xfrm>
            <a:off x="1069975" y="3748088"/>
            <a:ext cx="131763" cy="69850"/>
            <a:chOff x="833" y="3024"/>
            <a:chExt cx="78" cy="51"/>
          </a:xfrm>
        </p:grpSpPr>
        <p:sp>
          <p:nvSpPr>
            <p:cNvPr id="105524"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5525"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5526"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5512" name="Group 45"/>
          <p:cNvGrpSpPr/>
          <p:nvPr/>
        </p:nvGrpSpPr>
        <p:grpSpPr bwMode="auto">
          <a:xfrm>
            <a:off x="8937625" y="3757613"/>
            <a:ext cx="131763" cy="66675"/>
            <a:chOff x="5432" y="3030"/>
            <a:chExt cx="78" cy="51"/>
          </a:xfrm>
        </p:grpSpPr>
        <p:sp>
          <p:nvSpPr>
            <p:cNvPr id="105521"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5522"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5523"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551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551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551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1116013" y="1789113"/>
            <a:ext cx="6562724" cy="4156074"/>
            <a:chOff x="703" y="1127"/>
            <a:chExt cx="4134" cy="2618"/>
          </a:xfrm>
        </p:grpSpPr>
        <p:sp>
          <p:nvSpPr>
            <p:cNvPr id="105519" name="Text Box 74"/>
            <p:cNvSpPr txBox="1">
              <a:spLocks noChangeArrowheads="1"/>
            </p:cNvSpPr>
            <p:nvPr/>
          </p:nvSpPr>
          <p:spPr bwMode="auto">
            <a:xfrm>
              <a:off x="976" y="3222"/>
              <a:ext cx="3861" cy="523"/>
            </a:xfrm>
            <a:prstGeom prst="rect">
              <a:avLst/>
            </a:prstGeom>
            <a:noFill/>
            <a:ln w="9525">
              <a:noFill/>
              <a:miter lim="800000"/>
            </a:ln>
          </p:spPr>
          <p:txBody>
            <a:bodyPr wrap="none">
              <a:spAutoFit/>
            </a:bodyPr>
            <a:lstStyle/>
            <a:p>
              <a:pPr algn="ctr"/>
              <a:r>
                <a:rPr lang="zh-CN" altLang="en-US" sz="2400" dirty="0">
                  <a:latin typeface="+mn-lt"/>
                </a:rPr>
                <a:t>标识 </a:t>
              </a:r>
              <a:r>
                <a:rPr lang="en-US" altLang="zh-CN" sz="2400" dirty="0">
                  <a:latin typeface="+mn-lt"/>
                </a:rPr>
                <a:t>(identification)  </a:t>
              </a:r>
              <a:r>
                <a:rPr lang="zh-CN" altLang="en-US" sz="2400" dirty="0" smtClean="0">
                  <a:latin typeface="+mn-lt"/>
                </a:rPr>
                <a:t>占 </a:t>
              </a:r>
              <a:r>
                <a:rPr lang="en-US" altLang="zh-CN" sz="2400" dirty="0">
                  <a:latin typeface="+mn-lt"/>
                </a:rPr>
                <a:t>16 </a:t>
              </a:r>
              <a:r>
                <a:rPr lang="zh-CN" altLang="en-US" sz="2400" dirty="0">
                  <a:latin typeface="+mn-lt"/>
                </a:rPr>
                <a:t>位，</a:t>
              </a:r>
            </a:p>
            <a:p>
              <a:pPr algn="ctr"/>
              <a:r>
                <a:rPr lang="zh-CN" altLang="en-US" sz="2400" dirty="0">
                  <a:latin typeface="+mn-lt"/>
                </a:rPr>
                <a:t>它是一个计数器，用来产生数据报的标识。 </a:t>
              </a:r>
            </a:p>
          </p:txBody>
        </p:sp>
        <p:sp>
          <p:nvSpPr>
            <p:cNvPr id="105520" name="Rectangle 76"/>
            <p:cNvSpPr>
              <a:spLocks noChangeArrowheads="1"/>
            </p:cNvSpPr>
            <p:nvPr/>
          </p:nvSpPr>
          <p:spPr bwMode="auto">
            <a:xfrm>
              <a:off x="703" y="1127"/>
              <a:ext cx="2484" cy="307"/>
            </a:xfrm>
            <a:prstGeom prst="rect">
              <a:avLst/>
            </a:prstGeom>
            <a:noFill/>
            <a:ln w="76200">
              <a:solidFill>
                <a:schemeClr val="hlink"/>
              </a:solidFill>
              <a:miter lim="800000"/>
            </a:ln>
          </p:spPr>
          <p:txBody>
            <a:bodyPr wrap="none" anchor="ctr"/>
            <a:lstStyle/>
            <a:p>
              <a:endParaRPr lang="zh-CN" altLang="en-US"/>
            </a:p>
          </p:txBody>
        </p:sp>
      </p:grpSp>
      <p:sp>
        <p:nvSpPr>
          <p:cNvPr id="105517" name="AutoShape 78"/>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5518" name="Rectangle 79"/>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370237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Line 2"/>
          <p:cNvSpPr>
            <a:spLocks noChangeShapeType="1"/>
          </p:cNvSpPr>
          <p:nvPr/>
        </p:nvSpPr>
        <p:spPr bwMode="auto">
          <a:xfrm>
            <a:off x="395288" y="849313"/>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6499" name="Rectangle 3"/>
          <p:cNvSpPr>
            <a:spLocks noChangeArrowheads="1"/>
          </p:cNvSpPr>
          <p:nvPr/>
        </p:nvSpPr>
        <p:spPr bwMode="auto">
          <a:xfrm>
            <a:off x="176213" y="1712913"/>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6500" name="Rectangle 4"/>
          <p:cNvSpPr>
            <a:spLocks noChangeArrowheads="1"/>
          </p:cNvSpPr>
          <p:nvPr/>
        </p:nvSpPr>
        <p:spPr bwMode="auto">
          <a:xfrm>
            <a:off x="3094038" y="879475"/>
            <a:ext cx="1966912" cy="434975"/>
          </a:xfrm>
          <a:prstGeom prst="rect">
            <a:avLst/>
          </a:prstGeom>
          <a:solidFill>
            <a:srgbClr val="DDDDDD"/>
          </a:solidFill>
          <a:ln w="12700">
            <a:noFill/>
            <a:miter lim="800000"/>
          </a:ln>
        </p:spPr>
        <p:txBody>
          <a:bodyPr wrap="none" anchor="ctr"/>
          <a:lstStyle/>
          <a:p>
            <a:endParaRPr lang="zh-CN" altLang="en-US"/>
          </a:p>
        </p:txBody>
      </p:sp>
      <p:sp>
        <p:nvSpPr>
          <p:cNvPr id="106501" name="Rectangle 6"/>
          <p:cNvSpPr>
            <a:spLocks noChangeArrowheads="1"/>
          </p:cNvSpPr>
          <p:nvPr/>
        </p:nvSpPr>
        <p:spPr bwMode="auto">
          <a:xfrm>
            <a:off x="1136650" y="869950"/>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6502" name="Rectangle 7"/>
          <p:cNvSpPr>
            <a:spLocks noChangeArrowheads="1"/>
          </p:cNvSpPr>
          <p:nvPr/>
        </p:nvSpPr>
        <p:spPr bwMode="auto">
          <a:xfrm>
            <a:off x="1150938" y="3524250"/>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6503" name="Line 8"/>
          <p:cNvSpPr>
            <a:spLocks noChangeShapeType="1"/>
          </p:cNvSpPr>
          <p:nvPr/>
        </p:nvSpPr>
        <p:spPr bwMode="auto">
          <a:xfrm>
            <a:off x="1131888" y="1320800"/>
            <a:ext cx="7878762" cy="0"/>
          </a:xfrm>
          <a:prstGeom prst="line">
            <a:avLst/>
          </a:prstGeom>
          <a:noFill/>
          <a:ln w="12700">
            <a:solidFill>
              <a:schemeClr val="tx1"/>
            </a:solidFill>
            <a:round/>
          </a:ln>
        </p:spPr>
        <p:txBody>
          <a:bodyPr wrap="none" anchor="ctr"/>
          <a:lstStyle/>
          <a:p>
            <a:endParaRPr lang="zh-CN" altLang="en-US"/>
          </a:p>
        </p:txBody>
      </p:sp>
      <p:sp>
        <p:nvSpPr>
          <p:cNvPr id="106504" name="Line 9"/>
          <p:cNvSpPr>
            <a:spLocks noChangeShapeType="1"/>
          </p:cNvSpPr>
          <p:nvPr/>
        </p:nvSpPr>
        <p:spPr bwMode="auto">
          <a:xfrm>
            <a:off x="1131888" y="1763713"/>
            <a:ext cx="7878762" cy="0"/>
          </a:xfrm>
          <a:prstGeom prst="line">
            <a:avLst/>
          </a:prstGeom>
          <a:noFill/>
          <a:ln w="12700">
            <a:solidFill>
              <a:schemeClr val="tx1"/>
            </a:solidFill>
            <a:round/>
          </a:ln>
        </p:spPr>
        <p:txBody>
          <a:bodyPr wrap="none" anchor="ctr"/>
          <a:lstStyle/>
          <a:p>
            <a:endParaRPr lang="zh-CN" altLang="en-US"/>
          </a:p>
        </p:txBody>
      </p:sp>
      <p:sp>
        <p:nvSpPr>
          <p:cNvPr id="106505" name="Line 10"/>
          <p:cNvSpPr>
            <a:spLocks noChangeShapeType="1"/>
          </p:cNvSpPr>
          <p:nvPr/>
        </p:nvSpPr>
        <p:spPr bwMode="auto">
          <a:xfrm>
            <a:off x="1131888" y="2208213"/>
            <a:ext cx="7878762" cy="0"/>
          </a:xfrm>
          <a:prstGeom prst="line">
            <a:avLst/>
          </a:prstGeom>
          <a:noFill/>
          <a:ln w="12700">
            <a:solidFill>
              <a:schemeClr val="tx1"/>
            </a:solidFill>
            <a:round/>
          </a:ln>
        </p:spPr>
        <p:txBody>
          <a:bodyPr wrap="none" anchor="ctr"/>
          <a:lstStyle/>
          <a:p>
            <a:endParaRPr lang="zh-CN" altLang="en-US"/>
          </a:p>
        </p:txBody>
      </p:sp>
      <p:sp>
        <p:nvSpPr>
          <p:cNvPr id="106506" name="Line 11"/>
          <p:cNvSpPr>
            <a:spLocks noChangeShapeType="1"/>
          </p:cNvSpPr>
          <p:nvPr/>
        </p:nvSpPr>
        <p:spPr bwMode="auto">
          <a:xfrm>
            <a:off x="1131888" y="2646363"/>
            <a:ext cx="7878762" cy="0"/>
          </a:xfrm>
          <a:prstGeom prst="line">
            <a:avLst/>
          </a:prstGeom>
          <a:noFill/>
          <a:ln w="12700">
            <a:solidFill>
              <a:schemeClr val="tx1"/>
            </a:solidFill>
            <a:round/>
          </a:ln>
        </p:spPr>
        <p:txBody>
          <a:bodyPr wrap="none" anchor="ctr"/>
          <a:lstStyle/>
          <a:p>
            <a:endParaRPr lang="zh-CN" altLang="en-US"/>
          </a:p>
        </p:txBody>
      </p:sp>
      <p:sp>
        <p:nvSpPr>
          <p:cNvPr id="106507" name="Line 12"/>
          <p:cNvSpPr>
            <a:spLocks noChangeShapeType="1"/>
          </p:cNvSpPr>
          <p:nvPr/>
        </p:nvSpPr>
        <p:spPr bwMode="auto">
          <a:xfrm>
            <a:off x="1131888" y="3090863"/>
            <a:ext cx="7878762" cy="0"/>
          </a:xfrm>
          <a:prstGeom prst="line">
            <a:avLst/>
          </a:prstGeom>
          <a:noFill/>
          <a:ln w="12700">
            <a:solidFill>
              <a:schemeClr val="tx1"/>
            </a:solidFill>
            <a:round/>
          </a:ln>
        </p:spPr>
        <p:txBody>
          <a:bodyPr wrap="none" anchor="ctr"/>
          <a:lstStyle/>
          <a:p>
            <a:endParaRPr lang="zh-CN" altLang="en-US"/>
          </a:p>
        </p:txBody>
      </p:sp>
      <p:sp>
        <p:nvSpPr>
          <p:cNvPr id="106508" name="Line 13"/>
          <p:cNvSpPr>
            <a:spLocks noChangeShapeType="1"/>
          </p:cNvSpPr>
          <p:nvPr/>
        </p:nvSpPr>
        <p:spPr bwMode="auto">
          <a:xfrm>
            <a:off x="2100263" y="877888"/>
            <a:ext cx="0" cy="442912"/>
          </a:xfrm>
          <a:prstGeom prst="line">
            <a:avLst/>
          </a:prstGeom>
          <a:noFill/>
          <a:ln w="12700">
            <a:solidFill>
              <a:schemeClr val="tx1"/>
            </a:solidFill>
            <a:round/>
          </a:ln>
        </p:spPr>
        <p:txBody>
          <a:bodyPr wrap="none" anchor="ctr"/>
          <a:lstStyle/>
          <a:p>
            <a:endParaRPr lang="zh-CN" altLang="en-US"/>
          </a:p>
        </p:txBody>
      </p:sp>
      <p:sp>
        <p:nvSpPr>
          <p:cNvPr id="106509" name="Line 14"/>
          <p:cNvSpPr>
            <a:spLocks noChangeShapeType="1"/>
          </p:cNvSpPr>
          <p:nvPr/>
        </p:nvSpPr>
        <p:spPr bwMode="auto">
          <a:xfrm>
            <a:off x="3084513" y="877888"/>
            <a:ext cx="0" cy="442912"/>
          </a:xfrm>
          <a:prstGeom prst="line">
            <a:avLst/>
          </a:prstGeom>
          <a:noFill/>
          <a:ln w="12700">
            <a:solidFill>
              <a:schemeClr val="tx1"/>
            </a:solidFill>
            <a:round/>
          </a:ln>
        </p:spPr>
        <p:txBody>
          <a:bodyPr wrap="none" anchor="ctr"/>
          <a:lstStyle/>
          <a:p>
            <a:endParaRPr lang="zh-CN" altLang="en-US"/>
          </a:p>
        </p:txBody>
      </p:sp>
      <p:sp>
        <p:nvSpPr>
          <p:cNvPr id="106510" name="Line 15"/>
          <p:cNvSpPr>
            <a:spLocks noChangeShapeType="1"/>
          </p:cNvSpPr>
          <p:nvPr/>
        </p:nvSpPr>
        <p:spPr bwMode="auto">
          <a:xfrm>
            <a:off x="3084513" y="1773238"/>
            <a:ext cx="0" cy="431800"/>
          </a:xfrm>
          <a:prstGeom prst="line">
            <a:avLst/>
          </a:prstGeom>
          <a:noFill/>
          <a:ln w="12700">
            <a:solidFill>
              <a:schemeClr val="tx1"/>
            </a:solidFill>
            <a:round/>
          </a:ln>
        </p:spPr>
        <p:txBody>
          <a:bodyPr wrap="none" anchor="ctr"/>
          <a:lstStyle/>
          <a:p>
            <a:endParaRPr lang="zh-CN" altLang="en-US"/>
          </a:p>
        </p:txBody>
      </p:sp>
      <p:sp>
        <p:nvSpPr>
          <p:cNvPr id="106511" name="Line 16"/>
          <p:cNvSpPr>
            <a:spLocks noChangeShapeType="1"/>
          </p:cNvSpPr>
          <p:nvPr/>
        </p:nvSpPr>
        <p:spPr bwMode="auto">
          <a:xfrm>
            <a:off x="5057775" y="877888"/>
            <a:ext cx="0" cy="1327150"/>
          </a:xfrm>
          <a:prstGeom prst="line">
            <a:avLst/>
          </a:prstGeom>
          <a:noFill/>
          <a:ln w="12700">
            <a:solidFill>
              <a:schemeClr val="tx1"/>
            </a:solidFill>
            <a:round/>
          </a:ln>
        </p:spPr>
        <p:txBody>
          <a:bodyPr wrap="none" anchor="ctr"/>
          <a:lstStyle/>
          <a:p>
            <a:endParaRPr lang="zh-CN" altLang="en-US"/>
          </a:p>
        </p:txBody>
      </p:sp>
      <p:sp>
        <p:nvSpPr>
          <p:cNvPr id="106512" name="Line 17"/>
          <p:cNvSpPr>
            <a:spLocks noChangeShapeType="1"/>
          </p:cNvSpPr>
          <p:nvPr/>
        </p:nvSpPr>
        <p:spPr bwMode="auto">
          <a:xfrm flipV="1">
            <a:off x="7029450" y="3086100"/>
            <a:ext cx="0" cy="441325"/>
          </a:xfrm>
          <a:prstGeom prst="line">
            <a:avLst/>
          </a:prstGeom>
          <a:noFill/>
          <a:ln w="12700">
            <a:solidFill>
              <a:schemeClr val="tx1"/>
            </a:solidFill>
            <a:round/>
          </a:ln>
        </p:spPr>
        <p:txBody>
          <a:bodyPr wrap="none" anchor="ctr"/>
          <a:lstStyle/>
          <a:p>
            <a:endParaRPr lang="zh-CN" altLang="en-US"/>
          </a:p>
        </p:txBody>
      </p:sp>
      <p:sp>
        <p:nvSpPr>
          <p:cNvPr id="106513" name="Line 18"/>
          <p:cNvSpPr>
            <a:spLocks noChangeShapeType="1"/>
          </p:cNvSpPr>
          <p:nvPr/>
        </p:nvSpPr>
        <p:spPr bwMode="auto">
          <a:xfrm>
            <a:off x="5859463" y="1330325"/>
            <a:ext cx="0" cy="433388"/>
          </a:xfrm>
          <a:prstGeom prst="line">
            <a:avLst/>
          </a:prstGeom>
          <a:noFill/>
          <a:ln w="12700">
            <a:solidFill>
              <a:schemeClr val="tx1"/>
            </a:solidFill>
            <a:round/>
          </a:ln>
        </p:spPr>
        <p:txBody>
          <a:bodyPr wrap="none" anchor="ctr"/>
          <a:lstStyle/>
          <a:p>
            <a:endParaRPr lang="zh-CN" altLang="en-US"/>
          </a:p>
        </p:txBody>
      </p:sp>
      <p:sp>
        <p:nvSpPr>
          <p:cNvPr id="106514" name="Rectangle 19"/>
          <p:cNvSpPr>
            <a:spLocks noChangeArrowheads="1"/>
          </p:cNvSpPr>
          <p:nvPr/>
        </p:nvSpPr>
        <p:spPr bwMode="auto">
          <a:xfrm>
            <a:off x="10795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6515" name="Rectangle 20"/>
          <p:cNvSpPr>
            <a:spLocks noChangeArrowheads="1"/>
          </p:cNvSpPr>
          <p:nvPr/>
        </p:nvSpPr>
        <p:spPr bwMode="auto">
          <a:xfrm>
            <a:off x="2014538" y="490538"/>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6516" name="Rectangle 21"/>
          <p:cNvSpPr>
            <a:spLocks noChangeArrowheads="1"/>
          </p:cNvSpPr>
          <p:nvPr/>
        </p:nvSpPr>
        <p:spPr bwMode="auto">
          <a:xfrm>
            <a:off x="30099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6517" name="Rectangle 22"/>
          <p:cNvSpPr>
            <a:spLocks noChangeArrowheads="1"/>
          </p:cNvSpPr>
          <p:nvPr/>
        </p:nvSpPr>
        <p:spPr bwMode="auto">
          <a:xfrm>
            <a:off x="4960938"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6518" name="Rectangle 23"/>
          <p:cNvSpPr>
            <a:spLocks noChangeArrowheads="1"/>
          </p:cNvSpPr>
          <p:nvPr/>
        </p:nvSpPr>
        <p:spPr bwMode="auto">
          <a:xfrm>
            <a:off x="5757863" y="490538"/>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6519" name="Rectangle 24"/>
          <p:cNvSpPr>
            <a:spLocks noChangeArrowheads="1"/>
          </p:cNvSpPr>
          <p:nvPr/>
        </p:nvSpPr>
        <p:spPr bwMode="auto">
          <a:xfrm>
            <a:off x="6932613"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6520" name="Rectangle 25"/>
          <p:cNvSpPr>
            <a:spLocks noChangeArrowheads="1"/>
          </p:cNvSpPr>
          <p:nvPr/>
        </p:nvSpPr>
        <p:spPr bwMode="auto">
          <a:xfrm>
            <a:off x="8645525"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6521" name="Rectangle 26"/>
          <p:cNvSpPr>
            <a:spLocks noChangeArrowheads="1"/>
          </p:cNvSpPr>
          <p:nvPr/>
        </p:nvSpPr>
        <p:spPr bwMode="auto">
          <a:xfrm>
            <a:off x="1228725" y="90487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6522" name="Rectangle 27"/>
          <p:cNvSpPr>
            <a:spLocks noChangeArrowheads="1"/>
          </p:cNvSpPr>
          <p:nvPr/>
        </p:nvSpPr>
        <p:spPr bwMode="auto">
          <a:xfrm>
            <a:off x="5116513" y="1381125"/>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6523" name="Rectangle 28"/>
          <p:cNvSpPr>
            <a:spLocks noChangeArrowheads="1"/>
          </p:cNvSpPr>
          <p:nvPr/>
        </p:nvSpPr>
        <p:spPr bwMode="auto">
          <a:xfrm>
            <a:off x="1425575" y="1785938"/>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6524" name="Rectangle 29"/>
          <p:cNvSpPr>
            <a:spLocks noChangeArrowheads="1"/>
          </p:cNvSpPr>
          <p:nvPr/>
        </p:nvSpPr>
        <p:spPr bwMode="auto">
          <a:xfrm>
            <a:off x="3556000" y="1785938"/>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6525" name="Rectangle 30"/>
          <p:cNvSpPr>
            <a:spLocks noChangeArrowheads="1"/>
          </p:cNvSpPr>
          <p:nvPr/>
        </p:nvSpPr>
        <p:spPr bwMode="auto">
          <a:xfrm>
            <a:off x="2570163" y="138112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6526" name="Rectangle 31"/>
          <p:cNvSpPr>
            <a:spLocks noChangeArrowheads="1"/>
          </p:cNvSpPr>
          <p:nvPr/>
        </p:nvSpPr>
        <p:spPr bwMode="auto">
          <a:xfrm>
            <a:off x="3303588" y="904875"/>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106527" name="Rectangle 32"/>
          <p:cNvSpPr>
            <a:spLocks noChangeArrowheads="1"/>
          </p:cNvSpPr>
          <p:nvPr/>
        </p:nvSpPr>
        <p:spPr bwMode="auto">
          <a:xfrm>
            <a:off x="6507163" y="904875"/>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6528" name="Rectangle 33"/>
          <p:cNvSpPr>
            <a:spLocks noChangeArrowheads="1"/>
          </p:cNvSpPr>
          <p:nvPr/>
        </p:nvSpPr>
        <p:spPr bwMode="auto">
          <a:xfrm>
            <a:off x="6778625" y="13811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6529" name="Rectangle 34"/>
          <p:cNvSpPr>
            <a:spLocks noChangeArrowheads="1"/>
          </p:cNvSpPr>
          <p:nvPr/>
        </p:nvSpPr>
        <p:spPr bwMode="auto">
          <a:xfrm>
            <a:off x="7502525" y="311467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6530" name="Rectangle 35"/>
          <p:cNvSpPr>
            <a:spLocks noChangeArrowheads="1"/>
          </p:cNvSpPr>
          <p:nvPr/>
        </p:nvSpPr>
        <p:spPr bwMode="auto">
          <a:xfrm>
            <a:off x="5926138" y="1785938"/>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6531" name="Rectangle 36"/>
          <p:cNvSpPr>
            <a:spLocks noChangeArrowheads="1"/>
          </p:cNvSpPr>
          <p:nvPr/>
        </p:nvSpPr>
        <p:spPr bwMode="auto">
          <a:xfrm>
            <a:off x="4416425" y="22447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6532" name="Rectangle 37"/>
          <p:cNvSpPr>
            <a:spLocks noChangeArrowheads="1"/>
          </p:cNvSpPr>
          <p:nvPr/>
        </p:nvSpPr>
        <p:spPr bwMode="auto">
          <a:xfrm>
            <a:off x="4160838" y="2686050"/>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6533" name="Rectangle 38"/>
          <p:cNvSpPr>
            <a:spLocks noChangeArrowheads="1"/>
          </p:cNvSpPr>
          <p:nvPr/>
        </p:nvSpPr>
        <p:spPr bwMode="auto">
          <a:xfrm>
            <a:off x="2228850" y="3114675"/>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6534" name="Rectangle 39"/>
          <p:cNvSpPr>
            <a:spLocks noChangeArrowheads="1"/>
          </p:cNvSpPr>
          <p:nvPr/>
        </p:nvSpPr>
        <p:spPr bwMode="auto">
          <a:xfrm>
            <a:off x="681038" y="476250"/>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6535" name="Rectangle 40"/>
          <p:cNvSpPr>
            <a:spLocks noChangeArrowheads="1"/>
          </p:cNvSpPr>
          <p:nvPr/>
        </p:nvSpPr>
        <p:spPr bwMode="auto">
          <a:xfrm>
            <a:off x="2003425" y="885825"/>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6536" name="Group 41"/>
          <p:cNvGrpSpPr/>
          <p:nvPr/>
        </p:nvGrpSpPr>
        <p:grpSpPr bwMode="auto">
          <a:xfrm>
            <a:off x="1069975" y="3255963"/>
            <a:ext cx="131763" cy="69850"/>
            <a:chOff x="833" y="3024"/>
            <a:chExt cx="78" cy="51"/>
          </a:xfrm>
        </p:grpSpPr>
        <p:sp>
          <p:nvSpPr>
            <p:cNvPr id="106547"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6548"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6549"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6537" name="Group 45"/>
          <p:cNvGrpSpPr/>
          <p:nvPr/>
        </p:nvGrpSpPr>
        <p:grpSpPr bwMode="auto">
          <a:xfrm>
            <a:off x="8937625" y="3265488"/>
            <a:ext cx="131763" cy="66675"/>
            <a:chOff x="5432" y="3030"/>
            <a:chExt cx="78" cy="51"/>
          </a:xfrm>
        </p:grpSpPr>
        <p:sp>
          <p:nvSpPr>
            <p:cNvPr id="106544"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6545"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6546"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6538" name="Rectangle 69"/>
          <p:cNvSpPr>
            <a:spLocks noChangeArrowheads="1"/>
          </p:cNvSpPr>
          <p:nvPr/>
        </p:nvSpPr>
        <p:spPr bwMode="auto">
          <a:xfrm>
            <a:off x="3811588" y="3657600"/>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6539" name="Rectangle 71"/>
          <p:cNvSpPr>
            <a:spLocks noChangeArrowheads="1"/>
          </p:cNvSpPr>
          <p:nvPr/>
        </p:nvSpPr>
        <p:spPr bwMode="auto">
          <a:xfrm>
            <a:off x="611188" y="1281113"/>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6540" name="Rectangle 72"/>
          <p:cNvSpPr>
            <a:spLocks noChangeArrowheads="1"/>
          </p:cNvSpPr>
          <p:nvPr/>
        </p:nvSpPr>
        <p:spPr bwMode="auto">
          <a:xfrm>
            <a:off x="468313" y="3008313"/>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useBgFill="1">
        <p:nvSpPr>
          <p:cNvPr id="106541" name="Text Box 73"/>
          <p:cNvSpPr txBox="1">
            <a:spLocks noChangeArrowheads="1"/>
          </p:cNvSpPr>
          <p:nvPr/>
        </p:nvSpPr>
        <p:spPr bwMode="auto">
          <a:xfrm>
            <a:off x="642910" y="4919008"/>
            <a:ext cx="8143932" cy="1569660"/>
          </a:xfrm>
          <a:prstGeom prst="rect">
            <a:avLst/>
          </a:prstGeom>
          <a:ln w="9525">
            <a:noFill/>
            <a:miter lim="800000"/>
          </a:ln>
        </p:spPr>
        <p:txBody>
          <a:bodyPr wrap="square">
            <a:spAutoFit/>
          </a:bodyPr>
          <a:lstStyle/>
          <a:p>
            <a:r>
              <a:rPr lang="zh-CN" altLang="en-US" sz="2400" dirty="0">
                <a:latin typeface="+mn-lt"/>
                <a:ea typeface="宋体" panose="02010600030101010101" pitchFamily="2" charset="-122"/>
              </a:rPr>
              <a:t>标志</a:t>
            </a:r>
            <a:r>
              <a:rPr lang="en-US" altLang="zh-CN" sz="2400" dirty="0">
                <a:latin typeface="+mn-lt"/>
                <a:ea typeface="宋体" panose="02010600030101010101" pitchFamily="2" charset="-122"/>
              </a:rPr>
              <a:t>(flag)  </a:t>
            </a:r>
            <a:r>
              <a:rPr lang="zh-CN" altLang="en-US" sz="2400" dirty="0" smtClean="0">
                <a:latin typeface="+mn-lt"/>
                <a:ea typeface="宋体" panose="02010600030101010101" pitchFamily="2" charset="-122"/>
              </a:rPr>
              <a:t>占</a:t>
            </a:r>
            <a:r>
              <a:rPr lang="en-US" altLang="zh-CN" sz="2400" dirty="0">
                <a:latin typeface="+mn-lt"/>
                <a:ea typeface="宋体" panose="02010600030101010101" pitchFamily="2" charset="-122"/>
              </a:rPr>
              <a:t>3</a:t>
            </a:r>
            <a:r>
              <a:rPr lang="zh-CN" altLang="en-US" sz="2400" dirty="0">
                <a:latin typeface="+mn-lt"/>
                <a:ea typeface="宋体" panose="02010600030101010101" pitchFamily="2" charset="-122"/>
              </a:rPr>
              <a:t>位，目前只有两位有意义</a:t>
            </a:r>
            <a:r>
              <a:rPr lang="zh-CN" altLang="en-US" sz="2400" dirty="0" smtClean="0">
                <a:latin typeface="+mn-lt"/>
                <a:ea typeface="宋体" panose="02010600030101010101" pitchFamily="2" charset="-122"/>
              </a:rPr>
              <a:t>。标志</a:t>
            </a:r>
            <a:r>
              <a:rPr lang="zh-CN" altLang="en-US" sz="2400" dirty="0">
                <a:latin typeface="+mn-lt"/>
                <a:ea typeface="宋体" panose="02010600030101010101" pitchFamily="2" charset="-122"/>
              </a:rPr>
              <a:t>字段的最低位是</a:t>
            </a:r>
            <a:r>
              <a:rPr lang="en-US" altLang="zh-CN" sz="2400" dirty="0">
                <a:solidFill>
                  <a:schemeClr val="hlink"/>
                </a:solidFill>
                <a:latin typeface="+mn-lt"/>
                <a:ea typeface="宋体" panose="02010600030101010101" pitchFamily="2" charset="-122"/>
              </a:rPr>
              <a:t>MF </a:t>
            </a:r>
            <a:r>
              <a:rPr lang="en-US" altLang="zh-CN" sz="2400" dirty="0">
                <a:latin typeface="+mn-lt"/>
                <a:ea typeface="宋体" panose="02010600030101010101" pitchFamily="2" charset="-122"/>
              </a:rPr>
              <a:t>(More Fragment)</a:t>
            </a:r>
            <a:r>
              <a:rPr lang="zh-CN" altLang="en-US" sz="2400" dirty="0" smtClean="0">
                <a:latin typeface="+mn-lt"/>
                <a:ea typeface="宋体" panose="02010600030101010101" pitchFamily="2" charset="-122"/>
              </a:rPr>
              <a:t>。</a:t>
            </a:r>
            <a:r>
              <a:rPr lang="en-US" altLang="zh-CN" sz="2400" dirty="0" smtClean="0">
                <a:latin typeface="+mn-lt"/>
                <a:ea typeface="宋体" panose="02010600030101010101" pitchFamily="2" charset="-122"/>
              </a:rPr>
              <a:t>MF </a:t>
            </a:r>
            <a:r>
              <a:rPr lang="en-US" altLang="zh-CN" sz="2400" dirty="0">
                <a:latin typeface="+mn-lt"/>
                <a:ea typeface="宋体" panose="02010600030101010101" pitchFamily="2" charset="-122"/>
                <a:sym typeface="Symbol" panose="05050102010706020507" pitchFamily="18" charset="2"/>
              </a:rPr>
              <a:t></a:t>
            </a:r>
            <a:r>
              <a:rPr lang="en-US" altLang="zh-CN" sz="2400" dirty="0">
                <a:latin typeface="+mn-lt"/>
                <a:ea typeface="宋体" panose="02010600030101010101" pitchFamily="2" charset="-122"/>
              </a:rPr>
              <a:t> 1 </a:t>
            </a:r>
            <a:r>
              <a:rPr lang="zh-CN" altLang="en-US" sz="2400" dirty="0">
                <a:latin typeface="+mn-lt"/>
                <a:ea typeface="宋体" panose="02010600030101010101" pitchFamily="2" charset="-122"/>
              </a:rPr>
              <a:t>表示后面</a:t>
            </a:r>
            <a:r>
              <a:rPr lang="en-US" altLang="zh-CN" sz="2400" dirty="0">
                <a:latin typeface="+mn-lt"/>
                <a:ea typeface="宋体" panose="02010600030101010101" pitchFamily="2" charset="-122"/>
              </a:rPr>
              <a:t>"</a:t>
            </a:r>
            <a:r>
              <a:rPr lang="zh-CN" altLang="en-US" sz="2400" dirty="0">
                <a:latin typeface="+mn-lt"/>
                <a:ea typeface="宋体" panose="02010600030101010101" pitchFamily="2" charset="-122"/>
              </a:rPr>
              <a:t>还有分片</a:t>
            </a:r>
            <a:r>
              <a:rPr lang="en-US" altLang="zh-CN" sz="2400" dirty="0">
                <a:latin typeface="+mn-lt"/>
                <a:ea typeface="宋体" panose="02010600030101010101" pitchFamily="2" charset="-122"/>
              </a:rPr>
              <a:t>"</a:t>
            </a:r>
            <a:r>
              <a:rPr lang="zh-CN" altLang="en-US" sz="2400" dirty="0">
                <a:latin typeface="+mn-lt"/>
                <a:ea typeface="宋体" panose="02010600030101010101" pitchFamily="2" charset="-122"/>
              </a:rPr>
              <a:t>。</a:t>
            </a:r>
            <a:r>
              <a:rPr lang="en-US" altLang="zh-CN" sz="2400" dirty="0">
                <a:latin typeface="+mn-lt"/>
                <a:ea typeface="宋体" panose="02010600030101010101" pitchFamily="2" charset="-122"/>
              </a:rPr>
              <a:t>MF </a:t>
            </a:r>
            <a:r>
              <a:rPr lang="en-US" altLang="zh-CN" sz="2400" dirty="0">
                <a:latin typeface="+mn-lt"/>
                <a:ea typeface="宋体" panose="02010600030101010101" pitchFamily="2" charset="-122"/>
                <a:sym typeface="Symbol" panose="05050102010706020507" pitchFamily="18" charset="2"/>
              </a:rPr>
              <a:t></a:t>
            </a:r>
            <a:r>
              <a:rPr lang="en-US" altLang="zh-CN" sz="2400" dirty="0">
                <a:latin typeface="+mn-lt"/>
                <a:ea typeface="宋体" panose="02010600030101010101" pitchFamily="2" charset="-122"/>
              </a:rPr>
              <a:t> 0 </a:t>
            </a:r>
            <a:r>
              <a:rPr lang="zh-CN" altLang="en-US" sz="2400" dirty="0">
                <a:latin typeface="+mn-lt"/>
                <a:ea typeface="宋体" panose="02010600030101010101" pitchFamily="2" charset="-122"/>
              </a:rPr>
              <a:t>表示最后一个分片</a:t>
            </a:r>
            <a:r>
              <a:rPr lang="zh-CN" altLang="en-US" sz="2400" dirty="0" smtClean="0">
                <a:latin typeface="+mn-lt"/>
                <a:ea typeface="宋体" panose="02010600030101010101" pitchFamily="2" charset="-122"/>
              </a:rPr>
              <a:t>。标志</a:t>
            </a:r>
            <a:r>
              <a:rPr lang="zh-CN" altLang="en-US" sz="2400" dirty="0">
                <a:latin typeface="+mn-lt"/>
                <a:ea typeface="宋体" panose="02010600030101010101" pitchFamily="2" charset="-122"/>
              </a:rPr>
              <a:t>字段中间的一位是</a:t>
            </a:r>
            <a:r>
              <a:rPr lang="en-US" altLang="zh-CN" sz="2400" dirty="0">
                <a:solidFill>
                  <a:schemeClr val="hlink"/>
                </a:solidFill>
                <a:latin typeface="+mn-lt"/>
                <a:ea typeface="宋体" panose="02010600030101010101" pitchFamily="2" charset="-122"/>
              </a:rPr>
              <a:t>DF </a:t>
            </a:r>
            <a:r>
              <a:rPr lang="en-US" altLang="zh-CN" sz="2400" dirty="0">
                <a:latin typeface="+mn-lt"/>
                <a:ea typeface="宋体" panose="02010600030101010101" pitchFamily="2" charset="-122"/>
              </a:rPr>
              <a:t>(Don</a:t>
            </a:r>
            <a:r>
              <a:rPr lang="en-US" altLang="zh-CN" sz="2400" dirty="0">
                <a:latin typeface="+mn-lt"/>
                <a:ea typeface="宋体" panose="02010600030101010101" pitchFamily="2" charset="-122"/>
                <a:cs typeface="Arial" panose="020B0604020202020204" pitchFamily="34" charset="0"/>
              </a:rPr>
              <a:t>'</a:t>
            </a:r>
            <a:r>
              <a:rPr lang="en-US" altLang="zh-CN" sz="2400" dirty="0">
                <a:latin typeface="+mn-lt"/>
                <a:ea typeface="宋体" panose="02010600030101010101" pitchFamily="2" charset="-122"/>
              </a:rPr>
              <a:t>t Fragment) </a:t>
            </a:r>
            <a:r>
              <a:rPr lang="zh-CN" altLang="en-US" sz="2400" dirty="0" smtClean="0">
                <a:latin typeface="+mn-lt"/>
                <a:ea typeface="宋体" panose="02010600030101010101" pitchFamily="2" charset="-122"/>
              </a:rPr>
              <a:t>。只有</a:t>
            </a:r>
            <a:r>
              <a:rPr lang="zh-CN" altLang="en-US" sz="2400" dirty="0">
                <a:latin typeface="+mn-lt"/>
                <a:ea typeface="宋体" panose="02010600030101010101" pitchFamily="2" charset="-122"/>
              </a:rPr>
              <a:t>当 </a:t>
            </a:r>
            <a:r>
              <a:rPr lang="en-US" altLang="zh-CN" sz="2400" dirty="0">
                <a:latin typeface="+mn-lt"/>
                <a:ea typeface="宋体" panose="02010600030101010101" pitchFamily="2" charset="-122"/>
              </a:rPr>
              <a:t>DF </a:t>
            </a:r>
            <a:r>
              <a:rPr lang="en-US" altLang="zh-CN" sz="2400" dirty="0">
                <a:latin typeface="+mn-lt"/>
                <a:ea typeface="宋体" panose="02010600030101010101" pitchFamily="2" charset="-122"/>
                <a:sym typeface="Symbol" panose="05050102010706020507" pitchFamily="18" charset="2"/>
              </a:rPr>
              <a:t></a:t>
            </a:r>
            <a:r>
              <a:rPr lang="en-US" altLang="zh-CN" sz="2400" dirty="0">
                <a:latin typeface="+mn-lt"/>
                <a:ea typeface="宋体" panose="02010600030101010101" pitchFamily="2" charset="-122"/>
              </a:rPr>
              <a:t> 0 </a:t>
            </a:r>
            <a:r>
              <a:rPr lang="zh-CN" altLang="en-US" sz="2400" dirty="0">
                <a:latin typeface="+mn-lt"/>
                <a:ea typeface="宋体" panose="02010600030101010101" pitchFamily="2" charset="-122"/>
              </a:rPr>
              <a:t>时才允许分片。 </a:t>
            </a:r>
          </a:p>
        </p:txBody>
      </p:sp>
      <p:sp>
        <p:nvSpPr>
          <p:cNvPr id="1029194" name="Rectangle 74"/>
          <p:cNvSpPr>
            <a:spLocks noChangeArrowheads="1"/>
          </p:cNvSpPr>
          <p:nvPr/>
        </p:nvSpPr>
        <p:spPr bwMode="auto">
          <a:xfrm>
            <a:off x="5076825" y="1316038"/>
            <a:ext cx="790575" cy="487362"/>
          </a:xfrm>
          <a:prstGeom prst="rect">
            <a:avLst/>
          </a:prstGeom>
          <a:noFill/>
          <a:ln w="76200">
            <a:solidFill>
              <a:schemeClr val="hlink"/>
            </a:solidFill>
            <a:miter lim="800000"/>
          </a:ln>
        </p:spPr>
        <p:txBody>
          <a:bodyPr wrap="none" anchor="ctr"/>
          <a:lstStyle/>
          <a:p>
            <a:endParaRPr lang="zh-CN" altLang="en-US"/>
          </a:p>
        </p:txBody>
      </p:sp>
      <p:sp>
        <p:nvSpPr>
          <p:cNvPr id="106543" name="AutoShape 75"/>
          <p:cNvSpPr/>
          <p:nvPr/>
        </p:nvSpPr>
        <p:spPr bwMode="auto">
          <a:xfrm>
            <a:off x="949325" y="920750"/>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pic>
        <p:nvPicPr>
          <p:cNvPr id="54" name="Picture 6"/>
          <p:cNvPicPr>
            <a:picLocks noChangeAspect="1" noChangeArrowheads="1"/>
          </p:cNvPicPr>
          <p:nvPr/>
        </p:nvPicPr>
        <p:blipFill>
          <a:blip r:embed="rId3" cstate="print"/>
          <a:srcRect/>
          <a:stretch>
            <a:fillRect/>
          </a:stretch>
        </p:blipFill>
        <p:spPr bwMode="auto">
          <a:xfrm>
            <a:off x="2285984" y="4286256"/>
            <a:ext cx="4714908" cy="627300"/>
          </a:xfrm>
          <a:prstGeom prst="rect">
            <a:avLst/>
          </a:prstGeom>
          <a:noFill/>
          <a:ln w="9525">
            <a:noFill/>
            <a:miter lim="800000"/>
            <a:headEnd/>
            <a:tailEnd/>
          </a:ln>
          <a:effectLst/>
        </p:spPr>
      </p:pic>
    </p:spTree>
    <p:extLst>
      <p:ext uri="{BB962C8B-B14F-4D97-AF65-F5344CB8AC3E}">
        <p14:creationId xmlns:p14="http://schemas.microsoft.com/office/powerpoint/2010/main" val="20250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29194"/>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grpId="1" nodeType="afterEffect">
                                  <p:stCondLst>
                                    <p:cond delay="0"/>
                                  </p:stCondLst>
                                  <p:childTnLst>
                                    <p:anim calcmode="discrete" valueType="str">
                                      <p:cBhvr>
                                        <p:cTn id="9" dur="1000" fill="hold"/>
                                        <p:tgtEl>
                                          <p:spTgt spid="1029194"/>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650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65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animBg="1"/>
      <p:bldP spid="1029194" grpId="0" animBg="1"/>
      <p:bldP spid="102919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reeform 1285"/>
          <p:cNvSpPr>
            <a:spLocks/>
          </p:cNvSpPr>
          <p:nvPr/>
        </p:nvSpPr>
        <p:spPr bwMode="auto">
          <a:xfrm>
            <a:off x="6646863" y="3516313"/>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6" name="Freeform 1286"/>
          <p:cNvSpPr>
            <a:spLocks/>
          </p:cNvSpPr>
          <p:nvPr/>
        </p:nvSpPr>
        <p:spPr bwMode="auto">
          <a:xfrm>
            <a:off x="6665913"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7" name="Freeform 1287"/>
          <p:cNvSpPr>
            <a:spLocks/>
          </p:cNvSpPr>
          <p:nvPr/>
        </p:nvSpPr>
        <p:spPr bwMode="auto">
          <a:xfrm>
            <a:off x="4845050" y="1698625"/>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038" name="Group 1288"/>
          <p:cNvGrpSpPr>
            <a:grpSpLocks/>
          </p:cNvGrpSpPr>
          <p:nvPr/>
        </p:nvGrpSpPr>
        <p:grpSpPr bwMode="auto">
          <a:xfrm>
            <a:off x="4921250"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4039" name="Line 1291"/>
          <p:cNvSpPr>
            <a:spLocks noChangeShapeType="1"/>
          </p:cNvSpPr>
          <p:nvPr/>
        </p:nvSpPr>
        <p:spPr bwMode="auto">
          <a:xfrm>
            <a:off x="7038975"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0" name="Line 1292"/>
          <p:cNvSpPr>
            <a:spLocks noChangeShapeType="1"/>
          </p:cNvSpPr>
          <p:nvPr/>
        </p:nvSpPr>
        <p:spPr bwMode="auto">
          <a:xfrm>
            <a:off x="713581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Line 1293"/>
          <p:cNvSpPr>
            <a:spLocks noChangeShapeType="1"/>
          </p:cNvSpPr>
          <p:nvPr/>
        </p:nvSpPr>
        <p:spPr bwMode="auto">
          <a:xfrm flipV="1">
            <a:off x="7372350" y="3808413"/>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2" name="Line 1294"/>
          <p:cNvSpPr>
            <a:spLocks noChangeShapeType="1"/>
          </p:cNvSpPr>
          <p:nvPr/>
        </p:nvSpPr>
        <p:spPr bwMode="auto">
          <a:xfrm>
            <a:off x="607060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Line 1295"/>
          <p:cNvSpPr>
            <a:spLocks noChangeShapeType="1"/>
          </p:cNvSpPr>
          <p:nvPr/>
        </p:nvSpPr>
        <p:spPr bwMode="auto">
          <a:xfrm>
            <a:off x="6365875" y="2576513"/>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4" name="Line 1296"/>
          <p:cNvSpPr>
            <a:spLocks noChangeShapeType="1"/>
          </p:cNvSpPr>
          <p:nvPr/>
        </p:nvSpPr>
        <p:spPr bwMode="auto">
          <a:xfrm>
            <a:off x="593248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5" name="Freeform 1297"/>
          <p:cNvSpPr>
            <a:spLocks/>
          </p:cNvSpPr>
          <p:nvPr/>
        </p:nvSpPr>
        <p:spPr bwMode="auto">
          <a:xfrm>
            <a:off x="5140325" y="4367213"/>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46" name="Line 1298"/>
          <p:cNvSpPr>
            <a:spLocks noChangeShapeType="1"/>
          </p:cNvSpPr>
          <p:nvPr/>
        </p:nvSpPr>
        <p:spPr bwMode="auto">
          <a:xfrm rot="16200000" flipV="1">
            <a:off x="743981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7" name="Line 1299"/>
          <p:cNvSpPr>
            <a:spLocks noChangeShapeType="1"/>
          </p:cNvSpPr>
          <p:nvPr/>
        </p:nvSpPr>
        <p:spPr bwMode="auto">
          <a:xfrm rot="5400000" flipV="1">
            <a:off x="7634288" y="5429250"/>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8" name="Line 1300"/>
          <p:cNvSpPr>
            <a:spLocks noChangeShapeType="1"/>
          </p:cNvSpPr>
          <p:nvPr/>
        </p:nvSpPr>
        <p:spPr bwMode="auto">
          <a:xfrm rot="16200000" flipH="1">
            <a:off x="7742237"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9" name="Line 1301"/>
          <p:cNvSpPr>
            <a:spLocks noChangeShapeType="1"/>
          </p:cNvSpPr>
          <p:nvPr/>
        </p:nvSpPr>
        <p:spPr bwMode="auto">
          <a:xfrm>
            <a:off x="7000875"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0" name="Line 1302"/>
          <p:cNvSpPr>
            <a:spLocks noChangeShapeType="1"/>
          </p:cNvSpPr>
          <p:nvPr/>
        </p:nvSpPr>
        <p:spPr bwMode="auto">
          <a:xfrm flipV="1">
            <a:off x="638016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1" name="Line 1303"/>
          <p:cNvSpPr>
            <a:spLocks noChangeShapeType="1"/>
          </p:cNvSpPr>
          <p:nvPr/>
        </p:nvSpPr>
        <p:spPr bwMode="auto">
          <a:xfrm flipV="1">
            <a:off x="642302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2" name="Line 1305"/>
          <p:cNvSpPr>
            <a:spLocks noChangeShapeType="1"/>
          </p:cNvSpPr>
          <p:nvPr/>
        </p:nvSpPr>
        <p:spPr bwMode="auto">
          <a:xfrm>
            <a:off x="5743575"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3" name="Line 1306"/>
          <p:cNvSpPr>
            <a:spLocks noChangeShapeType="1"/>
          </p:cNvSpPr>
          <p:nvPr/>
        </p:nvSpPr>
        <p:spPr bwMode="auto">
          <a:xfrm flipV="1">
            <a:off x="5484813"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4" name="Line 1309"/>
          <p:cNvSpPr>
            <a:spLocks noChangeShapeType="1"/>
          </p:cNvSpPr>
          <p:nvPr/>
        </p:nvSpPr>
        <p:spPr bwMode="auto">
          <a:xfrm flipH="1">
            <a:off x="591026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5" name="Line 1310"/>
          <p:cNvSpPr>
            <a:spLocks noChangeShapeType="1"/>
          </p:cNvSpPr>
          <p:nvPr/>
        </p:nvSpPr>
        <p:spPr bwMode="auto">
          <a:xfrm flipH="1" flipV="1">
            <a:off x="6303963" y="5038725"/>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6" name="Line 1311"/>
          <p:cNvSpPr>
            <a:spLocks noChangeShapeType="1"/>
          </p:cNvSpPr>
          <p:nvPr/>
        </p:nvSpPr>
        <p:spPr bwMode="auto">
          <a:xfrm>
            <a:off x="6386513" y="5041900"/>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7" name="Line 1313"/>
          <p:cNvSpPr>
            <a:spLocks noChangeShapeType="1"/>
          </p:cNvSpPr>
          <p:nvPr/>
        </p:nvSpPr>
        <p:spPr bwMode="auto">
          <a:xfrm>
            <a:off x="5924550" y="3511550"/>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8" name="Line 1314"/>
          <p:cNvSpPr>
            <a:spLocks noChangeShapeType="1"/>
          </p:cNvSpPr>
          <p:nvPr/>
        </p:nvSpPr>
        <p:spPr bwMode="auto">
          <a:xfrm flipV="1">
            <a:off x="7219950"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9" name="Line 1315"/>
          <p:cNvSpPr>
            <a:spLocks noChangeShapeType="1"/>
          </p:cNvSpPr>
          <p:nvPr/>
        </p:nvSpPr>
        <p:spPr bwMode="auto">
          <a:xfrm>
            <a:off x="704850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0" name="Line 1316"/>
          <p:cNvSpPr>
            <a:spLocks noChangeShapeType="1"/>
          </p:cNvSpPr>
          <p:nvPr/>
        </p:nvSpPr>
        <p:spPr bwMode="auto">
          <a:xfrm flipV="1">
            <a:off x="7219950" y="2551113"/>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1" name="Line 1317"/>
          <p:cNvSpPr>
            <a:spLocks noChangeShapeType="1"/>
          </p:cNvSpPr>
          <p:nvPr/>
        </p:nvSpPr>
        <p:spPr bwMode="auto">
          <a:xfrm>
            <a:off x="758507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2" name="Line 1318"/>
          <p:cNvSpPr>
            <a:spLocks noChangeShapeType="1"/>
          </p:cNvSpPr>
          <p:nvPr/>
        </p:nvSpPr>
        <p:spPr bwMode="auto">
          <a:xfrm>
            <a:off x="7239000"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3" name="Line 1319"/>
          <p:cNvSpPr>
            <a:spLocks noChangeShapeType="1"/>
          </p:cNvSpPr>
          <p:nvPr/>
        </p:nvSpPr>
        <p:spPr bwMode="auto">
          <a:xfrm flipV="1">
            <a:off x="5534025" y="3722688"/>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4" name="Line 1320"/>
          <p:cNvSpPr>
            <a:spLocks noChangeShapeType="1"/>
          </p:cNvSpPr>
          <p:nvPr/>
        </p:nvSpPr>
        <p:spPr bwMode="auto">
          <a:xfrm>
            <a:off x="779303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5" name="Line 1321"/>
          <p:cNvSpPr>
            <a:spLocks noChangeShapeType="1"/>
          </p:cNvSpPr>
          <p:nvPr/>
        </p:nvSpPr>
        <p:spPr bwMode="auto">
          <a:xfrm flipH="1">
            <a:off x="6938963"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6" name="Line 1322"/>
          <p:cNvSpPr>
            <a:spLocks noChangeShapeType="1"/>
          </p:cNvSpPr>
          <p:nvPr/>
        </p:nvSpPr>
        <p:spPr bwMode="auto">
          <a:xfrm flipH="1">
            <a:off x="7531100" y="2922588"/>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7" name="Line 1323"/>
          <p:cNvSpPr>
            <a:spLocks noChangeShapeType="1"/>
          </p:cNvSpPr>
          <p:nvPr/>
        </p:nvSpPr>
        <p:spPr bwMode="auto">
          <a:xfrm flipV="1">
            <a:off x="6915150" y="4064000"/>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4068" name="Group 1324"/>
          <p:cNvGrpSpPr>
            <a:grpSpLocks/>
          </p:cNvGrpSpPr>
          <p:nvPr/>
        </p:nvGrpSpPr>
        <p:grpSpPr bwMode="auto">
          <a:xfrm flipH="1">
            <a:off x="5418138"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69" name="Group 1327"/>
          <p:cNvGrpSpPr>
            <a:grpSpLocks/>
          </p:cNvGrpSpPr>
          <p:nvPr/>
        </p:nvGrpSpPr>
        <p:grpSpPr bwMode="auto">
          <a:xfrm flipH="1">
            <a:off x="510063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70" name="Group 1330"/>
          <p:cNvGrpSpPr>
            <a:grpSpLocks/>
          </p:cNvGrpSpPr>
          <p:nvPr/>
        </p:nvGrpSpPr>
        <p:grpSpPr bwMode="auto">
          <a:xfrm flipH="1">
            <a:off x="557847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71" name="Group 1333"/>
          <p:cNvGrpSpPr>
            <a:grpSpLocks/>
          </p:cNvGrpSpPr>
          <p:nvPr/>
        </p:nvGrpSpPr>
        <p:grpSpPr bwMode="auto">
          <a:xfrm>
            <a:off x="6192838" y="5227638"/>
            <a:ext cx="427037" cy="350837"/>
            <a:chOff x="2839" y="3501"/>
            <a:chExt cx="755" cy="803"/>
          </a:xfrm>
        </p:grpSpPr>
        <p:pic>
          <p:nvPicPr>
            <p:cNvPr id="44646" name="Picture 133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4072" name="Picture 1336"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875" y="1709738"/>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3" name="Group 1337"/>
          <p:cNvGrpSpPr>
            <a:grpSpLocks/>
          </p:cNvGrpSpPr>
          <p:nvPr/>
        </p:nvGrpSpPr>
        <p:grpSpPr bwMode="auto">
          <a:xfrm>
            <a:off x="5256213" y="1535113"/>
            <a:ext cx="415925" cy="385762"/>
            <a:chOff x="2751" y="1851"/>
            <a:chExt cx="462" cy="478"/>
          </a:xfrm>
        </p:grpSpPr>
        <p:pic>
          <p:nvPicPr>
            <p:cNvPr id="44644" name="Picture 1338"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4" name="Group 1340"/>
          <p:cNvGrpSpPr>
            <a:grpSpLocks/>
          </p:cNvGrpSpPr>
          <p:nvPr/>
        </p:nvGrpSpPr>
        <p:grpSpPr bwMode="auto">
          <a:xfrm>
            <a:off x="7332663" y="2384425"/>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75" name="Group 1349"/>
          <p:cNvGrpSpPr>
            <a:grpSpLocks/>
          </p:cNvGrpSpPr>
          <p:nvPr/>
        </p:nvGrpSpPr>
        <p:grpSpPr bwMode="auto">
          <a:xfrm>
            <a:off x="7405688" y="2746375"/>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76" name="Group 1358"/>
          <p:cNvGrpSpPr>
            <a:grpSpLocks/>
          </p:cNvGrpSpPr>
          <p:nvPr/>
        </p:nvGrpSpPr>
        <p:grpSpPr bwMode="auto">
          <a:xfrm>
            <a:off x="6846888" y="2482850"/>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77" name="Group 1367"/>
          <p:cNvGrpSpPr>
            <a:grpSpLocks/>
          </p:cNvGrpSpPr>
          <p:nvPr/>
        </p:nvGrpSpPr>
        <p:grpSpPr bwMode="auto">
          <a:xfrm>
            <a:off x="6858000" y="2746375"/>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078" name="Line 1376"/>
          <p:cNvSpPr>
            <a:spLocks noChangeShapeType="1"/>
          </p:cNvSpPr>
          <p:nvPr/>
        </p:nvSpPr>
        <p:spPr bwMode="auto">
          <a:xfrm>
            <a:off x="798830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4079" name="Group 1377"/>
          <p:cNvGrpSpPr>
            <a:grpSpLocks/>
          </p:cNvGrpSpPr>
          <p:nvPr/>
        </p:nvGrpSpPr>
        <p:grpSpPr bwMode="auto">
          <a:xfrm>
            <a:off x="7043738"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0" name="Group 1386"/>
          <p:cNvGrpSpPr>
            <a:grpSpLocks/>
          </p:cNvGrpSpPr>
          <p:nvPr/>
        </p:nvGrpSpPr>
        <p:grpSpPr bwMode="auto">
          <a:xfrm>
            <a:off x="6724650"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1" name="Group 1395"/>
          <p:cNvGrpSpPr>
            <a:grpSpLocks/>
          </p:cNvGrpSpPr>
          <p:nvPr/>
        </p:nvGrpSpPr>
        <p:grpSpPr bwMode="auto">
          <a:xfrm>
            <a:off x="7386638"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2" name="Group 1404"/>
          <p:cNvGrpSpPr>
            <a:grpSpLocks/>
          </p:cNvGrpSpPr>
          <p:nvPr/>
        </p:nvGrpSpPr>
        <p:grpSpPr bwMode="auto">
          <a:xfrm>
            <a:off x="6605588" y="4494213"/>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3" name="Group 1413"/>
          <p:cNvGrpSpPr>
            <a:grpSpLocks/>
          </p:cNvGrpSpPr>
          <p:nvPr/>
        </p:nvGrpSpPr>
        <p:grpSpPr bwMode="auto">
          <a:xfrm>
            <a:off x="7239000" y="4792663"/>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4" name="Group 1422"/>
          <p:cNvGrpSpPr>
            <a:grpSpLocks/>
          </p:cNvGrpSpPr>
          <p:nvPr/>
        </p:nvGrpSpPr>
        <p:grpSpPr bwMode="auto">
          <a:xfrm>
            <a:off x="5889625" y="4837113"/>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5" name="Group 1431"/>
          <p:cNvGrpSpPr>
            <a:grpSpLocks/>
          </p:cNvGrpSpPr>
          <p:nvPr/>
        </p:nvGrpSpPr>
        <p:grpSpPr bwMode="auto">
          <a:xfrm>
            <a:off x="5695950" y="3629025"/>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6" name="Group 1440"/>
          <p:cNvGrpSpPr>
            <a:grpSpLocks/>
          </p:cNvGrpSpPr>
          <p:nvPr/>
        </p:nvGrpSpPr>
        <p:grpSpPr bwMode="auto">
          <a:xfrm>
            <a:off x="5995988" y="2476500"/>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7" name="Group 1449"/>
          <p:cNvGrpSpPr>
            <a:grpSpLocks/>
          </p:cNvGrpSpPr>
          <p:nvPr/>
        </p:nvGrpSpPr>
        <p:grpSpPr bwMode="auto">
          <a:xfrm>
            <a:off x="5254625" y="3489325"/>
            <a:ext cx="506413" cy="352425"/>
            <a:chOff x="2967" y="478"/>
            <a:chExt cx="788" cy="625"/>
          </a:xfrm>
        </p:grpSpPr>
        <p:pic>
          <p:nvPicPr>
            <p:cNvPr id="44546" name="Picture 145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8" name="Group 1452"/>
          <p:cNvGrpSpPr>
            <a:grpSpLocks/>
          </p:cNvGrpSpPr>
          <p:nvPr/>
        </p:nvGrpSpPr>
        <p:grpSpPr bwMode="auto">
          <a:xfrm>
            <a:off x="6775450" y="4992688"/>
            <a:ext cx="563563" cy="420687"/>
            <a:chOff x="2967" y="478"/>
            <a:chExt cx="788" cy="625"/>
          </a:xfrm>
        </p:grpSpPr>
        <p:pic>
          <p:nvPicPr>
            <p:cNvPr id="44544" name="Picture 1453"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9" name="Group 1455"/>
          <p:cNvGrpSpPr>
            <a:grpSpLocks/>
          </p:cNvGrpSpPr>
          <p:nvPr/>
        </p:nvGrpSpPr>
        <p:grpSpPr bwMode="auto">
          <a:xfrm>
            <a:off x="5703888" y="1833563"/>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4527" name="Picture 1472"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44090" name="Group 1474"/>
          <p:cNvGrpSpPr>
            <a:grpSpLocks/>
          </p:cNvGrpSpPr>
          <p:nvPr/>
        </p:nvGrpSpPr>
        <p:grpSpPr bwMode="auto">
          <a:xfrm>
            <a:off x="7883525" y="4991100"/>
            <a:ext cx="227013" cy="481013"/>
            <a:chOff x="4140" y="429"/>
            <a:chExt cx="1425" cy="2396"/>
          </a:xfrm>
        </p:grpSpPr>
        <p:sp>
          <p:nvSpPr>
            <p:cNvPr id="44494" name="Freeform 1475"/>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96" name="Freeform 1477"/>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97" name="Freeform 1478"/>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5" name="Freeform 1492"/>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08" name="Freeform 1497"/>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09" name="Freeform 1498"/>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1" name="Freeform 1500"/>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44091" name="Group 1507"/>
          <p:cNvGrpSpPr>
            <a:grpSpLocks/>
          </p:cNvGrpSpPr>
          <p:nvPr/>
        </p:nvGrpSpPr>
        <p:grpSpPr bwMode="auto">
          <a:xfrm>
            <a:off x="7567613" y="5292725"/>
            <a:ext cx="227012" cy="481013"/>
            <a:chOff x="4140" y="429"/>
            <a:chExt cx="1425" cy="2396"/>
          </a:xfrm>
        </p:grpSpPr>
        <p:sp>
          <p:nvSpPr>
            <p:cNvPr id="44462" name="Freeform 1508"/>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64" name="Freeform 1510"/>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5" name="Freeform 1511"/>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73" name="Freeform 1525"/>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76" name="Freeform 1530"/>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77" name="Freeform 1531"/>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79" name="Freeform 1533"/>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44092" name="Group 1540"/>
          <p:cNvGrpSpPr>
            <a:grpSpLocks/>
          </p:cNvGrpSpPr>
          <p:nvPr/>
        </p:nvGrpSpPr>
        <p:grpSpPr bwMode="auto">
          <a:xfrm>
            <a:off x="4945063" y="2032000"/>
            <a:ext cx="534987" cy="407988"/>
            <a:chOff x="877" y="1008"/>
            <a:chExt cx="2747" cy="2591"/>
          </a:xfrm>
        </p:grpSpPr>
        <p:pic>
          <p:nvPicPr>
            <p:cNvPr id="44439" name="Picture 1541"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442" name="Picture 1544"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4" name="Freeform 1546"/>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5" name="Freeform 1547"/>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7" name="Freeform 1549"/>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450" name="Freeform 1558"/>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2" name="Freeform 1560"/>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3" name="Freeform 1561"/>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93" name="Group 1564"/>
          <p:cNvGrpSpPr>
            <a:grpSpLocks/>
          </p:cNvGrpSpPr>
          <p:nvPr/>
        </p:nvGrpSpPr>
        <p:grpSpPr bwMode="auto">
          <a:xfrm>
            <a:off x="6515100" y="5475288"/>
            <a:ext cx="474663" cy="407987"/>
            <a:chOff x="877" y="1008"/>
            <a:chExt cx="2747" cy="2591"/>
          </a:xfrm>
        </p:grpSpPr>
        <p:pic>
          <p:nvPicPr>
            <p:cNvPr id="44416" name="Picture 15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419" name="Picture 15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1" name="Freeform 1570"/>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2" name="Freeform 1571"/>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4" name="Freeform 1573"/>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427" name="Freeform 1582"/>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9" name="Freeform 1584"/>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0" name="Freeform 1585"/>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94" name="Group 1588"/>
          <p:cNvGrpSpPr>
            <a:grpSpLocks/>
          </p:cNvGrpSpPr>
          <p:nvPr/>
        </p:nvGrpSpPr>
        <p:grpSpPr bwMode="auto">
          <a:xfrm>
            <a:off x="5203825" y="3030538"/>
            <a:ext cx="444500" cy="407987"/>
            <a:chOff x="877" y="1008"/>
            <a:chExt cx="2747" cy="2591"/>
          </a:xfrm>
        </p:grpSpPr>
        <p:pic>
          <p:nvPicPr>
            <p:cNvPr id="44393" name="Picture 1589"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396" name="Picture 1592"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98" name="Freeform 1594"/>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99" name="Freeform 1595"/>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1" name="Freeform 1597"/>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404" name="Freeform 1606"/>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6" name="Freeform 1608"/>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7" name="Freeform 1609"/>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95" name="Group 1612"/>
          <p:cNvGrpSpPr>
            <a:grpSpLocks/>
          </p:cNvGrpSpPr>
          <p:nvPr/>
        </p:nvGrpSpPr>
        <p:grpSpPr bwMode="auto">
          <a:xfrm flipH="1">
            <a:off x="5583238"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96" name="Group 1615"/>
          <p:cNvGrpSpPr>
            <a:grpSpLocks/>
          </p:cNvGrpSpPr>
          <p:nvPr/>
        </p:nvGrpSpPr>
        <p:grpSpPr bwMode="auto">
          <a:xfrm>
            <a:off x="6950075" y="5411788"/>
            <a:ext cx="474663" cy="407987"/>
            <a:chOff x="877" y="1008"/>
            <a:chExt cx="2747" cy="2591"/>
          </a:xfrm>
        </p:grpSpPr>
        <p:pic>
          <p:nvPicPr>
            <p:cNvPr id="44368" name="Picture 1616"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371" name="Picture 1619"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3" name="Freeform 1621"/>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4" name="Freeform 1622"/>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6" name="Freeform 1624"/>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379" name="Freeform 1633"/>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1" name="Freeform 1635"/>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2" name="Freeform 1636"/>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99" name="Rectangle 3"/>
          <p:cNvSpPr>
            <a:spLocks noGrp="1" noChangeArrowheads="1"/>
          </p:cNvSpPr>
          <p:nvPr>
            <p:ph type="body" sz="half" idx="1"/>
          </p:nvPr>
        </p:nvSpPr>
        <p:spPr>
          <a:xfrm>
            <a:off x="177800" y="996951"/>
            <a:ext cx="4696387" cy="5149849"/>
          </a:xfrm>
        </p:spPr>
        <p:txBody>
          <a:bodyPr/>
          <a:lstStyle/>
          <a:p>
            <a:r>
              <a:rPr lang="en-US" altLang="zh-CN" sz="2400" dirty="0" smtClean="0">
                <a:latin typeface="Gill Sans MT" panose="020B0502020104020203" pitchFamily="34" charset="0"/>
              </a:rPr>
              <a:t>transport datagram from sending to receiving host </a:t>
            </a:r>
          </a:p>
          <a:p>
            <a:endParaRPr lang="en-US" altLang="zh-CN" sz="2000" dirty="0" smtClean="0">
              <a:latin typeface="Gill Sans MT" panose="020B0502020104020203" pitchFamily="34" charset="0"/>
            </a:endParaRPr>
          </a:p>
          <a:p>
            <a:r>
              <a:rPr lang="en-US" altLang="zh-CN" sz="2400" dirty="0" smtClean="0">
                <a:latin typeface="Gill Sans MT" panose="020B0502020104020203" pitchFamily="34" charset="0"/>
              </a:rPr>
              <a:t>on sending side encapsulates segments into datagrams</a:t>
            </a:r>
          </a:p>
          <a:p>
            <a:r>
              <a:rPr lang="en-US" altLang="zh-CN" sz="2400" dirty="0" smtClean="0">
                <a:latin typeface="Gill Sans MT" panose="020B0502020104020203" pitchFamily="34" charset="0"/>
              </a:rPr>
              <a:t>on receiving side, delivers segments to transport layer</a:t>
            </a:r>
          </a:p>
          <a:p>
            <a:endParaRPr lang="en-US" altLang="zh-CN" sz="2000" dirty="0" smtClean="0">
              <a:latin typeface="Gill Sans MT" panose="020B0502020104020203" pitchFamily="34" charset="0"/>
            </a:endParaRPr>
          </a:p>
          <a:p>
            <a:r>
              <a:rPr lang="en-US" altLang="zh-CN" sz="2400" dirty="0" smtClean="0">
                <a:latin typeface="Gill Sans MT" panose="020B0502020104020203" pitchFamily="34" charset="0"/>
              </a:rPr>
              <a:t>network layer protocols in </a:t>
            </a:r>
            <a:r>
              <a:rPr lang="en-US" altLang="zh-CN" sz="2400" i="1" dirty="0" smtClean="0">
                <a:solidFill>
                  <a:srgbClr val="000099"/>
                </a:solidFill>
                <a:latin typeface="Gill Sans MT" panose="020B0502020104020203" pitchFamily="34" charset="0"/>
              </a:rPr>
              <a:t>every</a:t>
            </a:r>
            <a:r>
              <a:rPr lang="en-US" altLang="zh-CN" sz="2400" dirty="0" smtClean="0">
                <a:solidFill>
                  <a:srgbClr val="000099"/>
                </a:solidFill>
                <a:latin typeface="Gill Sans MT" panose="020B0502020104020203" pitchFamily="34" charset="0"/>
              </a:rPr>
              <a:t> </a:t>
            </a:r>
            <a:r>
              <a:rPr lang="en-US" altLang="zh-CN" sz="2400" dirty="0" smtClean="0">
                <a:latin typeface="Gill Sans MT" panose="020B0502020104020203" pitchFamily="34" charset="0"/>
              </a:rPr>
              <a:t>host, router</a:t>
            </a:r>
          </a:p>
          <a:p>
            <a:endParaRPr lang="en-US" altLang="zh-CN" sz="2000" dirty="0" smtClean="0">
              <a:latin typeface="Gill Sans MT" panose="020B0502020104020203" pitchFamily="34" charset="0"/>
            </a:endParaRPr>
          </a:p>
          <a:p>
            <a:r>
              <a:rPr lang="en-US" altLang="zh-CN" sz="2400" dirty="0" smtClean="0">
                <a:latin typeface="Gill Sans MT" panose="020B0502020104020203" pitchFamily="34" charset="0"/>
              </a:rPr>
              <a:t>router examines header fields in all IP datagrams </a:t>
            </a:r>
            <a:r>
              <a:rPr lang="en-US" altLang="zh-CN" sz="2400" i="1" dirty="0" smtClean="0">
                <a:latin typeface="Gill Sans MT" panose="020B0502020104020203" pitchFamily="34" charset="0"/>
              </a:rPr>
              <a:t>passing through it</a:t>
            </a:r>
          </a:p>
          <a:p>
            <a:endParaRPr lang="en-US" altLang="zh-CN" sz="2400" dirty="0" smtClean="0">
              <a:latin typeface="Gill Sans MT" panose="020B0502020104020203" pitchFamily="34" charset="0"/>
            </a:endParaRPr>
          </a:p>
        </p:txBody>
      </p:sp>
      <p:grpSp>
        <p:nvGrpSpPr>
          <p:cNvPr id="19767" name="Group 1046"/>
          <p:cNvGrpSpPr>
            <a:grpSpLocks/>
          </p:cNvGrpSpPr>
          <p:nvPr/>
        </p:nvGrpSpPr>
        <p:grpSpPr bwMode="auto">
          <a:xfrm>
            <a:off x="529907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000"/>
                  <a:t>application</a:t>
                </a:r>
              </a:p>
              <a:p>
                <a:pPr algn="ctr"/>
                <a:r>
                  <a:rPr lang="en-US" altLang="zh-CN" sz="1000"/>
                  <a:t>transport</a:t>
                </a:r>
              </a:p>
              <a:p>
                <a:pPr algn="ctr"/>
                <a:r>
                  <a:rPr lang="en-US" altLang="zh-CN" sz="1000">
                    <a:solidFill>
                      <a:schemeClr val="bg1"/>
                    </a:solidFill>
                  </a:rPr>
                  <a:t>network</a:t>
                </a:r>
                <a:endParaRPr lang="en-US" altLang="zh-CN" sz="1000"/>
              </a:p>
              <a:p>
                <a:pPr algn="ctr"/>
                <a:r>
                  <a:rPr lang="en-US" altLang="zh-CN" sz="1000"/>
                  <a:t>data link</a:t>
                </a:r>
              </a:p>
              <a:p>
                <a:pPr algn="ctr"/>
                <a:r>
                  <a:rPr lang="en-US" altLang="zh-CN" sz="1000"/>
                  <a:t>physical</a:t>
                </a:r>
                <a:endParaRPr lang="en-US" altLang="zh-CN"/>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769" name="Group 1047"/>
          <p:cNvGrpSpPr>
            <a:grpSpLocks/>
          </p:cNvGrpSpPr>
          <p:nvPr/>
        </p:nvGrpSpPr>
        <p:grpSpPr bwMode="auto">
          <a:xfrm>
            <a:off x="7994650" y="4148138"/>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000"/>
                  <a:t>application</a:t>
                </a:r>
              </a:p>
              <a:p>
                <a:pPr algn="ctr"/>
                <a:r>
                  <a:rPr lang="en-US" altLang="zh-CN" sz="1000"/>
                  <a:t>transport</a:t>
                </a:r>
              </a:p>
              <a:p>
                <a:pPr algn="ctr"/>
                <a:r>
                  <a:rPr lang="en-US" altLang="zh-CN" sz="1000">
                    <a:solidFill>
                      <a:schemeClr val="bg1"/>
                    </a:solidFill>
                  </a:rPr>
                  <a:t>network</a:t>
                </a:r>
                <a:endParaRPr lang="en-US" altLang="zh-CN" sz="1000"/>
              </a:p>
              <a:p>
                <a:pPr algn="ctr"/>
                <a:r>
                  <a:rPr lang="en-US" altLang="zh-CN" sz="1000"/>
                  <a:t>data link</a:t>
                </a:r>
              </a:p>
              <a:p>
                <a:pPr algn="ctr"/>
                <a:r>
                  <a:rPr lang="en-US" altLang="zh-CN" sz="1000"/>
                  <a:t>physical</a:t>
                </a:r>
                <a:endParaRPr lang="en-US" altLang="zh-CN"/>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771" name="Group 1278"/>
          <p:cNvGrpSpPr>
            <a:grpSpLocks/>
          </p:cNvGrpSpPr>
          <p:nvPr/>
        </p:nvGrpSpPr>
        <p:grpSpPr bwMode="auto">
          <a:xfrm>
            <a:off x="575151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CC0000"/>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sp>
        <p:nvSpPr>
          <p:cNvPr id="632064" name="Rectangle 1280"/>
          <p:cNvSpPr>
            <a:spLocks noChangeArrowheads="1"/>
          </p:cNvSpPr>
          <p:nvPr/>
        </p:nvSpPr>
        <p:spPr bwMode="auto">
          <a:xfrm>
            <a:off x="5619750" y="858838"/>
            <a:ext cx="388938"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32065" name="Rectangle 1281"/>
          <p:cNvSpPr>
            <a:spLocks noChangeArrowheads="1"/>
          </p:cNvSpPr>
          <p:nvPr/>
        </p:nvSpPr>
        <p:spPr bwMode="auto">
          <a:xfrm>
            <a:off x="5549900" y="1509713"/>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32066" name="Rectangle 1282"/>
          <p:cNvSpPr>
            <a:spLocks noChangeArrowheads="1"/>
          </p:cNvSpPr>
          <p:nvPr/>
        </p:nvSpPr>
        <p:spPr bwMode="auto">
          <a:xfrm>
            <a:off x="8375650" y="4487863"/>
            <a:ext cx="388938"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 name="标题 1"/>
          <p:cNvSpPr>
            <a:spLocks noGrp="1"/>
          </p:cNvSpPr>
          <p:nvPr>
            <p:ph type="title"/>
          </p:nvPr>
        </p:nvSpPr>
        <p:spPr/>
        <p:txBody>
          <a:bodyPr/>
          <a:lstStyle/>
          <a:p>
            <a:r>
              <a:rPr lang="zh-CN" altLang="en-US" dirty="0" smtClean="0">
                <a:latin typeface="+mn-ea"/>
                <a:ea typeface="+mn-ea"/>
              </a:rPr>
              <a:t>网络层</a:t>
            </a:r>
            <a:endParaRPr lang="zh-CN" altLang="en-US" dirty="0">
              <a:latin typeface="+mn-ea"/>
              <a:ea typeface="+mn-ea"/>
            </a:endParaRPr>
          </a:p>
        </p:txBody>
      </p:sp>
    </p:spTree>
    <p:extLst>
      <p:ext uri="{BB962C8B-B14F-4D97-AF65-F5344CB8AC3E}">
        <p14:creationId xmlns:p14="http://schemas.microsoft.com/office/powerpoint/2010/main" val="301965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767"/>
                                        </p:tgtEl>
                                        <p:attrNameLst>
                                          <p:attrName>style.visibility</p:attrName>
                                        </p:attrNameLst>
                                      </p:cBhvr>
                                      <p:to>
                                        <p:strVal val="visible"/>
                                      </p:to>
                                    </p:set>
                                    <p:animEffect transition="in" filter="wipe(left)">
                                      <p:cBhvr>
                                        <p:cTn id="7" dur="500"/>
                                        <p:tgtEl>
                                          <p:spTgt spid="19767"/>
                                        </p:tgtEl>
                                      </p:cBhvr>
                                    </p:animEffect>
                                  </p:childTnLst>
                                </p:cTn>
                              </p:par>
                              <p:par>
                                <p:cTn id="8" presetID="22" presetClass="entr" presetSubtype="8" fill="hold" nodeType="withEffect">
                                  <p:stCondLst>
                                    <p:cond delay="0"/>
                                  </p:stCondLst>
                                  <p:childTnLst>
                                    <p:set>
                                      <p:cBhvr>
                                        <p:cTn id="9" dur="1" fill="hold">
                                          <p:stCondLst>
                                            <p:cond delay="0"/>
                                          </p:stCondLst>
                                        </p:cTn>
                                        <p:tgtEl>
                                          <p:spTgt spid="19769"/>
                                        </p:tgtEl>
                                        <p:attrNameLst>
                                          <p:attrName>style.visibility</p:attrName>
                                        </p:attrNameLst>
                                      </p:cBhvr>
                                      <p:to>
                                        <p:strVal val="visible"/>
                                      </p:to>
                                    </p:set>
                                    <p:animEffect transition="in" filter="wipe(left)">
                                      <p:cBhvr>
                                        <p:cTn id="10" dur="500"/>
                                        <p:tgtEl>
                                          <p:spTgt spid="197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9771"/>
                                        </p:tgtEl>
                                        <p:attrNameLst>
                                          <p:attrName>style.visibility</p:attrName>
                                        </p:attrNameLst>
                                      </p:cBhvr>
                                      <p:to>
                                        <p:strVal val="visible"/>
                                      </p:to>
                                    </p:set>
                                    <p:animEffect transition="in" filter="dissolve">
                                      <p:cBhvr>
                                        <p:cTn id="15" dur="1000"/>
                                        <p:tgtEl>
                                          <p:spTgt spid="197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2064"/>
                                        </p:tgtEl>
                                        <p:attrNameLst>
                                          <p:attrName>style.visibility</p:attrName>
                                        </p:attrNameLst>
                                      </p:cBhvr>
                                      <p:to>
                                        <p:strVal val="visible"/>
                                      </p:to>
                                    </p:set>
                                  </p:childTnLst>
                                </p:cTn>
                              </p:par>
                            </p:childTnLst>
                          </p:cTn>
                        </p:par>
                        <p:par>
                          <p:cTn id="20" fill="hold" nodeType="afterGroup">
                            <p:stCondLst>
                              <p:cond delay="0"/>
                            </p:stCondLst>
                            <p:childTnLst>
                              <p:par>
                                <p:cTn id="21" presetID="42" presetClass="path" presetSubtype="0" accel="50000" decel="50000" fill="hold" grpId="1" nodeType="afterEffect">
                                  <p:stCondLst>
                                    <p:cond delay="0"/>
                                  </p:stCondLst>
                                  <p:childTnLst>
                                    <p:animMotion origin="layout" path="M 0.00243 0.01226 L 0.00382 0.0949 " pathEditMode="relative" rAng="0" ptsTypes="AA">
                                      <p:cBhvr>
                                        <p:cTn id="22" dur="2000" fill="hold"/>
                                        <p:tgtEl>
                                          <p:spTgt spid="632064"/>
                                        </p:tgtEl>
                                        <p:attrNameLst>
                                          <p:attrName>ppt_x</p:attrName>
                                          <p:attrName>ppt_y</p:attrName>
                                        </p:attrNameLst>
                                      </p:cBhvr>
                                      <p:rCtr x="69" y="4120"/>
                                    </p:animMotion>
                                  </p:childTnLst>
                                </p:cTn>
                              </p:par>
                            </p:childTnLst>
                          </p:cTn>
                        </p:par>
                        <p:par>
                          <p:cTn id="23" fill="hold" nodeType="afterGroup">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632064"/>
                                        </p:tgtEl>
                                        <p:attrNameLst>
                                          <p:attrName>style.visibility</p:attrName>
                                        </p:attrNameLst>
                                      </p:cBhvr>
                                      <p:to>
                                        <p:strVal val="hidden"/>
                                      </p:to>
                                    </p:set>
                                  </p:childTnLst>
                                </p:cTn>
                              </p:par>
                            </p:childTnLst>
                          </p:cTn>
                        </p:par>
                        <p:par>
                          <p:cTn id="26" fill="hold" nodeType="afterGroup">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632065"/>
                                        </p:tgtEl>
                                        <p:attrNameLst>
                                          <p:attrName>style.visibility</p:attrName>
                                        </p:attrNameLst>
                                      </p:cBhvr>
                                      <p:to>
                                        <p:strVal val="visible"/>
                                      </p:to>
                                    </p:set>
                                  </p:childTnLst>
                                </p:cTn>
                              </p:par>
                            </p:childTnLst>
                          </p:cTn>
                        </p:par>
                        <p:par>
                          <p:cTn id="29" fill="hold" nodeType="afterGroup">
                            <p:stCondLst>
                              <p:cond delay="2000"/>
                            </p:stCondLst>
                            <p:childTnLst>
                              <p:par>
                                <p:cTn id="30" presetID="0" presetClass="path" presetSubtype="0" accel="50000" decel="50000" fill="hold" grpId="1" nodeType="afterEffect">
                                  <p:stCondLst>
                                    <p:cond delay="0"/>
                                  </p:stCondLst>
                                  <p:childTnLst>
                                    <p:animMotion origin="layout" path="M -3.33333E-6 -2.59259E-6 L -3.33333E-6 0.07269 L 0.02726 0.18982 L 0.02726 0.1132 L 0.07118 0.11111 L 0.07257 0.18982 L 0.11667 0.14144 L 0.11667 0.07871 L 0.16059 0.07685 L 0.10903 0.23426 L 0.11511 0.15949 L 0.15591 0.15949 L 0.15747 0.23635 L 0.10591 0.34537 L 0.10295 0.2706 L 0.14236 0.26875 L 0.14688 0.39584 L 0.15591 0.3213 L 0.19236 0.31922 L 0.19688 0.39792 L 0.10591 0.49908 L 0.10591 0.41621 L 0.14236 0.41621 L 0.14236 0.49699 L 0.18785 0.53542 L 0.18785 0.44653 L 0.2257 0.44653 L 0.22865 0.52732 L 0.31198 0.50301 L 0.31198 0.43843 " pathEditMode="relative" rAng="0" ptsTypes="AAAAAAAAAAAAAAAAAAAAAAAAAAAAAA">
                                      <p:cBhvr>
                                        <p:cTn id="31" dur="5000" fill="hold"/>
                                        <p:tgtEl>
                                          <p:spTgt spid="632065"/>
                                        </p:tgtEl>
                                        <p:attrNameLst>
                                          <p:attrName>ppt_x</p:attrName>
                                          <p:attrName>ppt_y</p:attrName>
                                        </p:attrNameLst>
                                      </p:cBhvr>
                                      <p:rCtr x="15590" y="26759"/>
                                    </p:animMotion>
                                  </p:childTnLst>
                                </p:cTn>
                              </p:par>
                            </p:childTnLst>
                          </p:cTn>
                        </p:par>
                        <p:par>
                          <p:cTn id="32" fill="hold" nodeType="afterGroup">
                            <p:stCondLst>
                              <p:cond delay="7000"/>
                            </p:stCondLst>
                            <p:childTnLst>
                              <p:par>
                                <p:cTn id="33" presetID="1" presetClass="exit" presetSubtype="0" fill="hold" grpId="2" nodeType="afterEffect">
                                  <p:stCondLst>
                                    <p:cond delay="0"/>
                                  </p:stCondLst>
                                  <p:childTnLst>
                                    <p:set>
                                      <p:cBhvr>
                                        <p:cTn id="34" dur="1" fill="hold">
                                          <p:stCondLst>
                                            <p:cond delay="0"/>
                                          </p:stCondLst>
                                        </p:cTn>
                                        <p:tgtEl>
                                          <p:spTgt spid="632065"/>
                                        </p:tgtEl>
                                        <p:attrNameLst>
                                          <p:attrName>style.visibility</p:attrName>
                                        </p:attrNameLst>
                                      </p:cBhvr>
                                      <p:to>
                                        <p:strVal val="hidden"/>
                                      </p:to>
                                    </p:set>
                                  </p:childTnLst>
                                </p:cTn>
                              </p:par>
                            </p:childTnLst>
                          </p:cTn>
                        </p:par>
                        <p:par>
                          <p:cTn id="35" fill="hold" nodeType="afterGroup">
                            <p:stCondLst>
                              <p:cond delay="7000"/>
                            </p:stCondLst>
                            <p:childTnLst>
                              <p:par>
                                <p:cTn id="36" presetID="1" presetClass="entr" presetSubtype="0" fill="hold" grpId="0" nodeType="afterEffect">
                                  <p:stCondLst>
                                    <p:cond delay="0"/>
                                  </p:stCondLst>
                                  <p:childTnLst>
                                    <p:set>
                                      <p:cBhvr>
                                        <p:cTn id="37" dur="1" fill="hold">
                                          <p:stCondLst>
                                            <p:cond delay="0"/>
                                          </p:stCondLst>
                                        </p:cTn>
                                        <p:tgtEl>
                                          <p:spTgt spid="632066"/>
                                        </p:tgtEl>
                                        <p:attrNameLst>
                                          <p:attrName>style.visibility</p:attrName>
                                        </p:attrNameLst>
                                      </p:cBhvr>
                                      <p:to>
                                        <p:strVal val="visible"/>
                                      </p:to>
                                    </p:set>
                                  </p:childTnLst>
                                </p:cTn>
                              </p:par>
                            </p:childTnLst>
                          </p:cTn>
                        </p:par>
                        <p:par>
                          <p:cTn id="38" fill="hold" nodeType="afterGroup">
                            <p:stCondLst>
                              <p:cond delay="7000"/>
                            </p:stCondLst>
                            <p:childTnLst>
                              <p:par>
                                <p:cTn id="39" presetID="1" presetClass="entr" presetSubtype="0" fill="hold" grpId="1" nodeType="afterEffect">
                                  <p:stCondLst>
                                    <p:cond delay="0"/>
                                  </p:stCondLst>
                                  <p:childTnLst>
                                    <p:set>
                                      <p:cBhvr>
                                        <p:cTn id="40" dur="1" fill="hold">
                                          <p:stCondLst>
                                            <p:cond delay="0"/>
                                          </p:stCondLst>
                                        </p:cTn>
                                        <p:tgtEl>
                                          <p:spTgt spid="632066"/>
                                        </p:tgtEl>
                                        <p:attrNameLst>
                                          <p:attrName>style.visibility</p:attrName>
                                        </p:attrNameLst>
                                      </p:cBhvr>
                                      <p:to>
                                        <p:strVal val="visible"/>
                                      </p:to>
                                    </p:set>
                                  </p:childTnLst>
                                </p:cTn>
                              </p:par>
                            </p:childTnLst>
                          </p:cTn>
                        </p:par>
                        <p:par>
                          <p:cTn id="41" fill="hold" nodeType="afterGroup">
                            <p:stCondLst>
                              <p:cond delay="7000"/>
                            </p:stCondLst>
                            <p:childTnLst>
                              <p:par>
                                <p:cTn id="42" presetID="42" presetClass="path" presetSubtype="0" accel="50000" decel="50000" fill="hold" grpId="2" nodeType="afterEffect">
                                  <p:stCondLst>
                                    <p:cond delay="0"/>
                                  </p:stCondLst>
                                  <p:childTnLst>
                                    <p:animMotion origin="layout" path="M -2.77778E-6 -1.85185E-6 L -0.00156 -0.07106 " pathEditMode="relative" rAng="0" ptsTypes="AA">
                                      <p:cBhvr>
                                        <p:cTn id="43" dur="2000" fill="hold"/>
                                        <p:tgtEl>
                                          <p:spTgt spid="632066"/>
                                        </p:tgtEl>
                                        <p:attrNameLst>
                                          <p:attrName>ppt_x</p:attrName>
                                          <p:attrName>ppt_y</p:attrName>
                                        </p:attrNameLst>
                                      </p:cBhvr>
                                      <p:rCtr x="-87"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064" grpId="0" animBg="1"/>
      <p:bldP spid="632064" grpId="1" animBg="1"/>
      <p:bldP spid="632064" grpId="2" animBg="1"/>
      <p:bldP spid="632065" grpId="0" animBg="1"/>
      <p:bldP spid="632065" grpId="1" animBg="1"/>
      <p:bldP spid="632065" grpId="2" animBg="1"/>
      <p:bldP spid="632066" grpId="0" animBg="1"/>
      <p:bldP spid="632066" grpId="1" animBg="1"/>
      <p:bldP spid="632066" grpId="2"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327025"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7523" name="Rectangle 3"/>
          <p:cNvSpPr>
            <a:spLocks noChangeArrowheads="1"/>
          </p:cNvSpPr>
          <p:nvPr/>
        </p:nvSpPr>
        <p:spPr bwMode="auto">
          <a:xfrm>
            <a:off x="107950"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7524" name="Rectangle 4"/>
          <p:cNvSpPr>
            <a:spLocks noChangeArrowheads="1"/>
          </p:cNvSpPr>
          <p:nvPr/>
        </p:nvSpPr>
        <p:spPr bwMode="auto">
          <a:xfrm>
            <a:off x="3025775" y="1371600"/>
            <a:ext cx="1966913" cy="434975"/>
          </a:xfrm>
          <a:prstGeom prst="rect">
            <a:avLst/>
          </a:prstGeom>
          <a:solidFill>
            <a:srgbClr val="DDDDDD"/>
          </a:solidFill>
          <a:ln w="12700">
            <a:noFill/>
            <a:miter lim="800000"/>
          </a:ln>
        </p:spPr>
        <p:txBody>
          <a:bodyPr wrap="none" anchor="ctr"/>
          <a:lstStyle/>
          <a:p>
            <a:endParaRPr lang="zh-CN" altLang="en-US"/>
          </a:p>
        </p:txBody>
      </p:sp>
      <p:sp>
        <p:nvSpPr>
          <p:cNvPr id="107525" name="Rectangle 6"/>
          <p:cNvSpPr>
            <a:spLocks noChangeArrowheads="1"/>
          </p:cNvSpPr>
          <p:nvPr/>
        </p:nvSpPr>
        <p:spPr bwMode="auto">
          <a:xfrm>
            <a:off x="1068388"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7526" name="Rectangle 7"/>
          <p:cNvSpPr>
            <a:spLocks noChangeArrowheads="1"/>
          </p:cNvSpPr>
          <p:nvPr/>
        </p:nvSpPr>
        <p:spPr bwMode="auto">
          <a:xfrm>
            <a:off x="1082675"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7527" name="Line 8"/>
          <p:cNvSpPr>
            <a:spLocks noChangeShapeType="1"/>
          </p:cNvSpPr>
          <p:nvPr/>
        </p:nvSpPr>
        <p:spPr bwMode="auto">
          <a:xfrm>
            <a:off x="1063625" y="1812925"/>
            <a:ext cx="7878763" cy="0"/>
          </a:xfrm>
          <a:prstGeom prst="line">
            <a:avLst/>
          </a:prstGeom>
          <a:noFill/>
          <a:ln w="12700">
            <a:solidFill>
              <a:schemeClr val="tx1"/>
            </a:solidFill>
            <a:round/>
          </a:ln>
        </p:spPr>
        <p:txBody>
          <a:bodyPr wrap="none" anchor="ctr"/>
          <a:lstStyle/>
          <a:p>
            <a:endParaRPr lang="zh-CN" altLang="en-US"/>
          </a:p>
        </p:txBody>
      </p:sp>
      <p:sp>
        <p:nvSpPr>
          <p:cNvPr id="107528" name="Line 9"/>
          <p:cNvSpPr>
            <a:spLocks noChangeShapeType="1"/>
          </p:cNvSpPr>
          <p:nvPr/>
        </p:nvSpPr>
        <p:spPr bwMode="auto">
          <a:xfrm>
            <a:off x="1063625" y="2255838"/>
            <a:ext cx="7878763" cy="0"/>
          </a:xfrm>
          <a:prstGeom prst="line">
            <a:avLst/>
          </a:prstGeom>
          <a:noFill/>
          <a:ln w="12700">
            <a:solidFill>
              <a:schemeClr val="tx1"/>
            </a:solidFill>
            <a:round/>
          </a:ln>
        </p:spPr>
        <p:txBody>
          <a:bodyPr wrap="none" anchor="ctr"/>
          <a:lstStyle/>
          <a:p>
            <a:endParaRPr lang="zh-CN" altLang="en-US"/>
          </a:p>
        </p:txBody>
      </p:sp>
      <p:sp>
        <p:nvSpPr>
          <p:cNvPr id="107529" name="Line 10"/>
          <p:cNvSpPr>
            <a:spLocks noChangeShapeType="1"/>
          </p:cNvSpPr>
          <p:nvPr/>
        </p:nvSpPr>
        <p:spPr bwMode="auto">
          <a:xfrm>
            <a:off x="1063625" y="2700338"/>
            <a:ext cx="7878763" cy="0"/>
          </a:xfrm>
          <a:prstGeom prst="line">
            <a:avLst/>
          </a:prstGeom>
          <a:noFill/>
          <a:ln w="12700">
            <a:solidFill>
              <a:schemeClr val="tx1"/>
            </a:solidFill>
            <a:round/>
          </a:ln>
        </p:spPr>
        <p:txBody>
          <a:bodyPr wrap="none" anchor="ctr"/>
          <a:lstStyle/>
          <a:p>
            <a:endParaRPr lang="zh-CN" altLang="en-US"/>
          </a:p>
        </p:txBody>
      </p:sp>
      <p:sp>
        <p:nvSpPr>
          <p:cNvPr id="107530" name="Line 11"/>
          <p:cNvSpPr>
            <a:spLocks noChangeShapeType="1"/>
          </p:cNvSpPr>
          <p:nvPr/>
        </p:nvSpPr>
        <p:spPr bwMode="auto">
          <a:xfrm>
            <a:off x="1063625" y="3138488"/>
            <a:ext cx="7878763" cy="0"/>
          </a:xfrm>
          <a:prstGeom prst="line">
            <a:avLst/>
          </a:prstGeom>
          <a:noFill/>
          <a:ln w="12700">
            <a:solidFill>
              <a:schemeClr val="tx1"/>
            </a:solidFill>
            <a:round/>
          </a:ln>
        </p:spPr>
        <p:txBody>
          <a:bodyPr wrap="none" anchor="ctr"/>
          <a:lstStyle/>
          <a:p>
            <a:endParaRPr lang="zh-CN" altLang="en-US"/>
          </a:p>
        </p:txBody>
      </p:sp>
      <p:sp>
        <p:nvSpPr>
          <p:cNvPr id="107531" name="Line 12"/>
          <p:cNvSpPr>
            <a:spLocks noChangeShapeType="1"/>
          </p:cNvSpPr>
          <p:nvPr/>
        </p:nvSpPr>
        <p:spPr bwMode="auto">
          <a:xfrm>
            <a:off x="1063625" y="3582988"/>
            <a:ext cx="7878763" cy="0"/>
          </a:xfrm>
          <a:prstGeom prst="line">
            <a:avLst/>
          </a:prstGeom>
          <a:noFill/>
          <a:ln w="12700">
            <a:solidFill>
              <a:schemeClr val="tx1"/>
            </a:solidFill>
            <a:round/>
          </a:ln>
        </p:spPr>
        <p:txBody>
          <a:bodyPr wrap="none" anchor="ctr"/>
          <a:lstStyle/>
          <a:p>
            <a:endParaRPr lang="zh-CN" altLang="en-US"/>
          </a:p>
        </p:txBody>
      </p:sp>
      <p:sp>
        <p:nvSpPr>
          <p:cNvPr id="107532" name="Line 13"/>
          <p:cNvSpPr>
            <a:spLocks noChangeShapeType="1"/>
          </p:cNvSpPr>
          <p:nvPr/>
        </p:nvSpPr>
        <p:spPr bwMode="auto">
          <a:xfrm>
            <a:off x="2032000" y="1370013"/>
            <a:ext cx="0" cy="442912"/>
          </a:xfrm>
          <a:prstGeom prst="line">
            <a:avLst/>
          </a:prstGeom>
          <a:noFill/>
          <a:ln w="12700">
            <a:solidFill>
              <a:schemeClr val="tx1"/>
            </a:solidFill>
            <a:round/>
          </a:ln>
        </p:spPr>
        <p:txBody>
          <a:bodyPr wrap="none" anchor="ctr"/>
          <a:lstStyle/>
          <a:p>
            <a:endParaRPr lang="zh-CN" altLang="en-US"/>
          </a:p>
        </p:txBody>
      </p:sp>
      <p:sp>
        <p:nvSpPr>
          <p:cNvPr id="107533" name="Line 14"/>
          <p:cNvSpPr>
            <a:spLocks noChangeShapeType="1"/>
          </p:cNvSpPr>
          <p:nvPr/>
        </p:nvSpPr>
        <p:spPr bwMode="auto">
          <a:xfrm>
            <a:off x="3016250" y="1370013"/>
            <a:ext cx="0" cy="442912"/>
          </a:xfrm>
          <a:prstGeom prst="line">
            <a:avLst/>
          </a:prstGeom>
          <a:noFill/>
          <a:ln w="12700">
            <a:solidFill>
              <a:schemeClr val="tx1"/>
            </a:solidFill>
            <a:round/>
          </a:ln>
        </p:spPr>
        <p:txBody>
          <a:bodyPr wrap="none" anchor="ctr"/>
          <a:lstStyle/>
          <a:p>
            <a:endParaRPr lang="zh-CN" altLang="en-US"/>
          </a:p>
        </p:txBody>
      </p:sp>
      <p:sp>
        <p:nvSpPr>
          <p:cNvPr id="107534" name="Line 15"/>
          <p:cNvSpPr>
            <a:spLocks noChangeShapeType="1"/>
          </p:cNvSpPr>
          <p:nvPr/>
        </p:nvSpPr>
        <p:spPr bwMode="auto">
          <a:xfrm>
            <a:off x="3016250" y="2265363"/>
            <a:ext cx="0" cy="431800"/>
          </a:xfrm>
          <a:prstGeom prst="line">
            <a:avLst/>
          </a:prstGeom>
          <a:noFill/>
          <a:ln w="12700">
            <a:solidFill>
              <a:schemeClr val="tx1"/>
            </a:solidFill>
            <a:round/>
          </a:ln>
        </p:spPr>
        <p:txBody>
          <a:bodyPr wrap="none" anchor="ctr"/>
          <a:lstStyle/>
          <a:p>
            <a:endParaRPr lang="zh-CN" altLang="en-US"/>
          </a:p>
        </p:txBody>
      </p:sp>
      <p:sp>
        <p:nvSpPr>
          <p:cNvPr id="107535" name="Line 16"/>
          <p:cNvSpPr>
            <a:spLocks noChangeShapeType="1"/>
          </p:cNvSpPr>
          <p:nvPr/>
        </p:nvSpPr>
        <p:spPr bwMode="auto">
          <a:xfrm>
            <a:off x="4989513" y="1370013"/>
            <a:ext cx="0" cy="1327150"/>
          </a:xfrm>
          <a:prstGeom prst="line">
            <a:avLst/>
          </a:prstGeom>
          <a:noFill/>
          <a:ln w="12700">
            <a:solidFill>
              <a:schemeClr val="tx1"/>
            </a:solidFill>
            <a:round/>
          </a:ln>
        </p:spPr>
        <p:txBody>
          <a:bodyPr wrap="none" anchor="ctr"/>
          <a:lstStyle/>
          <a:p>
            <a:endParaRPr lang="zh-CN" altLang="en-US"/>
          </a:p>
        </p:txBody>
      </p:sp>
      <p:sp>
        <p:nvSpPr>
          <p:cNvPr id="107536" name="Line 17"/>
          <p:cNvSpPr>
            <a:spLocks noChangeShapeType="1"/>
          </p:cNvSpPr>
          <p:nvPr/>
        </p:nvSpPr>
        <p:spPr bwMode="auto">
          <a:xfrm flipV="1">
            <a:off x="6961188" y="3578225"/>
            <a:ext cx="0" cy="441325"/>
          </a:xfrm>
          <a:prstGeom prst="line">
            <a:avLst/>
          </a:prstGeom>
          <a:noFill/>
          <a:ln w="12700">
            <a:solidFill>
              <a:schemeClr val="tx1"/>
            </a:solidFill>
            <a:round/>
          </a:ln>
        </p:spPr>
        <p:txBody>
          <a:bodyPr wrap="none" anchor="ctr"/>
          <a:lstStyle/>
          <a:p>
            <a:endParaRPr lang="zh-CN" altLang="en-US"/>
          </a:p>
        </p:txBody>
      </p:sp>
      <p:sp>
        <p:nvSpPr>
          <p:cNvPr id="107537" name="Line 18"/>
          <p:cNvSpPr>
            <a:spLocks noChangeShapeType="1"/>
          </p:cNvSpPr>
          <p:nvPr/>
        </p:nvSpPr>
        <p:spPr bwMode="auto">
          <a:xfrm>
            <a:off x="5791200" y="1822450"/>
            <a:ext cx="0" cy="433388"/>
          </a:xfrm>
          <a:prstGeom prst="line">
            <a:avLst/>
          </a:prstGeom>
          <a:noFill/>
          <a:ln w="12700">
            <a:solidFill>
              <a:schemeClr val="tx1"/>
            </a:solidFill>
            <a:round/>
          </a:ln>
        </p:spPr>
        <p:txBody>
          <a:bodyPr wrap="none" anchor="ctr"/>
          <a:lstStyle/>
          <a:p>
            <a:endParaRPr lang="zh-CN" altLang="en-US"/>
          </a:p>
        </p:txBody>
      </p:sp>
      <p:sp>
        <p:nvSpPr>
          <p:cNvPr id="107538" name="Rectangle 19"/>
          <p:cNvSpPr>
            <a:spLocks noChangeArrowheads="1"/>
          </p:cNvSpPr>
          <p:nvPr/>
        </p:nvSpPr>
        <p:spPr bwMode="auto">
          <a:xfrm>
            <a:off x="10112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7539" name="Rectangle 20"/>
          <p:cNvSpPr>
            <a:spLocks noChangeArrowheads="1"/>
          </p:cNvSpPr>
          <p:nvPr/>
        </p:nvSpPr>
        <p:spPr bwMode="auto">
          <a:xfrm>
            <a:off x="1946275"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7540" name="Rectangle 21"/>
          <p:cNvSpPr>
            <a:spLocks noChangeArrowheads="1"/>
          </p:cNvSpPr>
          <p:nvPr/>
        </p:nvSpPr>
        <p:spPr bwMode="auto">
          <a:xfrm>
            <a:off x="29416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7541" name="Rectangle 22"/>
          <p:cNvSpPr>
            <a:spLocks noChangeArrowheads="1"/>
          </p:cNvSpPr>
          <p:nvPr/>
        </p:nvSpPr>
        <p:spPr bwMode="auto">
          <a:xfrm>
            <a:off x="489267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7542" name="Rectangle 23"/>
          <p:cNvSpPr>
            <a:spLocks noChangeArrowheads="1"/>
          </p:cNvSpPr>
          <p:nvPr/>
        </p:nvSpPr>
        <p:spPr bwMode="auto">
          <a:xfrm>
            <a:off x="5689600" y="982663"/>
            <a:ext cx="4619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7543" name="Rectangle 24"/>
          <p:cNvSpPr>
            <a:spLocks noChangeArrowheads="1"/>
          </p:cNvSpPr>
          <p:nvPr/>
        </p:nvSpPr>
        <p:spPr bwMode="auto">
          <a:xfrm>
            <a:off x="6864350"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7544" name="Rectangle 25"/>
          <p:cNvSpPr>
            <a:spLocks noChangeArrowheads="1"/>
          </p:cNvSpPr>
          <p:nvPr/>
        </p:nvSpPr>
        <p:spPr bwMode="auto">
          <a:xfrm>
            <a:off x="857726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7545" name="Rectangle 26"/>
          <p:cNvSpPr>
            <a:spLocks noChangeArrowheads="1"/>
          </p:cNvSpPr>
          <p:nvPr/>
        </p:nvSpPr>
        <p:spPr bwMode="auto">
          <a:xfrm>
            <a:off x="1160463"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7546" name="Rectangle 27"/>
          <p:cNvSpPr>
            <a:spLocks noChangeArrowheads="1"/>
          </p:cNvSpPr>
          <p:nvPr/>
        </p:nvSpPr>
        <p:spPr bwMode="auto">
          <a:xfrm>
            <a:off x="5048250"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标志</a:t>
            </a:r>
          </a:p>
        </p:txBody>
      </p:sp>
      <p:sp>
        <p:nvSpPr>
          <p:cNvPr id="107547" name="Rectangle 28"/>
          <p:cNvSpPr>
            <a:spLocks noChangeArrowheads="1"/>
          </p:cNvSpPr>
          <p:nvPr/>
        </p:nvSpPr>
        <p:spPr bwMode="auto">
          <a:xfrm>
            <a:off x="1357313"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7548" name="Rectangle 29"/>
          <p:cNvSpPr>
            <a:spLocks noChangeArrowheads="1"/>
          </p:cNvSpPr>
          <p:nvPr/>
        </p:nvSpPr>
        <p:spPr bwMode="auto">
          <a:xfrm>
            <a:off x="3487738" y="2278063"/>
            <a:ext cx="96996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7549" name="Rectangle 30"/>
          <p:cNvSpPr>
            <a:spLocks noChangeArrowheads="1"/>
          </p:cNvSpPr>
          <p:nvPr/>
        </p:nvSpPr>
        <p:spPr bwMode="auto">
          <a:xfrm>
            <a:off x="2501900"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7550" name="Rectangle 32"/>
          <p:cNvSpPr>
            <a:spLocks noChangeArrowheads="1"/>
          </p:cNvSpPr>
          <p:nvPr/>
        </p:nvSpPr>
        <p:spPr bwMode="auto">
          <a:xfrm>
            <a:off x="6438900" y="1397000"/>
            <a:ext cx="1360488"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7551" name="Rectangle 33"/>
          <p:cNvSpPr>
            <a:spLocks noChangeArrowheads="1"/>
          </p:cNvSpPr>
          <p:nvPr/>
        </p:nvSpPr>
        <p:spPr bwMode="auto">
          <a:xfrm>
            <a:off x="6710363"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7552" name="Rectangle 34"/>
          <p:cNvSpPr>
            <a:spLocks noChangeArrowheads="1"/>
          </p:cNvSpPr>
          <p:nvPr/>
        </p:nvSpPr>
        <p:spPr bwMode="auto">
          <a:xfrm>
            <a:off x="7434263"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7553" name="Rectangle 35"/>
          <p:cNvSpPr>
            <a:spLocks noChangeArrowheads="1"/>
          </p:cNvSpPr>
          <p:nvPr/>
        </p:nvSpPr>
        <p:spPr bwMode="auto">
          <a:xfrm>
            <a:off x="5857875"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7554" name="Rectangle 36"/>
          <p:cNvSpPr>
            <a:spLocks noChangeArrowheads="1"/>
          </p:cNvSpPr>
          <p:nvPr/>
        </p:nvSpPr>
        <p:spPr bwMode="auto">
          <a:xfrm>
            <a:off x="4348163"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7555" name="Rectangle 37"/>
          <p:cNvSpPr>
            <a:spLocks noChangeArrowheads="1"/>
          </p:cNvSpPr>
          <p:nvPr/>
        </p:nvSpPr>
        <p:spPr bwMode="auto">
          <a:xfrm>
            <a:off x="4092575"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7556" name="Rectangle 38"/>
          <p:cNvSpPr>
            <a:spLocks noChangeArrowheads="1"/>
          </p:cNvSpPr>
          <p:nvPr/>
        </p:nvSpPr>
        <p:spPr bwMode="auto">
          <a:xfrm>
            <a:off x="2160588"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7557" name="Rectangle 39"/>
          <p:cNvSpPr>
            <a:spLocks noChangeArrowheads="1"/>
          </p:cNvSpPr>
          <p:nvPr/>
        </p:nvSpPr>
        <p:spPr bwMode="auto">
          <a:xfrm>
            <a:off x="539750"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7558" name="Rectangle 40"/>
          <p:cNvSpPr>
            <a:spLocks noChangeArrowheads="1"/>
          </p:cNvSpPr>
          <p:nvPr/>
        </p:nvSpPr>
        <p:spPr bwMode="auto">
          <a:xfrm>
            <a:off x="1935163"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7559" name="Group 41"/>
          <p:cNvGrpSpPr/>
          <p:nvPr/>
        </p:nvGrpSpPr>
        <p:grpSpPr bwMode="auto">
          <a:xfrm>
            <a:off x="1001713" y="3748088"/>
            <a:ext cx="131762" cy="69850"/>
            <a:chOff x="833" y="3024"/>
            <a:chExt cx="78" cy="51"/>
          </a:xfrm>
        </p:grpSpPr>
        <p:sp>
          <p:nvSpPr>
            <p:cNvPr id="107572"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7573"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7574"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7560" name="Group 45"/>
          <p:cNvGrpSpPr/>
          <p:nvPr/>
        </p:nvGrpSpPr>
        <p:grpSpPr bwMode="auto">
          <a:xfrm>
            <a:off x="8869363" y="3757613"/>
            <a:ext cx="131762" cy="66675"/>
            <a:chOff x="5432" y="3030"/>
            <a:chExt cx="78" cy="51"/>
          </a:xfrm>
        </p:grpSpPr>
        <p:sp>
          <p:nvSpPr>
            <p:cNvPr id="107569"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7570"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7571"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7561" name="Rectangle 69"/>
          <p:cNvSpPr>
            <a:spLocks noChangeArrowheads="1"/>
          </p:cNvSpPr>
          <p:nvPr/>
        </p:nvSpPr>
        <p:spPr bwMode="auto">
          <a:xfrm>
            <a:off x="3743325"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7562" name="Rectangle 71"/>
          <p:cNvSpPr>
            <a:spLocks noChangeArrowheads="1"/>
          </p:cNvSpPr>
          <p:nvPr/>
        </p:nvSpPr>
        <p:spPr bwMode="auto">
          <a:xfrm>
            <a:off x="542925"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7563" name="Rectangle 72"/>
          <p:cNvSpPr>
            <a:spLocks noChangeArrowheads="1"/>
          </p:cNvSpPr>
          <p:nvPr/>
        </p:nvSpPr>
        <p:spPr bwMode="auto">
          <a:xfrm>
            <a:off x="400050"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8"/>
          <p:cNvGrpSpPr/>
          <p:nvPr/>
        </p:nvGrpSpPr>
        <p:grpSpPr bwMode="auto">
          <a:xfrm>
            <a:off x="1011238" y="1773238"/>
            <a:ext cx="7900987" cy="4368799"/>
            <a:chOff x="680" y="1117"/>
            <a:chExt cx="4977" cy="2752"/>
          </a:xfrm>
        </p:grpSpPr>
        <p:sp>
          <p:nvSpPr>
            <p:cNvPr id="107567" name="Text Box 74"/>
            <p:cNvSpPr txBox="1">
              <a:spLocks noChangeArrowheads="1"/>
            </p:cNvSpPr>
            <p:nvPr/>
          </p:nvSpPr>
          <p:spPr bwMode="auto">
            <a:xfrm>
              <a:off x="680" y="3043"/>
              <a:ext cx="4950" cy="826"/>
            </a:xfrm>
            <a:prstGeom prst="rect">
              <a:avLst/>
            </a:prstGeom>
            <a:noFill/>
            <a:ln w="9525">
              <a:noFill/>
              <a:miter lim="800000"/>
            </a:ln>
          </p:spPr>
          <p:txBody>
            <a:bodyPr wrap="square">
              <a:spAutoFit/>
            </a:bodyPr>
            <a:lstStyle/>
            <a:p>
              <a:pPr>
                <a:lnSpc>
                  <a:spcPct val="110000"/>
                </a:lnSpc>
              </a:pPr>
              <a:r>
                <a:rPr lang="zh-CN" altLang="en-US" sz="2400" dirty="0"/>
                <a:t>片偏移</a:t>
              </a:r>
              <a:r>
                <a:rPr lang="en-US" altLang="zh-CN" sz="2400" dirty="0"/>
                <a:t>(13 </a:t>
              </a:r>
              <a:r>
                <a:rPr lang="zh-CN" altLang="en-US" sz="2400" dirty="0"/>
                <a:t>位</a:t>
              </a:r>
              <a:r>
                <a:rPr lang="en-US" altLang="zh-CN" sz="2400" dirty="0"/>
                <a:t>)</a:t>
              </a:r>
              <a:r>
                <a:rPr lang="zh-CN" altLang="en-US" sz="2400" dirty="0"/>
                <a:t>指出：较长的分组在分片</a:t>
              </a:r>
              <a:r>
                <a:rPr lang="zh-CN" altLang="en-US" sz="2400" dirty="0" smtClean="0"/>
                <a:t>后，</a:t>
              </a:r>
              <a:r>
                <a:rPr lang="zh-CN" altLang="en-US" sz="2400" dirty="0" smtClean="0">
                  <a:solidFill>
                    <a:schemeClr val="hlink"/>
                  </a:solidFill>
                </a:rPr>
                <a:t>某</a:t>
              </a:r>
              <a:r>
                <a:rPr lang="zh-CN" altLang="en-US" sz="2400" dirty="0">
                  <a:solidFill>
                    <a:schemeClr val="hlink"/>
                  </a:solidFill>
                </a:rPr>
                <a:t>片在</a:t>
              </a:r>
              <a:r>
                <a:rPr lang="zh-CN" altLang="en-US" sz="2400" dirty="0"/>
                <a:t>原分组中的</a:t>
              </a:r>
              <a:r>
                <a:rPr lang="zh-CN" altLang="en-US" sz="2400" dirty="0">
                  <a:solidFill>
                    <a:schemeClr val="hlink"/>
                  </a:solidFill>
                </a:rPr>
                <a:t>相对位置</a:t>
              </a:r>
              <a:r>
                <a:rPr lang="zh-CN" altLang="en-US" sz="2400" dirty="0"/>
                <a:t>。</a:t>
              </a:r>
            </a:p>
            <a:p>
              <a:pPr>
                <a:lnSpc>
                  <a:spcPct val="110000"/>
                </a:lnSpc>
              </a:pPr>
              <a:r>
                <a:rPr lang="zh-CN" altLang="en-US" sz="2400" dirty="0"/>
                <a:t>片偏移以</a:t>
              </a:r>
              <a:r>
                <a:rPr lang="en-US" altLang="zh-CN" sz="2400" dirty="0"/>
                <a:t>8</a:t>
              </a:r>
              <a:r>
                <a:rPr lang="zh-CN" altLang="en-US" sz="2400" dirty="0"/>
                <a:t>个字节为偏移单位。</a:t>
              </a:r>
            </a:p>
          </p:txBody>
        </p:sp>
        <p:sp>
          <p:nvSpPr>
            <p:cNvPr id="107568" name="Rectangle 75"/>
            <p:cNvSpPr>
              <a:spLocks noChangeArrowheads="1"/>
            </p:cNvSpPr>
            <p:nvPr/>
          </p:nvSpPr>
          <p:spPr bwMode="auto">
            <a:xfrm>
              <a:off x="3696" y="1117"/>
              <a:ext cx="1961" cy="307"/>
            </a:xfrm>
            <a:prstGeom prst="rect">
              <a:avLst/>
            </a:prstGeom>
            <a:noFill/>
            <a:ln w="76200">
              <a:solidFill>
                <a:schemeClr val="hlink"/>
              </a:solidFill>
              <a:miter lim="800000"/>
            </a:ln>
          </p:spPr>
          <p:txBody>
            <a:bodyPr wrap="none" anchor="ctr"/>
            <a:lstStyle/>
            <a:p>
              <a:endParaRPr lang="zh-CN" altLang="en-US"/>
            </a:p>
          </p:txBody>
        </p:sp>
      </p:grpSp>
      <p:sp>
        <p:nvSpPr>
          <p:cNvPr id="107565" name="AutoShape 77"/>
          <p:cNvSpPr/>
          <p:nvPr/>
        </p:nvSpPr>
        <p:spPr bwMode="auto">
          <a:xfrm>
            <a:off x="881063" y="1412875"/>
            <a:ext cx="166687"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7566" name="Rectangle 79"/>
          <p:cNvSpPr>
            <a:spLocks noChangeArrowheads="1"/>
          </p:cNvSpPr>
          <p:nvPr/>
        </p:nvSpPr>
        <p:spPr bwMode="auto">
          <a:xfrm>
            <a:off x="3313113"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235347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a:t>
            </a:r>
            <a:r>
              <a:rPr lang="zh-CN" altLang="en-US" dirty="0" smtClean="0"/>
              <a:t>数据报</a:t>
            </a:r>
            <a:r>
              <a:rPr lang="zh-CN" altLang="en-US" dirty="0"/>
              <a:t>分片</a:t>
            </a:r>
          </a:p>
        </p:txBody>
      </p:sp>
      <p:sp>
        <p:nvSpPr>
          <p:cNvPr id="3" name="内容占位符 2"/>
          <p:cNvSpPr>
            <a:spLocks noGrp="1"/>
          </p:cNvSpPr>
          <p:nvPr>
            <p:ph idx="1"/>
          </p:nvPr>
        </p:nvSpPr>
        <p:spPr/>
        <p:txBody>
          <a:bodyPr/>
          <a:lstStyle/>
          <a:p>
            <a:pPr>
              <a:lnSpc>
                <a:spcPct val="100000"/>
              </a:lnSpc>
              <a:spcBef>
                <a:spcPts val="600"/>
              </a:spcBef>
            </a:pPr>
            <a:r>
              <a:rPr lang="zh-CN" altLang="zh-CN" dirty="0"/>
              <a:t>一数据报的总长度为</a:t>
            </a:r>
            <a:r>
              <a:rPr lang="en-US" altLang="zh-CN" dirty="0"/>
              <a:t>3820</a:t>
            </a:r>
            <a:r>
              <a:rPr lang="zh-CN" altLang="zh-CN" dirty="0"/>
              <a:t>字节，其数据部分</a:t>
            </a:r>
            <a:r>
              <a:rPr lang="zh-CN" altLang="en-US" dirty="0"/>
              <a:t>的</a:t>
            </a:r>
            <a:r>
              <a:rPr lang="zh-CN" altLang="zh-CN" dirty="0"/>
              <a:t>长度为</a:t>
            </a:r>
            <a:r>
              <a:rPr lang="en-US" altLang="zh-CN" dirty="0"/>
              <a:t>3800 </a:t>
            </a:r>
            <a:r>
              <a:rPr lang="zh-CN" altLang="zh-CN" dirty="0"/>
              <a:t>字节</a:t>
            </a:r>
            <a:r>
              <a:rPr lang="en-US" altLang="zh-CN" dirty="0"/>
              <a:t>(</a:t>
            </a:r>
            <a:r>
              <a:rPr lang="zh-CN" altLang="zh-CN" dirty="0"/>
              <a:t>使用固定首部</a:t>
            </a:r>
            <a:r>
              <a:rPr lang="en-US" altLang="zh-CN" dirty="0"/>
              <a:t>)</a:t>
            </a:r>
            <a:r>
              <a:rPr lang="zh-CN" altLang="zh-CN" dirty="0"/>
              <a:t>，需要分片</a:t>
            </a:r>
            <a:r>
              <a:rPr lang="zh-CN" altLang="zh-CN" dirty="0">
                <a:solidFill>
                  <a:srgbClr val="FF0000"/>
                </a:solidFill>
              </a:rPr>
              <a:t>为</a:t>
            </a:r>
            <a:r>
              <a:rPr lang="zh-CN" altLang="zh-CN" dirty="0"/>
              <a:t>长度不超过</a:t>
            </a:r>
            <a:r>
              <a:rPr lang="en-US" altLang="zh-CN" dirty="0"/>
              <a:t>1420</a:t>
            </a:r>
            <a:r>
              <a:rPr lang="zh-CN" altLang="zh-CN" dirty="0"/>
              <a:t>字节的数据报片。</a:t>
            </a:r>
            <a:endParaRPr lang="en-US" altLang="zh-CN" dirty="0"/>
          </a:p>
          <a:p>
            <a:pPr>
              <a:lnSpc>
                <a:spcPct val="100000"/>
              </a:lnSpc>
              <a:spcBef>
                <a:spcPts val="600"/>
              </a:spcBef>
            </a:pPr>
            <a:endParaRPr lang="en-US" altLang="zh-CN" dirty="0"/>
          </a:p>
          <a:p>
            <a:pPr>
              <a:lnSpc>
                <a:spcPct val="100000"/>
              </a:lnSpc>
              <a:spcBef>
                <a:spcPts val="600"/>
              </a:spcBef>
            </a:pPr>
            <a:r>
              <a:rPr lang="zh-CN" altLang="zh-CN" dirty="0"/>
              <a:t>因固定首部长度为</a:t>
            </a:r>
            <a:r>
              <a:rPr lang="en-US" altLang="zh-CN" dirty="0"/>
              <a:t>20</a:t>
            </a:r>
            <a:r>
              <a:rPr lang="zh-CN" altLang="zh-CN" dirty="0"/>
              <a:t>字节，因此每个数据报片的数据部分长度不能超过</a:t>
            </a:r>
            <a:r>
              <a:rPr lang="en-US" altLang="zh-CN" dirty="0"/>
              <a:t>1400</a:t>
            </a:r>
            <a:r>
              <a:rPr lang="zh-CN" altLang="zh-CN" dirty="0"/>
              <a:t>字节。</a:t>
            </a:r>
            <a:endParaRPr lang="en-US" altLang="zh-CN" dirty="0"/>
          </a:p>
          <a:p>
            <a:pPr>
              <a:lnSpc>
                <a:spcPct val="100000"/>
              </a:lnSpc>
              <a:spcBef>
                <a:spcPts val="600"/>
              </a:spcBef>
            </a:pPr>
            <a:endParaRPr lang="en-US" altLang="zh-CN" dirty="0"/>
          </a:p>
          <a:p>
            <a:pPr>
              <a:lnSpc>
                <a:spcPct val="100000"/>
              </a:lnSpc>
              <a:spcBef>
                <a:spcPts val="600"/>
              </a:spcBef>
            </a:pPr>
            <a:r>
              <a:rPr lang="zh-CN" altLang="zh-CN" dirty="0"/>
              <a:t>于是分为</a:t>
            </a:r>
            <a:r>
              <a:rPr lang="en-US" altLang="zh-CN" dirty="0"/>
              <a:t>3</a:t>
            </a:r>
            <a:r>
              <a:rPr lang="zh-CN" altLang="zh-CN" dirty="0"/>
              <a:t>个数据报片，其数据部分的长度分别为</a:t>
            </a:r>
            <a:r>
              <a:rPr lang="en-US" altLang="zh-CN" dirty="0"/>
              <a:t>1400</a:t>
            </a:r>
            <a:r>
              <a:rPr lang="zh-CN" altLang="en-US" dirty="0"/>
              <a:t>、</a:t>
            </a:r>
            <a:r>
              <a:rPr lang="en-US" altLang="zh-CN" dirty="0"/>
              <a:t>1400</a:t>
            </a:r>
            <a:r>
              <a:rPr lang="zh-CN" altLang="zh-CN" dirty="0"/>
              <a:t>和</a:t>
            </a:r>
            <a:r>
              <a:rPr lang="en-US" altLang="zh-CN" dirty="0"/>
              <a:t>1000</a:t>
            </a:r>
            <a:r>
              <a:rPr lang="zh-CN" altLang="zh-CN" dirty="0"/>
              <a:t>字节。</a:t>
            </a:r>
            <a:endParaRPr lang="en-US" altLang="zh-CN" dirty="0"/>
          </a:p>
          <a:p>
            <a:pPr>
              <a:lnSpc>
                <a:spcPct val="100000"/>
              </a:lnSpc>
              <a:spcBef>
                <a:spcPts val="600"/>
              </a:spcBef>
            </a:pPr>
            <a:endParaRPr lang="en-US" altLang="zh-CN" dirty="0">
              <a:solidFill>
                <a:srgbClr val="0000FF"/>
              </a:solidFill>
            </a:endParaRPr>
          </a:p>
          <a:p>
            <a:pPr>
              <a:lnSpc>
                <a:spcPct val="100000"/>
              </a:lnSpc>
              <a:spcBef>
                <a:spcPts val="600"/>
              </a:spcBef>
            </a:pPr>
            <a:r>
              <a:rPr lang="zh-CN" altLang="zh-CN" dirty="0">
                <a:solidFill>
                  <a:srgbClr val="0000FF"/>
                </a:solidFill>
              </a:rPr>
              <a:t>原始数据报首部</a:t>
            </a:r>
            <a:r>
              <a:rPr lang="zh-CN" altLang="zh-CN" dirty="0"/>
              <a:t>被复制为</a:t>
            </a:r>
            <a:r>
              <a:rPr lang="zh-CN" altLang="zh-CN" dirty="0">
                <a:solidFill>
                  <a:srgbClr val="0000FF"/>
                </a:solidFill>
              </a:rPr>
              <a:t>各数据报片的首部，但</a:t>
            </a:r>
            <a:r>
              <a:rPr lang="zh-CN" altLang="zh-CN" dirty="0">
                <a:solidFill>
                  <a:srgbClr val="FF0000"/>
                </a:solidFill>
              </a:rPr>
              <a:t>必须修改有关字段的值。</a:t>
            </a:r>
            <a:endParaRPr lang="zh-CN" altLang="en-US" dirty="0">
              <a:solidFill>
                <a:srgbClr val="FF0000"/>
              </a:solidFill>
            </a:endParaRPr>
          </a:p>
        </p:txBody>
      </p:sp>
    </p:spTree>
    <p:extLst>
      <p:ext uri="{BB962C8B-B14F-4D97-AF65-F5344CB8AC3E}">
        <p14:creationId xmlns:p14="http://schemas.microsoft.com/office/powerpoint/2010/main" val="3376464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p:cNvSpPr>
            <a:spLocks noChangeArrowheads="1"/>
          </p:cNvSpPr>
          <p:nvPr/>
        </p:nvSpPr>
        <p:spPr bwMode="auto">
          <a:xfrm>
            <a:off x="2765425" y="2005792"/>
            <a:ext cx="4830763" cy="463550"/>
          </a:xfrm>
          <a:prstGeom prst="rect">
            <a:avLst/>
          </a:prstGeom>
          <a:solidFill>
            <a:srgbClr val="DDDDDD"/>
          </a:solidFill>
          <a:ln w="9525">
            <a:solidFill>
              <a:schemeClr val="tx1"/>
            </a:solidFill>
            <a:miter lim="800000"/>
          </a:ln>
        </p:spPr>
        <p:txBody>
          <a:bodyPr wrap="none" anchor="ctr"/>
          <a:lstStyle/>
          <a:p>
            <a:endParaRPr lang="zh-CN" altLang="en-US"/>
          </a:p>
        </p:txBody>
      </p:sp>
      <p:sp>
        <p:nvSpPr>
          <p:cNvPr id="108547" name="Text Box 5"/>
          <p:cNvSpPr txBox="1">
            <a:spLocks noChangeArrowheads="1"/>
          </p:cNvSpPr>
          <p:nvPr/>
        </p:nvSpPr>
        <p:spPr bwMode="auto">
          <a:xfrm>
            <a:off x="571500" y="5606242"/>
            <a:ext cx="1760538"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0/8 = 0</a:t>
            </a:r>
          </a:p>
        </p:txBody>
      </p:sp>
      <p:sp>
        <p:nvSpPr>
          <p:cNvPr id="108548" name="Rectangle 6"/>
          <p:cNvSpPr>
            <a:spLocks noChangeArrowheads="1"/>
          </p:cNvSpPr>
          <p:nvPr/>
        </p:nvSpPr>
        <p:spPr bwMode="auto">
          <a:xfrm>
            <a:off x="1887538" y="2005792"/>
            <a:ext cx="5708650" cy="4635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108549" name="Line 7"/>
          <p:cNvSpPr>
            <a:spLocks noChangeShapeType="1"/>
          </p:cNvSpPr>
          <p:nvPr/>
        </p:nvSpPr>
        <p:spPr bwMode="auto">
          <a:xfrm>
            <a:off x="2941638" y="2005792"/>
            <a:ext cx="0" cy="463550"/>
          </a:xfrm>
          <a:prstGeom prst="line">
            <a:avLst/>
          </a:prstGeom>
          <a:noFill/>
          <a:ln w="9525">
            <a:solidFill>
              <a:schemeClr val="tx1"/>
            </a:solidFill>
            <a:round/>
          </a:ln>
        </p:spPr>
        <p:txBody>
          <a:bodyPr/>
          <a:lstStyle/>
          <a:p>
            <a:endParaRPr lang="zh-CN" altLang="en-US"/>
          </a:p>
        </p:txBody>
      </p:sp>
      <p:sp>
        <p:nvSpPr>
          <p:cNvPr id="108550" name="Line 8"/>
          <p:cNvSpPr>
            <a:spLocks noChangeShapeType="1"/>
          </p:cNvSpPr>
          <p:nvPr/>
        </p:nvSpPr>
        <p:spPr bwMode="auto">
          <a:xfrm>
            <a:off x="3117850" y="2005792"/>
            <a:ext cx="0" cy="463550"/>
          </a:xfrm>
          <a:prstGeom prst="line">
            <a:avLst/>
          </a:prstGeom>
          <a:noFill/>
          <a:ln w="9525">
            <a:solidFill>
              <a:schemeClr val="tx1"/>
            </a:solidFill>
            <a:round/>
          </a:ln>
        </p:spPr>
        <p:txBody>
          <a:bodyPr/>
          <a:lstStyle/>
          <a:p>
            <a:endParaRPr lang="zh-CN" altLang="en-US"/>
          </a:p>
        </p:txBody>
      </p:sp>
      <p:sp>
        <p:nvSpPr>
          <p:cNvPr id="108551" name="Line 9"/>
          <p:cNvSpPr>
            <a:spLocks noChangeShapeType="1"/>
          </p:cNvSpPr>
          <p:nvPr/>
        </p:nvSpPr>
        <p:spPr bwMode="auto">
          <a:xfrm>
            <a:off x="3294063" y="2005792"/>
            <a:ext cx="0" cy="463550"/>
          </a:xfrm>
          <a:prstGeom prst="line">
            <a:avLst/>
          </a:prstGeom>
          <a:noFill/>
          <a:ln w="9525">
            <a:solidFill>
              <a:schemeClr val="tx1"/>
            </a:solidFill>
            <a:round/>
          </a:ln>
        </p:spPr>
        <p:txBody>
          <a:bodyPr/>
          <a:lstStyle/>
          <a:p>
            <a:endParaRPr lang="zh-CN" altLang="en-US"/>
          </a:p>
        </p:txBody>
      </p:sp>
      <p:sp>
        <p:nvSpPr>
          <p:cNvPr id="108552" name="Line 10"/>
          <p:cNvSpPr>
            <a:spLocks noChangeShapeType="1"/>
          </p:cNvSpPr>
          <p:nvPr/>
        </p:nvSpPr>
        <p:spPr bwMode="auto">
          <a:xfrm>
            <a:off x="7419975" y="2005792"/>
            <a:ext cx="0" cy="463550"/>
          </a:xfrm>
          <a:prstGeom prst="line">
            <a:avLst/>
          </a:prstGeom>
          <a:noFill/>
          <a:ln w="9525">
            <a:solidFill>
              <a:schemeClr val="tx1"/>
            </a:solidFill>
            <a:round/>
          </a:ln>
        </p:spPr>
        <p:txBody>
          <a:bodyPr/>
          <a:lstStyle/>
          <a:p>
            <a:endParaRPr lang="zh-CN" altLang="en-US"/>
          </a:p>
        </p:txBody>
      </p:sp>
      <p:sp>
        <p:nvSpPr>
          <p:cNvPr id="108553" name="Rectangle 11"/>
          <p:cNvSpPr>
            <a:spLocks noChangeArrowheads="1"/>
          </p:cNvSpPr>
          <p:nvPr/>
        </p:nvSpPr>
        <p:spPr bwMode="auto">
          <a:xfrm>
            <a:off x="1011238" y="3958417"/>
            <a:ext cx="1754187"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54" name="Line 12"/>
          <p:cNvSpPr>
            <a:spLocks noChangeShapeType="1"/>
          </p:cNvSpPr>
          <p:nvPr/>
        </p:nvSpPr>
        <p:spPr bwMode="auto">
          <a:xfrm>
            <a:off x="1185863" y="3958417"/>
            <a:ext cx="0" cy="463550"/>
          </a:xfrm>
          <a:prstGeom prst="line">
            <a:avLst/>
          </a:prstGeom>
          <a:noFill/>
          <a:ln w="9525">
            <a:solidFill>
              <a:schemeClr val="tx1"/>
            </a:solidFill>
            <a:round/>
          </a:ln>
        </p:spPr>
        <p:txBody>
          <a:bodyPr/>
          <a:lstStyle/>
          <a:p>
            <a:endParaRPr lang="zh-CN" altLang="en-US"/>
          </a:p>
        </p:txBody>
      </p:sp>
      <p:sp>
        <p:nvSpPr>
          <p:cNvPr id="108555" name="Line 13"/>
          <p:cNvSpPr>
            <a:spLocks noChangeShapeType="1"/>
          </p:cNvSpPr>
          <p:nvPr/>
        </p:nvSpPr>
        <p:spPr bwMode="auto">
          <a:xfrm>
            <a:off x="1362075" y="3958417"/>
            <a:ext cx="0" cy="463550"/>
          </a:xfrm>
          <a:prstGeom prst="line">
            <a:avLst/>
          </a:prstGeom>
          <a:noFill/>
          <a:ln w="9525">
            <a:solidFill>
              <a:schemeClr val="tx1"/>
            </a:solidFill>
            <a:round/>
          </a:ln>
        </p:spPr>
        <p:txBody>
          <a:bodyPr/>
          <a:lstStyle/>
          <a:p>
            <a:endParaRPr lang="zh-CN" altLang="en-US"/>
          </a:p>
        </p:txBody>
      </p:sp>
      <p:sp>
        <p:nvSpPr>
          <p:cNvPr id="108556" name="Line 14"/>
          <p:cNvSpPr>
            <a:spLocks noChangeShapeType="1"/>
          </p:cNvSpPr>
          <p:nvPr/>
        </p:nvSpPr>
        <p:spPr bwMode="auto">
          <a:xfrm>
            <a:off x="1538288" y="3958417"/>
            <a:ext cx="0" cy="463550"/>
          </a:xfrm>
          <a:prstGeom prst="line">
            <a:avLst/>
          </a:prstGeom>
          <a:noFill/>
          <a:ln w="9525">
            <a:solidFill>
              <a:schemeClr val="tx1"/>
            </a:solidFill>
            <a:round/>
          </a:ln>
        </p:spPr>
        <p:txBody>
          <a:bodyPr/>
          <a:lstStyle/>
          <a:p>
            <a:endParaRPr lang="zh-CN" altLang="en-US"/>
          </a:p>
        </p:txBody>
      </p:sp>
      <p:sp>
        <p:nvSpPr>
          <p:cNvPr id="108557" name="Line 15"/>
          <p:cNvSpPr>
            <a:spLocks noChangeShapeType="1"/>
          </p:cNvSpPr>
          <p:nvPr/>
        </p:nvSpPr>
        <p:spPr bwMode="auto">
          <a:xfrm>
            <a:off x="2589213" y="3958417"/>
            <a:ext cx="0" cy="463550"/>
          </a:xfrm>
          <a:prstGeom prst="line">
            <a:avLst/>
          </a:prstGeom>
          <a:noFill/>
          <a:ln w="9525">
            <a:solidFill>
              <a:schemeClr val="tx1"/>
            </a:solidFill>
            <a:round/>
          </a:ln>
        </p:spPr>
        <p:txBody>
          <a:bodyPr/>
          <a:lstStyle/>
          <a:p>
            <a:endParaRPr lang="zh-CN" altLang="en-US"/>
          </a:p>
        </p:txBody>
      </p:sp>
      <p:sp>
        <p:nvSpPr>
          <p:cNvPr id="108558" name="Text Box 16"/>
          <p:cNvSpPr txBox="1">
            <a:spLocks noChangeArrowheads="1"/>
          </p:cNvSpPr>
          <p:nvPr/>
        </p:nvSpPr>
        <p:spPr bwMode="auto">
          <a:xfrm>
            <a:off x="7620000" y="1899429"/>
            <a:ext cx="1331913" cy="671513"/>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0/8</a:t>
            </a:r>
          </a:p>
          <a:p>
            <a:pPr>
              <a:lnSpc>
                <a:spcPct val="90000"/>
              </a:lnSpc>
            </a:pPr>
            <a:r>
              <a:rPr kumimoji="1" lang="en-US" altLang="zh-CN" sz="2000" dirty="0">
                <a:latin typeface="Arial" panose="020B0604020202020204" pitchFamily="34" charset="0"/>
              </a:rPr>
              <a:t>= 0</a:t>
            </a:r>
          </a:p>
        </p:txBody>
      </p:sp>
      <p:sp>
        <p:nvSpPr>
          <p:cNvPr id="108559" name="Text Box 17"/>
          <p:cNvSpPr txBox="1">
            <a:spLocks noChangeArrowheads="1"/>
          </p:cNvSpPr>
          <p:nvPr/>
        </p:nvSpPr>
        <p:spPr bwMode="auto">
          <a:xfrm>
            <a:off x="3294063" y="5606242"/>
            <a:ext cx="2466975"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1400/8 = 175</a:t>
            </a:r>
          </a:p>
        </p:txBody>
      </p:sp>
      <p:sp>
        <p:nvSpPr>
          <p:cNvPr id="108560" name="Text Box 18"/>
          <p:cNvSpPr txBox="1">
            <a:spLocks noChangeArrowheads="1"/>
          </p:cNvSpPr>
          <p:nvPr/>
        </p:nvSpPr>
        <p:spPr bwMode="auto">
          <a:xfrm>
            <a:off x="6364288" y="5606242"/>
            <a:ext cx="2466975"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2800/8 = 350</a:t>
            </a:r>
          </a:p>
        </p:txBody>
      </p:sp>
      <p:sp>
        <p:nvSpPr>
          <p:cNvPr id="108561" name="Line 19"/>
          <p:cNvSpPr>
            <a:spLocks noChangeShapeType="1"/>
          </p:cNvSpPr>
          <p:nvPr/>
        </p:nvSpPr>
        <p:spPr bwMode="auto">
          <a:xfrm flipV="1">
            <a:off x="7493000" y="2469342"/>
            <a:ext cx="0" cy="369887"/>
          </a:xfrm>
          <a:prstGeom prst="line">
            <a:avLst/>
          </a:prstGeom>
          <a:noFill/>
          <a:ln w="9525">
            <a:solidFill>
              <a:schemeClr val="tx1"/>
            </a:solidFill>
            <a:round/>
            <a:tailEnd type="triangle" w="sm" len="med"/>
          </a:ln>
        </p:spPr>
        <p:txBody>
          <a:bodyPr/>
          <a:lstStyle/>
          <a:p>
            <a:endParaRPr lang="zh-CN" altLang="en-US"/>
          </a:p>
        </p:txBody>
      </p:sp>
      <p:sp>
        <p:nvSpPr>
          <p:cNvPr id="108562" name="Line 20"/>
          <p:cNvSpPr>
            <a:spLocks noChangeShapeType="1"/>
          </p:cNvSpPr>
          <p:nvPr/>
        </p:nvSpPr>
        <p:spPr bwMode="auto">
          <a:xfrm flipV="1">
            <a:off x="2849563" y="2469342"/>
            <a:ext cx="0" cy="369887"/>
          </a:xfrm>
          <a:prstGeom prst="line">
            <a:avLst/>
          </a:prstGeom>
          <a:noFill/>
          <a:ln w="9525">
            <a:solidFill>
              <a:schemeClr val="tx1"/>
            </a:solidFill>
            <a:round/>
            <a:tailEnd type="triangle" w="sm" len="med"/>
          </a:ln>
        </p:spPr>
        <p:txBody>
          <a:bodyPr/>
          <a:lstStyle/>
          <a:p>
            <a:endParaRPr lang="zh-CN" altLang="en-US"/>
          </a:p>
        </p:txBody>
      </p:sp>
      <p:sp>
        <p:nvSpPr>
          <p:cNvPr id="108563" name="Line 21"/>
          <p:cNvSpPr>
            <a:spLocks noChangeShapeType="1"/>
          </p:cNvSpPr>
          <p:nvPr/>
        </p:nvSpPr>
        <p:spPr bwMode="auto">
          <a:xfrm flipV="1">
            <a:off x="2678113"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4" name="Line 22"/>
          <p:cNvSpPr>
            <a:spLocks noChangeShapeType="1"/>
          </p:cNvSpPr>
          <p:nvPr/>
        </p:nvSpPr>
        <p:spPr bwMode="auto">
          <a:xfrm flipV="1">
            <a:off x="4170363"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5" name="Line 23"/>
          <p:cNvSpPr>
            <a:spLocks noChangeShapeType="1"/>
          </p:cNvSpPr>
          <p:nvPr/>
        </p:nvSpPr>
        <p:spPr bwMode="auto">
          <a:xfrm flipV="1">
            <a:off x="5751513"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6" name="Line 24"/>
          <p:cNvSpPr>
            <a:spLocks noChangeShapeType="1"/>
          </p:cNvSpPr>
          <p:nvPr/>
        </p:nvSpPr>
        <p:spPr bwMode="auto">
          <a:xfrm flipV="1">
            <a:off x="7316788"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7" name="Line 25"/>
          <p:cNvSpPr>
            <a:spLocks noChangeShapeType="1"/>
          </p:cNvSpPr>
          <p:nvPr/>
        </p:nvSpPr>
        <p:spPr bwMode="auto">
          <a:xfrm flipV="1">
            <a:off x="8474075"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8" name="Text Box 26"/>
          <p:cNvSpPr txBox="1">
            <a:spLocks noChangeArrowheads="1"/>
          </p:cNvSpPr>
          <p:nvPr/>
        </p:nvSpPr>
        <p:spPr bwMode="auto">
          <a:xfrm>
            <a:off x="3783013" y="4698192"/>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1400</a:t>
            </a:r>
          </a:p>
        </p:txBody>
      </p:sp>
      <p:sp>
        <p:nvSpPr>
          <p:cNvPr id="108569" name="Text Box 27"/>
          <p:cNvSpPr txBox="1">
            <a:spLocks noChangeArrowheads="1"/>
          </p:cNvSpPr>
          <p:nvPr/>
        </p:nvSpPr>
        <p:spPr bwMode="auto">
          <a:xfrm>
            <a:off x="6943725" y="4698192"/>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2800</a:t>
            </a:r>
          </a:p>
        </p:txBody>
      </p:sp>
      <p:sp>
        <p:nvSpPr>
          <p:cNvPr id="108570" name="Text Box 28"/>
          <p:cNvSpPr txBox="1">
            <a:spLocks noChangeArrowheads="1"/>
          </p:cNvSpPr>
          <p:nvPr/>
        </p:nvSpPr>
        <p:spPr bwMode="auto">
          <a:xfrm>
            <a:off x="8086725" y="4675967"/>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3799</a:t>
            </a:r>
          </a:p>
        </p:txBody>
      </p:sp>
      <p:sp>
        <p:nvSpPr>
          <p:cNvPr id="108571" name="Text Box 29"/>
          <p:cNvSpPr txBox="1">
            <a:spLocks noChangeArrowheads="1"/>
          </p:cNvSpPr>
          <p:nvPr/>
        </p:nvSpPr>
        <p:spPr bwMode="auto">
          <a:xfrm>
            <a:off x="5360988" y="4675967"/>
            <a:ext cx="750887"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2799</a:t>
            </a:r>
          </a:p>
        </p:txBody>
      </p:sp>
      <p:sp>
        <p:nvSpPr>
          <p:cNvPr id="108572" name="Text Box 30"/>
          <p:cNvSpPr txBox="1">
            <a:spLocks noChangeArrowheads="1"/>
          </p:cNvSpPr>
          <p:nvPr/>
        </p:nvSpPr>
        <p:spPr bwMode="auto">
          <a:xfrm>
            <a:off x="2290763" y="4675967"/>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1399</a:t>
            </a:r>
          </a:p>
        </p:txBody>
      </p:sp>
      <p:sp>
        <p:nvSpPr>
          <p:cNvPr id="108573" name="Text Box 31"/>
          <p:cNvSpPr txBox="1">
            <a:spLocks noChangeArrowheads="1"/>
          </p:cNvSpPr>
          <p:nvPr/>
        </p:nvSpPr>
        <p:spPr bwMode="auto">
          <a:xfrm>
            <a:off x="7119938" y="2723342"/>
            <a:ext cx="749300" cy="396875"/>
          </a:xfrm>
          <a:prstGeom prst="rect">
            <a:avLst/>
          </a:prstGeom>
          <a:solidFill>
            <a:schemeClr val="bg1"/>
          </a:solidFill>
          <a:ln w="9525">
            <a:noFill/>
            <a:miter lim="800000"/>
          </a:ln>
        </p:spPr>
        <p:txBody>
          <a:bodyPr wrap="none">
            <a:spAutoFit/>
          </a:bodyPr>
          <a:lstStyle/>
          <a:p>
            <a:r>
              <a:rPr kumimoji="1" lang="en-US" altLang="zh-CN" sz="2000" dirty="0">
                <a:latin typeface="Arial" panose="020B0604020202020204" pitchFamily="34" charset="0"/>
              </a:rPr>
              <a:t>3799</a:t>
            </a:r>
          </a:p>
        </p:txBody>
      </p:sp>
      <p:sp>
        <p:nvSpPr>
          <p:cNvPr id="108574" name="Text Box 32"/>
          <p:cNvSpPr txBox="1">
            <a:spLocks noChangeArrowheads="1"/>
          </p:cNvSpPr>
          <p:nvPr/>
        </p:nvSpPr>
        <p:spPr bwMode="auto">
          <a:xfrm>
            <a:off x="563563" y="1826404"/>
            <a:ext cx="1200150" cy="701675"/>
          </a:xfrm>
          <a:prstGeom prst="rect">
            <a:avLst/>
          </a:prstGeom>
          <a:noFill/>
          <a:ln w="9525">
            <a:noFill/>
            <a:miter lim="800000"/>
          </a:ln>
        </p:spPr>
        <p:txBody>
          <a:bodyPr wrap="none">
            <a:spAutoFit/>
          </a:bodyPr>
          <a:lstStyle/>
          <a:p>
            <a:pPr algn="ctr"/>
            <a:r>
              <a:rPr kumimoji="1" lang="zh-CN" altLang="en-US" sz="2000">
                <a:latin typeface="Arial" panose="020B0604020202020204" pitchFamily="34" charset="0"/>
              </a:rPr>
              <a:t>需分片的</a:t>
            </a:r>
          </a:p>
          <a:p>
            <a:pPr algn="ctr"/>
            <a:r>
              <a:rPr kumimoji="1" lang="zh-CN" altLang="en-US" sz="2000">
                <a:latin typeface="Arial" panose="020B0604020202020204" pitchFamily="34" charset="0"/>
              </a:rPr>
              <a:t>数据报</a:t>
            </a:r>
          </a:p>
        </p:txBody>
      </p:sp>
      <p:sp>
        <p:nvSpPr>
          <p:cNvPr id="108575" name="Rectangle 76"/>
          <p:cNvSpPr>
            <a:spLocks noChangeArrowheads="1"/>
          </p:cNvSpPr>
          <p:nvPr/>
        </p:nvSpPr>
        <p:spPr bwMode="auto">
          <a:xfrm>
            <a:off x="1908175" y="2023254"/>
            <a:ext cx="854075" cy="407988"/>
          </a:xfrm>
          <a:prstGeom prst="rect">
            <a:avLst/>
          </a:prstGeom>
          <a:solidFill>
            <a:srgbClr val="FFCCFF"/>
          </a:solidFill>
          <a:ln w="9525">
            <a:noFill/>
            <a:miter lim="800000"/>
          </a:ln>
        </p:spPr>
        <p:txBody>
          <a:bodyPr wrap="none" anchor="ctr"/>
          <a:lstStyle/>
          <a:p>
            <a:endParaRPr lang="zh-CN" altLang="en-US"/>
          </a:p>
        </p:txBody>
      </p:sp>
      <p:sp>
        <p:nvSpPr>
          <p:cNvPr id="108576" name="Text Box 33"/>
          <p:cNvSpPr txBox="1">
            <a:spLocks noChangeArrowheads="1"/>
          </p:cNvSpPr>
          <p:nvPr/>
        </p:nvSpPr>
        <p:spPr bwMode="auto">
          <a:xfrm>
            <a:off x="835025" y="5161742"/>
            <a:ext cx="140970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数据报片 </a:t>
            </a:r>
            <a:r>
              <a:rPr kumimoji="1" lang="en-US" altLang="zh-CN" sz="2000" dirty="0">
                <a:latin typeface="Arial" panose="020B0604020202020204" pitchFamily="34" charset="0"/>
              </a:rPr>
              <a:t>1</a:t>
            </a:r>
          </a:p>
        </p:txBody>
      </p:sp>
      <p:sp>
        <p:nvSpPr>
          <p:cNvPr id="108577" name="Text Box 34"/>
          <p:cNvSpPr txBox="1">
            <a:spLocks noChangeArrowheads="1"/>
          </p:cNvSpPr>
          <p:nvPr/>
        </p:nvSpPr>
        <p:spPr bwMode="auto">
          <a:xfrm>
            <a:off x="1979613" y="1958167"/>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08578" name="Line 35"/>
          <p:cNvSpPr>
            <a:spLocks noChangeShapeType="1"/>
          </p:cNvSpPr>
          <p:nvPr/>
        </p:nvSpPr>
        <p:spPr bwMode="auto">
          <a:xfrm>
            <a:off x="2765425" y="2005792"/>
            <a:ext cx="0" cy="463550"/>
          </a:xfrm>
          <a:prstGeom prst="line">
            <a:avLst/>
          </a:prstGeom>
          <a:noFill/>
          <a:ln w="9525">
            <a:solidFill>
              <a:schemeClr val="tx1"/>
            </a:solidFill>
            <a:round/>
          </a:ln>
        </p:spPr>
        <p:txBody>
          <a:bodyPr/>
          <a:lstStyle/>
          <a:p>
            <a:endParaRPr lang="zh-CN" altLang="en-US"/>
          </a:p>
        </p:txBody>
      </p:sp>
      <p:sp>
        <p:nvSpPr>
          <p:cNvPr id="108579" name="Rectangle 36"/>
          <p:cNvSpPr>
            <a:spLocks noChangeArrowheads="1"/>
          </p:cNvSpPr>
          <p:nvPr/>
        </p:nvSpPr>
        <p:spPr bwMode="auto">
          <a:xfrm>
            <a:off x="133350" y="3958417"/>
            <a:ext cx="877888"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80" name="Line 37"/>
          <p:cNvSpPr>
            <a:spLocks noChangeShapeType="1"/>
          </p:cNvSpPr>
          <p:nvPr/>
        </p:nvSpPr>
        <p:spPr bwMode="auto">
          <a:xfrm>
            <a:off x="4522788" y="2005792"/>
            <a:ext cx="0" cy="463550"/>
          </a:xfrm>
          <a:prstGeom prst="line">
            <a:avLst/>
          </a:prstGeom>
          <a:noFill/>
          <a:ln w="9525">
            <a:solidFill>
              <a:schemeClr val="tx1"/>
            </a:solidFill>
            <a:round/>
          </a:ln>
        </p:spPr>
        <p:txBody>
          <a:bodyPr/>
          <a:lstStyle/>
          <a:p>
            <a:endParaRPr lang="zh-CN" altLang="en-US"/>
          </a:p>
        </p:txBody>
      </p:sp>
      <p:sp>
        <p:nvSpPr>
          <p:cNvPr id="108581" name="Line 38"/>
          <p:cNvSpPr>
            <a:spLocks noChangeShapeType="1"/>
          </p:cNvSpPr>
          <p:nvPr/>
        </p:nvSpPr>
        <p:spPr bwMode="auto">
          <a:xfrm>
            <a:off x="6278563" y="2005792"/>
            <a:ext cx="0" cy="463550"/>
          </a:xfrm>
          <a:prstGeom prst="line">
            <a:avLst/>
          </a:prstGeom>
          <a:noFill/>
          <a:ln w="9525">
            <a:solidFill>
              <a:schemeClr val="tx1"/>
            </a:solidFill>
            <a:round/>
          </a:ln>
        </p:spPr>
        <p:txBody>
          <a:bodyPr/>
          <a:lstStyle/>
          <a:p>
            <a:endParaRPr lang="zh-CN" altLang="en-US"/>
          </a:p>
        </p:txBody>
      </p:sp>
      <p:sp>
        <p:nvSpPr>
          <p:cNvPr id="108582" name="Line 39"/>
          <p:cNvSpPr>
            <a:spLocks noChangeShapeType="1"/>
          </p:cNvSpPr>
          <p:nvPr/>
        </p:nvSpPr>
        <p:spPr bwMode="auto">
          <a:xfrm flipV="1">
            <a:off x="1011238" y="2469342"/>
            <a:ext cx="1754187"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83" name="Line 40"/>
          <p:cNvSpPr>
            <a:spLocks noChangeShapeType="1"/>
          </p:cNvSpPr>
          <p:nvPr/>
        </p:nvSpPr>
        <p:spPr bwMode="auto">
          <a:xfrm flipV="1">
            <a:off x="2765425" y="2469342"/>
            <a:ext cx="1757363"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84" name="Rectangle 41"/>
          <p:cNvSpPr>
            <a:spLocks noChangeArrowheads="1"/>
          </p:cNvSpPr>
          <p:nvPr/>
        </p:nvSpPr>
        <p:spPr bwMode="auto">
          <a:xfrm>
            <a:off x="4084638" y="3958417"/>
            <a:ext cx="1754187"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85" name="Line 42"/>
          <p:cNvSpPr>
            <a:spLocks noChangeShapeType="1"/>
          </p:cNvSpPr>
          <p:nvPr/>
        </p:nvSpPr>
        <p:spPr bwMode="auto">
          <a:xfrm>
            <a:off x="4259263" y="3958417"/>
            <a:ext cx="0" cy="463550"/>
          </a:xfrm>
          <a:prstGeom prst="line">
            <a:avLst/>
          </a:prstGeom>
          <a:noFill/>
          <a:ln w="9525">
            <a:solidFill>
              <a:schemeClr val="tx1"/>
            </a:solidFill>
            <a:round/>
          </a:ln>
        </p:spPr>
        <p:txBody>
          <a:bodyPr/>
          <a:lstStyle/>
          <a:p>
            <a:endParaRPr lang="zh-CN" altLang="en-US"/>
          </a:p>
        </p:txBody>
      </p:sp>
      <p:sp>
        <p:nvSpPr>
          <p:cNvPr id="108586" name="Line 43"/>
          <p:cNvSpPr>
            <a:spLocks noChangeShapeType="1"/>
          </p:cNvSpPr>
          <p:nvPr/>
        </p:nvSpPr>
        <p:spPr bwMode="auto">
          <a:xfrm>
            <a:off x="4433888" y="3958417"/>
            <a:ext cx="0" cy="463550"/>
          </a:xfrm>
          <a:prstGeom prst="line">
            <a:avLst/>
          </a:prstGeom>
          <a:noFill/>
          <a:ln w="9525">
            <a:solidFill>
              <a:schemeClr val="tx1"/>
            </a:solidFill>
            <a:round/>
          </a:ln>
        </p:spPr>
        <p:txBody>
          <a:bodyPr/>
          <a:lstStyle/>
          <a:p>
            <a:endParaRPr lang="zh-CN" altLang="en-US"/>
          </a:p>
        </p:txBody>
      </p:sp>
      <p:sp>
        <p:nvSpPr>
          <p:cNvPr id="108587" name="Line 44"/>
          <p:cNvSpPr>
            <a:spLocks noChangeShapeType="1"/>
          </p:cNvSpPr>
          <p:nvPr/>
        </p:nvSpPr>
        <p:spPr bwMode="auto">
          <a:xfrm>
            <a:off x="4610100" y="3958417"/>
            <a:ext cx="0" cy="463550"/>
          </a:xfrm>
          <a:prstGeom prst="line">
            <a:avLst/>
          </a:prstGeom>
          <a:noFill/>
          <a:ln w="9525">
            <a:solidFill>
              <a:schemeClr val="tx1"/>
            </a:solidFill>
            <a:round/>
          </a:ln>
        </p:spPr>
        <p:txBody>
          <a:bodyPr/>
          <a:lstStyle/>
          <a:p>
            <a:endParaRPr lang="zh-CN" altLang="en-US"/>
          </a:p>
        </p:txBody>
      </p:sp>
      <p:sp>
        <p:nvSpPr>
          <p:cNvPr id="108588" name="Line 45"/>
          <p:cNvSpPr>
            <a:spLocks noChangeShapeType="1"/>
          </p:cNvSpPr>
          <p:nvPr/>
        </p:nvSpPr>
        <p:spPr bwMode="auto">
          <a:xfrm>
            <a:off x="5662613" y="3958417"/>
            <a:ext cx="0" cy="463550"/>
          </a:xfrm>
          <a:prstGeom prst="line">
            <a:avLst/>
          </a:prstGeom>
          <a:noFill/>
          <a:ln w="9525">
            <a:solidFill>
              <a:schemeClr val="tx1"/>
            </a:solidFill>
            <a:round/>
          </a:ln>
        </p:spPr>
        <p:txBody>
          <a:bodyPr/>
          <a:lstStyle/>
          <a:p>
            <a:endParaRPr lang="zh-CN" altLang="en-US"/>
          </a:p>
        </p:txBody>
      </p:sp>
      <p:sp>
        <p:nvSpPr>
          <p:cNvPr id="108589" name="Rectangle 46"/>
          <p:cNvSpPr>
            <a:spLocks noChangeArrowheads="1"/>
          </p:cNvSpPr>
          <p:nvPr/>
        </p:nvSpPr>
        <p:spPr bwMode="auto">
          <a:xfrm>
            <a:off x="3206750" y="3958417"/>
            <a:ext cx="877888"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90" name="Line 47"/>
          <p:cNvSpPr>
            <a:spLocks noChangeShapeType="1"/>
          </p:cNvSpPr>
          <p:nvPr/>
        </p:nvSpPr>
        <p:spPr bwMode="auto">
          <a:xfrm flipV="1">
            <a:off x="4084638" y="2469342"/>
            <a:ext cx="43815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1" name="Line 48"/>
          <p:cNvSpPr>
            <a:spLocks noChangeShapeType="1"/>
          </p:cNvSpPr>
          <p:nvPr/>
        </p:nvSpPr>
        <p:spPr bwMode="auto">
          <a:xfrm flipV="1">
            <a:off x="5838825" y="2469342"/>
            <a:ext cx="439738"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2" name="Rectangle 49"/>
          <p:cNvSpPr>
            <a:spLocks noChangeArrowheads="1"/>
          </p:cNvSpPr>
          <p:nvPr/>
        </p:nvSpPr>
        <p:spPr bwMode="auto">
          <a:xfrm>
            <a:off x="7243763" y="3958417"/>
            <a:ext cx="1317625"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93" name="Line 50"/>
          <p:cNvSpPr>
            <a:spLocks noChangeShapeType="1"/>
          </p:cNvSpPr>
          <p:nvPr/>
        </p:nvSpPr>
        <p:spPr bwMode="auto">
          <a:xfrm>
            <a:off x="7419975" y="3958417"/>
            <a:ext cx="0" cy="463550"/>
          </a:xfrm>
          <a:prstGeom prst="line">
            <a:avLst/>
          </a:prstGeom>
          <a:noFill/>
          <a:ln w="9525">
            <a:solidFill>
              <a:schemeClr val="tx1"/>
            </a:solidFill>
            <a:round/>
          </a:ln>
        </p:spPr>
        <p:txBody>
          <a:bodyPr/>
          <a:lstStyle/>
          <a:p>
            <a:endParaRPr lang="zh-CN" altLang="en-US"/>
          </a:p>
        </p:txBody>
      </p:sp>
      <p:sp>
        <p:nvSpPr>
          <p:cNvPr id="108594" name="Line 51"/>
          <p:cNvSpPr>
            <a:spLocks noChangeShapeType="1"/>
          </p:cNvSpPr>
          <p:nvPr/>
        </p:nvSpPr>
        <p:spPr bwMode="auto">
          <a:xfrm>
            <a:off x="7596188" y="3958417"/>
            <a:ext cx="0" cy="463550"/>
          </a:xfrm>
          <a:prstGeom prst="line">
            <a:avLst/>
          </a:prstGeom>
          <a:noFill/>
          <a:ln w="9525">
            <a:solidFill>
              <a:schemeClr val="tx1"/>
            </a:solidFill>
            <a:round/>
          </a:ln>
        </p:spPr>
        <p:txBody>
          <a:bodyPr/>
          <a:lstStyle/>
          <a:p>
            <a:endParaRPr lang="zh-CN" altLang="en-US"/>
          </a:p>
        </p:txBody>
      </p:sp>
      <p:sp>
        <p:nvSpPr>
          <p:cNvPr id="108595" name="Line 52"/>
          <p:cNvSpPr>
            <a:spLocks noChangeShapeType="1"/>
          </p:cNvSpPr>
          <p:nvPr/>
        </p:nvSpPr>
        <p:spPr bwMode="auto">
          <a:xfrm>
            <a:off x="7772400" y="3958417"/>
            <a:ext cx="0" cy="463550"/>
          </a:xfrm>
          <a:prstGeom prst="line">
            <a:avLst/>
          </a:prstGeom>
          <a:noFill/>
          <a:ln w="9525">
            <a:solidFill>
              <a:schemeClr val="tx1"/>
            </a:solidFill>
            <a:round/>
          </a:ln>
        </p:spPr>
        <p:txBody>
          <a:bodyPr/>
          <a:lstStyle/>
          <a:p>
            <a:endParaRPr lang="zh-CN" altLang="en-US"/>
          </a:p>
        </p:txBody>
      </p:sp>
      <p:sp>
        <p:nvSpPr>
          <p:cNvPr id="108596" name="Line 53"/>
          <p:cNvSpPr>
            <a:spLocks noChangeShapeType="1"/>
          </p:cNvSpPr>
          <p:nvPr/>
        </p:nvSpPr>
        <p:spPr bwMode="auto">
          <a:xfrm>
            <a:off x="8386763" y="3958417"/>
            <a:ext cx="0" cy="463550"/>
          </a:xfrm>
          <a:prstGeom prst="line">
            <a:avLst/>
          </a:prstGeom>
          <a:noFill/>
          <a:ln w="9525">
            <a:solidFill>
              <a:schemeClr val="tx1"/>
            </a:solidFill>
            <a:round/>
          </a:ln>
        </p:spPr>
        <p:txBody>
          <a:bodyPr/>
          <a:lstStyle/>
          <a:p>
            <a:endParaRPr lang="zh-CN" altLang="en-US"/>
          </a:p>
        </p:txBody>
      </p:sp>
      <p:sp>
        <p:nvSpPr>
          <p:cNvPr id="108597" name="Rectangle 54"/>
          <p:cNvSpPr>
            <a:spLocks noChangeArrowheads="1"/>
          </p:cNvSpPr>
          <p:nvPr/>
        </p:nvSpPr>
        <p:spPr bwMode="auto">
          <a:xfrm>
            <a:off x="6367463" y="3958417"/>
            <a:ext cx="876300"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98" name="Line 55"/>
          <p:cNvSpPr>
            <a:spLocks noChangeShapeType="1"/>
          </p:cNvSpPr>
          <p:nvPr/>
        </p:nvSpPr>
        <p:spPr bwMode="auto">
          <a:xfrm flipH="1" flipV="1">
            <a:off x="7596188" y="2469342"/>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9" name="Line 56"/>
          <p:cNvSpPr>
            <a:spLocks noChangeShapeType="1"/>
          </p:cNvSpPr>
          <p:nvPr/>
        </p:nvSpPr>
        <p:spPr bwMode="auto">
          <a:xfrm flipH="1" flipV="1">
            <a:off x="6278563" y="2469342"/>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600" name="Line 57"/>
          <p:cNvSpPr>
            <a:spLocks noChangeShapeType="1"/>
          </p:cNvSpPr>
          <p:nvPr/>
        </p:nvSpPr>
        <p:spPr bwMode="auto">
          <a:xfrm>
            <a:off x="2749550" y="1780367"/>
            <a:ext cx="48291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8601" name="Text Box 58"/>
          <p:cNvSpPr txBox="1">
            <a:spLocks noChangeArrowheads="1"/>
          </p:cNvSpPr>
          <p:nvPr/>
        </p:nvSpPr>
        <p:spPr bwMode="auto">
          <a:xfrm>
            <a:off x="3646488" y="1573992"/>
            <a:ext cx="2667000" cy="396875"/>
          </a:xfrm>
          <a:prstGeom prst="rect">
            <a:avLst/>
          </a:prstGeom>
          <a:solidFill>
            <a:schemeClr val="bg1"/>
          </a:solidFill>
          <a:ln w="9525">
            <a:noFill/>
            <a:miter lim="800000"/>
          </a:ln>
        </p:spPr>
        <p:txBody>
          <a:bodyPr wrap="none">
            <a:spAutoFit/>
          </a:bodyPr>
          <a:lstStyle/>
          <a:p>
            <a:r>
              <a:rPr kumimoji="1" lang="zh-CN" altLang="en-US" sz="2000" dirty="0">
                <a:latin typeface="Arial" panose="020B0604020202020204" pitchFamily="34" charset="0"/>
              </a:rPr>
              <a:t>数据部分共 </a:t>
            </a:r>
            <a:r>
              <a:rPr kumimoji="1" lang="en-US" altLang="zh-CN" sz="2000" dirty="0">
                <a:latin typeface="Arial" panose="020B0604020202020204" pitchFamily="34" charset="0"/>
              </a:rPr>
              <a:t>3800 </a:t>
            </a:r>
            <a:r>
              <a:rPr kumimoji="1" lang="zh-CN" altLang="en-US" sz="2000" dirty="0">
                <a:latin typeface="Arial" panose="020B0604020202020204" pitchFamily="34" charset="0"/>
              </a:rPr>
              <a:t>字节</a:t>
            </a:r>
          </a:p>
        </p:txBody>
      </p:sp>
      <p:sp>
        <p:nvSpPr>
          <p:cNvPr id="108602" name="Text Box 59"/>
          <p:cNvSpPr txBox="1">
            <a:spLocks noChangeArrowheads="1"/>
          </p:cNvSpPr>
          <p:nvPr/>
        </p:nvSpPr>
        <p:spPr bwMode="auto">
          <a:xfrm>
            <a:off x="133350" y="3958417"/>
            <a:ext cx="904875"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dirty="0">
                <a:latin typeface="Arial" panose="020B0604020202020204" pitchFamily="34" charset="0"/>
              </a:rPr>
              <a:t>1</a:t>
            </a:r>
          </a:p>
        </p:txBody>
      </p:sp>
      <p:sp>
        <p:nvSpPr>
          <p:cNvPr id="108603" name="Text Box 60"/>
          <p:cNvSpPr txBox="1">
            <a:spLocks noChangeArrowheads="1"/>
          </p:cNvSpPr>
          <p:nvPr/>
        </p:nvSpPr>
        <p:spPr bwMode="auto">
          <a:xfrm>
            <a:off x="3176588" y="3958417"/>
            <a:ext cx="904875"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dirty="0">
                <a:latin typeface="Arial" panose="020B0604020202020204" pitchFamily="34" charset="0"/>
              </a:rPr>
              <a:t>2</a:t>
            </a:r>
          </a:p>
        </p:txBody>
      </p:sp>
      <p:sp>
        <p:nvSpPr>
          <p:cNvPr id="108604" name="Text Box 61"/>
          <p:cNvSpPr txBox="1">
            <a:spLocks noChangeArrowheads="1"/>
          </p:cNvSpPr>
          <p:nvPr/>
        </p:nvSpPr>
        <p:spPr bwMode="auto">
          <a:xfrm>
            <a:off x="6337300" y="3958417"/>
            <a:ext cx="903288"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dirty="0">
                <a:latin typeface="Arial" panose="020B0604020202020204" pitchFamily="34" charset="0"/>
              </a:rPr>
              <a:t>3</a:t>
            </a:r>
          </a:p>
        </p:txBody>
      </p:sp>
      <p:sp>
        <p:nvSpPr>
          <p:cNvPr id="108605" name="Line 62"/>
          <p:cNvSpPr>
            <a:spLocks noChangeShapeType="1"/>
          </p:cNvSpPr>
          <p:nvPr/>
        </p:nvSpPr>
        <p:spPr bwMode="auto">
          <a:xfrm flipV="1">
            <a:off x="1093788" y="4421967"/>
            <a:ext cx="0" cy="369887"/>
          </a:xfrm>
          <a:prstGeom prst="line">
            <a:avLst/>
          </a:prstGeom>
          <a:noFill/>
          <a:ln w="9525">
            <a:solidFill>
              <a:schemeClr val="tx1"/>
            </a:solidFill>
            <a:round/>
            <a:tailEnd type="triangle" w="sm" len="med"/>
          </a:ln>
        </p:spPr>
        <p:txBody>
          <a:bodyPr/>
          <a:lstStyle/>
          <a:p>
            <a:endParaRPr lang="zh-CN" altLang="en-US"/>
          </a:p>
        </p:txBody>
      </p:sp>
      <p:sp>
        <p:nvSpPr>
          <p:cNvPr id="108606" name="Text Box 63"/>
          <p:cNvSpPr txBox="1">
            <a:spLocks noChangeArrowheads="1"/>
          </p:cNvSpPr>
          <p:nvPr/>
        </p:nvSpPr>
        <p:spPr bwMode="auto">
          <a:xfrm>
            <a:off x="336550" y="4715654"/>
            <a:ext cx="903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字节 </a:t>
            </a:r>
            <a:r>
              <a:rPr kumimoji="1" lang="en-US" altLang="zh-CN" sz="2000" dirty="0">
                <a:latin typeface="Arial" panose="020B0604020202020204" pitchFamily="34" charset="0"/>
              </a:rPr>
              <a:t>0</a:t>
            </a:r>
          </a:p>
        </p:txBody>
      </p:sp>
      <p:sp>
        <p:nvSpPr>
          <p:cNvPr id="108607" name="Text Box 64"/>
          <p:cNvSpPr txBox="1">
            <a:spLocks noChangeArrowheads="1"/>
          </p:cNvSpPr>
          <p:nvPr/>
        </p:nvSpPr>
        <p:spPr bwMode="auto">
          <a:xfrm>
            <a:off x="3848100" y="5156979"/>
            <a:ext cx="1411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dirty="0">
                <a:latin typeface="Arial" panose="020B0604020202020204" pitchFamily="34" charset="0"/>
              </a:rPr>
              <a:t>2</a:t>
            </a:r>
          </a:p>
        </p:txBody>
      </p:sp>
      <p:sp>
        <p:nvSpPr>
          <p:cNvPr id="108608" name="Text Box 65"/>
          <p:cNvSpPr txBox="1">
            <a:spLocks noChangeArrowheads="1"/>
          </p:cNvSpPr>
          <p:nvPr/>
        </p:nvSpPr>
        <p:spPr bwMode="auto">
          <a:xfrm>
            <a:off x="6746875" y="5156979"/>
            <a:ext cx="1411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dirty="0">
                <a:latin typeface="Arial" panose="020B0604020202020204" pitchFamily="34" charset="0"/>
              </a:rPr>
              <a:t>3</a:t>
            </a:r>
          </a:p>
        </p:txBody>
      </p:sp>
      <p:sp>
        <p:nvSpPr>
          <p:cNvPr id="108609" name="Line 66"/>
          <p:cNvSpPr>
            <a:spLocks noChangeShapeType="1"/>
          </p:cNvSpPr>
          <p:nvPr/>
        </p:nvSpPr>
        <p:spPr bwMode="auto">
          <a:xfrm flipV="1">
            <a:off x="4594225" y="2469342"/>
            <a:ext cx="0" cy="369887"/>
          </a:xfrm>
          <a:prstGeom prst="line">
            <a:avLst/>
          </a:prstGeom>
          <a:noFill/>
          <a:ln w="9525">
            <a:solidFill>
              <a:schemeClr val="tx1"/>
            </a:solidFill>
            <a:round/>
            <a:tailEnd type="triangle" w="sm" len="med"/>
          </a:ln>
        </p:spPr>
        <p:txBody>
          <a:bodyPr/>
          <a:lstStyle/>
          <a:p>
            <a:endParaRPr lang="zh-CN" altLang="en-US"/>
          </a:p>
        </p:txBody>
      </p:sp>
      <p:sp>
        <p:nvSpPr>
          <p:cNvPr id="108610" name="Text Box 67"/>
          <p:cNvSpPr txBox="1">
            <a:spLocks noChangeArrowheads="1"/>
          </p:cNvSpPr>
          <p:nvPr/>
        </p:nvSpPr>
        <p:spPr bwMode="auto">
          <a:xfrm>
            <a:off x="4206875" y="2742392"/>
            <a:ext cx="747713" cy="396875"/>
          </a:xfrm>
          <a:prstGeom prst="rect">
            <a:avLst/>
          </a:prstGeom>
          <a:solidFill>
            <a:schemeClr val="bg1"/>
          </a:solidFill>
          <a:ln w="9525">
            <a:noFill/>
            <a:miter lim="800000"/>
          </a:ln>
        </p:spPr>
        <p:txBody>
          <a:bodyPr wrap="none">
            <a:spAutoFit/>
          </a:bodyPr>
          <a:lstStyle/>
          <a:p>
            <a:r>
              <a:rPr kumimoji="1" lang="en-US" altLang="zh-CN" sz="2000" dirty="0">
                <a:latin typeface="Arial" panose="020B0604020202020204" pitchFamily="34" charset="0"/>
              </a:rPr>
              <a:t>1400</a:t>
            </a:r>
          </a:p>
        </p:txBody>
      </p:sp>
      <p:sp>
        <p:nvSpPr>
          <p:cNvPr id="108611" name="Line 68"/>
          <p:cNvSpPr>
            <a:spLocks noChangeShapeType="1"/>
          </p:cNvSpPr>
          <p:nvPr/>
        </p:nvSpPr>
        <p:spPr bwMode="auto">
          <a:xfrm flipV="1">
            <a:off x="6351588" y="2469342"/>
            <a:ext cx="0" cy="369887"/>
          </a:xfrm>
          <a:prstGeom prst="line">
            <a:avLst/>
          </a:prstGeom>
          <a:noFill/>
          <a:ln w="9525">
            <a:solidFill>
              <a:schemeClr val="tx1"/>
            </a:solidFill>
            <a:round/>
            <a:tailEnd type="triangle" w="sm" len="med"/>
          </a:ln>
        </p:spPr>
        <p:txBody>
          <a:bodyPr/>
          <a:lstStyle/>
          <a:p>
            <a:endParaRPr lang="zh-CN" altLang="en-US"/>
          </a:p>
        </p:txBody>
      </p:sp>
      <p:sp>
        <p:nvSpPr>
          <p:cNvPr id="108612" name="Text Box 69"/>
          <p:cNvSpPr txBox="1">
            <a:spLocks noChangeArrowheads="1"/>
          </p:cNvSpPr>
          <p:nvPr/>
        </p:nvSpPr>
        <p:spPr bwMode="auto">
          <a:xfrm>
            <a:off x="5978525" y="2742392"/>
            <a:ext cx="747713" cy="396875"/>
          </a:xfrm>
          <a:prstGeom prst="rect">
            <a:avLst/>
          </a:prstGeom>
          <a:solidFill>
            <a:schemeClr val="bg1"/>
          </a:solidFill>
          <a:ln w="9525">
            <a:noFill/>
            <a:miter lim="800000"/>
          </a:ln>
        </p:spPr>
        <p:txBody>
          <a:bodyPr wrap="none">
            <a:spAutoFit/>
          </a:bodyPr>
          <a:lstStyle/>
          <a:p>
            <a:r>
              <a:rPr kumimoji="1" lang="en-US" altLang="zh-CN" sz="2000" dirty="0">
                <a:latin typeface="Arial" panose="020B0604020202020204" pitchFamily="34" charset="0"/>
              </a:rPr>
              <a:t>2800</a:t>
            </a:r>
          </a:p>
        </p:txBody>
      </p:sp>
      <p:sp>
        <p:nvSpPr>
          <p:cNvPr id="108613" name="Line 70"/>
          <p:cNvSpPr>
            <a:spLocks noChangeShapeType="1"/>
          </p:cNvSpPr>
          <p:nvPr/>
        </p:nvSpPr>
        <p:spPr bwMode="auto">
          <a:xfrm>
            <a:off x="6453188" y="2005792"/>
            <a:ext cx="0" cy="463550"/>
          </a:xfrm>
          <a:prstGeom prst="line">
            <a:avLst/>
          </a:prstGeom>
          <a:noFill/>
          <a:ln w="9525">
            <a:solidFill>
              <a:schemeClr val="tx1"/>
            </a:solidFill>
            <a:round/>
          </a:ln>
        </p:spPr>
        <p:txBody>
          <a:bodyPr/>
          <a:lstStyle/>
          <a:p>
            <a:endParaRPr lang="zh-CN" altLang="en-US"/>
          </a:p>
        </p:txBody>
      </p:sp>
      <p:sp>
        <p:nvSpPr>
          <p:cNvPr id="108614" name="Line 71"/>
          <p:cNvSpPr>
            <a:spLocks noChangeShapeType="1"/>
          </p:cNvSpPr>
          <p:nvPr/>
        </p:nvSpPr>
        <p:spPr bwMode="auto">
          <a:xfrm>
            <a:off x="4699000" y="2005792"/>
            <a:ext cx="0" cy="463550"/>
          </a:xfrm>
          <a:prstGeom prst="line">
            <a:avLst/>
          </a:prstGeom>
          <a:noFill/>
          <a:ln w="9525">
            <a:solidFill>
              <a:schemeClr val="tx1"/>
            </a:solidFill>
            <a:round/>
          </a:ln>
        </p:spPr>
        <p:txBody>
          <a:bodyPr/>
          <a:lstStyle/>
          <a:p>
            <a:endParaRPr lang="zh-CN" altLang="en-US"/>
          </a:p>
        </p:txBody>
      </p:sp>
      <p:sp>
        <p:nvSpPr>
          <p:cNvPr id="108615" name="Text Box 72"/>
          <p:cNvSpPr txBox="1">
            <a:spLocks noChangeArrowheads="1"/>
          </p:cNvSpPr>
          <p:nvPr/>
        </p:nvSpPr>
        <p:spPr bwMode="auto">
          <a:xfrm>
            <a:off x="2093913" y="2763029"/>
            <a:ext cx="901700" cy="396875"/>
          </a:xfrm>
          <a:prstGeom prst="rect">
            <a:avLst/>
          </a:prstGeom>
          <a:solidFill>
            <a:schemeClr val="bg1"/>
          </a:solidFill>
          <a:ln w="9525">
            <a:noFill/>
            <a:miter lim="800000"/>
          </a:ln>
        </p:spPr>
        <p:txBody>
          <a:bodyPr wrap="none">
            <a:spAutoFit/>
          </a:bodyPr>
          <a:lstStyle/>
          <a:p>
            <a:r>
              <a:rPr kumimoji="1" lang="zh-CN" altLang="en-US" sz="2000">
                <a:latin typeface="Arial" panose="020B0604020202020204" pitchFamily="34" charset="0"/>
              </a:rPr>
              <a:t>字节 </a:t>
            </a:r>
            <a:r>
              <a:rPr kumimoji="1" lang="en-US" altLang="zh-CN" sz="2000" dirty="0">
                <a:latin typeface="Arial" panose="020B0604020202020204" pitchFamily="34" charset="0"/>
              </a:rPr>
              <a:t>0</a:t>
            </a:r>
          </a:p>
        </p:txBody>
      </p:sp>
      <p:sp>
        <p:nvSpPr>
          <p:cNvPr id="2" name="标题 1"/>
          <p:cNvSpPr>
            <a:spLocks noGrp="1"/>
          </p:cNvSpPr>
          <p:nvPr>
            <p:ph type="title"/>
          </p:nvPr>
        </p:nvSpPr>
        <p:spPr/>
        <p:txBody>
          <a:bodyPr/>
          <a:lstStyle/>
          <a:p>
            <a:r>
              <a:rPr lang="en-US" altLang="zh-CN" dirty="0" smtClean="0"/>
              <a:t>IP</a:t>
            </a:r>
            <a:r>
              <a:rPr lang="zh-CN" altLang="en-US" dirty="0" smtClean="0"/>
              <a:t>数据报</a:t>
            </a:r>
            <a:r>
              <a:rPr lang="zh-CN" altLang="en-US" dirty="0"/>
              <a:t>分片</a:t>
            </a:r>
          </a:p>
        </p:txBody>
      </p:sp>
    </p:spTree>
    <p:extLst>
      <p:ext uri="{BB962C8B-B14F-4D97-AF65-F5344CB8AC3E}">
        <p14:creationId xmlns:p14="http://schemas.microsoft.com/office/powerpoint/2010/main" val="1973769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cstate="print"/>
          <a:srcRect/>
          <a:stretch>
            <a:fillRect/>
          </a:stretch>
        </p:blipFill>
        <p:spPr bwMode="auto">
          <a:xfrm>
            <a:off x="899592" y="1052736"/>
            <a:ext cx="6956425" cy="5126037"/>
          </a:xfrm>
          <a:prstGeom prst="rect">
            <a:avLst/>
          </a:prstGeom>
          <a:noFill/>
          <a:ln w="9525">
            <a:noFill/>
            <a:miter lim="800000"/>
            <a:headEnd/>
            <a:tailEnd/>
          </a:ln>
        </p:spPr>
      </p:pic>
      <p:sp>
        <p:nvSpPr>
          <p:cNvPr id="109571" name="Rectangle 5"/>
          <p:cNvSpPr>
            <a:spLocks noGrp="1" noChangeArrowheads="1"/>
          </p:cNvSpPr>
          <p:nvPr>
            <p:ph type="title"/>
          </p:nvPr>
        </p:nvSpPr>
        <p:spPr/>
        <p:txBody>
          <a:bodyPr/>
          <a:lstStyle/>
          <a:p>
            <a:pPr eaLnBrk="1" hangingPunct="1"/>
            <a:r>
              <a:rPr lang="zh-CN" altLang="en-US" dirty="0"/>
              <a:t>详细分片的举例</a:t>
            </a:r>
            <a:endParaRPr lang="en-US" altLang="zh-CN" dirty="0"/>
          </a:p>
        </p:txBody>
      </p:sp>
    </p:spTree>
    <p:extLst>
      <p:ext uri="{BB962C8B-B14F-4D97-AF65-F5344CB8AC3E}">
        <p14:creationId xmlns:p14="http://schemas.microsoft.com/office/powerpoint/2010/main" val="260462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059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059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059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059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059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060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060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060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060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060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060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060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060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060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060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061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061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061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061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061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061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061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061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061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061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062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062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062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062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062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062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062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062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062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062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063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0631" name="Group 41"/>
          <p:cNvGrpSpPr/>
          <p:nvPr/>
        </p:nvGrpSpPr>
        <p:grpSpPr bwMode="auto">
          <a:xfrm>
            <a:off x="1069975" y="3748088"/>
            <a:ext cx="131763" cy="69850"/>
            <a:chOff x="833" y="3024"/>
            <a:chExt cx="78" cy="51"/>
          </a:xfrm>
        </p:grpSpPr>
        <p:sp>
          <p:nvSpPr>
            <p:cNvPr id="110643"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0644"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0645"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0632" name="Group 45"/>
          <p:cNvGrpSpPr/>
          <p:nvPr/>
        </p:nvGrpSpPr>
        <p:grpSpPr bwMode="auto">
          <a:xfrm>
            <a:off x="8937625" y="3757613"/>
            <a:ext cx="131763" cy="66675"/>
            <a:chOff x="5432" y="3030"/>
            <a:chExt cx="78" cy="51"/>
          </a:xfrm>
        </p:grpSpPr>
        <p:sp>
          <p:nvSpPr>
            <p:cNvPr id="110640"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0641"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0642"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063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063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063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10636" name="Text Box 74"/>
          <p:cNvSpPr txBox="1">
            <a:spLocks noChangeArrowheads="1"/>
          </p:cNvSpPr>
          <p:nvPr/>
        </p:nvSpPr>
        <p:spPr bwMode="auto">
          <a:xfrm>
            <a:off x="1080536" y="4979987"/>
            <a:ext cx="7345362" cy="904863"/>
          </a:xfrm>
          <a:prstGeom prst="rect">
            <a:avLst/>
          </a:prstGeom>
          <a:noFill/>
          <a:ln w="9525">
            <a:noFill/>
            <a:miter lim="800000"/>
          </a:ln>
        </p:spPr>
        <p:txBody>
          <a:bodyPr>
            <a:spAutoFit/>
          </a:bodyPr>
          <a:lstStyle/>
          <a:p>
            <a:pPr>
              <a:lnSpc>
                <a:spcPct val="110000"/>
              </a:lnSpc>
            </a:pPr>
            <a:r>
              <a:rPr lang="zh-CN" altLang="en-US" sz="2400" dirty="0">
                <a:latin typeface="Arial" panose="020B0604020202020204" pitchFamily="34" charset="0"/>
              </a:rPr>
              <a:t>生存时间</a:t>
            </a:r>
            <a:r>
              <a:rPr lang="en-US" altLang="zh-CN" sz="2400" dirty="0">
                <a:latin typeface="Arial" panose="020B0604020202020204" pitchFamily="34" charset="0"/>
              </a:rPr>
              <a:t>(8</a:t>
            </a:r>
            <a:r>
              <a:rPr lang="zh-CN" altLang="en-US" sz="2400" dirty="0">
                <a:latin typeface="Arial" panose="020B0604020202020204" pitchFamily="34" charset="0"/>
              </a:rPr>
              <a:t>位</a:t>
            </a:r>
            <a:r>
              <a:rPr lang="en-US" altLang="zh-CN" sz="2400" dirty="0" smtClean="0">
                <a:latin typeface="Arial" panose="020B0604020202020204" pitchFamily="34" charset="0"/>
              </a:rPr>
              <a:t>)  </a:t>
            </a:r>
            <a:r>
              <a:rPr lang="zh-CN" altLang="en-US" sz="2400" dirty="0" smtClean="0">
                <a:latin typeface="Arial" panose="020B0604020202020204" pitchFamily="34" charset="0"/>
              </a:rPr>
              <a:t>记</a:t>
            </a:r>
            <a:r>
              <a:rPr lang="zh-CN" altLang="en-US" sz="2400" dirty="0">
                <a:latin typeface="Arial" panose="020B0604020202020204" pitchFamily="34" charset="0"/>
              </a:rPr>
              <a:t>为</a:t>
            </a:r>
            <a:r>
              <a:rPr lang="en-US" altLang="zh-CN" sz="2400" dirty="0">
                <a:latin typeface="Arial" panose="020B0604020202020204" pitchFamily="34" charset="0"/>
              </a:rPr>
              <a:t>TTL(Time To Live)</a:t>
            </a:r>
          </a:p>
          <a:p>
            <a:pPr>
              <a:lnSpc>
                <a:spcPct val="110000"/>
              </a:lnSpc>
            </a:pPr>
            <a:r>
              <a:rPr lang="zh-CN" altLang="en-US" sz="2400" dirty="0">
                <a:latin typeface="Arial" panose="020B0604020202020204" pitchFamily="34" charset="0"/>
              </a:rPr>
              <a:t>数据报在网络中可</a:t>
            </a:r>
            <a:r>
              <a:rPr lang="zh-CN" altLang="en-US" sz="2400" dirty="0">
                <a:solidFill>
                  <a:schemeClr val="hlink"/>
                </a:solidFill>
                <a:latin typeface="Arial" panose="020B0604020202020204" pitchFamily="34" charset="0"/>
              </a:rPr>
              <a:t>经过的</a:t>
            </a:r>
            <a:r>
              <a:rPr lang="zh-CN" altLang="en-US" sz="2400" dirty="0">
                <a:latin typeface="Arial" panose="020B0604020202020204" pitchFamily="34" charset="0"/>
              </a:rPr>
              <a:t>路由器数的</a:t>
            </a:r>
            <a:r>
              <a:rPr lang="zh-CN" altLang="en-US" sz="2400" dirty="0">
                <a:solidFill>
                  <a:srgbClr val="FF0000"/>
                </a:solidFill>
                <a:latin typeface="Arial" panose="020B0604020202020204" pitchFamily="34" charset="0"/>
              </a:rPr>
              <a:t>最大值</a:t>
            </a:r>
            <a:r>
              <a:rPr lang="zh-CN" altLang="en-US" sz="2400" dirty="0">
                <a:latin typeface="Arial" panose="020B0604020202020204" pitchFamily="34" charset="0"/>
              </a:rPr>
              <a:t>。</a:t>
            </a:r>
          </a:p>
        </p:txBody>
      </p:sp>
      <p:sp>
        <p:nvSpPr>
          <p:cNvPr id="110637" name="Rectangle 75"/>
          <p:cNvSpPr>
            <a:spLocks noChangeArrowheads="1"/>
          </p:cNvSpPr>
          <p:nvPr/>
        </p:nvSpPr>
        <p:spPr bwMode="auto">
          <a:xfrm>
            <a:off x="1116013" y="2238375"/>
            <a:ext cx="1954212" cy="481013"/>
          </a:xfrm>
          <a:prstGeom prst="rect">
            <a:avLst/>
          </a:prstGeom>
          <a:noFill/>
          <a:ln w="76200">
            <a:solidFill>
              <a:schemeClr val="hlink"/>
            </a:solidFill>
            <a:miter lim="800000"/>
          </a:ln>
        </p:spPr>
        <p:txBody>
          <a:bodyPr wrap="none" anchor="ctr"/>
          <a:lstStyle/>
          <a:p>
            <a:endParaRPr lang="zh-CN" altLang="en-US"/>
          </a:p>
        </p:txBody>
      </p:sp>
      <p:sp>
        <p:nvSpPr>
          <p:cNvPr id="110638"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0639"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3439190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1619"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1620"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1621"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1622"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1623"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1624"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1625"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1626"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1627"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1628"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1629"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1630"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1631"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1632"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1633"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1634"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1635"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1636"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1637"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1638"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1639"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1640"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1641"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1642"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1643"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1644"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1645"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1646"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1647"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1648"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1649"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1650"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1651"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1652"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1653"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1654"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1655" name="Group 41"/>
          <p:cNvGrpSpPr/>
          <p:nvPr/>
        </p:nvGrpSpPr>
        <p:grpSpPr bwMode="auto">
          <a:xfrm>
            <a:off x="1069975" y="3748088"/>
            <a:ext cx="131763" cy="69850"/>
            <a:chOff x="833" y="3024"/>
            <a:chExt cx="78" cy="51"/>
          </a:xfrm>
        </p:grpSpPr>
        <p:sp>
          <p:nvSpPr>
            <p:cNvPr id="111668"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1669"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1670"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1656" name="Group 45"/>
          <p:cNvGrpSpPr/>
          <p:nvPr/>
        </p:nvGrpSpPr>
        <p:grpSpPr bwMode="auto">
          <a:xfrm>
            <a:off x="8937625" y="3757613"/>
            <a:ext cx="131763" cy="66675"/>
            <a:chOff x="5432" y="3030"/>
            <a:chExt cx="78" cy="51"/>
          </a:xfrm>
        </p:grpSpPr>
        <p:sp>
          <p:nvSpPr>
            <p:cNvPr id="111665"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1666"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1667"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1657"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1658"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1659"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774699" y="2238375"/>
            <a:ext cx="7586663" cy="3702051"/>
            <a:chOff x="488" y="1410"/>
            <a:chExt cx="4779" cy="2332"/>
          </a:xfrm>
        </p:grpSpPr>
        <p:sp useBgFill="1">
          <p:nvSpPr>
            <p:cNvPr id="111663" name="Text Box 74"/>
            <p:cNvSpPr txBox="1">
              <a:spLocks noChangeArrowheads="1"/>
            </p:cNvSpPr>
            <p:nvPr/>
          </p:nvSpPr>
          <p:spPr bwMode="auto">
            <a:xfrm>
              <a:off x="488" y="3172"/>
              <a:ext cx="4779" cy="570"/>
            </a:xfrm>
            <a:prstGeom prst="rect">
              <a:avLst/>
            </a:prstGeom>
            <a:ln w="9525">
              <a:noFill/>
              <a:miter lim="800000"/>
            </a:ln>
          </p:spPr>
          <p:txBody>
            <a:bodyPr wrap="none">
              <a:spAutoFit/>
            </a:bodyPr>
            <a:lstStyle/>
            <a:p>
              <a:pPr algn="ctr">
                <a:lnSpc>
                  <a:spcPct val="110000"/>
                </a:lnSpc>
              </a:pPr>
              <a:r>
                <a:rPr lang="zh-CN" altLang="en-US" sz="2400" dirty="0">
                  <a:latin typeface="Arial" panose="020B0604020202020204" pitchFamily="34" charset="0"/>
                </a:rPr>
                <a:t>协议</a:t>
              </a:r>
              <a:r>
                <a:rPr lang="en-US" altLang="zh-CN" sz="2400" dirty="0">
                  <a:latin typeface="Arial" panose="020B0604020202020204" pitchFamily="34" charset="0"/>
                </a:rPr>
                <a:t>(8 </a:t>
              </a:r>
              <a:r>
                <a:rPr lang="zh-CN" altLang="en-US" sz="2400" dirty="0">
                  <a:latin typeface="Arial" panose="020B0604020202020204" pitchFamily="34" charset="0"/>
                </a:rPr>
                <a:t>位</a:t>
              </a:r>
              <a:r>
                <a:rPr lang="en-US" altLang="zh-CN" sz="2400" dirty="0">
                  <a:latin typeface="Arial" panose="020B0604020202020204" pitchFamily="34" charset="0"/>
                </a:rPr>
                <a:t>)</a:t>
              </a:r>
              <a:r>
                <a:rPr lang="zh-CN" altLang="en-US" sz="2400" dirty="0">
                  <a:latin typeface="Arial" panose="020B0604020202020204" pitchFamily="34" charset="0"/>
                </a:rPr>
                <a:t>字段</a:t>
              </a:r>
              <a:r>
                <a:rPr lang="zh-CN" altLang="en-US" sz="2400" dirty="0">
                  <a:solidFill>
                    <a:srgbClr val="FF0000"/>
                  </a:solidFill>
                  <a:latin typeface="Arial" panose="020B0604020202020204" pitchFamily="34" charset="0"/>
                </a:rPr>
                <a:t>指出</a:t>
              </a:r>
              <a:r>
                <a:rPr lang="zh-CN" altLang="en-US" sz="2400" dirty="0">
                  <a:latin typeface="Arial" panose="020B0604020202020204" pitchFamily="34" charset="0"/>
                </a:rPr>
                <a:t>此数据报携带的数据</a:t>
              </a:r>
              <a:r>
                <a:rPr lang="zh-CN" altLang="en-US" sz="2400" dirty="0">
                  <a:solidFill>
                    <a:srgbClr val="FF0000"/>
                  </a:solidFill>
                  <a:latin typeface="Arial" panose="020B0604020202020204" pitchFamily="34" charset="0"/>
                </a:rPr>
                <a:t>使用</a:t>
              </a:r>
              <a:r>
                <a:rPr lang="zh-CN" altLang="en-US" sz="2400" dirty="0">
                  <a:latin typeface="Arial" panose="020B0604020202020204" pitchFamily="34" charset="0"/>
                </a:rPr>
                <a:t>何种协议</a:t>
              </a:r>
              <a:r>
                <a:rPr lang="en-US" altLang="zh-CN" sz="2400" dirty="0">
                  <a:latin typeface="Arial" panose="020B0604020202020204" pitchFamily="34" charset="0"/>
                </a:rPr>
                <a:t>, </a:t>
              </a:r>
              <a:endParaRPr lang="zh-CN" altLang="en-US" sz="2400" dirty="0">
                <a:latin typeface="Arial" panose="020B0604020202020204" pitchFamily="34" charset="0"/>
              </a:endParaRPr>
            </a:p>
            <a:p>
              <a:pPr algn="ctr">
                <a:lnSpc>
                  <a:spcPct val="110000"/>
                </a:lnSpc>
              </a:pPr>
              <a:r>
                <a:rPr lang="zh-CN" altLang="en-US" sz="2400" dirty="0">
                  <a:latin typeface="Arial" panose="020B0604020202020204" pitchFamily="34" charset="0"/>
                </a:rPr>
                <a:t>以便目的主机的</a:t>
              </a:r>
              <a:r>
                <a:rPr lang="en-US" altLang="zh-CN" sz="2400" dirty="0">
                  <a:latin typeface="Arial" panose="020B0604020202020204" pitchFamily="34" charset="0"/>
                </a:rPr>
                <a:t>IP</a:t>
              </a:r>
              <a:r>
                <a:rPr lang="zh-CN" altLang="en-US" sz="2400" dirty="0">
                  <a:latin typeface="Arial" panose="020B0604020202020204" pitchFamily="34" charset="0"/>
                </a:rPr>
                <a:t>层将数据部分</a:t>
              </a:r>
              <a:r>
                <a:rPr lang="zh-CN" altLang="en-US" sz="2400" dirty="0">
                  <a:solidFill>
                    <a:srgbClr val="FF0000"/>
                  </a:solidFill>
                  <a:latin typeface="Arial" panose="020B0604020202020204" pitchFamily="34" charset="0"/>
                </a:rPr>
                <a:t>上交给</a:t>
              </a:r>
              <a:r>
                <a:rPr lang="zh-CN" altLang="en-US" sz="2400" dirty="0">
                  <a:latin typeface="Arial" panose="020B0604020202020204" pitchFamily="34" charset="0"/>
                </a:rPr>
                <a:t>哪个处理过程。</a:t>
              </a:r>
            </a:p>
          </p:txBody>
        </p:sp>
        <p:sp>
          <p:nvSpPr>
            <p:cNvPr id="111664" name="Rectangle 75"/>
            <p:cNvSpPr>
              <a:spLocks noChangeArrowheads="1"/>
            </p:cNvSpPr>
            <p:nvPr/>
          </p:nvSpPr>
          <p:spPr bwMode="auto">
            <a:xfrm>
              <a:off x="1971" y="1410"/>
              <a:ext cx="1227" cy="307"/>
            </a:xfrm>
            <a:prstGeom prst="rect">
              <a:avLst/>
            </a:prstGeom>
            <a:noFill/>
            <a:ln w="76200">
              <a:solidFill>
                <a:schemeClr val="hlink"/>
              </a:solidFill>
              <a:miter lim="800000"/>
            </a:ln>
          </p:spPr>
          <p:txBody>
            <a:bodyPr wrap="none" anchor="ctr"/>
            <a:lstStyle/>
            <a:p>
              <a:endParaRPr lang="zh-CN" altLang="en-US"/>
            </a:p>
          </p:txBody>
        </p:sp>
      </p:grpSp>
      <p:sp>
        <p:nvSpPr>
          <p:cNvPr id="111661"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1662"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36946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defRPr/>
            </a:pPr>
            <a:endParaRPr kumimoji="1" lang="zh-CN" altLang="zh-CN" sz="3200">
              <a:latin typeface="Arial" panose="020B0604020202020204" pitchFamily="34" charset="0"/>
              <a:ea typeface="黑体" panose="02010609060101010101" pitchFamily="49"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2644"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ln>
        </p:spPr>
        <p:txBody>
          <a:bodyPr wrap="none" anchor="ctr"/>
          <a:lstStyle/>
          <a:p>
            <a:endParaRPr lang="zh-CN" altLang="en-US"/>
          </a:p>
        </p:txBody>
      </p:sp>
      <p:sp>
        <p:nvSpPr>
          <p:cNvPr id="112645" name="Rectangle 6"/>
          <p:cNvSpPr>
            <a:spLocks noChangeArrowheads="1"/>
          </p:cNvSpPr>
          <p:nvPr/>
        </p:nvSpPr>
        <p:spPr bwMode="auto">
          <a:xfrm>
            <a:off x="1743075" y="3425825"/>
            <a:ext cx="1246188" cy="446088"/>
          </a:xfrm>
          <a:prstGeom prst="rect">
            <a:avLst/>
          </a:prstGeom>
          <a:solidFill>
            <a:schemeClr val="accent2"/>
          </a:solidFill>
          <a:ln w="9525">
            <a:noFill/>
            <a:miter lim="800000"/>
          </a:ln>
        </p:spPr>
        <p:txBody>
          <a:bodyPr wrap="none" anchor="ctr"/>
          <a:lstStyle/>
          <a:p>
            <a:endParaRPr lang="zh-CN" altLang="en-US"/>
          </a:p>
        </p:txBody>
      </p:sp>
      <p:sp>
        <p:nvSpPr>
          <p:cNvPr id="112646" name="Text Box 7"/>
          <p:cNvSpPr txBox="1">
            <a:spLocks noChangeArrowheads="1"/>
          </p:cNvSpPr>
          <p:nvPr/>
        </p:nvSpPr>
        <p:spPr bwMode="auto">
          <a:xfrm>
            <a:off x="508000" y="2176463"/>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运输层</a:t>
            </a:r>
          </a:p>
        </p:txBody>
      </p:sp>
      <p:sp>
        <p:nvSpPr>
          <p:cNvPr id="112647" name="Text Box 8"/>
          <p:cNvSpPr txBox="1">
            <a:spLocks noChangeArrowheads="1"/>
          </p:cNvSpPr>
          <p:nvPr/>
        </p:nvSpPr>
        <p:spPr bwMode="auto">
          <a:xfrm>
            <a:off x="508000" y="3216275"/>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网络层</a:t>
            </a:r>
          </a:p>
        </p:txBody>
      </p:sp>
      <p:sp>
        <p:nvSpPr>
          <p:cNvPr id="112648" name="Line 9"/>
          <p:cNvSpPr>
            <a:spLocks noChangeShapeType="1"/>
          </p:cNvSpPr>
          <p:nvPr/>
        </p:nvSpPr>
        <p:spPr bwMode="auto">
          <a:xfrm>
            <a:off x="2989263" y="3390900"/>
            <a:ext cx="0" cy="487363"/>
          </a:xfrm>
          <a:prstGeom prst="line">
            <a:avLst/>
          </a:prstGeom>
          <a:noFill/>
          <a:ln w="9525">
            <a:solidFill>
              <a:schemeClr val="tx1"/>
            </a:solidFill>
            <a:round/>
          </a:ln>
        </p:spPr>
        <p:txBody>
          <a:bodyPr/>
          <a:lstStyle/>
          <a:p>
            <a:endParaRPr lang="zh-CN" altLang="en-US"/>
          </a:p>
        </p:txBody>
      </p:sp>
      <p:sp>
        <p:nvSpPr>
          <p:cNvPr id="112649" name="Text Box 10"/>
          <p:cNvSpPr txBox="1">
            <a:spLocks noChangeArrowheads="1"/>
          </p:cNvSpPr>
          <p:nvPr/>
        </p:nvSpPr>
        <p:spPr bwMode="auto">
          <a:xfrm>
            <a:off x="1960563" y="3382963"/>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12650"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1" name="Text Box 14"/>
          <p:cNvSpPr txBox="1">
            <a:spLocks noChangeArrowheads="1"/>
          </p:cNvSpPr>
          <p:nvPr/>
        </p:nvSpPr>
        <p:spPr bwMode="auto">
          <a:xfrm>
            <a:off x="4344988" y="2239963"/>
            <a:ext cx="693737"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TCP</a:t>
            </a:r>
          </a:p>
        </p:txBody>
      </p:sp>
      <p:sp>
        <p:nvSpPr>
          <p:cNvPr id="112652"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3" name="Text Box 16"/>
          <p:cNvSpPr txBox="1">
            <a:spLocks noChangeArrowheads="1"/>
          </p:cNvSpPr>
          <p:nvPr/>
        </p:nvSpPr>
        <p:spPr bwMode="auto">
          <a:xfrm>
            <a:off x="5605463" y="2273300"/>
            <a:ext cx="722312"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UDP</a:t>
            </a:r>
          </a:p>
        </p:txBody>
      </p:sp>
      <p:sp>
        <p:nvSpPr>
          <p:cNvPr id="112654"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5" name="Text Box 18"/>
          <p:cNvSpPr txBox="1">
            <a:spLocks noChangeArrowheads="1"/>
          </p:cNvSpPr>
          <p:nvPr/>
        </p:nvSpPr>
        <p:spPr bwMode="auto">
          <a:xfrm>
            <a:off x="2133600" y="2857500"/>
            <a:ext cx="8191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ICMP</a:t>
            </a:r>
          </a:p>
        </p:txBody>
      </p:sp>
      <p:sp>
        <p:nvSpPr>
          <p:cNvPr id="112656"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7" name="Text Box 20"/>
          <p:cNvSpPr txBox="1">
            <a:spLocks noChangeArrowheads="1"/>
          </p:cNvSpPr>
          <p:nvPr/>
        </p:nvSpPr>
        <p:spPr bwMode="auto">
          <a:xfrm>
            <a:off x="3333750" y="2857500"/>
            <a:ext cx="8318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IGMP</a:t>
            </a:r>
          </a:p>
        </p:txBody>
      </p:sp>
      <p:sp>
        <p:nvSpPr>
          <p:cNvPr id="112658"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9" name="Text Box 22"/>
          <p:cNvSpPr txBox="1">
            <a:spLocks noChangeArrowheads="1"/>
          </p:cNvSpPr>
          <p:nvPr/>
        </p:nvSpPr>
        <p:spPr bwMode="auto">
          <a:xfrm>
            <a:off x="6891338" y="2857500"/>
            <a:ext cx="8763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tailEnd type="triangle" w="sm" len="med"/>
          </a:ln>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tailEnd type="triangle" w="sm" len="med"/>
          </a:ln>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tailEnd type="triangle" w="sm" len="med"/>
          </a:ln>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tailEnd type="triangle" w="sm" len="med"/>
          </a:ln>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tailEnd type="triangle" w="sm" len="med"/>
          </a:ln>
        </p:spPr>
        <p:txBody>
          <a:bodyPr/>
          <a:lstStyle/>
          <a:p>
            <a:endParaRPr lang="zh-CN" altLang="en-US"/>
          </a:p>
        </p:txBody>
      </p:sp>
      <p:sp>
        <p:nvSpPr>
          <p:cNvPr id="112665" name="Text Box 31"/>
          <p:cNvSpPr txBox="1">
            <a:spLocks noChangeArrowheads="1"/>
          </p:cNvSpPr>
          <p:nvPr/>
        </p:nvSpPr>
        <p:spPr bwMode="auto">
          <a:xfrm>
            <a:off x="3132138" y="3463925"/>
            <a:ext cx="14097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 据 部 分</a:t>
            </a:r>
          </a:p>
        </p:txBody>
      </p:sp>
      <p:sp>
        <p:nvSpPr>
          <p:cNvPr id="112666"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12667" name="Text Box 33"/>
          <p:cNvSpPr txBox="1">
            <a:spLocks noChangeArrowheads="1"/>
          </p:cNvSpPr>
          <p:nvPr/>
        </p:nvSpPr>
        <p:spPr bwMode="auto">
          <a:xfrm>
            <a:off x="3929063" y="3927475"/>
            <a:ext cx="1255712" cy="396875"/>
          </a:xfrm>
          <a:prstGeom prst="rect">
            <a:avLst/>
          </a:prstGeom>
          <a:solidFill>
            <a:srgbClr val="CCECFF"/>
          </a:solidFill>
          <a:ln w="9525">
            <a:noFill/>
            <a:miter lim="800000"/>
          </a:ln>
        </p:spPr>
        <p:txBody>
          <a:bodyPr wrap="none">
            <a:spAutoFit/>
          </a:bodyPr>
          <a:lstStyle/>
          <a:p>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2" name="Group 38"/>
          <p:cNvGrpSpPr/>
          <p:nvPr/>
        </p:nvGrpSpPr>
        <p:grpSpPr bwMode="auto">
          <a:xfrm>
            <a:off x="2590800" y="3644900"/>
            <a:ext cx="4357688" cy="1871663"/>
            <a:chOff x="1632" y="2296"/>
            <a:chExt cx="2745" cy="1179"/>
          </a:xfrm>
        </p:grpSpPr>
        <p:sp>
          <p:nvSpPr>
            <p:cNvPr id="112669"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ln>
          </p:spPr>
          <p:txBody>
            <a:bodyPr wrap="none" anchor="ctr"/>
            <a:lstStyle/>
            <a:p>
              <a:endParaRPr lang="zh-CN" altLang="en-US"/>
            </a:p>
          </p:txBody>
        </p:sp>
        <p:sp>
          <p:nvSpPr>
            <p:cNvPr id="112670"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ln>
          </p:spPr>
          <p:txBody>
            <a:bodyPr/>
            <a:lstStyle/>
            <a:p>
              <a:pPr algn="ctr"/>
              <a:endParaRPr kumimoji="1" lang="zh-CN" altLang="zh-CN" sz="3200">
                <a:latin typeface="Arial" panose="020B0604020202020204" pitchFamily="34" charset="0"/>
              </a:endParaRPr>
            </a:p>
          </p:txBody>
        </p:sp>
        <p:sp>
          <p:nvSpPr>
            <p:cNvPr id="112671" name="Text Box 36"/>
            <p:cNvSpPr txBox="1">
              <a:spLocks noChangeArrowheads="1"/>
            </p:cNvSpPr>
            <p:nvPr/>
          </p:nvSpPr>
          <p:spPr bwMode="auto">
            <a:xfrm>
              <a:off x="2426" y="3016"/>
              <a:ext cx="1951" cy="442"/>
            </a:xfrm>
            <a:prstGeom prst="rect">
              <a:avLst/>
            </a:prstGeom>
            <a:noFill/>
            <a:ln w="9525">
              <a:noFill/>
              <a:miter lim="800000"/>
            </a:ln>
          </p:spPr>
          <p:txBody>
            <a:bodyPr>
              <a:spAutoFit/>
            </a:bodyPr>
            <a:lstStyle/>
            <a:p>
              <a:pPr algn="ctr"/>
              <a:r>
                <a:rPr kumimoji="1" lang="zh-CN" altLang="en-US" sz="2000" dirty="0">
                  <a:latin typeface="Arial" panose="020B0604020202020204" pitchFamily="34" charset="0"/>
                </a:rPr>
                <a:t>协议字段指出应将数据</a:t>
              </a:r>
            </a:p>
            <a:p>
              <a:pPr algn="ctr"/>
              <a:r>
                <a:rPr kumimoji="1" lang="zh-CN" altLang="en-US" sz="2000" dirty="0">
                  <a:latin typeface="Arial" panose="020B0604020202020204" pitchFamily="34" charset="0"/>
                </a:rPr>
                <a:t>部分交给哪一个进程</a:t>
              </a:r>
            </a:p>
          </p:txBody>
        </p:sp>
      </p:grpSp>
      <p:sp>
        <p:nvSpPr>
          <p:cNvPr id="3" name="矩形 2"/>
          <p:cNvSpPr/>
          <p:nvPr/>
        </p:nvSpPr>
        <p:spPr>
          <a:xfrm>
            <a:off x="2215644" y="2357430"/>
            <a:ext cx="356188" cy="461665"/>
          </a:xfrm>
          <a:prstGeom prst="rect">
            <a:avLst/>
          </a:prstGeom>
        </p:spPr>
        <p:txBody>
          <a:bodyPr wrap="none">
            <a:spAutoFit/>
          </a:bodyPr>
          <a:lstStyle/>
          <a:p>
            <a:pPr eaLnBrk="1" hangingPunct="1"/>
            <a:r>
              <a:rPr lang="en-US" altLang="zh-CN" sz="2400" dirty="0">
                <a:latin typeface="Arial" panose="020B0604020202020204" pitchFamily="34" charset="0"/>
              </a:rPr>
              <a:t>1</a:t>
            </a:r>
            <a:endParaRPr lang="zh-CN" altLang="zh-CN" sz="2400" dirty="0">
              <a:latin typeface="Arial" panose="020B0604020202020204" pitchFamily="34" charset="0"/>
            </a:endParaRPr>
          </a:p>
        </p:txBody>
      </p:sp>
      <p:sp>
        <p:nvSpPr>
          <p:cNvPr id="33" name="矩形 32"/>
          <p:cNvSpPr/>
          <p:nvPr/>
        </p:nvSpPr>
        <p:spPr>
          <a:xfrm>
            <a:off x="3445235" y="2357430"/>
            <a:ext cx="356188" cy="461665"/>
          </a:xfrm>
          <a:prstGeom prst="rect">
            <a:avLst/>
          </a:prstGeom>
        </p:spPr>
        <p:txBody>
          <a:bodyPr wrap="none">
            <a:spAutoFit/>
          </a:bodyPr>
          <a:lstStyle/>
          <a:p>
            <a:pPr eaLnBrk="1" hangingPunct="1"/>
            <a:r>
              <a:rPr lang="en-US" altLang="zh-CN" sz="2400" dirty="0">
                <a:latin typeface="Arial" panose="020B0604020202020204" pitchFamily="34" charset="0"/>
              </a:rPr>
              <a:t>2</a:t>
            </a:r>
            <a:endParaRPr lang="zh-CN" altLang="zh-CN" sz="2400" dirty="0">
              <a:latin typeface="Arial" panose="020B0604020202020204" pitchFamily="34" charset="0"/>
            </a:endParaRPr>
          </a:p>
        </p:txBody>
      </p:sp>
      <p:sp>
        <p:nvSpPr>
          <p:cNvPr id="34" name="矩形 33"/>
          <p:cNvSpPr/>
          <p:nvPr/>
        </p:nvSpPr>
        <p:spPr>
          <a:xfrm>
            <a:off x="4499335" y="1785926"/>
            <a:ext cx="356188" cy="461665"/>
          </a:xfrm>
          <a:prstGeom prst="rect">
            <a:avLst/>
          </a:prstGeom>
        </p:spPr>
        <p:txBody>
          <a:bodyPr wrap="none">
            <a:spAutoFit/>
          </a:bodyPr>
          <a:lstStyle/>
          <a:p>
            <a:pPr eaLnBrk="1" hangingPunct="1"/>
            <a:r>
              <a:rPr lang="en-US" altLang="zh-CN" sz="2400" dirty="0">
                <a:latin typeface="Arial" panose="020B0604020202020204" pitchFamily="34" charset="0"/>
              </a:rPr>
              <a:t>6</a:t>
            </a:r>
            <a:endParaRPr lang="zh-CN" altLang="zh-CN" dirty="0">
              <a:latin typeface="Arial" panose="020B0604020202020204" pitchFamily="34" charset="0"/>
            </a:endParaRPr>
          </a:p>
        </p:txBody>
      </p:sp>
      <p:sp>
        <p:nvSpPr>
          <p:cNvPr id="35" name="矩形 34"/>
          <p:cNvSpPr/>
          <p:nvPr/>
        </p:nvSpPr>
        <p:spPr>
          <a:xfrm>
            <a:off x="5712491" y="1785926"/>
            <a:ext cx="527709" cy="461665"/>
          </a:xfrm>
          <a:prstGeom prst="rect">
            <a:avLst/>
          </a:prstGeom>
        </p:spPr>
        <p:txBody>
          <a:bodyPr wrap="none">
            <a:spAutoFit/>
          </a:bodyPr>
          <a:lstStyle/>
          <a:p>
            <a:pPr eaLnBrk="1" hangingPunct="1"/>
            <a:r>
              <a:rPr lang="en-US" altLang="zh-CN" sz="2400" dirty="0">
                <a:latin typeface="Arial" panose="020B0604020202020204" pitchFamily="34" charset="0"/>
              </a:rPr>
              <a:t>17</a:t>
            </a:r>
            <a:endParaRPr lang="zh-CN" altLang="zh-CN" sz="2400" dirty="0">
              <a:latin typeface="Arial" panose="020B0604020202020204" pitchFamily="34" charset="0"/>
            </a:endParaRPr>
          </a:p>
        </p:txBody>
      </p:sp>
      <p:sp>
        <p:nvSpPr>
          <p:cNvPr id="36" name="矩形 35"/>
          <p:cNvSpPr/>
          <p:nvPr/>
        </p:nvSpPr>
        <p:spPr>
          <a:xfrm>
            <a:off x="7062179" y="2395831"/>
            <a:ext cx="527709" cy="461665"/>
          </a:xfrm>
          <a:prstGeom prst="rect">
            <a:avLst/>
          </a:prstGeom>
        </p:spPr>
        <p:txBody>
          <a:bodyPr wrap="none">
            <a:spAutoFit/>
          </a:bodyPr>
          <a:lstStyle/>
          <a:p>
            <a:pPr eaLnBrk="1" hangingPunct="1"/>
            <a:r>
              <a:rPr lang="en-US" altLang="zh-CN" sz="2400" dirty="0">
                <a:latin typeface="Arial" panose="020B0604020202020204" pitchFamily="34" charset="0"/>
              </a:rPr>
              <a:t>89</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39325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4754" name="Picture 3"/>
          <p:cNvPicPr>
            <a:picLocks noChangeAspect="1" noChangeArrowheads="1"/>
          </p:cNvPicPr>
          <p:nvPr/>
        </p:nvPicPr>
        <p:blipFill>
          <a:blip r:embed="rId3" cstate="print"/>
          <a:srcRect/>
          <a:stretch>
            <a:fillRect/>
          </a:stretch>
        </p:blipFill>
        <p:spPr bwMode="auto">
          <a:xfrm>
            <a:off x="501650" y="2526507"/>
            <a:ext cx="7715250" cy="2182812"/>
          </a:xfrm>
          <a:prstGeom prst="rect">
            <a:avLst/>
          </a:prstGeom>
          <a:noFill/>
          <a:ln w="9525">
            <a:noFill/>
            <a:miter lim="800000"/>
            <a:headEnd/>
            <a:tailEnd/>
          </a:ln>
        </p:spPr>
      </p:pic>
      <p:sp>
        <p:nvSpPr>
          <p:cNvPr id="74756" name="Rectangle 5"/>
          <p:cNvSpPr>
            <a:spLocks noChangeArrowheads="1"/>
          </p:cNvSpPr>
          <p:nvPr/>
        </p:nvSpPr>
        <p:spPr bwMode="auto">
          <a:xfrm>
            <a:off x="1452563" y="3251200"/>
            <a:ext cx="287337" cy="366713"/>
          </a:xfrm>
          <a:prstGeom prst="rect">
            <a:avLst/>
          </a:prstGeom>
          <a:noFill/>
          <a:ln w="9525">
            <a:noFill/>
            <a:miter lim="800000"/>
            <a:headEnd/>
            <a:tailEnd/>
          </a:ln>
        </p:spPr>
        <p:txBody>
          <a:bodyPr wrap="none">
            <a:spAutoFit/>
          </a:bodyPr>
          <a:lstStyle/>
          <a:p>
            <a:r>
              <a:rPr lang="en-US" altLang="zh-CN" dirty="0"/>
              <a:t>1</a:t>
            </a:r>
            <a:endParaRPr lang="zh-CN" altLang="en-US" dirty="0"/>
          </a:p>
        </p:txBody>
      </p:sp>
      <p:sp>
        <p:nvSpPr>
          <p:cNvPr id="74757" name="Rectangle 6"/>
          <p:cNvSpPr>
            <a:spLocks noChangeArrowheads="1"/>
          </p:cNvSpPr>
          <p:nvPr/>
        </p:nvSpPr>
        <p:spPr bwMode="auto">
          <a:xfrm>
            <a:off x="4035425" y="2343151"/>
            <a:ext cx="323850" cy="366712"/>
          </a:xfrm>
          <a:prstGeom prst="rect">
            <a:avLst/>
          </a:prstGeom>
          <a:noFill/>
          <a:ln w="9525">
            <a:noFill/>
            <a:miter lim="800000"/>
            <a:headEnd/>
            <a:tailEnd/>
          </a:ln>
        </p:spPr>
        <p:txBody>
          <a:bodyPr wrap="none">
            <a:spAutoFit/>
          </a:bodyPr>
          <a:lstStyle/>
          <a:p>
            <a:r>
              <a:rPr lang="en-US" altLang="zh-CN"/>
              <a:t>6</a:t>
            </a:r>
            <a:endParaRPr lang="zh-CN" altLang="en-US"/>
          </a:p>
        </p:txBody>
      </p:sp>
      <p:sp>
        <p:nvSpPr>
          <p:cNvPr id="74758" name="Rectangle 7"/>
          <p:cNvSpPr>
            <a:spLocks noChangeArrowheads="1"/>
          </p:cNvSpPr>
          <p:nvPr/>
        </p:nvSpPr>
        <p:spPr bwMode="auto">
          <a:xfrm>
            <a:off x="5110163" y="2343151"/>
            <a:ext cx="427037" cy="366713"/>
          </a:xfrm>
          <a:prstGeom prst="rect">
            <a:avLst/>
          </a:prstGeom>
          <a:noFill/>
          <a:ln w="9525">
            <a:noFill/>
            <a:miter lim="800000"/>
            <a:headEnd/>
            <a:tailEnd/>
          </a:ln>
        </p:spPr>
        <p:txBody>
          <a:bodyPr wrap="none">
            <a:spAutoFit/>
          </a:bodyPr>
          <a:lstStyle/>
          <a:p>
            <a:r>
              <a:rPr lang="en-US" altLang="zh-CN"/>
              <a:t>17</a:t>
            </a:r>
            <a:endParaRPr lang="zh-CN" altLang="en-US"/>
          </a:p>
        </p:txBody>
      </p:sp>
      <p:sp>
        <p:nvSpPr>
          <p:cNvPr id="74759" name="Rectangle 8"/>
          <p:cNvSpPr>
            <a:spLocks noChangeArrowheads="1"/>
          </p:cNvSpPr>
          <p:nvPr/>
        </p:nvSpPr>
        <p:spPr bwMode="auto">
          <a:xfrm>
            <a:off x="7192502" y="3206751"/>
            <a:ext cx="531813" cy="366712"/>
          </a:xfrm>
          <a:prstGeom prst="rect">
            <a:avLst/>
          </a:prstGeom>
          <a:noFill/>
          <a:ln w="9525">
            <a:noFill/>
            <a:miter lim="800000"/>
            <a:headEnd/>
            <a:tailEnd/>
          </a:ln>
        </p:spPr>
        <p:txBody>
          <a:bodyPr wrap="none">
            <a:spAutoFit/>
          </a:bodyPr>
          <a:lstStyle/>
          <a:p>
            <a:pPr>
              <a:spcBef>
                <a:spcPct val="30000"/>
              </a:spcBef>
            </a:pPr>
            <a:r>
              <a:rPr lang="en-US" altLang="zh-CN" dirty="0"/>
              <a:t> 89</a:t>
            </a:r>
          </a:p>
        </p:txBody>
      </p:sp>
      <p:sp>
        <p:nvSpPr>
          <p:cNvPr id="74760" name="Rectangle 9"/>
          <p:cNvSpPr>
            <a:spLocks noChangeArrowheads="1"/>
          </p:cNvSpPr>
          <p:nvPr/>
        </p:nvSpPr>
        <p:spPr bwMode="auto">
          <a:xfrm>
            <a:off x="3105150" y="3206750"/>
            <a:ext cx="338138" cy="366713"/>
          </a:xfrm>
          <a:prstGeom prst="rect">
            <a:avLst/>
          </a:prstGeom>
          <a:noFill/>
          <a:ln w="9525">
            <a:noFill/>
            <a:miter lim="800000"/>
            <a:headEnd/>
            <a:tailEnd/>
          </a:ln>
        </p:spPr>
        <p:txBody>
          <a:bodyPr>
            <a:spAutoFit/>
          </a:bodyPr>
          <a:lstStyle/>
          <a:p>
            <a:r>
              <a:rPr lang="en-US" altLang="zh-CN" dirty="0"/>
              <a:t>2</a:t>
            </a:r>
            <a:endParaRPr lang="zh-CN" altLang="en-US" dirty="0"/>
          </a:p>
        </p:txBody>
      </p:sp>
      <p:sp>
        <p:nvSpPr>
          <p:cNvPr id="2" name="标题 1"/>
          <p:cNvSpPr>
            <a:spLocks noGrp="1"/>
          </p:cNvSpPr>
          <p:nvPr>
            <p:ph type="title"/>
          </p:nvPr>
        </p:nvSpPr>
        <p:spPr/>
        <p:txBody>
          <a:bodyPr/>
          <a:lstStyle/>
          <a:p>
            <a:r>
              <a:rPr lang="zh-CN" altLang="en-US" dirty="0" smtClean="0">
                <a:latin typeface="Gill Sans MT" panose="020B0502020104020203" pitchFamily="34" charset="0"/>
              </a:rPr>
              <a:t>协议字段和封装数据</a:t>
            </a:r>
            <a:endParaRPr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3667"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3668"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3669"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3670"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3671"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3672"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3673"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3674"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3675"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3676"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3677"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3678"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3679"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3680"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3681"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3682"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3683"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3684"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3685"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3686"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3687"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3688"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3689"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3690"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3691"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3692"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3693"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3694"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3695"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3696"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3697"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3698"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3699"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3700"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3701"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3702"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3703" name="Group 41"/>
          <p:cNvGrpSpPr/>
          <p:nvPr/>
        </p:nvGrpSpPr>
        <p:grpSpPr bwMode="auto">
          <a:xfrm>
            <a:off x="1069975" y="3748088"/>
            <a:ext cx="131763" cy="69850"/>
            <a:chOff x="833" y="3024"/>
            <a:chExt cx="78" cy="51"/>
          </a:xfrm>
        </p:grpSpPr>
        <p:sp>
          <p:nvSpPr>
            <p:cNvPr id="113716"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3717"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3718"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3704" name="Group 45"/>
          <p:cNvGrpSpPr/>
          <p:nvPr/>
        </p:nvGrpSpPr>
        <p:grpSpPr bwMode="auto">
          <a:xfrm>
            <a:off x="8937625" y="3757613"/>
            <a:ext cx="131763" cy="66675"/>
            <a:chOff x="5432" y="3030"/>
            <a:chExt cx="78" cy="51"/>
          </a:xfrm>
        </p:grpSpPr>
        <p:sp>
          <p:nvSpPr>
            <p:cNvPr id="113713"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3714"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3715"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3705"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3706"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3707"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949325" y="2238375"/>
            <a:ext cx="8032750" cy="3913189"/>
            <a:chOff x="598" y="1410"/>
            <a:chExt cx="5060" cy="2465"/>
          </a:xfrm>
        </p:grpSpPr>
        <p:sp>
          <p:nvSpPr>
            <p:cNvPr id="113711" name="Text Box 74"/>
            <p:cNvSpPr txBox="1">
              <a:spLocks noChangeArrowheads="1"/>
            </p:cNvSpPr>
            <p:nvPr/>
          </p:nvSpPr>
          <p:spPr bwMode="auto">
            <a:xfrm>
              <a:off x="598" y="3049"/>
              <a:ext cx="4848" cy="826"/>
            </a:xfrm>
            <a:prstGeom prst="rect">
              <a:avLst/>
            </a:prstGeom>
            <a:noFill/>
            <a:ln w="9525">
              <a:noFill/>
              <a:miter lim="800000"/>
            </a:ln>
          </p:spPr>
          <p:txBody>
            <a:bodyPr wrap="square">
              <a:spAutoFit/>
            </a:bodyPr>
            <a:lstStyle/>
            <a:p>
              <a:pPr>
                <a:lnSpc>
                  <a:spcPct val="110000"/>
                </a:lnSpc>
              </a:pPr>
              <a:r>
                <a:rPr lang="zh-CN" altLang="en-US" sz="2400" dirty="0">
                  <a:latin typeface="Arial" panose="020B0604020202020204" pitchFamily="34" charset="0"/>
                </a:rPr>
                <a:t>首部检验和</a:t>
              </a:r>
              <a:r>
                <a:rPr lang="en-US" altLang="zh-CN" sz="2400" dirty="0">
                  <a:latin typeface="Arial" panose="020B0604020202020204" pitchFamily="34" charset="0"/>
                </a:rPr>
                <a:t>(16 </a:t>
              </a:r>
              <a:r>
                <a:rPr lang="zh-CN" altLang="en-US" sz="2400" dirty="0">
                  <a:latin typeface="Arial" panose="020B0604020202020204" pitchFamily="34" charset="0"/>
                </a:rPr>
                <a:t>位</a:t>
              </a:r>
              <a:r>
                <a:rPr lang="en-US" altLang="zh-CN" sz="2400" dirty="0">
                  <a:latin typeface="Arial" panose="020B0604020202020204" pitchFamily="34" charset="0"/>
                </a:rPr>
                <a:t>)</a:t>
              </a:r>
              <a:r>
                <a:rPr lang="zh-CN" altLang="en-US" sz="2400" dirty="0">
                  <a:latin typeface="Arial" panose="020B0604020202020204" pitchFamily="34" charset="0"/>
                </a:rPr>
                <a:t>字段</a:t>
              </a:r>
              <a:r>
                <a:rPr lang="zh-CN" altLang="en-US" sz="2400" dirty="0">
                  <a:solidFill>
                    <a:srgbClr val="FF0000"/>
                  </a:solidFill>
                  <a:latin typeface="Arial" panose="020B0604020202020204" pitchFamily="34" charset="0"/>
                </a:rPr>
                <a:t>只检验</a:t>
              </a:r>
              <a:r>
                <a:rPr lang="zh-CN" altLang="en-US" sz="2400" dirty="0">
                  <a:latin typeface="Arial" panose="020B0604020202020204" pitchFamily="34" charset="0"/>
                </a:rPr>
                <a:t>数据报的首部</a:t>
              </a:r>
              <a:r>
                <a:rPr lang="zh-CN" altLang="en-US" sz="2400" dirty="0" smtClean="0">
                  <a:latin typeface="Arial" panose="020B0604020202020204" pitchFamily="34" charset="0"/>
                </a:rPr>
                <a:t>，不</a:t>
              </a:r>
              <a:r>
                <a:rPr lang="zh-CN" altLang="en-US" sz="2400" dirty="0">
                  <a:latin typeface="Arial" panose="020B0604020202020204" pitchFamily="34" charset="0"/>
                </a:rPr>
                <a:t>检验数据部分。</a:t>
              </a:r>
            </a:p>
            <a:p>
              <a:pPr>
                <a:lnSpc>
                  <a:spcPct val="110000"/>
                </a:lnSpc>
              </a:pPr>
              <a:r>
                <a:rPr lang="zh-CN" altLang="en-US" sz="2400" dirty="0">
                  <a:latin typeface="Arial" panose="020B0604020202020204" pitchFamily="34" charset="0"/>
                </a:rPr>
                <a:t>这里不</a:t>
              </a:r>
              <a:r>
                <a:rPr lang="zh-CN" altLang="en-US" sz="2400" dirty="0" smtClean="0">
                  <a:latin typeface="Arial" panose="020B0604020202020204" pitchFamily="34" charset="0"/>
                </a:rPr>
                <a:t>采用</a:t>
              </a:r>
              <a:r>
                <a:rPr lang="en-US" altLang="zh-CN" sz="2400" dirty="0" smtClean="0">
                  <a:latin typeface="Arial" panose="020B0604020202020204" pitchFamily="34" charset="0"/>
                </a:rPr>
                <a:t>CRC</a:t>
              </a:r>
              <a:r>
                <a:rPr lang="zh-CN" altLang="en-US" sz="2400" dirty="0" smtClean="0">
                  <a:latin typeface="Arial" panose="020B0604020202020204" pitchFamily="34" charset="0"/>
                </a:rPr>
                <a:t>检验</a:t>
              </a:r>
              <a:r>
                <a:rPr lang="zh-CN" altLang="en-US" sz="2400" dirty="0">
                  <a:latin typeface="Arial" panose="020B0604020202020204" pitchFamily="34" charset="0"/>
                </a:rPr>
                <a:t>码而采用简单的计算方法。 </a:t>
              </a:r>
            </a:p>
          </p:txBody>
        </p:sp>
        <p:sp>
          <p:nvSpPr>
            <p:cNvPr id="113712" name="Rectangle 75"/>
            <p:cNvSpPr>
              <a:spLocks noChangeArrowheads="1"/>
            </p:cNvSpPr>
            <p:nvPr/>
          </p:nvSpPr>
          <p:spPr bwMode="auto">
            <a:xfrm>
              <a:off x="3195" y="1410"/>
              <a:ext cx="2463" cy="307"/>
            </a:xfrm>
            <a:prstGeom prst="rect">
              <a:avLst/>
            </a:prstGeom>
            <a:noFill/>
            <a:ln w="76200">
              <a:solidFill>
                <a:schemeClr val="hlink"/>
              </a:solidFill>
              <a:miter lim="800000"/>
            </a:ln>
          </p:spPr>
          <p:txBody>
            <a:bodyPr wrap="none" anchor="ctr"/>
            <a:lstStyle/>
            <a:p>
              <a:endParaRPr lang="zh-CN" altLang="en-US"/>
            </a:p>
          </p:txBody>
        </p:sp>
      </p:grpSp>
      <p:sp>
        <p:nvSpPr>
          <p:cNvPr id="113709"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3710"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4232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66"/>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ln>
        </p:spPr>
        <p:txBody>
          <a:bodyPr wrap="none" anchor="ctr"/>
          <a:lstStyle/>
          <a:p>
            <a:endParaRPr lang="zh-CN" altLang="en-US"/>
          </a:p>
        </p:txBody>
      </p:sp>
      <p:sp>
        <p:nvSpPr>
          <p:cNvPr id="481284" name="Text Box 4"/>
          <p:cNvSpPr txBox="1">
            <a:spLocks noChangeArrowheads="1"/>
          </p:cNvSpPr>
          <p:nvPr/>
        </p:nvSpPr>
        <p:spPr bwMode="auto">
          <a:xfrm>
            <a:off x="468313" y="188913"/>
            <a:ext cx="2303462"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defRPr/>
            </a:pPr>
            <a:r>
              <a:rPr kumimoji="1" lang="zh-CN" altLang="en-US" sz="2000">
                <a:latin typeface="Arial" panose="020B0604020202020204" pitchFamily="34" charset="0"/>
                <a:ea typeface="黑体" panose="02010609060101010101" pitchFamily="49" charset="-122"/>
              </a:rPr>
              <a:t>发送端</a:t>
            </a:r>
          </a:p>
        </p:txBody>
      </p:sp>
      <p:sp>
        <p:nvSpPr>
          <p:cNvPr id="481285" name="Text Box 5"/>
          <p:cNvSpPr txBox="1">
            <a:spLocks noChangeArrowheads="1"/>
          </p:cNvSpPr>
          <p:nvPr/>
        </p:nvSpPr>
        <p:spPr bwMode="auto">
          <a:xfrm>
            <a:off x="6011863" y="188913"/>
            <a:ext cx="2232025"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defRPr/>
            </a:pPr>
            <a:r>
              <a:rPr kumimoji="1" lang="zh-CN" altLang="en-US" sz="2000">
                <a:latin typeface="Arial" panose="020B0604020202020204" pitchFamily="34" charset="0"/>
                <a:ea typeface="黑体" panose="02010609060101010101" pitchFamily="49" charset="-122"/>
              </a:rPr>
              <a:t>接收端</a:t>
            </a:r>
          </a:p>
        </p:txBody>
      </p:sp>
      <p:sp>
        <p:nvSpPr>
          <p:cNvPr id="114693" name="Rectangle 6"/>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694" name="Text Box 7"/>
          <p:cNvSpPr txBox="1">
            <a:spLocks noChangeArrowheads="1"/>
          </p:cNvSpPr>
          <p:nvPr/>
        </p:nvSpPr>
        <p:spPr bwMode="auto">
          <a:xfrm>
            <a:off x="727075" y="7524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1</a:t>
            </a:r>
          </a:p>
        </p:txBody>
      </p:sp>
      <p:sp>
        <p:nvSpPr>
          <p:cNvPr id="114695" name="Rectangle 8"/>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696" name="Text Box 9"/>
          <p:cNvSpPr txBox="1">
            <a:spLocks noChangeArrowheads="1"/>
          </p:cNvSpPr>
          <p:nvPr/>
        </p:nvSpPr>
        <p:spPr bwMode="auto">
          <a:xfrm>
            <a:off x="727075" y="116840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2</a:t>
            </a:r>
          </a:p>
        </p:txBody>
      </p:sp>
      <p:grpSp>
        <p:nvGrpSpPr>
          <p:cNvPr id="2" name="Group 67"/>
          <p:cNvGrpSpPr/>
          <p:nvPr/>
        </p:nvGrpSpPr>
        <p:grpSpPr bwMode="auto">
          <a:xfrm>
            <a:off x="468313" y="1763713"/>
            <a:ext cx="2298700" cy="398462"/>
            <a:chOff x="295" y="1111"/>
            <a:chExt cx="1448" cy="251"/>
          </a:xfrm>
        </p:grpSpPr>
        <p:sp>
          <p:nvSpPr>
            <p:cNvPr id="114760" name="Rectangle 10"/>
            <p:cNvSpPr>
              <a:spLocks noChangeArrowheads="1"/>
            </p:cNvSpPr>
            <p:nvPr/>
          </p:nvSpPr>
          <p:spPr bwMode="auto">
            <a:xfrm>
              <a:off x="892" y="1158"/>
              <a:ext cx="851" cy="186"/>
            </a:xfrm>
            <a:prstGeom prst="rect">
              <a:avLst/>
            </a:prstGeom>
            <a:solidFill>
              <a:srgbClr val="FFC000"/>
            </a:solidFill>
            <a:ln w="9525">
              <a:solidFill>
                <a:schemeClr val="tx1"/>
              </a:solidFill>
              <a:miter lim="800000"/>
            </a:ln>
          </p:spPr>
          <p:txBody>
            <a:bodyPr wrap="none" anchor="ctr"/>
            <a:lstStyle/>
            <a:p>
              <a:pPr algn="ctr"/>
              <a:r>
                <a:rPr kumimoji="1" lang="zh-CN" altLang="en-US" sz="2000" dirty="0">
                  <a:latin typeface="Arial" panose="020B0604020202020204" pitchFamily="34" charset="0"/>
                </a:rPr>
                <a:t>置为全 </a:t>
              </a:r>
              <a:r>
                <a:rPr kumimoji="1" lang="en-US" altLang="zh-CN" sz="2000" dirty="0">
                  <a:latin typeface="Arial" panose="020B0604020202020204" pitchFamily="34" charset="0"/>
                </a:rPr>
                <a:t>0</a:t>
              </a:r>
            </a:p>
          </p:txBody>
        </p:sp>
        <p:sp>
          <p:nvSpPr>
            <p:cNvPr id="114761" name="Text Box 11"/>
            <p:cNvSpPr txBox="1">
              <a:spLocks noChangeArrowheads="1"/>
            </p:cNvSpPr>
            <p:nvPr/>
          </p:nvSpPr>
          <p:spPr bwMode="auto">
            <a:xfrm>
              <a:off x="295" y="1111"/>
              <a:ext cx="59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114698"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699" name="Text Box 13"/>
          <p:cNvSpPr txBox="1">
            <a:spLocks noChangeArrowheads="1"/>
          </p:cNvSpPr>
          <p:nvPr/>
        </p:nvSpPr>
        <p:spPr bwMode="auto">
          <a:xfrm>
            <a:off x="727075" y="2386013"/>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n</a:t>
            </a:r>
          </a:p>
        </p:txBody>
      </p:sp>
      <p:grpSp>
        <p:nvGrpSpPr>
          <p:cNvPr id="3" name="Group 68"/>
          <p:cNvGrpSpPr/>
          <p:nvPr/>
        </p:nvGrpSpPr>
        <p:grpSpPr bwMode="auto">
          <a:xfrm>
            <a:off x="263525" y="2976563"/>
            <a:ext cx="2503488" cy="700087"/>
            <a:chOff x="166" y="1875"/>
            <a:chExt cx="1577" cy="441"/>
          </a:xfrm>
        </p:grpSpPr>
        <p:sp>
          <p:nvSpPr>
            <p:cNvPr id="114758"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59" name="Text Box 15"/>
            <p:cNvSpPr txBox="1">
              <a:spLocks noChangeArrowheads="1"/>
            </p:cNvSpPr>
            <p:nvPr/>
          </p:nvSpPr>
          <p:spPr bwMode="auto">
            <a:xfrm>
              <a:off x="166" y="1875"/>
              <a:ext cx="756" cy="441"/>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反码算术</a:t>
              </a:r>
            </a:p>
            <a:p>
              <a:r>
                <a:rPr kumimoji="1" lang="zh-CN" altLang="en-US" sz="2000" dirty="0">
                  <a:latin typeface="Arial" panose="020B0604020202020204" pitchFamily="34" charset="0"/>
                </a:rPr>
                <a:t>运算求和</a:t>
              </a:r>
            </a:p>
          </p:txBody>
        </p:sp>
      </p:grpSp>
      <p:sp>
        <p:nvSpPr>
          <p:cNvPr id="114701" name="Text Box 19"/>
          <p:cNvSpPr txBox="1">
            <a:spLocks noChangeArrowheads="1"/>
          </p:cNvSpPr>
          <p:nvPr/>
        </p:nvSpPr>
        <p:spPr bwMode="auto">
          <a:xfrm>
            <a:off x="1770063" y="144462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02" name="Text Box 20"/>
          <p:cNvSpPr txBox="1">
            <a:spLocks noChangeArrowheads="1"/>
          </p:cNvSpPr>
          <p:nvPr/>
        </p:nvSpPr>
        <p:spPr bwMode="auto">
          <a:xfrm>
            <a:off x="1754188" y="203517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03" name="Line 21"/>
          <p:cNvSpPr>
            <a:spLocks noChangeShapeType="1"/>
          </p:cNvSpPr>
          <p:nvPr/>
        </p:nvSpPr>
        <p:spPr bwMode="auto">
          <a:xfrm>
            <a:off x="557213" y="2879725"/>
            <a:ext cx="2703512" cy="0"/>
          </a:xfrm>
          <a:prstGeom prst="line">
            <a:avLst/>
          </a:prstGeom>
          <a:noFill/>
          <a:ln w="28575">
            <a:solidFill>
              <a:srgbClr val="333399"/>
            </a:solidFill>
            <a:round/>
          </a:ln>
        </p:spPr>
        <p:txBody>
          <a:bodyPr/>
          <a:lstStyle/>
          <a:p>
            <a:endParaRPr lang="zh-CN" altLang="en-US"/>
          </a:p>
        </p:txBody>
      </p:sp>
      <p:grpSp>
        <p:nvGrpSpPr>
          <p:cNvPr id="4" name="Group 69"/>
          <p:cNvGrpSpPr/>
          <p:nvPr/>
        </p:nvGrpSpPr>
        <p:grpSpPr bwMode="auto">
          <a:xfrm>
            <a:off x="1214438" y="3576638"/>
            <a:ext cx="998537" cy="501650"/>
            <a:chOff x="765" y="2253"/>
            <a:chExt cx="629" cy="316"/>
          </a:xfrm>
        </p:grpSpPr>
        <p:sp>
          <p:nvSpPr>
            <p:cNvPr id="114756"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p:spPr>
          <p:txBody>
            <a:bodyPr wrap="none" anchor="ctr"/>
            <a:lstStyle/>
            <a:p>
              <a:endParaRPr lang="zh-CN" altLang="en-US"/>
            </a:p>
          </p:txBody>
        </p:sp>
        <p:sp>
          <p:nvSpPr>
            <p:cNvPr id="114757" name="Text Box 22"/>
            <p:cNvSpPr txBox="1">
              <a:spLocks noChangeArrowheads="1"/>
            </p:cNvSpPr>
            <p:nvPr/>
          </p:nvSpPr>
          <p:spPr bwMode="auto">
            <a:xfrm>
              <a:off x="765" y="2264"/>
              <a:ext cx="596" cy="250"/>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取反码</a:t>
              </a:r>
            </a:p>
          </p:txBody>
        </p:sp>
      </p:grpSp>
      <p:sp>
        <p:nvSpPr>
          <p:cNvPr id="114705" name="AutoShape 23"/>
          <p:cNvSpPr/>
          <p:nvPr/>
        </p:nvSpPr>
        <p:spPr bwMode="auto">
          <a:xfrm>
            <a:off x="396875" y="827088"/>
            <a:ext cx="160338" cy="1931987"/>
          </a:xfrm>
          <a:prstGeom prst="leftBrace">
            <a:avLst>
              <a:gd name="adj1" fmla="val 100412"/>
              <a:gd name="adj2" fmla="val 50000"/>
            </a:avLst>
          </a:prstGeom>
          <a:noFill/>
          <a:ln w="9525">
            <a:solidFill>
              <a:schemeClr val="tx1"/>
            </a:solidFill>
            <a:round/>
          </a:ln>
        </p:spPr>
        <p:txBody>
          <a:bodyPr wrap="none" anchor="ctr"/>
          <a:lstStyle/>
          <a:p>
            <a:endParaRPr lang="zh-CN" altLang="en-US"/>
          </a:p>
        </p:txBody>
      </p:sp>
      <p:sp>
        <p:nvSpPr>
          <p:cNvPr id="114706" name="Text Box 24"/>
          <p:cNvSpPr txBox="1">
            <a:spLocks noChangeArrowheads="1"/>
          </p:cNvSpPr>
          <p:nvPr/>
        </p:nvSpPr>
        <p:spPr bwMode="auto">
          <a:xfrm>
            <a:off x="0" y="1022350"/>
            <a:ext cx="438150" cy="1617663"/>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a:t>
            </a:r>
          </a:p>
          <a:p>
            <a:r>
              <a:rPr kumimoji="1" lang="zh-CN" altLang="en-US" sz="2000">
                <a:latin typeface="Arial" panose="020B0604020202020204" pitchFamily="34" charset="0"/>
              </a:rPr>
              <a:t>据</a:t>
            </a:r>
          </a:p>
          <a:p>
            <a:r>
              <a:rPr kumimoji="1" lang="zh-CN" altLang="en-US" sz="2000">
                <a:latin typeface="Arial" panose="020B0604020202020204" pitchFamily="34" charset="0"/>
              </a:rPr>
              <a:t>报</a:t>
            </a:r>
          </a:p>
          <a:p>
            <a:r>
              <a:rPr kumimoji="1" lang="zh-CN" altLang="en-US" sz="2000">
                <a:latin typeface="Arial" panose="020B0604020202020204" pitchFamily="34" charset="0"/>
              </a:rPr>
              <a:t>首</a:t>
            </a:r>
          </a:p>
          <a:p>
            <a:r>
              <a:rPr kumimoji="1" lang="zh-CN" altLang="en-US" sz="2000">
                <a:latin typeface="Arial" panose="020B0604020202020204" pitchFamily="34" charset="0"/>
              </a:rPr>
              <a:t>部</a:t>
            </a:r>
          </a:p>
        </p:txBody>
      </p:sp>
      <p:sp>
        <p:nvSpPr>
          <p:cNvPr id="114707"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114708" name="Rectangle 26"/>
          <p:cNvSpPr>
            <a:spLocks noChangeArrowheads="1"/>
          </p:cNvSpPr>
          <p:nvPr/>
        </p:nvSpPr>
        <p:spPr bwMode="auto">
          <a:xfrm>
            <a:off x="4462463" y="4240213"/>
            <a:ext cx="855662" cy="134937"/>
          </a:xfrm>
          <a:prstGeom prst="rect">
            <a:avLst/>
          </a:prstGeom>
          <a:solidFill>
            <a:srgbClr val="FFCCFF"/>
          </a:solidFill>
          <a:ln w="9525">
            <a:noFill/>
            <a:miter lim="800000"/>
          </a:ln>
        </p:spPr>
        <p:txBody>
          <a:bodyPr wrap="none" anchor="ctr"/>
          <a:lstStyle/>
          <a:p>
            <a:endParaRPr lang="zh-CN" altLang="en-US"/>
          </a:p>
        </p:txBody>
      </p:sp>
      <p:sp>
        <p:nvSpPr>
          <p:cNvPr id="114709" name="Text Box 27"/>
          <p:cNvSpPr txBox="1">
            <a:spLocks noChangeArrowheads="1"/>
          </p:cNvSpPr>
          <p:nvPr/>
        </p:nvSpPr>
        <p:spPr bwMode="auto">
          <a:xfrm>
            <a:off x="3908425" y="3548063"/>
            <a:ext cx="125412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sp>
        <p:nvSpPr>
          <p:cNvPr id="114710" name="Line 28"/>
          <p:cNvSpPr>
            <a:spLocks noChangeShapeType="1"/>
          </p:cNvSpPr>
          <p:nvPr/>
        </p:nvSpPr>
        <p:spPr bwMode="auto">
          <a:xfrm>
            <a:off x="3578225" y="4081463"/>
            <a:ext cx="1747838" cy="0"/>
          </a:xfrm>
          <a:prstGeom prst="line">
            <a:avLst/>
          </a:prstGeom>
          <a:noFill/>
          <a:ln w="9525">
            <a:solidFill>
              <a:schemeClr val="tx1"/>
            </a:solidFill>
            <a:round/>
          </a:ln>
        </p:spPr>
        <p:txBody>
          <a:bodyPr/>
          <a:lstStyle/>
          <a:p>
            <a:endParaRPr lang="zh-CN" altLang="en-US"/>
          </a:p>
        </p:txBody>
      </p:sp>
      <p:sp>
        <p:nvSpPr>
          <p:cNvPr id="114711" name="Line 29"/>
          <p:cNvSpPr>
            <a:spLocks noChangeShapeType="1"/>
          </p:cNvSpPr>
          <p:nvPr/>
        </p:nvSpPr>
        <p:spPr bwMode="auto">
          <a:xfrm>
            <a:off x="3578225" y="4232275"/>
            <a:ext cx="1747838" cy="0"/>
          </a:xfrm>
          <a:prstGeom prst="line">
            <a:avLst/>
          </a:prstGeom>
          <a:noFill/>
          <a:ln w="9525">
            <a:solidFill>
              <a:schemeClr val="tx1"/>
            </a:solidFill>
            <a:round/>
          </a:ln>
        </p:spPr>
        <p:txBody>
          <a:bodyPr/>
          <a:lstStyle/>
          <a:p>
            <a:endParaRPr lang="zh-CN" altLang="en-US"/>
          </a:p>
        </p:txBody>
      </p:sp>
      <p:sp>
        <p:nvSpPr>
          <p:cNvPr id="114712" name="Line 30"/>
          <p:cNvSpPr>
            <a:spLocks noChangeShapeType="1"/>
          </p:cNvSpPr>
          <p:nvPr/>
        </p:nvSpPr>
        <p:spPr bwMode="auto">
          <a:xfrm>
            <a:off x="3578225" y="4379913"/>
            <a:ext cx="1747838" cy="0"/>
          </a:xfrm>
          <a:prstGeom prst="line">
            <a:avLst/>
          </a:prstGeom>
          <a:noFill/>
          <a:ln w="9525">
            <a:solidFill>
              <a:schemeClr val="tx1"/>
            </a:solidFill>
            <a:round/>
          </a:ln>
        </p:spPr>
        <p:txBody>
          <a:bodyPr/>
          <a:lstStyle/>
          <a:p>
            <a:endParaRPr lang="zh-CN" altLang="en-US"/>
          </a:p>
        </p:txBody>
      </p:sp>
      <p:sp>
        <p:nvSpPr>
          <p:cNvPr id="114713" name="Line 31"/>
          <p:cNvSpPr>
            <a:spLocks noChangeShapeType="1"/>
          </p:cNvSpPr>
          <p:nvPr/>
        </p:nvSpPr>
        <p:spPr bwMode="auto">
          <a:xfrm>
            <a:off x="3578225" y="4527550"/>
            <a:ext cx="1747838" cy="0"/>
          </a:xfrm>
          <a:prstGeom prst="line">
            <a:avLst/>
          </a:prstGeom>
          <a:noFill/>
          <a:ln w="9525">
            <a:solidFill>
              <a:schemeClr val="tx1"/>
            </a:solidFill>
            <a:round/>
          </a:ln>
        </p:spPr>
        <p:txBody>
          <a:bodyPr/>
          <a:lstStyle/>
          <a:p>
            <a:endParaRPr lang="zh-CN" altLang="en-US"/>
          </a:p>
        </p:txBody>
      </p:sp>
      <p:sp>
        <p:nvSpPr>
          <p:cNvPr id="114714" name="Line 32"/>
          <p:cNvSpPr>
            <a:spLocks noChangeShapeType="1"/>
          </p:cNvSpPr>
          <p:nvPr/>
        </p:nvSpPr>
        <p:spPr bwMode="auto">
          <a:xfrm>
            <a:off x="3578225" y="4676775"/>
            <a:ext cx="1747838" cy="0"/>
          </a:xfrm>
          <a:prstGeom prst="line">
            <a:avLst/>
          </a:prstGeom>
          <a:noFill/>
          <a:ln w="9525">
            <a:solidFill>
              <a:schemeClr val="tx1"/>
            </a:solidFill>
            <a:round/>
          </a:ln>
        </p:spPr>
        <p:txBody>
          <a:bodyPr/>
          <a:lstStyle/>
          <a:p>
            <a:endParaRPr lang="zh-CN" altLang="en-US"/>
          </a:p>
        </p:txBody>
      </p:sp>
      <p:sp>
        <p:nvSpPr>
          <p:cNvPr id="114715" name="Line 33"/>
          <p:cNvSpPr>
            <a:spLocks noChangeShapeType="1"/>
          </p:cNvSpPr>
          <p:nvPr/>
        </p:nvSpPr>
        <p:spPr bwMode="auto">
          <a:xfrm>
            <a:off x="4452938" y="3933825"/>
            <a:ext cx="0" cy="446088"/>
          </a:xfrm>
          <a:prstGeom prst="line">
            <a:avLst/>
          </a:prstGeom>
          <a:noFill/>
          <a:ln w="9525">
            <a:solidFill>
              <a:schemeClr val="tx1"/>
            </a:solidFill>
            <a:round/>
          </a:ln>
        </p:spPr>
        <p:txBody>
          <a:bodyPr/>
          <a:lstStyle/>
          <a:p>
            <a:endParaRPr lang="zh-CN" altLang="en-US"/>
          </a:p>
        </p:txBody>
      </p:sp>
      <p:sp>
        <p:nvSpPr>
          <p:cNvPr id="114716" name="Line 34"/>
          <p:cNvSpPr>
            <a:spLocks noChangeShapeType="1"/>
          </p:cNvSpPr>
          <p:nvPr/>
        </p:nvSpPr>
        <p:spPr bwMode="auto">
          <a:xfrm>
            <a:off x="4054475" y="4232275"/>
            <a:ext cx="0" cy="147638"/>
          </a:xfrm>
          <a:prstGeom prst="line">
            <a:avLst/>
          </a:prstGeom>
          <a:noFill/>
          <a:ln w="9525">
            <a:solidFill>
              <a:schemeClr val="tx1"/>
            </a:solidFill>
            <a:round/>
          </a:ln>
        </p:spPr>
        <p:txBody>
          <a:bodyPr/>
          <a:lstStyle/>
          <a:p>
            <a:endParaRPr lang="zh-CN" altLang="en-US"/>
          </a:p>
        </p:txBody>
      </p:sp>
      <p:sp>
        <p:nvSpPr>
          <p:cNvPr id="114717" name="Line 35"/>
          <p:cNvSpPr>
            <a:spLocks noChangeShapeType="1"/>
          </p:cNvSpPr>
          <p:nvPr/>
        </p:nvSpPr>
        <p:spPr bwMode="auto">
          <a:xfrm>
            <a:off x="4054475" y="3933825"/>
            <a:ext cx="0" cy="147638"/>
          </a:xfrm>
          <a:prstGeom prst="line">
            <a:avLst/>
          </a:prstGeom>
          <a:noFill/>
          <a:ln w="9525">
            <a:solidFill>
              <a:schemeClr val="tx1"/>
            </a:solidFill>
            <a:round/>
          </a:ln>
        </p:spPr>
        <p:txBody>
          <a:bodyPr/>
          <a:lstStyle/>
          <a:p>
            <a:endParaRPr lang="zh-CN" altLang="en-US"/>
          </a:p>
        </p:txBody>
      </p:sp>
      <p:sp>
        <p:nvSpPr>
          <p:cNvPr id="114718" name="Line 36"/>
          <p:cNvSpPr>
            <a:spLocks noChangeShapeType="1"/>
          </p:cNvSpPr>
          <p:nvPr/>
        </p:nvSpPr>
        <p:spPr bwMode="auto">
          <a:xfrm>
            <a:off x="3817938" y="3933825"/>
            <a:ext cx="0" cy="147638"/>
          </a:xfrm>
          <a:prstGeom prst="line">
            <a:avLst/>
          </a:prstGeom>
          <a:noFill/>
          <a:ln w="9525">
            <a:solidFill>
              <a:schemeClr val="tx1"/>
            </a:solidFill>
            <a:round/>
          </a:ln>
        </p:spPr>
        <p:txBody>
          <a:bodyPr/>
          <a:lstStyle/>
          <a:p>
            <a:endParaRPr lang="zh-CN" altLang="en-US"/>
          </a:p>
        </p:txBody>
      </p:sp>
      <p:sp>
        <p:nvSpPr>
          <p:cNvPr id="114719" name="Line 37"/>
          <p:cNvSpPr>
            <a:spLocks noChangeShapeType="1"/>
          </p:cNvSpPr>
          <p:nvPr/>
        </p:nvSpPr>
        <p:spPr bwMode="auto">
          <a:xfrm>
            <a:off x="4586288" y="4081463"/>
            <a:ext cx="0" cy="150812"/>
          </a:xfrm>
          <a:prstGeom prst="line">
            <a:avLst/>
          </a:prstGeom>
          <a:noFill/>
          <a:ln w="9525">
            <a:solidFill>
              <a:schemeClr val="tx1"/>
            </a:solidFill>
            <a:round/>
          </a:ln>
        </p:spPr>
        <p:txBody>
          <a:bodyPr/>
          <a:lstStyle/>
          <a:p>
            <a:endParaRPr lang="zh-CN" altLang="en-US"/>
          </a:p>
        </p:txBody>
      </p:sp>
      <p:sp>
        <p:nvSpPr>
          <p:cNvPr id="114720" name="Line 38"/>
          <p:cNvSpPr>
            <a:spLocks noChangeShapeType="1"/>
          </p:cNvSpPr>
          <p:nvPr/>
        </p:nvSpPr>
        <p:spPr bwMode="auto">
          <a:xfrm>
            <a:off x="4849813" y="4527550"/>
            <a:ext cx="0" cy="149225"/>
          </a:xfrm>
          <a:prstGeom prst="line">
            <a:avLst/>
          </a:prstGeom>
          <a:noFill/>
          <a:ln w="9525">
            <a:solidFill>
              <a:schemeClr val="tx1"/>
            </a:solidFill>
            <a:round/>
          </a:ln>
        </p:spPr>
        <p:txBody>
          <a:bodyPr/>
          <a:lstStyle/>
          <a:p>
            <a:endParaRPr lang="zh-CN" altLang="en-US"/>
          </a:p>
        </p:txBody>
      </p:sp>
      <p:grpSp>
        <p:nvGrpSpPr>
          <p:cNvPr id="5" name="Group 71"/>
          <p:cNvGrpSpPr/>
          <p:nvPr/>
        </p:nvGrpSpPr>
        <p:grpSpPr bwMode="auto">
          <a:xfrm>
            <a:off x="508000" y="4086225"/>
            <a:ext cx="2259013" cy="395288"/>
            <a:chOff x="320" y="2574"/>
            <a:chExt cx="1423" cy="249"/>
          </a:xfrm>
        </p:grpSpPr>
        <p:sp>
          <p:nvSpPr>
            <p:cNvPr id="11475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55" name="Text Box 17"/>
            <p:cNvSpPr txBox="1">
              <a:spLocks noChangeArrowheads="1"/>
            </p:cNvSpPr>
            <p:nvPr/>
          </p:nvSpPr>
          <p:spPr bwMode="auto">
            <a:xfrm>
              <a:off x="320" y="2574"/>
              <a:ext cx="596" cy="249"/>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检验和</a:t>
              </a:r>
            </a:p>
          </p:txBody>
        </p:sp>
      </p:grpSp>
      <p:sp>
        <p:nvSpPr>
          <p:cNvPr id="481319" name="Line 39"/>
          <p:cNvSpPr>
            <a:spLocks noChangeShapeType="1"/>
          </p:cNvSpPr>
          <p:nvPr/>
        </p:nvSpPr>
        <p:spPr bwMode="auto">
          <a:xfrm>
            <a:off x="2784475" y="4318000"/>
            <a:ext cx="2144713" cy="0"/>
          </a:xfrm>
          <a:prstGeom prst="line">
            <a:avLst/>
          </a:prstGeom>
          <a:noFill/>
          <a:ln w="28575">
            <a:solidFill>
              <a:srgbClr val="333399"/>
            </a:solidFill>
            <a:round/>
            <a:tailEnd type="triangle" w="sm" len="med"/>
          </a:ln>
        </p:spPr>
        <p:txBody>
          <a:bodyPr/>
          <a:lstStyle/>
          <a:p>
            <a:endParaRPr lang="zh-CN" altLang="en-US"/>
          </a:p>
        </p:txBody>
      </p:sp>
      <p:sp>
        <p:nvSpPr>
          <p:cNvPr id="114723" name="Rectangle 40"/>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24" name="Text Box 41"/>
          <p:cNvSpPr txBox="1">
            <a:spLocks noChangeArrowheads="1"/>
          </p:cNvSpPr>
          <p:nvPr/>
        </p:nvSpPr>
        <p:spPr bwMode="auto">
          <a:xfrm>
            <a:off x="6188075" y="7524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1</a:t>
            </a:r>
          </a:p>
        </p:txBody>
      </p:sp>
      <p:sp>
        <p:nvSpPr>
          <p:cNvPr id="114725" name="Rectangle 42"/>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26" name="Text Box 43"/>
          <p:cNvSpPr txBox="1">
            <a:spLocks noChangeArrowheads="1"/>
          </p:cNvSpPr>
          <p:nvPr/>
        </p:nvSpPr>
        <p:spPr bwMode="auto">
          <a:xfrm>
            <a:off x="6188075" y="116840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2</a:t>
            </a:r>
          </a:p>
        </p:txBody>
      </p:sp>
      <p:grpSp>
        <p:nvGrpSpPr>
          <p:cNvPr id="6" name="Group 73"/>
          <p:cNvGrpSpPr/>
          <p:nvPr/>
        </p:nvGrpSpPr>
        <p:grpSpPr bwMode="auto">
          <a:xfrm>
            <a:off x="5959475" y="1749425"/>
            <a:ext cx="2270125" cy="398463"/>
            <a:chOff x="3754" y="1102"/>
            <a:chExt cx="1430" cy="251"/>
          </a:xfrm>
        </p:grpSpPr>
        <p:sp>
          <p:nvSpPr>
            <p:cNvPr id="1147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53" name="Text Box 45"/>
            <p:cNvSpPr txBox="1">
              <a:spLocks noChangeArrowheads="1"/>
            </p:cNvSpPr>
            <p:nvPr/>
          </p:nvSpPr>
          <p:spPr bwMode="auto">
            <a:xfrm>
              <a:off x="3754" y="1102"/>
              <a:ext cx="59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114728" name="Rectangle 46"/>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29" name="Text Box 47"/>
          <p:cNvSpPr txBox="1">
            <a:spLocks noChangeArrowheads="1"/>
          </p:cNvSpPr>
          <p:nvPr/>
        </p:nvSpPr>
        <p:spPr bwMode="auto">
          <a:xfrm>
            <a:off x="6188075" y="2386013"/>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n</a:t>
            </a:r>
          </a:p>
        </p:txBody>
      </p:sp>
      <p:grpSp>
        <p:nvGrpSpPr>
          <p:cNvPr id="7" name="Group 74"/>
          <p:cNvGrpSpPr/>
          <p:nvPr/>
        </p:nvGrpSpPr>
        <p:grpSpPr bwMode="auto">
          <a:xfrm>
            <a:off x="5724525" y="2976563"/>
            <a:ext cx="2505075" cy="700087"/>
            <a:chOff x="3606" y="1875"/>
            <a:chExt cx="1578" cy="441"/>
          </a:xfrm>
        </p:grpSpPr>
        <p:sp>
          <p:nvSpPr>
            <p:cNvPr id="114750"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51" name="Text Box 49"/>
            <p:cNvSpPr txBox="1">
              <a:spLocks noChangeArrowheads="1"/>
            </p:cNvSpPr>
            <p:nvPr/>
          </p:nvSpPr>
          <p:spPr bwMode="auto">
            <a:xfrm>
              <a:off x="3606" y="1875"/>
              <a:ext cx="756" cy="441"/>
            </a:xfrm>
            <a:prstGeom prst="rect">
              <a:avLst/>
            </a:prstGeom>
            <a:noFill/>
            <a:ln w="9525">
              <a:noFill/>
              <a:miter lim="800000"/>
            </a:ln>
          </p:spPr>
          <p:txBody>
            <a:bodyPr wrap="none">
              <a:spAutoFit/>
            </a:bodyPr>
            <a:lstStyle/>
            <a:p>
              <a:r>
                <a:rPr kumimoji="1" lang="zh-CN" altLang="en-US" sz="2000">
                  <a:latin typeface="Arial" panose="020B0604020202020204" pitchFamily="34" charset="0"/>
                </a:rPr>
                <a:t>反码算术</a:t>
              </a:r>
            </a:p>
            <a:p>
              <a:r>
                <a:rPr kumimoji="1" lang="zh-CN" altLang="en-US" sz="2000">
                  <a:latin typeface="Arial" panose="020B0604020202020204" pitchFamily="34" charset="0"/>
                </a:rPr>
                <a:t>运算求和</a:t>
              </a:r>
            </a:p>
          </p:txBody>
        </p:sp>
      </p:grpSp>
      <p:grpSp>
        <p:nvGrpSpPr>
          <p:cNvPr id="8" name="Group 76"/>
          <p:cNvGrpSpPr/>
          <p:nvPr/>
        </p:nvGrpSpPr>
        <p:grpSpPr bwMode="auto">
          <a:xfrm>
            <a:off x="6224588" y="4086225"/>
            <a:ext cx="2005012" cy="395288"/>
            <a:chOff x="3921" y="2574"/>
            <a:chExt cx="1263" cy="249"/>
          </a:xfrm>
        </p:grpSpPr>
        <p:sp>
          <p:nvSpPr>
            <p:cNvPr id="114748"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49" name="Text Box 51"/>
            <p:cNvSpPr txBox="1">
              <a:spLocks noChangeArrowheads="1"/>
            </p:cNvSpPr>
            <p:nvPr/>
          </p:nvSpPr>
          <p:spPr bwMode="auto">
            <a:xfrm>
              <a:off x="3921" y="2574"/>
              <a:ext cx="435"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结果</a:t>
              </a:r>
            </a:p>
          </p:txBody>
        </p:sp>
      </p:grpSp>
      <p:sp>
        <p:nvSpPr>
          <p:cNvPr id="114732" name="Text Box 53"/>
          <p:cNvSpPr txBox="1">
            <a:spLocks noChangeArrowheads="1"/>
          </p:cNvSpPr>
          <p:nvPr/>
        </p:nvSpPr>
        <p:spPr bwMode="auto">
          <a:xfrm>
            <a:off x="7232650" y="144462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33" name="Text Box 54"/>
          <p:cNvSpPr txBox="1">
            <a:spLocks noChangeArrowheads="1"/>
          </p:cNvSpPr>
          <p:nvPr/>
        </p:nvSpPr>
        <p:spPr bwMode="auto">
          <a:xfrm>
            <a:off x="7216775" y="203517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34" name="Line 55"/>
          <p:cNvSpPr>
            <a:spLocks noChangeShapeType="1"/>
          </p:cNvSpPr>
          <p:nvPr/>
        </p:nvSpPr>
        <p:spPr bwMode="auto">
          <a:xfrm>
            <a:off x="6137275" y="2879725"/>
            <a:ext cx="2584450" cy="0"/>
          </a:xfrm>
          <a:prstGeom prst="line">
            <a:avLst/>
          </a:prstGeom>
          <a:noFill/>
          <a:ln w="28575">
            <a:solidFill>
              <a:srgbClr val="333399"/>
            </a:solidFill>
            <a:round/>
          </a:ln>
        </p:spPr>
        <p:txBody>
          <a:bodyPr/>
          <a:lstStyle/>
          <a:p>
            <a:endParaRPr lang="zh-CN" altLang="en-US"/>
          </a:p>
        </p:txBody>
      </p:sp>
      <p:grpSp>
        <p:nvGrpSpPr>
          <p:cNvPr id="9" name="Group 75"/>
          <p:cNvGrpSpPr/>
          <p:nvPr/>
        </p:nvGrpSpPr>
        <p:grpSpPr bwMode="auto">
          <a:xfrm>
            <a:off x="6588125" y="3576638"/>
            <a:ext cx="1084263" cy="501650"/>
            <a:chOff x="4150" y="2253"/>
            <a:chExt cx="683" cy="316"/>
          </a:xfrm>
        </p:grpSpPr>
        <p:sp>
          <p:nvSpPr>
            <p:cNvPr id="11474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p:spPr>
          <p:txBody>
            <a:bodyPr wrap="none" anchor="ctr"/>
            <a:lstStyle/>
            <a:p>
              <a:endParaRPr lang="zh-CN" altLang="en-US"/>
            </a:p>
          </p:txBody>
        </p:sp>
        <p:sp>
          <p:nvSpPr>
            <p:cNvPr id="114747" name="Text Box 56"/>
            <p:cNvSpPr txBox="1">
              <a:spLocks noChangeArrowheads="1"/>
            </p:cNvSpPr>
            <p:nvPr/>
          </p:nvSpPr>
          <p:spPr bwMode="auto">
            <a:xfrm>
              <a:off x="4150" y="2264"/>
              <a:ext cx="596"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取反码</a:t>
              </a:r>
            </a:p>
          </p:txBody>
        </p:sp>
      </p:grpSp>
      <p:sp>
        <p:nvSpPr>
          <p:cNvPr id="114736" name="AutoShape 57"/>
          <p:cNvSpPr/>
          <p:nvPr/>
        </p:nvSpPr>
        <p:spPr bwMode="auto">
          <a:xfrm>
            <a:off x="5938838" y="827088"/>
            <a:ext cx="158750" cy="1931987"/>
          </a:xfrm>
          <a:prstGeom prst="leftBrace">
            <a:avLst>
              <a:gd name="adj1" fmla="val 101417"/>
              <a:gd name="adj2" fmla="val 50000"/>
            </a:avLst>
          </a:prstGeom>
          <a:noFill/>
          <a:ln w="28575">
            <a:solidFill>
              <a:srgbClr val="333399"/>
            </a:solidFill>
            <a:round/>
          </a:ln>
        </p:spPr>
        <p:txBody>
          <a:bodyPr wrap="none" anchor="ctr"/>
          <a:lstStyle/>
          <a:p>
            <a:pPr algn="ctr"/>
            <a:endParaRPr lang="zh-CN" altLang="zh-CN">
              <a:ea typeface="宋体" panose="02010600030101010101" pitchFamily="2" charset="-122"/>
            </a:endParaRPr>
          </a:p>
        </p:txBody>
      </p:sp>
      <p:sp>
        <p:nvSpPr>
          <p:cNvPr id="114737" name="Text Box 58"/>
          <p:cNvSpPr txBox="1">
            <a:spLocks noChangeArrowheads="1"/>
          </p:cNvSpPr>
          <p:nvPr/>
        </p:nvSpPr>
        <p:spPr bwMode="auto">
          <a:xfrm>
            <a:off x="3895725" y="4902200"/>
            <a:ext cx="12017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数据部分</a:t>
            </a:r>
          </a:p>
        </p:txBody>
      </p:sp>
      <p:sp>
        <p:nvSpPr>
          <p:cNvPr id="114738" name="AutoShape 59"/>
          <p:cNvSpPr/>
          <p:nvPr/>
        </p:nvSpPr>
        <p:spPr bwMode="auto">
          <a:xfrm>
            <a:off x="5326063" y="3948113"/>
            <a:ext cx="160337" cy="742950"/>
          </a:xfrm>
          <a:prstGeom prst="rightBrace">
            <a:avLst>
              <a:gd name="adj1" fmla="val 38614"/>
              <a:gd name="adj2" fmla="val 50000"/>
            </a:avLst>
          </a:prstGeom>
          <a:noFill/>
          <a:ln w="9525">
            <a:solidFill>
              <a:schemeClr val="tx1"/>
            </a:solidFill>
            <a:round/>
          </a:ln>
        </p:spPr>
        <p:txBody>
          <a:bodyPr wrap="none" anchor="ctr"/>
          <a:lstStyle/>
          <a:p>
            <a:endParaRPr lang="zh-CN" altLang="en-US"/>
          </a:p>
        </p:txBody>
      </p:sp>
      <p:sp>
        <p:nvSpPr>
          <p:cNvPr id="114739" name="Freeform 60"/>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 name="T8" fmla="*/ 0 60000 65536"/>
              <a:gd name="T9" fmla="*/ 0 60000 65536"/>
              <a:gd name="T10" fmla="*/ 0 60000 65536"/>
              <a:gd name="T11" fmla="*/ 0 60000 65536"/>
              <a:gd name="T12" fmla="*/ 0 w 464"/>
              <a:gd name="T13" fmla="*/ 0 h 1624"/>
              <a:gd name="T14" fmla="*/ 464 w 464"/>
              <a:gd name="T15" fmla="*/ 1624 h 1624"/>
            </a:gdLst>
            <a:ahLst/>
            <a:cxnLst>
              <a:cxn ang="T8">
                <a:pos x="T0" y="T1"/>
              </a:cxn>
              <a:cxn ang="T9">
                <a:pos x="T2" y="T3"/>
              </a:cxn>
              <a:cxn ang="T10">
                <a:pos x="T4" y="T5"/>
              </a:cxn>
              <a:cxn ang="T11">
                <a:pos x="T6" y="T7"/>
              </a:cxn>
            </a:cxnLst>
            <a:rect l="T12" t="T13" r="T14" b="T15"/>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p:spPr>
        <p:txBody>
          <a:bodyPr/>
          <a:lstStyle/>
          <a:p>
            <a:endParaRPr lang="zh-CN" altLang="en-US"/>
          </a:p>
        </p:txBody>
      </p:sp>
      <p:grpSp>
        <p:nvGrpSpPr>
          <p:cNvPr id="10" name="Group 77"/>
          <p:cNvGrpSpPr/>
          <p:nvPr/>
        </p:nvGrpSpPr>
        <p:grpSpPr bwMode="auto">
          <a:xfrm>
            <a:off x="6416675" y="4560888"/>
            <a:ext cx="2476500" cy="1389062"/>
            <a:chOff x="4042" y="2873"/>
            <a:chExt cx="1560" cy="875"/>
          </a:xfrm>
        </p:grpSpPr>
        <p:sp>
          <p:nvSpPr>
            <p:cNvPr id="114744"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p:spPr>
          <p:txBody>
            <a:bodyPr wrap="none" anchor="ctr"/>
            <a:lstStyle/>
            <a:p>
              <a:endParaRPr lang="zh-CN" altLang="en-US"/>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pPr>
                <a:defRPr/>
              </a:pPr>
              <a:r>
                <a:rPr kumimoji="1" lang="zh-CN" altLang="en-US" sz="2000" dirty="0">
                  <a:latin typeface="Arial" panose="020B0604020202020204" pitchFamily="34" charset="0"/>
                  <a:ea typeface="黑体" panose="02010609060101010101" pitchFamily="49" charset="-122"/>
                </a:rPr>
                <a:t>若结果为 </a:t>
              </a:r>
              <a:r>
                <a:rPr kumimoji="1" lang="en-US" altLang="zh-CN" sz="2000" dirty="0">
                  <a:latin typeface="Arial" panose="020B0604020202020204" pitchFamily="34" charset="0"/>
                  <a:ea typeface="黑体" panose="02010609060101010101" pitchFamily="49" charset="-122"/>
                </a:rPr>
                <a:t>0, </a:t>
              </a:r>
              <a:r>
                <a:rPr kumimoji="1" lang="zh-CN" altLang="en-US" sz="2000" dirty="0">
                  <a:latin typeface="Arial" panose="020B0604020202020204" pitchFamily="34" charset="0"/>
                  <a:ea typeface="黑体" panose="02010609060101010101" pitchFamily="49" charset="-122"/>
                </a:rPr>
                <a:t>则保留；</a:t>
              </a:r>
            </a:p>
            <a:p>
              <a:pPr>
                <a:defRPr/>
              </a:pPr>
              <a:r>
                <a:rPr kumimoji="1" lang="zh-CN" altLang="en-US" sz="2000" dirty="0">
                  <a:latin typeface="Arial" panose="020B0604020202020204" pitchFamily="34" charset="0"/>
                  <a:ea typeface="黑体" panose="02010609060101010101" pitchFamily="49" charset="-122"/>
                </a:rPr>
                <a:t>否则，丢弃该数据报</a:t>
              </a:r>
            </a:p>
          </p:txBody>
        </p:sp>
      </p:grpSp>
      <p:grpSp>
        <p:nvGrpSpPr>
          <p:cNvPr id="11" name="Group 72"/>
          <p:cNvGrpSpPr/>
          <p:nvPr/>
        </p:nvGrpSpPr>
        <p:grpSpPr bwMode="auto">
          <a:xfrm>
            <a:off x="827088" y="4887913"/>
            <a:ext cx="2968625" cy="701675"/>
            <a:chOff x="521" y="3079"/>
            <a:chExt cx="1870" cy="442"/>
          </a:xfrm>
        </p:grpSpPr>
        <p:sp>
          <p:nvSpPr>
            <p:cNvPr id="114742" name="Text Box 63"/>
            <p:cNvSpPr txBox="1">
              <a:spLocks noChangeArrowheads="1"/>
            </p:cNvSpPr>
            <p:nvPr/>
          </p:nvSpPr>
          <p:spPr bwMode="auto">
            <a:xfrm>
              <a:off x="521" y="3079"/>
              <a:ext cx="1556" cy="442"/>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数据部分</a:t>
              </a:r>
            </a:p>
            <a:p>
              <a:pPr algn="ctr"/>
              <a:r>
                <a:rPr kumimoji="1" lang="zh-CN" altLang="en-US" sz="2000" dirty="0">
                  <a:latin typeface="Arial" panose="020B0604020202020204" pitchFamily="34" charset="0"/>
                </a:rPr>
                <a:t>不参与检验和的计算</a:t>
              </a:r>
            </a:p>
          </p:txBody>
        </p:sp>
        <p:sp>
          <p:nvSpPr>
            <p:cNvPr id="114743" name="Line 64"/>
            <p:cNvSpPr>
              <a:spLocks noChangeShapeType="1"/>
            </p:cNvSpPr>
            <p:nvPr/>
          </p:nvSpPr>
          <p:spPr bwMode="auto">
            <a:xfrm>
              <a:off x="2020" y="3266"/>
              <a:ext cx="371" cy="0"/>
            </a:xfrm>
            <a:prstGeom prst="line">
              <a:avLst/>
            </a:prstGeom>
            <a:noFill/>
            <a:ln w="9525">
              <a:solidFill>
                <a:schemeClr val="tx1"/>
              </a:solidFill>
              <a:round/>
              <a:tailEnd type="triangle" w="sm" len="med"/>
            </a:ln>
          </p:spPr>
          <p:txBody>
            <a:bodyPr/>
            <a:lstStyle/>
            <a:p>
              <a:endParaRPr lang="zh-CN" altLang="en-US"/>
            </a:p>
          </p:txBody>
        </p:sp>
      </p:grpSp>
    </p:spTree>
    <p:extLst>
      <p:ext uri="{BB962C8B-B14F-4D97-AF65-F5344CB8AC3E}">
        <p14:creationId xmlns:p14="http://schemas.microsoft.com/office/powerpoint/2010/main" val="41315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solidFill>
                  <a:srgbClr val="FF0000"/>
                </a:solidFill>
              </a:rPr>
              <a:t>转发和路由选择</a:t>
            </a:r>
            <a:r>
              <a:rPr lang="en-US" altLang="zh-CN" sz="2000" dirty="0" smtClean="0">
                <a:solidFill>
                  <a:srgbClr val="FF0000"/>
                </a:solidFill>
              </a:rPr>
              <a:t>: </a:t>
            </a:r>
            <a:r>
              <a:rPr lang="zh-CN" altLang="en-US" sz="2000" dirty="0" smtClean="0">
                <a:solidFill>
                  <a:srgbClr val="FF0000"/>
                </a:solidFill>
              </a:rPr>
              <a:t>数据平面和控制平面</a:t>
            </a:r>
            <a:endParaRPr lang="en-US" altLang="zh-CN" sz="2000" dirty="0" smtClean="0">
              <a:solidFill>
                <a:srgbClr val="FF0000"/>
              </a:solidFill>
            </a:endParaRPr>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40355912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a:stretch>
            <a:fillRect/>
          </a:stretch>
        </p:blipFill>
        <p:spPr bwMode="auto">
          <a:xfrm>
            <a:off x="2024063" y="1462088"/>
            <a:ext cx="4405312" cy="44227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Gill Sans MT" panose="020B0502020104020203" pitchFamily="34" charset="0"/>
              </a:rPr>
              <a:t>Header </a:t>
            </a:r>
            <a:r>
              <a:rPr lang="en-US" altLang="en-US" dirty="0">
                <a:latin typeface="Gill Sans MT" panose="020B0502020104020203" pitchFamily="34" charset="0"/>
              </a:rPr>
              <a:t>checksum calculation in binary</a:t>
            </a:r>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2209800" y="1295400"/>
            <a:ext cx="4724400" cy="46958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Gill Sans MT" panose="020B0502020104020203" pitchFamily="34" charset="0"/>
              </a:rPr>
              <a:t>Header </a:t>
            </a:r>
            <a:r>
              <a:rPr lang="en-US" altLang="en-US" dirty="0">
                <a:latin typeface="Gill Sans MT" panose="020B0502020104020203" pitchFamily="34" charset="0"/>
              </a:rPr>
              <a:t>checksum calculation in</a:t>
            </a:r>
            <a:r>
              <a:rPr lang="en-US" altLang="zh-CN" dirty="0">
                <a:latin typeface="Gill Sans MT" panose="020B0502020104020203" pitchFamily="34" charset="0"/>
              </a:rPr>
              <a:t> </a:t>
            </a:r>
            <a:r>
              <a:rPr lang="en-US" altLang="en-US" dirty="0">
                <a:latin typeface="Gill Sans MT" panose="020B0502020104020203" pitchFamily="34" charset="0"/>
              </a:rPr>
              <a:t>hexadecimal</a:t>
            </a: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571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571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571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571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571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572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572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572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572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572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572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572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572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572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572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573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573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573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573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573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573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573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573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573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573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574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574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574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574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574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574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574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574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574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574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575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5751" name="Group 41"/>
          <p:cNvGrpSpPr/>
          <p:nvPr/>
        </p:nvGrpSpPr>
        <p:grpSpPr bwMode="auto">
          <a:xfrm>
            <a:off x="1069975" y="3748088"/>
            <a:ext cx="131763" cy="69850"/>
            <a:chOff x="833" y="3024"/>
            <a:chExt cx="78" cy="51"/>
          </a:xfrm>
        </p:grpSpPr>
        <p:sp>
          <p:nvSpPr>
            <p:cNvPr id="115764"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5765"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5766"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5752" name="Group 45"/>
          <p:cNvGrpSpPr/>
          <p:nvPr/>
        </p:nvGrpSpPr>
        <p:grpSpPr bwMode="auto">
          <a:xfrm>
            <a:off x="8937625" y="3757613"/>
            <a:ext cx="131763" cy="66675"/>
            <a:chOff x="5432" y="3030"/>
            <a:chExt cx="78" cy="51"/>
          </a:xfrm>
        </p:grpSpPr>
        <p:sp>
          <p:nvSpPr>
            <p:cNvPr id="115761"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5762"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5763"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575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575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575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1116013" y="2708275"/>
            <a:ext cx="7866062" cy="2854326"/>
            <a:chOff x="703" y="1706"/>
            <a:chExt cx="4955" cy="1798"/>
          </a:xfrm>
        </p:grpSpPr>
        <p:sp useBgFill="1">
          <p:nvSpPr>
            <p:cNvPr id="115759" name="Text Box 74"/>
            <p:cNvSpPr txBox="1">
              <a:spLocks noChangeArrowheads="1"/>
            </p:cNvSpPr>
            <p:nvPr/>
          </p:nvSpPr>
          <p:spPr bwMode="auto">
            <a:xfrm>
              <a:off x="791" y="3174"/>
              <a:ext cx="3308" cy="330"/>
            </a:xfrm>
            <a:prstGeom prst="rect">
              <a:avLst/>
            </a:prstGeom>
            <a:ln w="9525">
              <a:noFill/>
              <a:miter lim="800000"/>
            </a:ln>
          </p:spPr>
          <p:txBody>
            <a:bodyPr wrap="none">
              <a:spAutoFit/>
            </a:bodyPr>
            <a:lstStyle/>
            <a:p>
              <a:r>
                <a:rPr lang="zh-CN" altLang="en-US" sz="2800" dirty="0">
                  <a:latin typeface="Arial" panose="020B0604020202020204" pitchFamily="34" charset="0"/>
                </a:rPr>
                <a:t>源地址和目的地址都各占 </a:t>
              </a:r>
              <a:r>
                <a:rPr lang="en-US" altLang="zh-CN" sz="2800" dirty="0">
                  <a:latin typeface="Arial" panose="020B0604020202020204" pitchFamily="34" charset="0"/>
                </a:rPr>
                <a:t>4 </a:t>
              </a:r>
              <a:r>
                <a:rPr lang="zh-CN" altLang="en-US" sz="2800" dirty="0">
                  <a:latin typeface="Arial" panose="020B0604020202020204" pitchFamily="34" charset="0"/>
                </a:rPr>
                <a:t>字节</a:t>
              </a:r>
            </a:p>
          </p:txBody>
        </p:sp>
        <p:sp>
          <p:nvSpPr>
            <p:cNvPr id="115760" name="Rectangle 75"/>
            <p:cNvSpPr>
              <a:spLocks noChangeArrowheads="1"/>
            </p:cNvSpPr>
            <p:nvPr/>
          </p:nvSpPr>
          <p:spPr bwMode="auto">
            <a:xfrm>
              <a:off x="703" y="1706"/>
              <a:ext cx="4955" cy="545"/>
            </a:xfrm>
            <a:prstGeom prst="rect">
              <a:avLst/>
            </a:prstGeom>
            <a:noFill/>
            <a:ln w="76200">
              <a:solidFill>
                <a:schemeClr val="hlink"/>
              </a:solidFill>
              <a:miter lim="800000"/>
            </a:ln>
          </p:spPr>
          <p:txBody>
            <a:bodyPr wrap="none" anchor="ctr"/>
            <a:lstStyle/>
            <a:p>
              <a:endParaRPr lang="zh-CN" altLang="en-US"/>
            </a:p>
          </p:txBody>
        </p:sp>
      </p:grpSp>
      <p:sp>
        <p:nvSpPr>
          <p:cNvPr id="115757"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5758"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17688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solidFill>
                  <a:srgbClr val="FF0000"/>
                </a:solidFill>
              </a:rPr>
              <a:t>IPv4 </a:t>
            </a:r>
            <a:r>
              <a:rPr lang="zh-CN" altLang="en-US" sz="2000" dirty="0" smtClean="0">
                <a:solidFill>
                  <a:srgbClr val="FF0000"/>
                </a:solidFill>
              </a:rPr>
              <a:t>数据报分片</a:t>
            </a:r>
            <a:endParaRPr lang="en-US" altLang="zh-CN" sz="2000" dirty="0" smtClean="0">
              <a:solidFill>
                <a:srgbClr val="FF0000"/>
              </a:solidFill>
            </a:endParaRPr>
          </a:p>
          <a:p>
            <a:pPr eaLnBrk="1" hangingPunct="1">
              <a:lnSpc>
                <a:spcPct val="90000"/>
              </a:lnSpc>
              <a:spcBef>
                <a:spcPts val="600"/>
              </a:spcBef>
              <a:defRPr/>
            </a:pPr>
            <a:r>
              <a:rPr lang="en-US" altLang="zh-CN" sz="2000" dirty="0" smtClean="0"/>
              <a:t>IPv4 </a:t>
            </a:r>
            <a:r>
              <a:rPr lang="zh-CN" altLang="en-US" sz="2000" dirty="0"/>
              <a:t>编址</a:t>
            </a:r>
            <a:endParaRPr lang="en-US" altLang="zh-CN" sz="2000" dirty="0"/>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8374353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lnSpc>
                <a:spcPct val="90000"/>
              </a:lnSpc>
              <a:spcBef>
                <a:spcPts val="600"/>
              </a:spcBef>
              <a:defRPr/>
            </a:pPr>
            <a:r>
              <a:rPr lang="en-US" altLang="zh-CN" dirty="0"/>
              <a:t>IPv4 </a:t>
            </a:r>
            <a:r>
              <a:rPr lang="zh-CN" altLang="en-US" dirty="0"/>
              <a:t>数据报分片</a:t>
            </a:r>
            <a:endParaRPr lang="en-US" altLang="zh-CN" dirty="0"/>
          </a:p>
        </p:txBody>
      </p:sp>
      <p:sp>
        <p:nvSpPr>
          <p:cNvPr id="72709" name="Rectangle 3"/>
          <p:cNvSpPr>
            <a:spLocks noGrp="1" noChangeArrowheads="1"/>
          </p:cNvSpPr>
          <p:nvPr>
            <p:ph type="body" idx="1"/>
          </p:nvPr>
        </p:nvSpPr>
        <p:spPr>
          <a:xfrm>
            <a:off x="209101" y="1096963"/>
            <a:ext cx="4573587" cy="4983162"/>
          </a:xfrm>
        </p:spPr>
        <p:txBody>
          <a:bodyPr/>
          <a:lstStyle/>
          <a:p>
            <a:pPr marL="0" indent="0" eaLnBrk="1" hangingPunct="1">
              <a:buNone/>
            </a:pPr>
            <a:r>
              <a:rPr lang="en-US" altLang="zh-CN" sz="2800" b="1" dirty="0" smtClean="0">
                <a:solidFill>
                  <a:srgbClr val="FF0000"/>
                </a:solidFill>
                <a:ea typeface="楷体" panose="02010609060101010101" pitchFamily="49" charset="-122"/>
                <a:cs typeface="Arial" panose="020B0604020202020204" pitchFamily="34" charset="0"/>
              </a:rPr>
              <a:t>IP</a:t>
            </a:r>
            <a:r>
              <a:rPr lang="zh-CN" altLang="en-US" sz="2800" b="1" dirty="0" smtClean="0">
                <a:solidFill>
                  <a:srgbClr val="FF0000"/>
                </a:solidFill>
                <a:ea typeface="楷体" panose="02010609060101010101" pitchFamily="49" charset="-122"/>
                <a:cs typeface="Arial" panose="020B0604020202020204" pitchFamily="34" charset="0"/>
              </a:rPr>
              <a:t>分片和重组</a:t>
            </a:r>
          </a:p>
          <a:p>
            <a:pPr eaLnBrk="1" hangingPunct="1"/>
            <a:r>
              <a:rPr lang="zh-CN" altLang="en-US" sz="2200" dirty="0" smtClean="0">
                <a:ea typeface="楷体" panose="02010609060101010101" pitchFamily="49" charset="-122"/>
                <a:cs typeface="Arial" panose="020B0604020202020204" pitchFamily="34" charset="0"/>
              </a:rPr>
              <a:t>网络链路具有 </a:t>
            </a:r>
            <a:r>
              <a:rPr lang="en-US" altLang="zh-CN" sz="2200" dirty="0" smtClean="0">
                <a:ea typeface="楷体" panose="02010609060101010101" pitchFamily="49" charset="-122"/>
                <a:cs typeface="Arial" panose="020B0604020202020204" pitchFamily="34" charset="0"/>
              </a:rPr>
              <a:t>MTU (</a:t>
            </a:r>
            <a:r>
              <a:rPr lang="zh-CN" altLang="en-US" sz="2200" dirty="0" smtClean="0">
                <a:ea typeface="楷体" panose="02010609060101010101" pitchFamily="49" charset="-122"/>
                <a:cs typeface="Arial" panose="020B0604020202020204" pitchFamily="34" charset="0"/>
              </a:rPr>
              <a:t>最大传输单位</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属性 </a:t>
            </a:r>
            <a:r>
              <a:rPr lang="en-US" altLang="zh-CN" sz="2200" dirty="0" smtClean="0">
                <a:ea typeface="楷体" panose="02010609060101010101" pitchFamily="49" charset="-122"/>
                <a:cs typeface="Arial" panose="020B0604020202020204" pitchFamily="34" charset="0"/>
              </a:rPr>
              <a:t>—— </a:t>
            </a:r>
            <a:r>
              <a:rPr lang="zh-CN" altLang="en-US" sz="2200" dirty="0" smtClean="0">
                <a:ea typeface="楷体" panose="02010609060101010101" pitchFamily="49" charset="-122"/>
                <a:cs typeface="Arial" panose="020B0604020202020204" pitchFamily="34" charset="0"/>
              </a:rPr>
              <a:t>是由链路层最大帧的限制决定的</a:t>
            </a:r>
          </a:p>
          <a:p>
            <a:pPr lvl="1" eaLnBrk="1" hangingPunct="1"/>
            <a:r>
              <a:rPr lang="zh-CN" altLang="en-US" sz="2200" dirty="0" smtClean="0">
                <a:ea typeface="楷体" panose="02010609060101010101" pitchFamily="49" charset="-122"/>
                <a:cs typeface="Arial" panose="020B0604020202020204" pitchFamily="34" charset="0"/>
              </a:rPr>
              <a:t>不同类型的链路有不同的</a:t>
            </a:r>
            <a:r>
              <a:rPr lang="en-US" altLang="zh-CN" sz="2200" dirty="0" smtClean="0">
                <a:ea typeface="楷体" panose="02010609060101010101" pitchFamily="49" charset="-122"/>
                <a:cs typeface="Arial" panose="020B0604020202020204" pitchFamily="34" charset="0"/>
              </a:rPr>
              <a:t>MTU</a:t>
            </a:r>
            <a:r>
              <a:rPr lang="zh-CN" altLang="en-US" sz="2200" dirty="0" smtClean="0">
                <a:ea typeface="楷体" panose="02010609060101010101" pitchFamily="49" charset="-122"/>
                <a:cs typeface="Arial" panose="020B0604020202020204" pitchFamily="34" charset="0"/>
              </a:rPr>
              <a:t>值 </a:t>
            </a:r>
          </a:p>
          <a:p>
            <a:pPr eaLnBrk="1" hangingPunct="1"/>
            <a:r>
              <a:rPr lang="zh-CN" altLang="en-US" sz="2200" dirty="0" smtClean="0">
                <a:ea typeface="楷体" panose="02010609060101010101" pitchFamily="49" charset="-122"/>
                <a:cs typeface="Arial" panose="020B0604020202020204" pitchFamily="34" charset="0"/>
              </a:rPr>
              <a:t>大的</a:t>
            </a:r>
            <a:r>
              <a:rPr lang="en-US" altLang="zh-CN" sz="2200" dirty="0" smtClean="0">
                <a:ea typeface="楷体" panose="02010609060101010101" pitchFamily="49" charset="-122"/>
                <a:cs typeface="Arial" panose="020B0604020202020204" pitchFamily="34" charset="0"/>
              </a:rPr>
              <a:t>IP</a:t>
            </a:r>
            <a:r>
              <a:rPr lang="zh-CN" altLang="en-US" sz="2200" dirty="0" smtClean="0">
                <a:ea typeface="楷体" panose="02010609060101010101" pitchFamily="49" charset="-122"/>
                <a:cs typeface="Arial" panose="020B0604020202020204" pitchFamily="34" charset="0"/>
              </a:rPr>
              <a:t>数据报在网络中会被分成小的分片</a:t>
            </a:r>
          </a:p>
          <a:p>
            <a:pPr lvl="1" eaLnBrk="1" hangingPunct="1"/>
            <a:r>
              <a:rPr lang="zh-CN" altLang="en-US" sz="2200" dirty="0" smtClean="0">
                <a:ea typeface="楷体" panose="02010609060101010101" pitchFamily="49" charset="-122"/>
                <a:cs typeface="Arial" panose="020B0604020202020204" pitchFamily="34" charset="0"/>
              </a:rPr>
              <a:t>一个数据报变成了几个数据报</a:t>
            </a:r>
          </a:p>
          <a:p>
            <a:pPr lvl="1" eaLnBrk="1" hangingPunct="1"/>
            <a:r>
              <a:rPr lang="zh-CN" altLang="en-US" sz="2200" dirty="0" smtClean="0">
                <a:ea typeface="楷体" panose="02010609060101010101" pitchFamily="49" charset="-122"/>
                <a:cs typeface="Arial" panose="020B0604020202020204" pitchFamily="34" charset="0"/>
              </a:rPr>
              <a:t>重组只在目的主机进行</a:t>
            </a:r>
          </a:p>
          <a:p>
            <a:pPr lvl="1" eaLnBrk="1" hangingPunct="1"/>
            <a:r>
              <a:rPr lang="zh-CN" altLang="en-US" sz="2200" dirty="0" smtClean="0">
                <a:ea typeface="楷体" panose="02010609060101010101" pitchFamily="49" charset="-122"/>
                <a:cs typeface="Arial" panose="020B0604020202020204" pitchFamily="34" charset="0"/>
              </a:rPr>
              <a:t>数据报头部的标识、标志以及片偏移字段用于目的主机对接收的分片进行重组</a:t>
            </a:r>
          </a:p>
        </p:txBody>
      </p:sp>
      <p:sp>
        <p:nvSpPr>
          <p:cNvPr id="72710" name="Freeform 4"/>
          <p:cNvSpPr>
            <a:spLocks/>
          </p:cNvSpPr>
          <p:nvPr/>
        </p:nvSpPr>
        <p:spPr bwMode="auto">
          <a:xfrm>
            <a:off x="5402263" y="1690688"/>
            <a:ext cx="2436812" cy="225583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2711" name="Freeform 5"/>
          <p:cNvSpPr>
            <a:spLocks/>
          </p:cNvSpPr>
          <p:nvPr/>
        </p:nvSpPr>
        <p:spPr bwMode="auto">
          <a:xfrm>
            <a:off x="5402263" y="4092575"/>
            <a:ext cx="1976437"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2712" name="Line 16"/>
          <p:cNvSpPr>
            <a:spLocks noChangeShapeType="1"/>
          </p:cNvSpPr>
          <p:nvPr/>
        </p:nvSpPr>
        <p:spPr bwMode="auto">
          <a:xfrm flipV="1">
            <a:off x="5475288" y="2646363"/>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3" name="Line 17"/>
          <p:cNvSpPr>
            <a:spLocks noChangeShapeType="1"/>
          </p:cNvSpPr>
          <p:nvPr/>
        </p:nvSpPr>
        <p:spPr bwMode="auto">
          <a:xfrm>
            <a:off x="6051550" y="1971675"/>
            <a:ext cx="658813"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4" name="Line 18"/>
          <p:cNvSpPr>
            <a:spLocks noChangeShapeType="1"/>
          </p:cNvSpPr>
          <p:nvPr/>
        </p:nvSpPr>
        <p:spPr bwMode="auto">
          <a:xfrm>
            <a:off x="6897688" y="2308225"/>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5" name="Line 19"/>
          <p:cNvSpPr>
            <a:spLocks noChangeShapeType="1"/>
          </p:cNvSpPr>
          <p:nvPr/>
        </p:nvSpPr>
        <p:spPr bwMode="auto">
          <a:xfrm>
            <a:off x="5800725" y="2084388"/>
            <a:ext cx="1588" cy="582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6" name="Line 20"/>
          <p:cNvSpPr>
            <a:spLocks noChangeShapeType="1"/>
          </p:cNvSpPr>
          <p:nvPr/>
        </p:nvSpPr>
        <p:spPr bwMode="auto">
          <a:xfrm>
            <a:off x="6035675" y="2738438"/>
            <a:ext cx="97155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7" name="Line 21"/>
          <p:cNvSpPr>
            <a:spLocks noChangeShapeType="1"/>
          </p:cNvSpPr>
          <p:nvPr/>
        </p:nvSpPr>
        <p:spPr bwMode="auto">
          <a:xfrm flipH="1" flipV="1">
            <a:off x="7308850" y="3268663"/>
            <a:ext cx="476250" cy="687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8" name="Line 22"/>
          <p:cNvSpPr>
            <a:spLocks noChangeShapeType="1"/>
          </p:cNvSpPr>
          <p:nvPr/>
        </p:nvSpPr>
        <p:spPr bwMode="auto">
          <a:xfrm flipH="1">
            <a:off x="6059488" y="2276475"/>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Line 23"/>
          <p:cNvSpPr>
            <a:spLocks noChangeShapeType="1"/>
          </p:cNvSpPr>
          <p:nvPr/>
        </p:nvSpPr>
        <p:spPr bwMode="auto">
          <a:xfrm flipH="1">
            <a:off x="6069013" y="1716088"/>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0" name="Line 24"/>
          <p:cNvSpPr>
            <a:spLocks noChangeShapeType="1"/>
          </p:cNvSpPr>
          <p:nvPr/>
        </p:nvSpPr>
        <p:spPr bwMode="auto">
          <a:xfrm flipH="1">
            <a:off x="6786563" y="1892300"/>
            <a:ext cx="273050" cy="2365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1" name="Line 119"/>
          <p:cNvSpPr>
            <a:spLocks noChangeShapeType="1"/>
          </p:cNvSpPr>
          <p:nvPr/>
        </p:nvSpPr>
        <p:spPr bwMode="auto">
          <a:xfrm flipH="1">
            <a:off x="7265988" y="4268788"/>
            <a:ext cx="636587" cy="8778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6" name="Group 199"/>
          <p:cNvGrpSpPr>
            <a:grpSpLocks/>
          </p:cNvGrpSpPr>
          <p:nvPr/>
        </p:nvGrpSpPr>
        <p:grpSpPr bwMode="auto">
          <a:xfrm>
            <a:off x="5808663" y="3017838"/>
            <a:ext cx="1222375" cy="403225"/>
            <a:chOff x="3152" y="1862"/>
            <a:chExt cx="770" cy="254"/>
          </a:xfrm>
        </p:grpSpPr>
        <p:grpSp>
          <p:nvGrpSpPr>
            <p:cNvPr id="72834" name="Group 120"/>
            <p:cNvGrpSpPr>
              <a:grpSpLocks/>
            </p:cNvGrpSpPr>
            <p:nvPr/>
          </p:nvGrpSpPr>
          <p:grpSpPr bwMode="auto">
            <a:xfrm rot="1433392">
              <a:off x="3152" y="1862"/>
              <a:ext cx="648" cy="108"/>
              <a:chOff x="4712" y="1742"/>
              <a:chExt cx="648" cy="108"/>
            </a:xfrm>
          </p:grpSpPr>
          <p:sp>
            <p:nvSpPr>
              <p:cNvPr id="7283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3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283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 name="Text Box 136"/>
          <p:cNvSpPr txBox="1">
            <a:spLocks noChangeArrowheads="1"/>
          </p:cNvSpPr>
          <p:nvPr/>
        </p:nvSpPr>
        <p:spPr bwMode="auto">
          <a:xfrm>
            <a:off x="7419975" y="2303463"/>
            <a:ext cx="18319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分片</a:t>
            </a:r>
            <a:r>
              <a:rPr lang="en-US" altLang="zh-CN" sz="1600" i="1" u="none">
                <a:solidFill>
                  <a:srgbClr val="CC0000"/>
                </a:solidFill>
                <a:ea typeface="楷体" panose="02010609060101010101" pitchFamily="49" charset="-122"/>
                <a:cs typeface="Arial" panose="020B0604020202020204" pitchFamily="34" charset="0"/>
              </a:rPr>
              <a:t>:</a:t>
            </a:r>
            <a:r>
              <a:rPr lang="en-US" altLang="zh-CN" sz="1600" u="none">
                <a:ea typeface="楷体" panose="02010609060101010101" pitchFamily="49" charset="-122"/>
                <a:cs typeface="Arial" panose="020B0604020202020204" pitchFamily="34" charset="0"/>
              </a:rPr>
              <a:t> </a:t>
            </a:r>
          </a:p>
          <a:p>
            <a:r>
              <a:rPr lang="en-US" altLang="zh-CN" sz="1600" b="1" i="1" u="none">
                <a:solidFill>
                  <a:srgbClr val="000099"/>
                </a:solidFill>
                <a:ea typeface="楷体" panose="02010609060101010101" pitchFamily="49" charset="-122"/>
                <a:cs typeface="Arial" panose="020B0604020202020204" pitchFamily="34" charset="0"/>
              </a:rPr>
              <a:t>in:</a:t>
            </a:r>
            <a:r>
              <a:rPr lang="en-US" altLang="zh-CN" sz="1600" u="none">
                <a:ea typeface="楷体" panose="02010609060101010101" pitchFamily="49" charset="-122"/>
                <a:cs typeface="Arial" panose="020B0604020202020204" pitchFamily="34" charset="0"/>
              </a:rPr>
              <a:t> 1</a:t>
            </a:r>
            <a:r>
              <a:rPr lang="zh-CN" altLang="en-US" sz="1600" u="none">
                <a:ea typeface="楷体" panose="02010609060101010101" pitchFamily="49" charset="-122"/>
                <a:cs typeface="Arial" panose="020B0604020202020204" pitchFamily="34" charset="0"/>
              </a:rPr>
              <a:t>个大数据报</a:t>
            </a:r>
            <a:endParaRPr lang="en-US" altLang="zh-CN" sz="1600" u="none">
              <a:ea typeface="楷体" panose="02010609060101010101" pitchFamily="49" charset="-122"/>
              <a:cs typeface="Arial" panose="020B0604020202020204" pitchFamily="34" charset="0"/>
            </a:endParaRPr>
          </a:p>
          <a:p>
            <a:r>
              <a:rPr lang="en-US" altLang="zh-CN" sz="1600" b="1" i="1" u="none">
                <a:solidFill>
                  <a:srgbClr val="000099"/>
                </a:solidFill>
                <a:ea typeface="楷体" panose="02010609060101010101" pitchFamily="49" charset="-122"/>
                <a:cs typeface="Arial" panose="020B0604020202020204" pitchFamily="34" charset="0"/>
              </a:rPr>
              <a:t>out:</a:t>
            </a:r>
            <a:r>
              <a:rPr lang="en-US" altLang="zh-CN" sz="1600" u="none">
                <a:ea typeface="楷体" panose="02010609060101010101" pitchFamily="49" charset="-122"/>
                <a:cs typeface="Arial" panose="020B0604020202020204" pitchFamily="34" charset="0"/>
              </a:rPr>
              <a:t> 3</a:t>
            </a:r>
            <a:r>
              <a:rPr lang="zh-CN" altLang="en-US" sz="1600" u="none">
                <a:ea typeface="楷体" panose="02010609060101010101" pitchFamily="49" charset="-122"/>
                <a:cs typeface="Arial" panose="020B0604020202020204" pitchFamily="34" charset="0"/>
              </a:rPr>
              <a:t>个小数据报</a:t>
            </a:r>
            <a:endParaRPr lang="en-US" altLang="zh-CN" u="none">
              <a:ea typeface="楷体" panose="02010609060101010101" pitchFamily="49" charset="-122"/>
              <a:cs typeface="Arial" panose="020B0604020202020204" pitchFamily="34" charset="0"/>
            </a:endParaRPr>
          </a:p>
        </p:txBody>
      </p:sp>
      <p:sp>
        <p:nvSpPr>
          <p:cNvPr id="72724" name="Line 118"/>
          <p:cNvSpPr>
            <a:spLocks noChangeShapeType="1"/>
          </p:cNvSpPr>
          <p:nvPr/>
        </p:nvSpPr>
        <p:spPr bwMode="auto">
          <a:xfrm>
            <a:off x="6289675" y="5240338"/>
            <a:ext cx="287338"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 name="Group 220"/>
          <p:cNvGrpSpPr>
            <a:grpSpLocks/>
          </p:cNvGrpSpPr>
          <p:nvPr/>
        </p:nvGrpSpPr>
        <p:grpSpPr bwMode="auto">
          <a:xfrm>
            <a:off x="6211888" y="4414838"/>
            <a:ext cx="708025" cy="558800"/>
            <a:chOff x="3406" y="2742"/>
            <a:chExt cx="446" cy="352"/>
          </a:xfrm>
        </p:grpSpPr>
        <p:grpSp>
          <p:nvGrpSpPr>
            <p:cNvPr id="72822" name="Group 137"/>
            <p:cNvGrpSpPr>
              <a:grpSpLocks/>
            </p:cNvGrpSpPr>
            <p:nvPr/>
          </p:nvGrpSpPr>
          <p:grpSpPr bwMode="auto">
            <a:xfrm rot="-10773343">
              <a:off x="3566" y="2742"/>
              <a:ext cx="282" cy="108"/>
              <a:chOff x="5078" y="1860"/>
              <a:chExt cx="282" cy="108"/>
            </a:xfrm>
          </p:grpSpPr>
          <p:sp>
            <p:nvSpPr>
              <p:cNvPr id="7283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3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823" name="Group 140"/>
            <p:cNvGrpSpPr>
              <a:grpSpLocks/>
            </p:cNvGrpSpPr>
            <p:nvPr/>
          </p:nvGrpSpPr>
          <p:grpSpPr bwMode="auto">
            <a:xfrm rot="-10773343">
              <a:off x="3568" y="2864"/>
              <a:ext cx="282" cy="108"/>
              <a:chOff x="5078" y="1860"/>
              <a:chExt cx="282" cy="108"/>
            </a:xfrm>
          </p:grpSpPr>
          <p:sp>
            <p:nvSpPr>
              <p:cNvPr id="7283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3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824" name="Group 143"/>
            <p:cNvGrpSpPr>
              <a:grpSpLocks/>
            </p:cNvGrpSpPr>
            <p:nvPr/>
          </p:nvGrpSpPr>
          <p:grpSpPr bwMode="auto">
            <a:xfrm rot="-10773343">
              <a:off x="3570" y="2986"/>
              <a:ext cx="282" cy="108"/>
              <a:chOff x="5078" y="1860"/>
              <a:chExt cx="282" cy="108"/>
            </a:xfrm>
          </p:grpSpPr>
          <p:sp>
            <p:nvSpPr>
              <p:cNvPr id="7282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2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282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2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2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6" name="Group 233"/>
          <p:cNvGrpSpPr>
            <a:grpSpLocks/>
          </p:cNvGrpSpPr>
          <p:nvPr/>
        </p:nvGrpSpPr>
        <p:grpSpPr bwMode="auto">
          <a:xfrm>
            <a:off x="5092700" y="3933825"/>
            <a:ext cx="1279525" cy="490538"/>
            <a:chOff x="2701" y="2439"/>
            <a:chExt cx="806" cy="309"/>
          </a:xfrm>
        </p:grpSpPr>
        <p:grpSp>
          <p:nvGrpSpPr>
            <p:cNvPr id="72816" name="Group 232"/>
            <p:cNvGrpSpPr>
              <a:grpSpLocks/>
            </p:cNvGrpSpPr>
            <p:nvPr/>
          </p:nvGrpSpPr>
          <p:grpSpPr bwMode="auto">
            <a:xfrm>
              <a:off x="2701" y="2639"/>
              <a:ext cx="806" cy="109"/>
              <a:chOff x="2540" y="2639"/>
              <a:chExt cx="806" cy="109"/>
            </a:xfrm>
          </p:grpSpPr>
          <p:grpSp>
            <p:nvGrpSpPr>
              <p:cNvPr id="72818" name="Group 149"/>
              <p:cNvGrpSpPr>
                <a:grpSpLocks/>
              </p:cNvGrpSpPr>
              <p:nvPr/>
            </p:nvGrpSpPr>
            <p:grpSpPr bwMode="auto">
              <a:xfrm rot="10793026">
                <a:off x="2697" y="2639"/>
                <a:ext cx="649" cy="109"/>
                <a:chOff x="4712" y="1742"/>
                <a:chExt cx="648" cy="108"/>
              </a:xfrm>
            </p:grpSpPr>
            <p:sp>
              <p:nvSpPr>
                <p:cNvPr id="7282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282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7281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817" name="Text Box 153"/>
            <p:cNvSpPr txBox="1">
              <a:spLocks noChangeArrowheads="1"/>
            </p:cNvSpPr>
            <p:nvPr/>
          </p:nvSpPr>
          <p:spPr bwMode="auto">
            <a:xfrm>
              <a:off x="2810" y="2439"/>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重组</a:t>
              </a:r>
              <a:endParaRPr lang="en-US" altLang="zh-CN" i="1" u="none">
                <a:solidFill>
                  <a:srgbClr val="CC0000"/>
                </a:solidFill>
                <a:ea typeface="楷体" panose="02010609060101010101" pitchFamily="49" charset="-122"/>
                <a:cs typeface="Arial" panose="020B0604020202020204" pitchFamily="34" charset="0"/>
              </a:endParaRPr>
            </a:p>
          </p:txBody>
        </p:sp>
      </p:grpSp>
      <p:grpSp>
        <p:nvGrpSpPr>
          <p:cNvPr id="72727" name="Group 162"/>
          <p:cNvGrpSpPr>
            <a:grpSpLocks/>
          </p:cNvGrpSpPr>
          <p:nvPr/>
        </p:nvGrpSpPr>
        <p:grpSpPr bwMode="auto">
          <a:xfrm>
            <a:off x="4654550" y="1770063"/>
            <a:ext cx="838200" cy="1720850"/>
            <a:chOff x="2345" y="1140"/>
            <a:chExt cx="528" cy="1084"/>
          </a:xfrm>
        </p:grpSpPr>
        <p:sp>
          <p:nvSpPr>
            <p:cNvPr id="7280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809" name="Group 155"/>
            <p:cNvGrpSpPr>
              <a:grpSpLocks/>
            </p:cNvGrpSpPr>
            <p:nvPr/>
          </p:nvGrpSpPr>
          <p:grpSpPr bwMode="auto">
            <a:xfrm>
              <a:off x="2345" y="1140"/>
              <a:ext cx="503" cy="444"/>
              <a:chOff x="-44" y="1473"/>
              <a:chExt cx="981" cy="1105"/>
            </a:xfrm>
          </p:grpSpPr>
          <p:pic>
            <p:nvPicPr>
              <p:cNvPr id="7281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5" name="Freeform 15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281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2811" name="Group 159"/>
            <p:cNvGrpSpPr>
              <a:grpSpLocks/>
            </p:cNvGrpSpPr>
            <p:nvPr/>
          </p:nvGrpSpPr>
          <p:grpSpPr bwMode="auto">
            <a:xfrm>
              <a:off x="2357" y="1780"/>
              <a:ext cx="503" cy="444"/>
              <a:chOff x="-44" y="1473"/>
              <a:chExt cx="981" cy="1105"/>
            </a:xfrm>
          </p:grpSpPr>
          <p:pic>
            <p:nvPicPr>
              <p:cNvPr id="7281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3" name="Freeform 16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2728" name="Group 163"/>
          <p:cNvGrpSpPr>
            <a:grpSpLocks/>
          </p:cNvGrpSpPr>
          <p:nvPr/>
        </p:nvGrpSpPr>
        <p:grpSpPr bwMode="auto">
          <a:xfrm>
            <a:off x="6775450" y="2957513"/>
            <a:ext cx="698500" cy="355600"/>
            <a:chOff x="4396" y="1245"/>
            <a:chExt cx="672" cy="248"/>
          </a:xfrm>
        </p:grpSpPr>
        <p:sp>
          <p:nvSpPr>
            <p:cNvPr id="7279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9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80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801" name="Group 167"/>
            <p:cNvGrpSpPr>
              <a:grpSpLocks/>
            </p:cNvGrpSpPr>
            <p:nvPr/>
          </p:nvGrpSpPr>
          <p:grpSpPr bwMode="auto">
            <a:xfrm>
              <a:off x="4530" y="1287"/>
              <a:ext cx="377" cy="75"/>
              <a:chOff x="2468" y="1332"/>
              <a:chExt cx="310" cy="60"/>
            </a:xfrm>
          </p:grpSpPr>
          <p:sp>
            <p:nvSpPr>
              <p:cNvPr id="7280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80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80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29" name="Group 172"/>
          <p:cNvGrpSpPr>
            <a:grpSpLocks/>
          </p:cNvGrpSpPr>
          <p:nvPr/>
        </p:nvGrpSpPr>
        <p:grpSpPr bwMode="auto">
          <a:xfrm>
            <a:off x="5562600" y="1852613"/>
            <a:ext cx="698500" cy="355600"/>
            <a:chOff x="4396" y="1245"/>
            <a:chExt cx="672" cy="248"/>
          </a:xfrm>
        </p:grpSpPr>
        <p:sp>
          <p:nvSpPr>
            <p:cNvPr id="727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93" name="Group 176"/>
            <p:cNvGrpSpPr>
              <a:grpSpLocks/>
            </p:cNvGrpSpPr>
            <p:nvPr/>
          </p:nvGrpSpPr>
          <p:grpSpPr bwMode="auto">
            <a:xfrm>
              <a:off x="4530" y="1287"/>
              <a:ext cx="377" cy="75"/>
              <a:chOff x="2468" y="1332"/>
              <a:chExt cx="310" cy="60"/>
            </a:xfrm>
          </p:grpSpPr>
          <p:sp>
            <p:nvSpPr>
              <p:cNvPr id="7279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9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9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0" name="Group 181"/>
          <p:cNvGrpSpPr>
            <a:grpSpLocks/>
          </p:cNvGrpSpPr>
          <p:nvPr/>
        </p:nvGrpSpPr>
        <p:grpSpPr bwMode="auto">
          <a:xfrm>
            <a:off x="5568950" y="2487613"/>
            <a:ext cx="698500" cy="355600"/>
            <a:chOff x="4396" y="1245"/>
            <a:chExt cx="672" cy="248"/>
          </a:xfrm>
        </p:grpSpPr>
        <p:sp>
          <p:nvSpPr>
            <p:cNvPr id="7278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8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8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85" name="Group 185"/>
            <p:cNvGrpSpPr>
              <a:grpSpLocks/>
            </p:cNvGrpSpPr>
            <p:nvPr/>
          </p:nvGrpSpPr>
          <p:grpSpPr bwMode="auto">
            <a:xfrm>
              <a:off x="4530" y="1287"/>
              <a:ext cx="377" cy="75"/>
              <a:chOff x="2468" y="1332"/>
              <a:chExt cx="310" cy="60"/>
            </a:xfrm>
          </p:grpSpPr>
          <p:sp>
            <p:nvSpPr>
              <p:cNvPr id="7278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8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8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1" name="Group 190"/>
          <p:cNvGrpSpPr>
            <a:grpSpLocks/>
          </p:cNvGrpSpPr>
          <p:nvPr/>
        </p:nvGrpSpPr>
        <p:grpSpPr bwMode="auto">
          <a:xfrm>
            <a:off x="6400800" y="2062163"/>
            <a:ext cx="698500" cy="355600"/>
            <a:chOff x="4396" y="1245"/>
            <a:chExt cx="672" cy="248"/>
          </a:xfrm>
        </p:grpSpPr>
        <p:sp>
          <p:nvSpPr>
            <p:cNvPr id="727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77" name="Group 194"/>
            <p:cNvGrpSpPr>
              <a:grpSpLocks/>
            </p:cNvGrpSpPr>
            <p:nvPr/>
          </p:nvGrpSpPr>
          <p:grpSpPr bwMode="auto">
            <a:xfrm>
              <a:off x="4530" y="1287"/>
              <a:ext cx="377" cy="75"/>
              <a:chOff x="2468" y="1332"/>
              <a:chExt cx="310" cy="60"/>
            </a:xfrm>
          </p:grpSpPr>
          <p:sp>
            <p:nvSpPr>
              <p:cNvPr id="7278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8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7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0" name="Group 200"/>
          <p:cNvGrpSpPr>
            <a:grpSpLocks/>
          </p:cNvGrpSpPr>
          <p:nvPr/>
        </p:nvGrpSpPr>
        <p:grpSpPr bwMode="auto">
          <a:xfrm>
            <a:off x="7226300" y="3165475"/>
            <a:ext cx="1033463" cy="801688"/>
            <a:chOff x="4045" y="1955"/>
            <a:chExt cx="651" cy="505"/>
          </a:xfrm>
        </p:grpSpPr>
        <p:grpSp>
          <p:nvGrpSpPr>
            <p:cNvPr id="72762" name="Group 123"/>
            <p:cNvGrpSpPr>
              <a:grpSpLocks/>
            </p:cNvGrpSpPr>
            <p:nvPr/>
          </p:nvGrpSpPr>
          <p:grpSpPr bwMode="auto">
            <a:xfrm rot="3346875">
              <a:off x="3958" y="2042"/>
              <a:ext cx="282" cy="108"/>
              <a:chOff x="5078" y="1860"/>
              <a:chExt cx="282" cy="108"/>
            </a:xfrm>
          </p:grpSpPr>
          <p:sp>
            <p:nvSpPr>
              <p:cNvPr id="7277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77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763" name="Group 126"/>
            <p:cNvGrpSpPr>
              <a:grpSpLocks/>
            </p:cNvGrpSpPr>
            <p:nvPr/>
          </p:nvGrpSpPr>
          <p:grpSpPr bwMode="auto">
            <a:xfrm rot="3215306">
              <a:off x="4158" y="2108"/>
              <a:ext cx="282" cy="108"/>
              <a:chOff x="5078" y="1860"/>
              <a:chExt cx="282" cy="108"/>
            </a:xfrm>
          </p:grpSpPr>
          <p:sp>
            <p:nvSpPr>
              <p:cNvPr id="7277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77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764" name="Group 129"/>
            <p:cNvGrpSpPr>
              <a:grpSpLocks/>
            </p:cNvGrpSpPr>
            <p:nvPr/>
          </p:nvGrpSpPr>
          <p:grpSpPr bwMode="auto">
            <a:xfrm rot="3051000">
              <a:off x="4380" y="2184"/>
              <a:ext cx="282" cy="108"/>
              <a:chOff x="5078" y="1860"/>
              <a:chExt cx="282" cy="108"/>
            </a:xfrm>
          </p:grpSpPr>
          <p:sp>
            <p:nvSpPr>
              <p:cNvPr id="7276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76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276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33" name="Group 201"/>
          <p:cNvGrpSpPr>
            <a:grpSpLocks/>
          </p:cNvGrpSpPr>
          <p:nvPr/>
        </p:nvGrpSpPr>
        <p:grpSpPr bwMode="auto">
          <a:xfrm>
            <a:off x="7499350" y="3948113"/>
            <a:ext cx="698500" cy="355600"/>
            <a:chOff x="4396" y="1245"/>
            <a:chExt cx="672" cy="248"/>
          </a:xfrm>
        </p:grpSpPr>
        <p:sp>
          <p:nvSpPr>
            <p:cNvPr id="7275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5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5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57" name="Group 205"/>
            <p:cNvGrpSpPr>
              <a:grpSpLocks/>
            </p:cNvGrpSpPr>
            <p:nvPr/>
          </p:nvGrpSpPr>
          <p:grpSpPr bwMode="auto">
            <a:xfrm>
              <a:off x="4530" y="1287"/>
              <a:ext cx="377" cy="75"/>
              <a:chOff x="2468" y="1332"/>
              <a:chExt cx="310" cy="60"/>
            </a:xfrm>
          </p:grpSpPr>
          <p:sp>
            <p:nvSpPr>
              <p:cNvPr id="7276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6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5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4" name="Group 210"/>
          <p:cNvGrpSpPr>
            <a:grpSpLocks/>
          </p:cNvGrpSpPr>
          <p:nvPr/>
        </p:nvGrpSpPr>
        <p:grpSpPr bwMode="auto">
          <a:xfrm>
            <a:off x="6596063" y="5016500"/>
            <a:ext cx="698500" cy="355600"/>
            <a:chOff x="4396" y="1245"/>
            <a:chExt cx="672" cy="248"/>
          </a:xfrm>
        </p:grpSpPr>
        <p:sp>
          <p:nvSpPr>
            <p:cNvPr id="7274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4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4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49" name="Group 214"/>
            <p:cNvGrpSpPr>
              <a:grpSpLocks/>
            </p:cNvGrpSpPr>
            <p:nvPr/>
          </p:nvGrpSpPr>
          <p:grpSpPr bwMode="auto">
            <a:xfrm>
              <a:off x="4530" y="1287"/>
              <a:ext cx="377" cy="75"/>
              <a:chOff x="2468" y="1332"/>
              <a:chExt cx="310" cy="60"/>
            </a:xfrm>
          </p:grpSpPr>
          <p:sp>
            <p:nvSpPr>
              <p:cNvPr id="7275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5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5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5" name="Group 221"/>
          <p:cNvGrpSpPr>
            <a:grpSpLocks/>
          </p:cNvGrpSpPr>
          <p:nvPr/>
        </p:nvGrpSpPr>
        <p:grpSpPr bwMode="auto">
          <a:xfrm>
            <a:off x="5557838" y="4462463"/>
            <a:ext cx="738187" cy="1385887"/>
            <a:chOff x="2345" y="1140"/>
            <a:chExt cx="528" cy="1084"/>
          </a:xfrm>
        </p:grpSpPr>
        <p:sp>
          <p:nvSpPr>
            <p:cNvPr id="7273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739" name="Group 225"/>
            <p:cNvGrpSpPr>
              <a:grpSpLocks/>
            </p:cNvGrpSpPr>
            <p:nvPr/>
          </p:nvGrpSpPr>
          <p:grpSpPr bwMode="auto">
            <a:xfrm>
              <a:off x="2345" y="1140"/>
              <a:ext cx="503" cy="444"/>
              <a:chOff x="-44" y="1473"/>
              <a:chExt cx="981" cy="1105"/>
            </a:xfrm>
          </p:grpSpPr>
          <p:pic>
            <p:nvPicPr>
              <p:cNvPr id="7274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5" name="Freeform 22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274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2741" name="Group 229"/>
            <p:cNvGrpSpPr>
              <a:grpSpLocks/>
            </p:cNvGrpSpPr>
            <p:nvPr/>
          </p:nvGrpSpPr>
          <p:grpSpPr bwMode="auto">
            <a:xfrm>
              <a:off x="2357" y="1780"/>
              <a:ext cx="503" cy="444"/>
              <a:chOff x="-44" y="1473"/>
              <a:chExt cx="981" cy="1105"/>
            </a:xfrm>
          </p:grpSpPr>
          <p:pic>
            <p:nvPicPr>
              <p:cNvPr id="7274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3" name="Freeform 2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2660559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1000"/>
                                        <p:tgtEl>
                                          <p:spTgt spid="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wipe(up)">
                                      <p:cBhvr>
                                        <p:cTn id="12" dur="1000"/>
                                        <p:tgtEl>
                                          <p:spTgt spid="220"/>
                                        </p:tgtEl>
                                      </p:cBhvr>
                                    </p:animEffect>
                                  </p:childTnLst>
                                </p:cTn>
                              </p:par>
                              <p:par>
                                <p:cTn id="13" presetID="9" presetClass="entr" presetSubtype="0" fill="hold" nodeType="withEffect">
                                  <p:stCondLst>
                                    <p:cond delay="0"/>
                                  </p:stCondLst>
                                  <p:childTnLst>
                                    <p:set>
                                      <p:cBhvr>
                                        <p:cTn id="14" dur="1" fill="hold">
                                          <p:stCondLst>
                                            <p:cond delay="0"/>
                                          </p:stCondLst>
                                        </p:cTn>
                                        <p:tgtEl>
                                          <p:spTgt spid="151">
                                            <p:txEl>
                                              <p:pRg st="0" end="0"/>
                                            </p:txEl>
                                          </p:spTgt>
                                        </p:tgtEl>
                                        <p:attrNameLst>
                                          <p:attrName>style.visibility</p:attrName>
                                        </p:attrNameLst>
                                      </p:cBhvr>
                                      <p:to>
                                        <p:strVal val="visible"/>
                                      </p:to>
                                    </p:set>
                                    <p:animEffect transition="in" filter="dissolve">
                                      <p:cBhvr>
                                        <p:cTn id="15" dur="500"/>
                                        <p:tgtEl>
                                          <p:spTgt spid="151">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1">
                                            <p:txEl>
                                              <p:pRg st="1" end="1"/>
                                            </p:txEl>
                                          </p:spTgt>
                                        </p:tgtEl>
                                        <p:attrNameLst>
                                          <p:attrName>style.visibility</p:attrName>
                                        </p:attrNameLst>
                                      </p:cBhvr>
                                      <p:to>
                                        <p:strVal val="visible"/>
                                      </p:to>
                                    </p:set>
                                    <p:animEffect transition="in" filter="dissolve">
                                      <p:cBhvr>
                                        <p:cTn id="18" dur="500"/>
                                        <p:tgtEl>
                                          <p:spTgt spid="151">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
                                            <p:txEl>
                                              <p:pRg st="2" end="2"/>
                                            </p:txEl>
                                          </p:spTgt>
                                        </p:tgtEl>
                                        <p:attrNameLst>
                                          <p:attrName>style.visibility</p:attrName>
                                        </p:attrNameLst>
                                      </p:cBhvr>
                                      <p:to>
                                        <p:strVal val="visible"/>
                                      </p:to>
                                    </p:set>
                                    <p:animEffect transition="in" filter="dissolve">
                                      <p:cBhvr>
                                        <p:cTn id="21" dur="500"/>
                                        <p:tgtEl>
                                          <p:spTgt spid="151">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wipe(right)">
                                      <p:cBhvr>
                                        <p:cTn id="26" dur="1000"/>
                                        <p:tgtEl>
                                          <p:spTgt spid="15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wipe(right)">
                                      <p:cBhvr>
                                        <p:cTn id="31"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7" name="Group 3"/>
          <p:cNvGrpSpPr>
            <a:grpSpLocks/>
          </p:cNvGrpSpPr>
          <p:nvPr/>
        </p:nvGrpSpPr>
        <p:grpSpPr bwMode="auto">
          <a:xfrm>
            <a:off x="1871663" y="2117725"/>
            <a:ext cx="5076825" cy="3381375"/>
            <a:chOff x="1179" y="1422"/>
            <a:chExt cx="3198" cy="2130"/>
          </a:xfrm>
        </p:grpSpPr>
        <p:sp>
          <p:nvSpPr>
            <p:cNvPr id="77828" name="Rectangle 4"/>
            <p:cNvSpPr>
              <a:spLocks noChangeArrowheads="1"/>
            </p:cNvSpPr>
            <p:nvPr/>
          </p:nvSpPr>
          <p:spPr bwMode="auto">
            <a:xfrm>
              <a:off x="1336" y="1765"/>
              <a:ext cx="1066" cy="355"/>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77829" name="Line 5"/>
            <p:cNvSpPr>
              <a:spLocks noChangeShapeType="1"/>
            </p:cNvSpPr>
            <p:nvPr/>
          </p:nvSpPr>
          <p:spPr bwMode="auto">
            <a:xfrm>
              <a:off x="1703" y="1777"/>
              <a:ext cx="0" cy="331"/>
            </a:xfrm>
            <a:prstGeom prst="line">
              <a:avLst/>
            </a:prstGeom>
            <a:noFill/>
            <a:ln w="9525">
              <a:solidFill>
                <a:schemeClr val="tx1"/>
              </a:solidFill>
              <a:round/>
              <a:headEnd/>
              <a:tailEnd/>
            </a:ln>
          </p:spPr>
          <p:txBody>
            <a:bodyPr wrap="none"/>
            <a:lstStyle/>
            <a:p>
              <a:endParaRPr lang="zh-CN" altLang="en-US"/>
            </a:p>
          </p:txBody>
        </p:sp>
        <p:sp>
          <p:nvSpPr>
            <p:cNvPr id="77830" name="Line 6"/>
            <p:cNvSpPr>
              <a:spLocks noChangeShapeType="1"/>
            </p:cNvSpPr>
            <p:nvPr/>
          </p:nvSpPr>
          <p:spPr bwMode="auto">
            <a:xfrm>
              <a:off x="2063" y="1777"/>
              <a:ext cx="0" cy="331"/>
            </a:xfrm>
            <a:prstGeom prst="line">
              <a:avLst/>
            </a:prstGeom>
            <a:noFill/>
            <a:ln w="9525">
              <a:solidFill>
                <a:schemeClr val="tx1"/>
              </a:solidFill>
              <a:round/>
              <a:headEnd/>
              <a:tailEnd/>
            </a:ln>
          </p:spPr>
          <p:txBody>
            <a:bodyPr wrap="none"/>
            <a:lstStyle/>
            <a:p>
              <a:endParaRPr lang="zh-CN" altLang="en-US"/>
            </a:p>
          </p:txBody>
        </p:sp>
        <p:sp>
          <p:nvSpPr>
            <p:cNvPr id="77831" name="Text Box 7"/>
            <p:cNvSpPr txBox="1">
              <a:spLocks noChangeArrowheads="1"/>
            </p:cNvSpPr>
            <p:nvPr/>
          </p:nvSpPr>
          <p:spPr bwMode="auto">
            <a:xfrm>
              <a:off x="1646" y="1422"/>
              <a:ext cx="415"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flags</a:t>
              </a:r>
            </a:p>
          </p:txBody>
        </p:sp>
        <p:sp>
          <p:nvSpPr>
            <p:cNvPr id="77832" name="Text Box 8"/>
            <p:cNvSpPr txBox="1">
              <a:spLocks noChangeArrowheads="1"/>
            </p:cNvSpPr>
            <p:nvPr/>
          </p:nvSpPr>
          <p:spPr bwMode="auto">
            <a:xfrm>
              <a:off x="1413" y="1826"/>
              <a:ext cx="195"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0</a:t>
              </a:r>
            </a:p>
          </p:txBody>
        </p:sp>
        <p:sp>
          <p:nvSpPr>
            <p:cNvPr id="77833" name="Text Box 9"/>
            <p:cNvSpPr txBox="1">
              <a:spLocks noChangeArrowheads="1"/>
            </p:cNvSpPr>
            <p:nvPr/>
          </p:nvSpPr>
          <p:spPr bwMode="auto">
            <a:xfrm>
              <a:off x="1773" y="1826"/>
              <a:ext cx="289"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DF</a:t>
              </a:r>
            </a:p>
          </p:txBody>
        </p:sp>
        <p:sp>
          <p:nvSpPr>
            <p:cNvPr id="77834" name="Text Box 10"/>
            <p:cNvSpPr txBox="1">
              <a:spLocks noChangeArrowheads="1"/>
            </p:cNvSpPr>
            <p:nvPr/>
          </p:nvSpPr>
          <p:spPr bwMode="auto">
            <a:xfrm>
              <a:off x="2097" y="1826"/>
              <a:ext cx="302"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MF</a:t>
              </a:r>
            </a:p>
          </p:txBody>
        </p:sp>
        <p:sp>
          <p:nvSpPr>
            <p:cNvPr id="77835" name="Text Box 11"/>
            <p:cNvSpPr txBox="1">
              <a:spLocks noChangeArrowheads="1"/>
            </p:cNvSpPr>
            <p:nvPr/>
          </p:nvSpPr>
          <p:spPr bwMode="auto">
            <a:xfrm>
              <a:off x="1354" y="2169"/>
              <a:ext cx="289" cy="870"/>
            </a:xfrm>
            <a:prstGeom prst="rect">
              <a:avLst/>
            </a:prstGeom>
            <a:noFill/>
            <a:ln w="9525">
              <a:noFill/>
              <a:miter lim="800000"/>
              <a:headEnd/>
              <a:tailEnd/>
            </a:ln>
          </p:spPr>
          <p:txBody>
            <a:bodyPr vert="eaVert">
              <a:spAutoFit/>
            </a:bodyPr>
            <a:lstStyle/>
            <a:p>
              <a:pPr eaLnBrk="1" hangingPunct="1">
                <a:spcBef>
                  <a:spcPct val="50000"/>
                </a:spcBef>
              </a:pPr>
              <a:r>
                <a:rPr lang="en-US" altLang="zh-CN">
                  <a:latin typeface="Tahoma" pitchFamily="34" charset="0"/>
                </a:rPr>
                <a:t>Reserved</a:t>
              </a:r>
            </a:p>
          </p:txBody>
        </p:sp>
        <p:sp>
          <p:nvSpPr>
            <p:cNvPr id="77836" name="Text Box 12"/>
            <p:cNvSpPr txBox="1">
              <a:spLocks noChangeArrowheads="1"/>
            </p:cNvSpPr>
            <p:nvPr/>
          </p:nvSpPr>
          <p:spPr bwMode="auto">
            <a:xfrm>
              <a:off x="1180" y="2953"/>
              <a:ext cx="3197"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DF=0:   May Fragment;   DF=1: Don’t Fragment</a:t>
              </a:r>
            </a:p>
          </p:txBody>
        </p:sp>
        <p:sp>
          <p:nvSpPr>
            <p:cNvPr id="77837" name="Text Box 13"/>
            <p:cNvSpPr txBox="1">
              <a:spLocks noChangeArrowheads="1"/>
            </p:cNvSpPr>
            <p:nvPr/>
          </p:nvSpPr>
          <p:spPr bwMode="auto">
            <a:xfrm>
              <a:off x="1179" y="3321"/>
              <a:ext cx="3162"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MF=0:  Last Fragment;   MF=1: More Fragment</a:t>
              </a:r>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Flags</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cstate="print"/>
          <a:srcRect/>
          <a:stretch>
            <a:fillRect/>
          </a:stretch>
        </p:blipFill>
        <p:spPr bwMode="auto">
          <a:xfrm>
            <a:off x="503238" y="2246313"/>
            <a:ext cx="7751762" cy="3011487"/>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Gill Sans MT" panose="020B0502020104020203" pitchFamily="34" charset="0"/>
              </a:rPr>
              <a:t>IP Fragmentation and Reassembly</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p:cNvPicPr>
            <a:picLocks noChangeAspect="1" noChangeArrowheads="1"/>
          </p:cNvPicPr>
          <p:nvPr/>
        </p:nvPicPr>
        <p:blipFill>
          <a:blip r:embed="rId3" cstate="print"/>
          <a:srcRect/>
          <a:stretch>
            <a:fillRect/>
          </a:stretch>
        </p:blipFill>
        <p:spPr bwMode="auto">
          <a:xfrm>
            <a:off x="762000" y="1104900"/>
            <a:ext cx="6956425" cy="5126038"/>
          </a:xfrm>
          <a:prstGeom prst="rect">
            <a:avLst/>
          </a:prstGeom>
          <a:noFill/>
          <a:ln w="9525">
            <a:noFill/>
            <a:miter lim="800000"/>
            <a:headEnd/>
            <a:tailEnd/>
          </a:ln>
        </p:spPr>
      </p:pic>
      <p:sp>
        <p:nvSpPr>
          <p:cNvPr id="79875" name="Rectangle 4"/>
          <p:cNvSpPr>
            <a:spLocks noGrp="1" noChangeArrowheads="1"/>
          </p:cNvSpPr>
          <p:nvPr>
            <p:ph type="title"/>
          </p:nvPr>
        </p:nvSpPr>
        <p:spPr/>
        <p:txBody>
          <a:bodyPr/>
          <a:lstStyle/>
          <a:p>
            <a:r>
              <a:rPr lang="en-US" altLang="zh-CN" dirty="0">
                <a:latin typeface="Gill Sans MT" panose="020B0502020104020203" pitchFamily="34" charset="0"/>
              </a:rPr>
              <a:t>Detailed fragmentation example</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p:txBody>
          <a:bodyPr/>
          <a:lstStyle/>
          <a:p>
            <a:pPr eaLnBrk="1" hangingPunct="1"/>
            <a:r>
              <a:rPr lang="en-US" altLang="zh-CN" dirty="0"/>
              <a:t>IPv4 </a:t>
            </a:r>
            <a:r>
              <a:rPr lang="zh-CN" altLang="en-US" dirty="0"/>
              <a:t>数据报分片</a:t>
            </a:r>
            <a:endParaRPr lang="zh-CN" altLang="en-US" dirty="0" smtClean="0"/>
          </a:p>
        </p:txBody>
      </p:sp>
      <p:grpSp>
        <p:nvGrpSpPr>
          <p:cNvPr id="74757" name="Group 4"/>
          <p:cNvGrpSpPr>
            <a:grpSpLocks/>
          </p:cNvGrpSpPr>
          <p:nvPr/>
        </p:nvGrpSpPr>
        <p:grpSpPr bwMode="auto">
          <a:xfrm>
            <a:off x="3595688" y="1527175"/>
            <a:ext cx="4248150" cy="665163"/>
            <a:chOff x="3006" y="1205"/>
            <a:chExt cx="2676" cy="419"/>
          </a:xfrm>
        </p:grpSpPr>
        <p:sp>
          <p:nvSpPr>
            <p:cNvPr id="74807"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808"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809"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810" name="Text Box 8"/>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=0</a:t>
              </a:r>
            </a:p>
          </p:txBody>
        </p:sp>
        <p:sp>
          <p:nvSpPr>
            <p:cNvPr id="74811" name="Text Box 9"/>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=0</a:t>
              </a:r>
            </a:p>
          </p:txBody>
        </p:sp>
        <p:sp>
          <p:nvSpPr>
            <p:cNvPr id="74812" name="Text Box 10"/>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=4000</a:t>
              </a:r>
            </a:p>
          </p:txBody>
        </p:sp>
        <p:sp>
          <p:nvSpPr>
            <p:cNvPr id="74813"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4"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5"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6"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7"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8"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grpSp>
        <p:nvGrpSpPr>
          <p:cNvPr id="51" name="Group 70"/>
          <p:cNvGrpSpPr>
            <a:grpSpLocks/>
          </p:cNvGrpSpPr>
          <p:nvPr/>
        </p:nvGrpSpPr>
        <p:grpSpPr bwMode="auto">
          <a:xfrm>
            <a:off x="3684588" y="2290763"/>
            <a:ext cx="4711700" cy="3282950"/>
            <a:chOff x="2321" y="1443"/>
            <a:chExt cx="2968" cy="2068"/>
          </a:xfrm>
        </p:grpSpPr>
        <p:grpSp>
          <p:nvGrpSpPr>
            <p:cNvPr id="74764" name="Group 17"/>
            <p:cNvGrpSpPr>
              <a:grpSpLocks/>
            </p:cNvGrpSpPr>
            <p:nvPr/>
          </p:nvGrpSpPr>
          <p:grpSpPr bwMode="auto">
            <a:xfrm>
              <a:off x="2613" y="2066"/>
              <a:ext cx="2676" cy="419"/>
              <a:chOff x="3006" y="1205"/>
              <a:chExt cx="2676" cy="419"/>
            </a:xfrm>
          </p:grpSpPr>
          <p:sp>
            <p:nvSpPr>
              <p:cNvPr id="74795"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796"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797"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798" name="Text Box 21"/>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=0</a:t>
                </a:r>
              </a:p>
            </p:txBody>
          </p:sp>
          <p:sp>
            <p:nvSpPr>
              <p:cNvPr id="74799" name="Text Box 22"/>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=1</a:t>
                </a:r>
              </a:p>
            </p:txBody>
          </p:sp>
          <p:sp>
            <p:nvSpPr>
              <p:cNvPr id="74800" name="Text Box 23"/>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=1500</a:t>
                </a:r>
              </a:p>
            </p:txBody>
          </p:sp>
          <p:sp>
            <p:nvSpPr>
              <p:cNvPr id="74801"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2"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3"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4"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5"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6"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grpSp>
          <p:nvGrpSpPr>
            <p:cNvPr id="74765" name="Group 30"/>
            <p:cNvGrpSpPr>
              <a:grpSpLocks/>
            </p:cNvGrpSpPr>
            <p:nvPr/>
          </p:nvGrpSpPr>
          <p:grpSpPr bwMode="auto">
            <a:xfrm>
              <a:off x="2613" y="2570"/>
              <a:ext cx="2676" cy="419"/>
              <a:chOff x="3006" y="1205"/>
              <a:chExt cx="2676" cy="419"/>
            </a:xfrm>
          </p:grpSpPr>
          <p:sp>
            <p:nvSpPr>
              <p:cNvPr id="74783"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784"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785"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786" name="Text Box 34"/>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=185</a:t>
                </a:r>
              </a:p>
            </p:txBody>
          </p:sp>
          <p:sp>
            <p:nvSpPr>
              <p:cNvPr id="74787" name="Text Box 35"/>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=1</a:t>
                </a:r>
              </a:p>
            </p:txBody>
          </p:sp>
          <p:sp>
            <p:nvSpPr>
              <p:cNvPr id="74788" name="Text Box 36"/>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=1500</a:t>
                </a:r>
              </a:p>
            </p:txBody>
          </p:sp>
          <p:sp>
            <p:nvSpPr>
              <p:cNvPr id="74789"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0"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1"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2"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3"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4"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grpSp>
          <p:nvGrpSpPr>
            <p:cNvPr id="74766" name="Group 43"/>
            <p:cNvGrpSpPr>
              <a:grpSpLocks/>
            </p:cNvGrpSpPr>
            <p:nvPr/>
          </p:nvGrpSpPr>
          <p:grpSpPr bwMode="auto">
            <a:xfrm>
              <a:off x="2607" y="3092"/>
              <a:ext cx="2676" cy="419"/>
              <a:chOff x="3006" y="1205"/>
              <a:chExt cx="2676" cy="419"/>
            </a:xfrm>
          </p:grpSpPr>
          <p:sp>
            <p:nvSpPr>
              <p:cNvPr id="74771"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772"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773"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774" name="Text Box 47"/>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=370</a:t>
                </a:r>
              </a:p>
            </p:txBody>
          </p:sp>
          <p:sp>
            <p:nvSpPr>
              <p:cNvPr id="74775" name="Text Box 48"/>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=0</a:t>
                </a:r>
              </a:p>
            </p:txBody>
          </p:sp>
          <p:sp>
            <p:nvSpPr>
              <p:cNvPr id="74776" name="Text Box 49"/>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=1040</a:t>
                </a:r>
              </a:p>
            </p:txBody>
          </p:sp>
          <p:sp>
            <p:nvSpPr>
              <p:cNvPr id="74777"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8"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9"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0"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1"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2"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74767" name="Freeform 56"/>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768"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9"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0" name="Text Box 59"/>
            <p:cNvSpPr txBox="1">
              <a:spLocks noChangeArrowheads="1"/>
            </p:cNvSpPr>
            <p:nvPr/>
          </p:nvSpPr>
          <p:spPr bwMode="auto">
            <a:xfrm>
              <a:off x="2321" y="1490"/>
              <a:ext cx="23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i="1" u="none">
                  <a:solidFill>
                    <a:srgbClr val="CC0000"/>
                  </a:solidFill>
                  <a:ea typeface="楷体" panose="02010609060101010101" pitchFamily="49" charset="-122"/>
                  <a:cs typeface="Arial" panose="020B0604020202020204" pitchFamily="34" charset="0"/>
                </a:rPr>
                <a:t>1</a:t>
              </a:r>
              <a:r>
                <a:rPr lang="zh-CN" altLang="en-US" i="1" u="none">
                  <a:solidFill>
                    <a:srgbClr val="CC0000"/>
                  </a:solidFill>
                  <a:ea typeface="楷体" panose="02010609060101010101" pitchFamily="49" charset="-122"/>
                  <a:cs typeface="Arial" panose="020B0604020202020204" pitchFamily="34" charset="0"/>
                </a:rPr>
                <a:t>个大数据报切分成若干个小数据报</a:t>
              </a:r>
              <a:endParaRPr lang="en-US" altLang="zh-CN" i="1" u="none">
                <a:solidFill>
                  <a:srgbClr val="CC0000"/>
                </a:solidFill>
                <a:ea typeface="楷体" panose="02010609060101010101" pitchFamily="49" charset="-122"/>
                <a:cs typeface="Arial" panose="020B0604020202020204" pitchFamily="34" charset="0"/>
              </a:endParaRPr>
            </a:p>
          </p:txBody>
        </p:sp>
      </p:grpSp>
      <p:sp>
        <p:nvSpPr>
          <p:cNvPr id="74759" name="Rectangle 60"/>
          <p:cNvSpPr>
            <a:spLocks noChangeArrowheads="1"/>
          </p:cNvSpPr>
          <p:nvPr/>
        </p:nvSpPr>
        <p:spPr bwMode="auto">
          <a:xfrm>
            <a:off x="331788" y="1801814"/>
            <a:ext cx="2830512" cy="124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buClr>
                <a:srgbClr val="000099"/>
              </a:buClr>
              <a:buSzPct val="65000"/>
              <a:buFont typeface="Wingdings" panose="05000000000000000000" pitchFamily="2" charset="2"/>
              <a:buNone/>
            </a:pPr>
            <a:r>
              <a:rPr lang="zh-CN" altLang="en-US" sz="2800" u="none" dirty="0">
                <a:solidFill>
                  <a:srgbClr val="CC0000"/>
                </a:solidFill>
                <a:ea typeface="楷体" panose="02010609060101010101" pitchFamily="49" charset="-122"/>
                <a:cs typeface="Arial" panose="020B0604020202020204" pitchFamily="34" charset="0"/>
              </a:rPr>
              <a:t>示例</a:t>
            </a:r>
            <a:r>
              <a:rPr lang="en-US" altLang="zh-CN" sz="2800" u="none" dirty="0">
                <a:solidFill>
                  <a:srgbClr val="CC0000"/>
                </a:solidFill>
                <a:ea typeface="楷体" panose="02010609060101010101" pitchFamily="49" charset="-122"/>
                <a:cs typeface="Arial" panose="020B0604020202020204" pitchFamily="34" charset="0"/>
              </a:rPr>
              <a:t>:</a:t>
            </a:r>
          </a:p>
          <a:p>
            <a:pPr>
              <a:lnSpc>
                <a:spcPct val="85000"/>
              </a:lnSpc>
              <a:spcBef>
                <a:spcPct val="20000"/>
              </a:spcBef>
              <a:buClr>
                <a:srgbClr val="000099"/>
              </a:buClr>
              <a:buSzPct val="65000"/>
              <a:buFont typeface="Wingdings" panose="05000000000000000000" pitchFamily="2" charset="2"/>
              <a:buChar char="v"/>
            </a:pPr>
            <a:r>
              <a:rPr lang="en-US" altLang="zh-CN" sz="2000" u="none" dirty="0">
                <a:ea typeface="楷体" panose="02010609060101010101" pitchFamily="49" charset="-122"/>
                <a:cs typeface="Arial" panose="020B0604020202020204" pitchFamily="34" charset="0"/>
              </a:rPr>
              <a:t>4000 </a:t>
            </a:r>
            <a:r>
              <a:rPr lang="zh-CN" altLang="en-US" sz="2000" u="none" dirty="0">
                <a:ea typeface="楷体" panose="02010609060101010101" pitchFamily="49" charset="-122"/>
                <a:cs typeface="Arial" panose="020B0604020202020204" pitchFamily="34" charset="0"/>
              </a:rPr>
              <a:t>字节的数据报</a:t>
            </a:r>
            <a:endParaRPr lang="en-US" altLang="zh-CN" sz="2000" u="none" dirty="0">
              <a:ea typeface="楷体" panose="02010609060101010101" pitchFamily="49" charset="-122"/>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r>
              <a:rPr lang="en-US" altLang="zh-CN" sz="2000" u="none" dirty="0">
                <a:ea typeface="楷体" panose="02010609060101010101" pitchFamily="49" charset="-122"/>
                <a:cs typeface="Arial" panose="020B0604020202020204" pitchFamily="34" charset="0"/>
              </a:rPr>
              <a:t>MTU = 1500 </a:t>
            </a:r>
            <a:r>
              <a:rPr lang="zh-CN" altLang="en-US" sz="2000" u="none" dirty="0" smtClean="0">
                <a:ea typeface="楷体" panose="02010609060101010101" pitchFamily="49" charset="-122"/>
                <a:cs typeface="Arial" panose="020B0604020202020204" pitchFamily="34" charset="0"/>
              </a:rPr>
              <a:t>字节</a:t>
            </a:r>
            <a:endParaRPr lang="en-US" altLang="zh-CN" sz="2000" u="none" dirty="0">
              <a:ea typeface="楷体" panose="02010609060101010101" pitchFamily="49" charset="-122"/>
              <a:cs typeface="Arial" panose="020B0604020202020204" pitchFamily="34" charset="0"/>
            </a:endParaRPr>
          </a:p>
        </p:txBody>
      </p:sp>
      <p:sp>
        <p:nvSpPr>
          <p:cNvPr id="96" name="Text Box 61"/>
          <p:cNvSpPr txBox="1">
            <a:spLocks noChangeArrowheads="1"/>
          </p:cNvSpPr>
          <p:nvPr/>
        </p:nvSpPr>
        <p:spPr bwMode="auto">
          <a:xfrm>
            <a:off x="1042988" y="3238500"/>
            <a:ext cx="254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ea typeface="楷体" panose="02010609060101010101" pitchFamily="49" charset="-122"/>
                <a:cs typeface="Arial" panose="020B0604020202020204" pitchFamily="34" charset="0"/>
              </a:rPr>
              <a:t>数据字段中有</a:t>
            </a:r>
            <a:r>
              <a:rPr lang="en-US" altLang="zh-CN" u="none">
                <a:ea typeface="楷体" panose="02010609060101010101" pitchFamily="49" charset="-122"/>
                <a:cs typeface="Arial" panose="020B0604020202020204" pitchFamily="34" charset="0"/>
              </a:rPr>
              <a:t>1480</a:t>
            </a:r>
            <a:r>
              <a:rPr lang="zh-CN" altLang="en-US" u="none">
                <a:ea typeface="楷体" panose="02010609060101010101" pitchFamily="49" charset="-122"/>
                <a:cs typeface="Arial" panose="020B0604020202020204" pitchFamily="34" charset="0"/>
              </a:rPr>
              <a:t>字节</a:t>
            </a:r>
            <a:endParaRPr lang="en-US" altLang="zh-CN" u="none">
              <a:ea typeface="楷体" panose="02010609060101010101" pitchFamily="49" charset="-122"/>
              <a:cs typeface="Arial" panose="020B0604020202020204" pitchFamily="34" charset="0"/>
            </a:endParaRPr>
          </a:p>
        </p:txBody>
      </p:sp>
      <p:sp>
        <p:nvSpPr>
          <p:cNvPr id="97" name="Text Box 63"/>
          <p:cNvSpPr txBox="1">
            <a:spLocks noChangeArrowheads="1"/>
          </p:cNvSpPr>
          <p:nvPr/>
        </p:nvSpPr>
        <p:spPr bwMode="auto">
          <a:xfrm>
            <a:off x="1504950" y="4071938"/>
            <a:ext cx="954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offset =</a:t>
            </a:r>
          </a:p>
          <a:p>
            <a:r>
              <a:rPr lang="en-US" altLang="zh-CN" u="none">
                <a:ea typeface="楷体" panose="02010609060101010101" pitchFamily="49" charset="-122"/>
                <a:cs typeface="Arial" panose="020B0604020202020204" pitchFamily="34" charset="0"/>
              </a:rPr>
              <a:t>1480/8 </a:t>
            </a:r>
          </a:p>
        </p:txBody>
      </p:sp>
      <p:sp>
        <p:nvSpPr>
          <p:cNvPr id="98" name="Line 68"/>
          <p:cNvSpPr>
            <a:spLocks noChangeShapeType="1"/>
          </p:cNvSpPr>
          <p:nvPr/>
        </p:nvSpPr>
        <p:spPr bwMode="auto">
          <a:xfrm>
            <a:off x="1985963" y="3590925"/>
            <a:ext cx="2619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9" name="Line 69"/>
          <p:cNvSpPr>
            <a:spLocks noChangeShapeType="1"/>
          </p:cNvSpPr>
          <p:nvPr/>
        </p:nvSpPr>
        <p:spPr bwMode="auto">
          <a:xfrm flipH="1">
            <a:off x="2319338" y="4394200"/>
            <a:ext cx="4672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85709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10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dissolve">
                                      <p:cBhvr>
                                        <p:cTn id="12" dur="500"/>
                                        <p:tgtEl>
                                          <p:spTgt spid="9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dissolve">
                                      <p:cBhvr>
                                        <p:cTn id="15" dur="500"/>
                                        <p:tgtEl>
                                          <p:spTgt spid="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dissolve">
                                      <p:cBhvr>
                                        <p:cTn id="20" dur="500"/>
                                        <p:tgtEl>
                                          <p:spTgt spid="9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dissolve">
                                      <p:cBhvr>
                                        <p:cTn id="2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animBg="1"/>
      <p:bldP spid="9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dirty="0" smtClean="0">
                <a:latin typeface="+mn-lt"/>
              </a:rPr>
              <a:t>第</a:t>
            </a:r>
            <a:r>
              <a:rPr lang="en-US" altLang="zh-CN" dirty="0" smtClean="0">
                <a:latin typeface="+mn-lt"/>
              </a:rPr>
              <a:t>4</a:t>
            </a:r>
            <a:r>
              <a:rPr lang="zh-CN" altLang="en-US" dirty="0" smtClean="0">
                <a:latin typeface="+mn-lt"/>
              </a:rPr>
              <a:t>章 网络层</a:t>
            </a:r>
            <a:r>
              <a:rPr lang="en-US" altLang="zh-CN" dirty="0" smtClean="0">
                <a:latin typeface="+mn-lt"/>
              </a:rPr>
              <a:t>: </a:t>
            </a:r>
            <a:r>
              <a:rPr lang="zh-CN" altLang="en-US" dirty="0" smtClean="0">
                <a:latin typeface="+mn-lt"/>
              </a:rPr>
              <a:t>数据平面</a:t>
            </a:r>
            <a:endParaRPr lang="en-US" altLang="zh-CN" dirty="0" smtClean="0">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dirty="0" smtClean="0"/>
              <a:t>4.1 </a:t>
            </a:r>
            <a:r>
              <a:rPr lang="zh-CN" altLang="en-US" sz="2000" dirty="0" smtClean="0"/>
              <a:t>网络层概述</a:t>
            </a:r>
            <a:endParaRPr lang="en-US" altLang="zh-CN" sz="2000" dirty="0" smtClean="0"/>
          </a:p>
          <a:p>
            <a:pPr eaLnBrk="1" hangingPunct="1">
              <a:spcBef>
                <a:spcPts val="600"/>
              </a:spcBef>
            </a:pPr>
            <a:r>
              <a:rPr lang="zh-CN" altLang="en-US" sz="2000" dirty="0" smtClean="0"/>
              <a:t>转发和路由选择</a:t>
            </a:r>
            <a:r>
              <a:rPr lang="en-US" altLang="zh-CN" sz="2000" dirty="0" smtClean="0"/>
              <a:t>: </a:t>
            </a:r>
            <a:r>
              <a:rPr lang="zh-CN" altLang="en-US" sz="2000" dirty="0" smtClean="0"/>
              <a:t>数据平面和控制平面</a:t>
            </a:r>
            <a:endParaRPr lang="en-US" altLang="zh-CN" sz="2000" dirty="0" smtClean="0"/>
          </a:p>
          <a:p>
            <a:pPr eaLnBrk="1" hangingPunct="1">
              <a:spcBef>
                <a:spcPts val="600"/>
              </a:spcBef>
            </a:pPr>
            <a:r>
              <a:rPr lang="zh-CN" altLang="en-US" sz="2000" dirty="0" smtClean="0"/>
              <a:t>网络服务模型</a:t>
            </a:r>
            <a:endParaRPr lang="en-US" altLang="zh-CN" sz="2000" dirty="0" smtClean="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4.2 </a:t>
            </a:r>
            <a:r>
              <a:rPr lang="zh-CN" altLang="en-US" sz="2000" dirty="0" smtClean="0"/>
              <a:t>路由器工作原理</a:t>
            </a:r>
            <a:endParaRPr lang="en-US" altLang="zh-CN" sz="2000" dirty="0" smtClean="0"/>
          </a:p>
          <a:p>
            <a:pPr eaLnBrk="1" hangingPunct="1">
              <a:lnSpc>
                <a:spcPct val="90000"/>
              </a:lnSpc>
              <a:spcBef>
                <a:spcPts val="600"/>
              </a:spcBef>
            </a:pPr>
            <a:r>
              <a:rPr lang="zh-CN" altLang="en-US" sz="2000" dirty="0"/>
              <a:t>输入端口处理和基于目的地转发</a:t>
            </a:r>
            <a:endParaRPr lang="en-US" altLang="zh-CN" sz="2000" dirty="0"/>
          </a:p>
          <a:p>
            <a:pPr eaLnBrk="1" hangingPunct="1">
              <a:lnSpc>
                <a:spcPct val="90000"/>
              </a:lnSpc>
              <a:spcBef>
                <a:spcPts val="600"/>
              </a:spcBef>
            </a:pPr>
            <a:r>
              <a:rPr lang="zh-CN" altLang="en-US" sz="2000" dirty="0"/>
              <a:t>交换</a:t>
            </a:r>
            <a:endParaRPr lang="en-US" altLang="zh-CN" sz="2000" dirty="0"/>
          </a:p>
          <a:p>
            <a:pPr eaLnBrk="1" hangingPunct="1">
              <a:lnSpc>
                <a:spcPct val="90000"/>
              </a:lnSpc>
              <a:spcBef>
                <a:spcPts val="600"/>
              </a:spcBef>
            </a:pPr>
            <a:r>
              <a:rPr lang="zh-CN" altLang="en-US" sz="2000" dirty="0"/>
              <a:t>输出端口处理</a:t>
            </a:r>
            <a:endParaRPr lang="en-US" altLang="zh-CN" sz="2000" dirty="0"/>
          </a:p>
          <a:p>
            <a:pPr eaLnBrk="1" hangingPunct="1">
              <a:lnSpc>
                <a:spcPct val="90000"/>
              </a:lnSpc>
              <a:spcBef>
                <a:spcPts val="600"/>
              </a:spcBef>
            </a:pPr>
            <a:r>
              <a:rPr lang="zh-CN" altLang="en-US" sz="2000" dirty="0"/>
              <a:t>何处出现排队</a:t>
            </a:r>
            <a:endParaRPr lang="en-US" altLang="zh-CN" sz="2000" dirty="0"/>
          </a:p>
          <a:p>
            <a:pPr eaLnBrk="1" hangingPunct="1">
              <a:lnSpc>
                <a:spcPct val="90000"/>
              </a:lnSpc>
              <a:spcBef>
                <a:spcPts val="600"/>
              </a:spcBef>
            </a:pPr>
            <a:r>
              <a:rPr lang="zh-CN" altLang="en-US" sz="2000" dirty="0"/>
              <a:t>分组调度</a:t>
            </a:r>
            <a:endParaRPr lang="en-US" altLang="zh-CN" sz="2000" dirty="0"/>
          </a:p>
          <a:p>
            <a:pPr eaLnBrk="1" hangingPunct="1">
              <a:lnSpc>
                <a:spcPct val="90000"/>
              </a:lnSpc>
              <a:buFontTx/>
              <a:buNone/>
            </a:pPr>
            <a:endParaRPr lang="en-US" altLang="zh-CN" sz="2000" dirty="0" smtClean="0"/>
          </a:p>
          <a:p>
            <a:pPr eaLnBrk="1" hangingPunct="1">
              <a:lnSpc>
                <a:spcPct val="90000"/>
              </a:lnSpc>
              <a:buFontTx/>
              <a:buNone/>
            </a:pPr>
            <a:r>
              <a:rPr lang="en-US" altLang="zh-CN" sz="2000" dirty="0" smtClean="0"/>
              <a:t>4.4 </a:t>
            </a:r>
            <a:r>
              <a:rPr lang="zh-CN" altLang="en-US" sz="2000" dirty="0" smtClean="0"/>
              <a:t>网际协议</a:t>
            </a:r>
            <a:r>
              <a:rPr lang="en-US" altLang="zh-CN" sz="2000" dirty="0" smtClean="0"/>
              <a:t>: IPv4</a:t>
            </a:r>
            <a:r>
              <a:rPr lang="zh-CN" altLang="en-US" sz="2000" dirty="0" smtClean="0"/>
              <a:t>、寻址、</a:t>
            </a:r>
            <a:r>
              <a:rPr lang="en-US" altLang="zh-CN" sz="2000" dirty="0" smtClean="0"/>
              <a:t>IPv6</a:t>
            </a:r>
            <a:r>
              <a:rPr lang="zh-CN" altLang="en-US" sz="2000" dirty="0" smtClean="0"/>
              <a:t>及其它</a:t>
            </a:r>
            <a:endParaRPr lang="en-US" altLang="zh-CN" sz="2000" dirty="0" smtClean="0"/>
          </a:p>
          <a:p>
            <a:pPr eaLnBrk="1" hangingPunct="1">
              <a:lnSpc>
                <a:spcPct val="90000"/>
              </a:lnSpc>
              <a:spcBef>
                <a:spcPts val="600"/>
              </a:spcBef>
            </a:pPr>
            <a:r>
              <a:rPr lang="en-US" altLang="zh-CN" sz="2000" dirty="0"/>
              <a:t>IPv4 </a:t>
            </a:r>
            <a:r>
              <a:rPr lang="zh-CN" altLang="en-US" sz="2000" dirty="0"/>
              <a:t>数据报</a:t>
            </a:r>
            <a:r>
              <a:rPr lang="zh-CN" altLang="en-US" sz="2000" dirty="0" smtClean="0"/>
              <a:t>格式</a:t>
            </a:r>
            <a:endParaRPr lang="en-US" altLang="zh-CN" sz="2000" dirty="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dirty="0" smtClean="0"/>
              <a:t>IPv4 </a:t>
            </a:r>
            <a:r>
              <a:rPr lang="zh-CN" altLang="en-US" sz="2000" dirty="0" smtClean="0"/>
              <a:t>数据报分片</a:t>
            </a:r>
            <a:endParaRPr lang="en-US" altLang="zh-CN" sz="2000" dirty="0" smtClean="0"/>
          </a:p>
          <a:p>
            <a:pPr eaLnBrk="1" hangingPunct="1">
              <a:lnSpc>
                <a:spcPct val="90000"/>
              </a:lnSpc>
              <a:spcBef>
                <a:spcPts val="600"/>
              </a:spcBef>
              <a:defRPr/>
            </a:pPr>
            <a:r>
              <a:rPr lang="en-US" altLang="zh-CN" sz="2000" dirty="0" smtClean="0">
                <a:solidFill>
                  <a:srgbClr val="FF0000"/>
                </a:solidFill>
              </a:rPr>
              <a:t>IPv4 </a:t>
            </a:r>
            <a:r>
              <a:rPr lang="zh-CN" altLang="en-US" sz="2000" dirty="0">
                <a:solidFill>
                  <a:srgbClr val="FF0000"/>
                </a:solidFill>
              </a:rPr>
              <a:t>编址</a:t>
            </a:r>
            <a:endParaRPr lang="en-US" altLang="zh-CN" sz="2000" dirty="0">
              <a:solidFill>
                <a:srgbClr val="FF0000"/>
              </a:solidFill>
            </a:endParaRPr>
          </a:p>
          <a:p>
            <a:pPr eaLnBrk="1" hangingPunct="1">
              <a:lnSpc>
                <a:spcPct val="90000"/>
              </a:lnSpc>
              <a:spcBef>
                <a:spcPts val="600"/>
              </a:spcBef>
              <a:defRPr/>
            </a:pPr>
            <a:r>
              <a:rPr lang="zh-CN" altLang="en-US" sz="2000" dirty="0"/>
              <a:t>网络</a:t>
            </a:r>
            <a:r>
              <a:rPr lang="zh-CN" altLang="en-US" sz="2000" dirty="0" smtClean="0"/>
              <a:t>地址转换</a:t>
            </a:r>
            <a:endParaRPr lang="en-US" altLang="zh-CN" sz="2000" dirty="0" smtClean="0"/>
          </a:p>
          <a:p>
            <a:pPr eaLnBrk="1" hangingPunct="1">
              <a:lnSpc>
                <a:spcPct val="90000"/>
              </a:lnSpc>
              <a:spcBef>
                <a:spcPts val="600"/>
              </a:spcBef>
              <a:defRPr/>
            </a:pPr>
            <a:r>
              <a:rPr lang="en-US" altLang="zh-CN" sz="2000" dirty="0" smtClean="0"/>
              <a:t>IPv6</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4.5 </a:t>
            </a:r>
            <a:r>
              <a:rPr lang="zh-CN" altLang="en-US" sz="2000" dirty="0" smtClean="0"/>
              <a:t>通用转发和</a:t>
            </a:r>
            <a:r>
              <a:rPr lang="en-US" altLang="zh-CN" sz="2000" dirty="0" smtClean="0"/>
              <a:t>SDN</a:t>
            </a:r>
          </a:p>
          <a:p>
            <a:pPr eaLnBrk="1" hangingPunct="1">
              <a:lnSpc>
                <a:spcPct val="90000"/>
              </a:lnSpc>
              <a:spcBef>
                <a:spcPts val="600"/>
              </a:spcBef>
              <a:defRPr/>
            </a:pPr>
            <a:r>
              <a:rPr lang="zh-CN" altLang="en-US" sz="2000" dirty="0"/>
              <a:t>匹配</a:t>
            </a:r>
            <a:endParaRPr lang="en-US" altLang="zh-CN" sz="2000" dirty="0"/>
          </a:p>
          <a:p>
            <a:pPr eaLnBrk="1" hangingPunct="1">
              <a:lnSpc>
                <a:spcPct val="90000"/>
              </a:lnSpc>
              <a:spcBef>
                <a:spcPts val="600"/>
              </a:spcBef>
              <a:defRPr/>
            </a:pPr>
            <a:r>
              <a:rPr lang="zh-CN" altLang="en-US" sz="2000" dirty="0"/>
              <a:t>动作</a:t>
            </a:r>
            <a:endParaRPr lang="en-US" altLang="zh-CN" sz="2000" dirty="0"/>
          </a:p>
          <a:p>
            <a:pPr eaLnBrk="1" hangingPunct="1">
              <a:lnSpc>
                <a:spcPct val="90000"/>
              </a:lnSpc>
              <a:spcBef>
                <a:spcPts val="600"/>
              </a:spcBef>
              <a:defRPr/>
            </a:pPr>
            <a:r>
              <a:rPr lang="zh-CN" altLang="en-US" sz="2000" dirty="0"/>
              <a:t>匹配加动作操作中的</a:t>
            </a:r>
            <a:r>
              <a:rPr lang="en-US" altLang="zh-CN" sz="2000" dirty="0"/>
              <a:t>OpenFlow</a:t>
            </a:r>
            <a:r>
              <a:rPr lang="zh-CN" altLang="en-US" sz="2000" dirty="0"/>
              <a:t>例子</a:t>
            </a:r>
            <a:endParaRPr lang="en-US" altLang="zh-CN" sz="2000" dirty="0"/>
          </a:p>
          <a:p>
            <a:pPr eaLnBrk="1" hangingPunct="1">
              <a:lnSpc>
                <a:spcPct val="90000"/>
              </a:lnSpc>
              <a:buFontTx/>
              <a:buNone/>
              <a:defRPr/>
            </a:pPr>
            <a:endParaRPr lang="en-US" altLang="zh-CN" sz="2000" dirty="0" smtClean="0"/>
          </a:p>
          <a:p>
            <a:pPr eaLnBrk="1" hangingPunct="1">
              <a:lnSpc>
                <a:spcPct val="90000"/>
              </a:lnSpc>
              <a:buFontTx/>
              <a:buNone/>
              <a:defRPr/>
            </a:pPr>
            <a:endParaRPr lang="en-US" altLang="zh-CN" sz="2000" dirty="0" smtClean="0"/>
          </a:p>
          <a:p>
            <a:pPr eaLnBrk="1" hangingPunct="1">
              <a:lnSpc>
                <a:spcPct val="90000"/>
              </a:lnSpc>
              <a:buFontTx/>
              <a:buNone/>
              <a:defRPr/>
            </a:pPr>
            <a:r>
              <a:rPr lang="en-US" altLang="zh-CN" sz="2000" dirty="0" smtClean="0"/>
              <a:t>4.8 </a:t>
            </a:r>
            <a:r>
              <a:rPr lang="zh-CN" altLang="en-US" sz="2000" dirty="0"/>
              <a:t>小结</a:t>
            </a:r>
            <a:endParaRPr lang="zh-CN" altLang="en-US" sz="2000" dirty="0" smtClean="0"/>
          </a:p>
        </p:txBody>
      </p:sp>
    </p:spTree>
    <p:extLst>
      <p:ext uri="{BB962C8B-B14F-4D97-AF65-F5344CB8AC3E}">
        <p14:creationId xmlns:p14="http://schemas.microsoft.com/office/powerpoint/2010/main" val="2768797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zh-CN" altLang="en-US" dirty="0" smtClean="0">
                <a:cs typeface="+mj-cs"/>
              </a:rPr>
              <a:t>两种重要的网络层功能</a:t>
            </a:r>
            <a:endParaRPr lang="en-US" dirty="0">
              <a:cs typeface="+mj-cs"/>
            </a:endParaRPr>
          </a:p>
        </p:txBody>
      </p:sp>
      <p:sp>
        <p:nvSpPr>
          <p:cNvPr id="43012" name="Rectangle 3"/>
          <p:cNvSpPr>
            <a:spLocks noGrp="1" noChangeArrowheads="1"/>
          </p:cNvSpPr>
          <p:nvPr>
            <p:ph sz="half" idx="1"/>
          </p:nvPr>
        </p:nvSpPr>
        <p:spPr/>
        <p:txBody>
          <a:bodyPr/>
          <a:lstStyle/>
          <a:p>
            <a:pPr marL="0" indent="0">
              <a:spcBef>
                <a:spcPts val="600"/>
              </a:spcBef>
              <a:buFont typeface="Wingdings" pitchFamily="2" charset="2"/>
              <a:buNone/>
            </a:pPr>
            <a:r>
              <a:rPr lang="zh-CN" altLang="en-US" sz="2400" dirty="0" smtClean="0">
                <a:solidFill>
                  <a:srgbClr val="CC0000"/>
                </a:solidFill>
                <a:cs typeface="ＭＳ Ｐゴシック" pitchFamily="34" charset="-128"/>
              </a:rPr>
              <a:t>网络层功能</a:t>
            </a:r>
            <a:r>
              <a:rPr lang="en-US" altLang="zh-CN" sz="2400" dirty="0" smtClean="0">
                <a:solidFill>
                  <a:srgbClr val="CC0000"/>
                </a:solidFill>
                <a:cs typeface="ＭＳ Ｐゴシック" pitchFamily="34" charset="-128"/>
              </a:rPr>
              <a:t>:</a:t>
            </a:r>
          </a:p>
          <a:p>
            <a:pPr>
              <a:spcBef>
                <a:spcPts val="600"/>
              </a:spcBef>
              <a:buClr>
                <a:srgbClr val="000099"/>
              </a:buClr>
              <a:buSzPct val="100000"/>
              <a:buFont typeface="Wingdings" pitchFamily="2" charset="2"/>
              <a:buChar char="§"/>
            </a:pPr>
            <a:r>
              <a:rPr lang="zh-CN" altLang="en-US" sz="2400" dirty="0" smtClean="0">
                <a:solidFill>
                  <a:srgbClr val="FF0000"/>
                </a:solidFill>
              </a:rPr>
              <a:t>转发</a:t>
            </a:r>
            <a:r>
              <a:rPr lang="en-US" altLang="zh-CN" sz="2400" dirty="0" smtClean="0">
                <a:solidFill>
                  <a:srgbClr val="FF0000"/>
                </a:solidFill>
              </a:rPr>
              <a:t>: </a:t>
            </a:r>
            <a:r>
              <a:rPr lang="zh-CN" altLang="en-US" sz="2400" dirty="0" smtClean="0"/>
              <a:t>当</a:t>
            </a:r>
            <a:r>
              <a:rPr lang="zh-CN" altLang="en-US" sz="2400" dirty="0"/>
              <a:t>一</a:t>
            </a:r>
            <a:r>
              <a:rPr lang="zh-CN" altLang="en-US" sz="2400" dirty="0" smtClean="0"/>
              <a:t>个分组到达某路由器</a:t>
            </a:r>
            <a:r>
              <a:rPr lang="zh-CN" altLang="en-US" sz="2400" dirty="0"/>
              <a:t>的输入链路时</a:t>
            </a:r>
            <a:r>
              <a:rPr lang="zh-CN" altLang="en-US" sz="2400" dirty="0" smtClean="0"/>
              <a:t>，该路由器</a:t>
            </a:r>
            <a:r>
              <a:rPr lang="zh-CN" altLang="en-US" sz="2400" dirty="0"/>
              <a:t>必须</a:t>
            </a:r>
            <a:r>
              <a:rPr lang="zh-CN" altLang="en-US" sz="2400" dirty="0" smtClean="0"/>
              <a:t>将该分组移动</a:t>
            </a:r>
            <a:r>
              <a:rPr lang="zh-CN" altLang="en-US" sz="2400" dirty="0"/>
              <a:t>到适当的输出</a:t>
            </a:r>
            <a:r>
              <a:rPr lang="zh-CN" altLang="en-US" sz="2400" dirty="0" smtClean="0"/>
              <a:t>链路。 </a:t>
            </a:r>
            <a:endParaRPr lang="en-US" altLang="ja-JP" sz="2400" dirty="0">
              <a:solidFill>
                <a:srgbClr val="002060"/>
              </a:solidFill>
            </a:endParaRPr>
          </a:p>
          <a:p>
            <a:pPr>
              <a:spcBef>
                <a:spcPts val="600"/>
              </a:spcBef>
              <a:buClr>
                <a:srgbClr val="000099"/>
              </a:buClr>
              <a:buSzPct val="100000"/>
              <a:buFont typeface="Wingdings" pitchFamily="2" charset="2"/>
              <a:buChar char="§"/>
            </a:pPr>
            <a:endParaRPr lang="en-US" altLang="ja-JP" sz="2400" dirty="0">
              <a:solidFill>
                <a:srgbClr val="002060"/>
              </a:solidFill>
            </a:endParaRPr>
          </a:p>
          <a:p>
            <a:pPr>
              <a:spcBef>
                <a:spcPts val="600"/>
              </a:spcBef>
              <a:buClr>
                <a:srgbClr val="000099"/>
              </a:buClr>
              <a:buSzPct val="100000"/>
              <a:buFont typeface="Wingdings" pitchFamily="2" charset="2"/>
              <a:buChar char="§"/>
            </a:pPr>
            <a:r>
              <a:rPr lang="zh-CN" altLang="en-US" sz="2400" dirty="0" smtClean="0">
                <a:solidFill>
                  <a:srgbClr val="FF0000"/>
                </a:solidFill>
              </a:rPr>
              <a:t>路由</a:t>
            </a:r>
            <a:r>
              <a:rPr lang="en-US" altLang="zh-CN" sz="2400" dirty="0" smtClean="0">
                <a:solidFill>
                  <a:srgbClr val="FF0000"/>
                </a:solidFill>
              </a:rPr>
              <a:t>: </a:t>
            </a:r>
            <a:r>
              <a:rPr lang="zh-CN" altLang="en-US" sz="2400" dirty="0" smtClean="0"/>
              <a:t>当分组发送</a:t>
            </a:r>
            <a:r>
              <a:rPr lang="zh-CN" altLang="en-US" sz="2400" dirty="0"/>
              <a:t>方流向接收</a:t>
            </a:r>
            <a:r>
              <a:rPr lang="zh-CN" altLang="en-US" sz="2400" dirty="0" smtClean="0"/>
              <a:t>方时，网络层</a:t>
            </a:r>
            <a:r>
              <a:rPr lang="zh-CN" altLang="en-US" sz="2400" dirty="0">
                <a:solidFill>
                  <a:srgbClr val="FF0000"/>
                </a:solidFill>
              </a:rPr>
              <a:t>必须</a:t>
            </a:r>
            <a:r>
              <a:rPr lang="zh-CN" altLang="en-US" sz="2400" dirty="0" smtClean="0">
                <a:solidFill>
                  <a:srgbClr val="FF0000"/>
                </a:solidFill>
              </a:rPr>
              <a:t>确定</a:t>
            </a:r>
            <a:r>
              <a:rPr lang="zh-CN" altLang="en-US" sz="2400" dirty="0" smtClean="0"/>
              <a:t>这些分组时</a:t>
            </a:r>
            <a:r>
              <a:rPr lang="zh-CN" altLang="en-US" sz="2400" dirty="0"/>
              <a:t>所采取的路由或路径</a:t>
            </a:r>
            <a:r>
              <a:rPr lang="zh-CN" altLang="en-US" sz="2400" dirty="0" smtClean="0"/>
              <a:t>。</a:t>
            </a:r>
            <a:endParaRPr lang="en-US" altLang="zh-CN" sz="2400" dirty="0" smtClean="0"/>
          </a:p>
          <a:p>
            <a:pPr lvl="1">
              <a:spcBef>
                <a:spcPts val="600"/>
              </a:spcBef>
              <a:buClr>
                <a:srgbClr val="000099"/>
              </a:buClr>
              <a:buSzPct val="100000"/>
              <a:buFont typeface="Wingdings" pitchFamily="2" charset="2"/>
              <a:buChar char="§"/>
            </a:pPr>
            <a:r>
              <a:rPr lang="zh-CN" altLang="en-US" dirty="0" smtClean="0">
                <a:solidFill>
                  <a:srgbClr val="002060"/>
                </a:solidFill>
              </a:rPr>
              <a:t>路由算法</a:t>
            </a:r>
            <a:endParaRPr lang="en-US" altLang="zh-CN" dirty="0">
              <a:solidFill>
                <a:srgbClr val="002060"/>
              </a:solidFill>
            </a:endParaRPr>
          </a:p>
        </p:txBody>
      </p:sp>
      <p:sp>
        <p:nvSpPr>
          <p:cNvPr id="2" name="内容占位符 1"/>
          <p:cNvSpPr>
            <a:spLocks noGrp="1"/>
          </p:cNvSpPr>
          <p:nvPr>
            <p:ph sz="half" idx="2"/>
          </p:nvPr>
        </p:nvSpPr>
        <p:spPr>
          <a:xfrm>
            <a:off x="4645025" y="1042988"/>
            <a:ext cx="4168775" cy="2329605"/>
          </a:xfrm>
        </p:spPr>
        <p:txBody>
          <a:bodyPr/>
          <a:lstStyle/>
          <a:p>
            <a:pPr>
              <a:spcBef>
                <a:spcPts val="600"/>
              </a:spcBef>
              <a:buClr>
                <a:srgbClr val="000099"/>
              </a:buClr>
              <a:buSzPct val="65000"/>
              <a:buNone/>
            </a:pPr>
            <a:r>
              <a:rPr lang="zh-CN" altLang="en-US" sz="2400" dirty="0" smtClean="0">
                <a:solidFill>
                  <a:srgbClr val="CC0000"/>
                </a:solidFill>
                <a:latin typeface="Gill Sans MT" pitchFamily="34" charset="0"/>
              </a:rPr>
              <a:t>类比</a:t>
            </a:r>
            <a:r>
              <a:rPr lang="en-US" altLang="zh-CN" sz="2400" dirty="0" smtClean="0">
                <a:solidFill>
                  <a:srgbClr val="CC0000"/>
                </a:solidFill>
                <a:latin typeface="Gill Sans MT" pitchFamily="34" charset="0"/>
              </a:rPr>
              <a:t>: </a:t>
            </a:r>
            <a:r>
              <a:rPr lang="en-US" altLang="zh-CN" sz="2400" dirty="0">
                <a:solidFill>
                  <a:srgbClr val="CC0000"/>
                </a:solidFill>
                <a:latin typeface="Gill Sans MT" pitchFamily="34" charset="0"/>
              </a:rPr>
              <a:t>taking a trip</a:t>
            </a:r>
          </a:p>
          <a:p>
            <a:pPr>
              <a:spcBef>
                <a:spcPts val="600"/>
              </a:spcBef>
              <a:buClr>
                <a:srgbClr val="000099"/>
              </a:buClr>
              <a:buSzPct val="100000"/>
              <a:buFont typeface="Wingdings" pitchFamily="2" charset="2"/>
              <a:buChar char="§"/>
            </a:pPr>
            <a:r>
              <a:rPr lang="en-US" altLang="zh-CN" sz="2400" i="1" dirty="0">
                <a:solidFill>
                  <a:srgbClr val="FF0000"/>
                </a:solidFill>
                <a:latin typeface="Gill Sans MT" pitchFamily="34" charset="0"/>
              </a:rPr>
              <a:t>forwarding</a:t>
            </a:r>
            <a:r>
              <a:rPr lang="en-US" altLang="zh-CN" sz="2400" i="1" dirty="0">
                <a:solidFill>
                  <a:schemeClr val="accent2"/>
                </a:solidFill>
                <a:latin typeface="Gill Sans MT" pitchFamily="34" charset="0"/>
              </a:rPr>
              <a:t>:</a:t>
            </a:r>
            <a:r>
              <a:rPr lang="en-US" altLang="zh-CN" sz="2400" dirty="0">
                <a:latin typeface="Gill Sans MT" pitchFamily="34" charset="0"/>
              </a:rPr>
              <a:t> process of getting through single interchange</a:t>
            </a:r>
          </a:p>
          <a:p>
            <a:pPr>
              <a:buClr>
                <a:srgbClr val="000099"/>
              </a:buClr>
              <a:buSzPct val="65000"/>
              <a:buFont typeface="Wingdings" pitchFamily="2" charset="2"/>
              <a:buChar char="v"/>
            </a:pPr>
            <a:r>
              <a:rPr lang="en-US" altLang="zh-CN" sz="2400" i="1" dirty="0" smtClean="0">
                <a:solidFill>
                  <a:srgbClr val="FF0000"/>
                </a:solidFill>
                <a:latin typeface="Gill Sans MT" pitchFamily="34" charset="0"/>
              </a:rPr>
              <a:t>routing</a:t>
            </a:r>
            <a:r>
              <a:rPr lang="en-US" altLang="zh-CN" sz="2400" i="1" dirty="0">
                <a:solidFill>
                  <a:srgbClr val="000099"/>
                </a:solidFill>
                <a:latin typeface="Gill Sans MT" pitchFamily="34" charset="0"/>
              </a:rPr>
              <a:t>:</a:t>
            </a:r>
            <a:r>
              <a:rPr lang="en-US" altLang="zh-CN" sz="2400" dirty="0">
                <a:latin typeface="Gill Sans MT" pitchFamily="34" charset="0"/>
              </a:rPr>
              <a:t> process of planning trip from source to destination</a:t>
            </a:r>
          </a:p>
          <a:p>
            <a:pPr>
              <a:lnSpc>
                <a:spcPct val="85000"/>
              </a:lnSpc>
              <a:buClr>
                <a:srgbClr val="000099"/>
              </a:buClr>
              <a:buSzPct val="65000"/>
              <a:buFont typeface="Wingdings" pitchFamily="2" charset="2"/>
              <a:buChar char="v"/>
            </a:pPr>
            <a:endParaRPr lang="en-US" altLang="zh-CN" dirty="0">
              <a:latin typeface="Gill Sans MT" pitchFamily="34" charset="0"/>
            </a:endParaRPr>
          </a:p>
          <a:p>
            <a:endParaRPr lang="zh-CN" altLang="en-US" dirty="0"/>
          </a:p>
        </p:txBody>
      </p:sp>
      <p:sp>
        <p:nvSpPr>
          <p:cNvPr id="43013" name="Rectangle 4"/>
          <p:cNvSpPr>
            <a:spLocks noChangeArrowheads="1"/>
          </p:cNvSpPr>
          <p:nvPr/>
        </p:nvSpPr>
        <p:spPr bwMode="auto">
          <a:xfrm>
            <a:off x="4846638" y="1884363"/>
            <a:ext cx="4192587" cy="4362450"/>
          </a:xfrm>
          <a:prstGeom prst="rect">
            <a:avLst/>
          </a:prstGeom>
          <a:noFill/>
          <a:ln w="9525">
            <a:noFill/>
            <a:miter lim="800000"/>
            <a:headEnd/>
            <a:tailEnd/>
          </a:ln>
        </p:spPr>
        <p:txBody>
          <a:bodyPr/>
          <a:lstStyle/>
          <a:p>
            <a:pPr marL="342900" indent="-342900">
              <a:lnSpc>
                <a:spcPct val="85000"/>
              </a:lnSpc>
              <a:spcBef>
                <a:spcPct val="20000"/>
              </a:spcBef>
              <a:buClr>
                <a:srgbClr val="000099"/>
              </a:buClr>
              <a:buSzPct val="65000"/>
              <a:buFont typeface="Wingdings" pitchFamily="2" charset="2"/>
              <a:buChar char="v"/>
            </a:pPr>
            <a:endParaRPr lang="en-US" altLang="zh-CN" sz="2800" dirty="0">
              <a:latin typeface="Gill Sans MT" pitchFamily="34" charset="0"/>
            </a:endParaRPr>
          </a:p>
        </p:txBody>
      </p:sp>
      <p:pic>
        <p:nvPicPr>
          <p:cNvPr id="114689" name="Picture 1" descr="C:\Users\Administrator\AppData\Roaming\Tencent\Users\237098770\QQ\WinTemp\RichOle\P]8RI4_3U[IGMOS5W0}JEBJ.png"/>
          <p:cNvPicPr>
            <a:picLocks noChangeAspect="1" noChangeArrowheads="1"/>
          </p:cNvPicPr>
          <p:nvPr/>
        </p:nvPicPr>
        <p:blipFill>
          <a:blip r:embed="rId3"/>
          <a:srcRect/>
          <a:stretch>
            <a:fillRect/>
          </a:stretch>
        </p:blipFill>
        <p:spPr bwMode="auto">
          <a:xfrm>
            <a:off x="5327633" y="3535734"/>
            <a:ext cx="2980008" cy="2711079"/>
          </a:xfrm>
          <a:prstGeom prst="rect">
            <a:avLst/>
          </a:prstGeom>
          <a:noFill/>
        </p:spPr>
      </p:pic>
    </p:spTree>
    <p:extLst>
      <p:ext uri="{BB962C8B-B14F-4D97-AF65-F5344CB8AC3E}">
        <p14:creationId xmlns:p14="http://schemas.microsoft.com/office/powerpoint/2010/main" val="19139652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4" name="Rectangle 4"/>
          <p:cNvSpPr>
            <a:spLocks noGrp="1" noChangeArrowheads="1"/>
          </p:cNvSpPr>
          <p:nvPr>
            <p:ph type="body" sz="half" idx="4294967295"/>
          </p:nvPr>
        </p:nvSpPr>
        <p:spPr>
          <a:xfrm>
            <a:off x="338138" y="1008993"/>
            <a:ext cx="3899757" cy="5155270"/>
          </a:xfrm>
        </p:spPr>
        <p:txBody>
          <a:bodyPr/>
          <a:lstStyle/>
          <a:p>
            <a:pPr eaLnBrk="1" hangingPunct="1">
              <a:lnSpc>
                <a:spcPct val="90000"/>
              </a:lnSpc>
              <a:spcBef>
                <a:spcPct val="10000"/>
              </a:spcBef>
            </a:pPr>
            <a:r>
              <a:rPr lang="en-US" altLang="zh-CN" sz="2200" dirty="0" smtClean="0">
                <a:solidFill>
                  <a:srgbClr val="FF0000"/>
                </a:solidFill>
              </a:rPr>
              <a:t>IP address</a:t>
            </a:r>
            <a:r>
              <a:rPr lang="en-US" altLang="zh-CN" sz="2200" dirty="0" smtClean="0"/>
              <a:t>: 32-bit identifier for host, router interface. </a:t>
            </a:r>
          </a:p>
          <a:p>
            <a:pPr eaLnBrk="1" hangingPunct="1">
              <a:lnSpc>
                <a:spcPct val="90000"/>
              </a:lnSpc>
              <a:spcBef>
                <a:spcPct val="10000"/>
              </a:spcBef>
            </a:pPr>
            <a:endParaRPr lang="en-US" altLang="zh-CN" sz="2200" i="1" dirty="0" smtClean="0">
              <a:solidFill>
                <a:srgbClr val="FF0000"/>
              </a:solidFill>
            </a:endParaRPr>
          </a:p>
          <a:p>
            <a:pPr eaLnBrk="1" hangingPunct="1">
              <a:lnSpc>
                <a:spcPct val="90000"/>
              </a:lnSpc>
              <a:spcBef>
                <a:spcPct val="10000"/>
              </a:spcBef>
            </a:pPr>
            <a:r>
              <a:rPr lang="en-US" altLang="zh-CN" sz="2200" dirty="0" smtClean="0">
                <a:solidFill>
                  <a:schemeClr val="hlink"/>
                </a:solidFill>
              </a:rPr>
              <a:t>interface:</a:t>
            </a:r>
            <a:r>
              <a:rPr lang="en-US" altLang="zh-CN" sz="2200" dirty="0" smtClean="0"/>
              <a:t> boundary between host/router and physical link</a:t>
            </a:r>
          </a:p>
          <a:p>
            <a:pPr marL="342000" indent="-342000" eaLnBrk="1" hangingPunct="1">
              <a:lnSpc>
                <a:spcPct val="90000"/>
              </a:lnSpc>
              <a:spcBef>
                <a:spcPts val="600"/>
              </a:spcBef>
              <a:buFont typeface="+mj-lt"/>
              <a:buAutoNum type="alphaLcParenR"/>
            </a:pPr>
            <a:r>
              <a:rPr lang="en-US" altLang="zh-CN" sz="2200" dirty="0" smtClean="0"/>
              <a:t>router </a:t>
            </a:r>
            <a:r>
              <a:rPr lang="en-US" altLang="zh-CN" sz="2200" dirty="0" smtClean="0">
                <a:solidFill>
                  <a:srgbClr val="FF0000"/>
                </a:solidFill>
              </a:rPr>
              <a:t>typically</a:t>
            </a:r>
            <a:r>
              <a:rPr lang="en-US" altLang="zh-CN" sz="2200" dirty="0" smtClean="0"/>
              <a:t> has multiple interfaces</a:t>
            </a:r>
          </a:p>
          <a:p>
            <a:pPr marL="342000" indent="-342000" eaLnBrk="1" hangingPunct="1">
              <a:lnSpc>
                <a:spcPct val="90000"/>
              </a:lnSpc>
              <a:spcBef>
                <a:spcPts val="600"/>
              </a:spcBef>
              <a:buFont typeface="+mj-lt"/>
              <a:buAutoNum type="alphaLcParenR"/>
            </a:pPr>
            <a:r>
              <a:rPr lang="en-US" altLang="zh-CN" sz="2200" dirty="0" smtClean="0"/>
              <a:t>host </a:t>
            </a:r>
            <a:r>
              <a:rPr lang="en-US" altLang="zh-CN" sz="2200" dirty="0" smtClean="0">
                <a:solidFill>
                  <a:srgbClr val="FF0000"/>
                </a:solidFill>
              </a:rPr>
              <a:t>may</a:t>
            </a:r>
            <a:r>
              <a:rPr lang="en-US" altLang="zh-CN" sz="2200" dirty="0" smtClean="0"/>
              <a:t> have multiple interfaces</a:t>
            </a:r>
          </a:p>
          <a:p>
            <a:pPr marL="342000" indent="-342000" eaLnBrk="1" hangingPunct="1">
              <a:lnSpc>
                <a:spcPct val="90000"/>
              </a:lnSpc>
              <a:spcBef>
                <a:spcPts val="600"/>
              </a:spcBef>
              <a:buFont typeface="+mj-lt"/>
              <a:buAutoNum type="alphaLcParenR"/>
            </a:pPr>
            <a:r>
              <a:rPr lang="en-US" altLang="zh-CN" sz="2200" dirty="0" smtClean="0"/>
              <a:t>IP address associated with an interface</a:t>
            </a:r>
          </a:p>
          <a:p>
            <a:pPr eaLnBrk="1" hangingPunct="1">
              <a:lnSpc>
                <a:spcPct val="90000"/>
              </a:lnSpc>
              <a:spcBef>
                <a:spcPct val="10000"/>
              </a:spcBef>
            </a:pPr>
            <a:endParaRPr lang="en-US" altLang="zh-CN" sz="2200" dirty="0" smtClean="0"/>
          </a:p>
          <a:p>
            <a:pPr eaLnBrk="1" hangingPunct="1">
              <a:lnSpc>
                <a:spcPct val="90000"/>
              </a:lnSpc>
              <a:spcBef>
                <a:spcPct val="10000"/>
              </a:spcBef>
            </a:pPr>
            <a:r>
              <a:rPr lang="en-US" altLang="zh-CN" sz="2200" dirty="0" smtClean="0"/>
              <a:t>dotted decimal notation</a:t>
            </a:r>
          </a:p>
          <a:p>
            <a:pPr lvl="1" eaLnBrk="1" hangingPunct="1">
              <a:lnSpc>
                <a:spcPct val="90000"/>
              </a:lnSpc>
              <a:spcBef>
                <a:spcPct val="10000"/>
              </a:spcBef>
            </a:pPr>
            <a:r>
              <a:rPr lang="en-US" altLang="zh-CN" sz="2200" dirty="0" smtClean="0"/>
              <a:t>4 bytes</a:t>
            </a:r>
          </a:p>
        </p:txBody>
      </p:sp>
      <p:sp>
        <p:nvSpPr>
          <p:cNvPr id="8227" name="Text Box 64"/>
          <p:cNvSpPr txBox="1">
            <a:spLocks noChangeArrowheads="1"/>
          </p:cNvSpPr>
          <p:nvPr/>
        </p:nvSpPr>
        <p:spPr bwMode="auto">
          <a:xfrm>
            <a:off x="4003286" y="5341938"/>
            <a:ext cx="5105885" cy="338554"/>
          </a:xfrm>
          <a:prstGeom prst="rect">
            <a:avLst/>
          </a:prstGeom>
          <a:noFill/>
          <a:ln w="9525">
            <a:noFill/>
            <a:miter lim="800000"/>
            <a:headEnd/>
            <a:tailEnd/>
          </a:ln>
        </p:spPr>
        <p:txBody>
          <a:bodyPr wrap="none">
            <a:spAutoFit/>
          </a:bodyPr>
          <a:lstStyle/>
          <a:p>
            <a:r>
              <a:rPr lang="en-US" altLang="zh-CN" sz="1600">
                <a:latin typeface="+mn-lt"/>
              </a:rPr>
              <a:t>223.1.1.1 = 11011111 00000001 00000001 00000001</a:t>
            </a:r>
            <a:endParaRPr lang="en-US" altLang="zh-CN">
              <a:latin typeface="+mn-lt"/>
            </a:endParaRPr>
          </a:p>
        </p:txBody>
      </p:sp>
      <p:sp>
        <p:nvSpPr>
          <p:cNvPr id="8228" name="Freeform 65"/>
          <p:cNvSpPr>
            <a:spLocks/>
          </p:cNvSpPr>
          <p:nvPr/>
        </p:nvSpPr>
        <p:spPr bwMode="auto">
          <a:xfrm>
            <a:off x="5181211" y="5597525"/>
            <a:ext cx="892175" cy="92075"/>
          </a:xfrm>
          <a:custGeom>
            <a:avLst/>
            <a:gdLst>
              <a:gd name="T0" fmla="*/ 0 w 562"/>
              <a:gd name="T1" fmla="*/ 0 h 58"/>
              <a:gd name="T2" fmla="*/ 0 w 562"/>
              <a:gd name="T3" fmla="*/ 58 h 58"/>
              <a:gd name="T4" fmla="*/ 562 w 562"/>
              <a:gd name="T5" fmla="*/ 58 h 58"/>
              <a:gd name="T6" fmla="*/ 562 w 562"/>
              <a:gd name="T7" fmla="*/ 16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a:solidFill>
              <a:schemeClr val="tx1"/>
            </a:solidFill>
            <a:round/>
            <a:headEnd/>
            <a:tailEnd/>
          </a:ln>
        </p:spPr>
        <p:txBody>
          <a:bodyPr wrap="none" anchor="ctr"/>
          <a:lstStyle/>
          <a:p>
            <a:endParaRPr lang="zh-CN" altLang="en-US">
              <a:latin typeface="+mn-lt"/>
            </a:endParaRPr>
          </a:p>
        </p:txBody>
      </p:sp>
      <p:sp>
        <p:nvSpPr>
          <p:cNvPr id="8229" name="Freeform 66"/>
          <p:cNvSpPr>
            <a:spLocks/>
          </p:cNvSpPr>
          <p:nvPr/>
        </p:nvSpPr>
        <p:spPr bwMode="auto">
          <a:xfrm>
            <a:off x="6143236" y="5616575"/>
            <a:ext cx="892175" cy="79375"/>
          </a:xfrm>
          <a:custGeom>
            <a:avLst/>
            <a:gdLst>
              <a:gd name="T0" fmla="*/ 0 w 562"/>
              <a:gd name="T1" fmla="*/ 0 h 50"/>
              <a:gd name="T2" fmla="*/ 0 w 562"/>
              <a:gd name="T3" fmla="*/ 50 h 50"/>
              <a:gd name="T4" fmla="*/ 562 w 562"/>
              <a:gd name="T5" fmla="*/ 50 h 50"/>
              <a:gd name="T6" fmla="*/ 562 w 562"/>
              <a:gd name="T7" fmla="*/ 8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p:spPr>
        <p:txBody>
          <a:bodyPr wrap="none" anchor="ctr"/>
          <a:lstStyle/>
          <a:p>
            <a:endParaRPr lang="zh-CN" altLang="en-US">
              <a:latin typeface="+mn-lt"/>
            </a:endParaRPr>
          </a:p>
        </p:txBody>
      </p:sp>
      <p:sp>
        <p:nvSpPr>
          <p:cNvPr id="8230" name="Freeform 67"/>
          <p:cNvSpPr>
            <a:spLocks/>
          </p:cNvSpPr>
          <p:nvPr/>
        </p:nvSpPr>
        <p:spPr bwMode="auto">
          <a:xfrm>
            <a:off x="7108436" y="5619750"/>
            <a:ext cx="869950" cy="79375"/>
          </a:xfrm>
          <a:custGeom>
            <a:avLst/>
            <a:gdLst>
              <a:gd name="T0" fmla="*/ 0 w 562"/>
              <a:gd name="T1" fmla="*/ 0 h 50"/>
              <a:gd name="T2" fmla="*/ 0 w 562"/>
              <a:gd name="T3" fmla="*/ 50 h 50"/>
              <a:gd name="T4" fmla="*/ 562 w 562"/>
              <a:gd name="T5" fmla="*/ 50 h 50"/>
              <a:gd name="T6" fmla="*/ 562 w 562"/>
              <a:gd name="T7" fmla="*/ 8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p:spPr>
        <p:txBody>
          <a:bodyPr wrap="none" anchor="ctr"/>
          <a:lstStyle/>
          <a:p>
            <a:endParaRPr lang="zh-CN" altLang="en-US">
              <a:latin typeface="+mn-lt"/>
            </a:endParaRPr>
          </a:p>
        </p:txBody>
      </p:sp>
      <p:sp>
        <p:nvSpPr>
          <p:cNvPr id="8231" name="Freeform 68"/>
          <p:cNvSpPr>
            <a:spLocks/>
          </p:cNvSpPr>
          <p:nvPr/>
        </p:nvSpPr>
        <p:spPr bwMode="auto">
          <a:xfrm>
            <a:off x="8073636" y="5622925"/>
            <a:ext cx="869950" cy="79375"/>
          </a:xfrm>
          <a:custGeom>
            <a:avLst/>
            <a:gdLst>
              <a:gd name="T0" fmla="*/ 0 w 562"/>
              <a:gd name="T1" fmla="*/ 0 h 50"/>
              <a:gd name="T2" fmla="*/ 0 w 562"/>
              <a:gd name="T3" fmla="*/ 50 h 50"/>
              <a:gd name="T4" fmla="*/ 562 w 562"/>
              <a:gd name="T5" fmla="*/ 50 h 50"/>
              <a:gd name="T6" fmla="*/ 562 w 562"/>
              <a:gd name="T7" fmla="*/ 8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p:spPr>
        <p:txBody>
          <a:bodyPr wrap="none" anchor="ctr"/>
          <a:lstStyle/>
          <a:p>
            <a:endParaRPr lang="zh-CN" altLang="en-US">
              <a:latin typeface="+mn-lt"/>
            </a:endParaRPr>
          </a:p>
        </p:txBody>
      </p:sp>
      <p:sp>
        <p:nvSpPr>
          <p:cNvPr id="8232" name="Text Box 69"/>
          <p:cNvSpPr txBox="1">
            <a:spLocks noChangeArrowheads="1"/>
          </p:cNvSpPr>
          <p:nvPr/>
        </p:nvSpPr>
        <p:spPr bwMode="auto">
          <a:xfrm>
            <a:off x="5379649" y="5818188"/>
            <a:ext cx="522287" cy="336550"/>
          </a:xfrm>
          <a:prstGeom prst="rect">
            <a:avLst/>
          </a:prstGeom>
          <a:noFill/>
          <a:ln w="9525">
            <a:noFill/>
            <a:miter lim="800000"/>
            <a:headEnd/>
            <a:tailEnd/>
          </a:ln>
        </p:spPr>
        <p:txBody>
          <a:bodyPr wrap="none">
            <a:spAutoFit/>
          </a:bodyPr>
          <a:lstStyle/>
          <a:p>
            <a:r>
              <a:rPr lang="en-US" altLang="zh-CN" sz="1600">
                <a:latin typeface="+mn-lt"/>
              </a:rPr>
              <a:t>223</a:t>
            </a:r>
            <a:endParaRPr lang="en-US" altLang="zh-CN">
              <a:latin typeface="+mn-lt"/>
            </a:endParaRPr>
          </a:p>
        </p:txBody>
      </p:sp>
      <p:sp>
        <p:nvSpPr>
          <p:cNvPr id="8233" name="Text Box 70"/>
          <p:cNvSpPr txBox="1">
            <a:spLocks noChangeArrowheads="1"/>
          </p:cNvSpPr>
          <p:nvPr/>
        </p:nvSpPr>
        <p:spPr bwMode="auto">
          <a:xfrm>
            <a:off x="6422636" y="5827713"/>
            <a:ext cx="296863" cy="336550"/>
          </a:xfrm>
          <a:prstGeom prst="rect">
            <a:avLst/>
          </a:prstGeom>
          <a:noFill/>
          <a:ln w="9525">
            <a:noFill/>
            <a:miter lim="800000"/>
            <a:headEnd/>
            <a:tailEnd/>
          </a:ln>
        </p:spPr>
        <p:txBody>
          <a:bodyPr wrap="none">
            <a:spAutoFit/>
          </a:bodyPr>
          <a:lstStyle/>
          <a:p>
            <a:r>
              <a:rPr lang="en-US" altLang="zh-CN" sz="1600">
                <a:latin typeface="+mn-lt"/>
              </a:rPr>
              <a:t>1</a:t>
            </a:r>
            <a:endParaRPr lang="en-US" altLang="zh-CN">
              <a:latin typeface="+mn-lt"/>
            </a:endParaRPr>
          </a:p>
        </p:txBody>
      </p:sp>
      <p:sp>
        <p:nvSpPr>
          <p:cNvPr id="8234" name="Text Box 71"/>
          <p:cNvSpPr txBox="1">
            <a:spLocks noChangeArrowheads="1"/>
          </p:cNvSpPr>
          <p:nvPr/>
        </p:nvSpPr>
        <p:spPr bwMode="auto">
          <a:xfrm>
            <a:off x="8380024" y="5827713"/>
            <a:ext cx="296862" cy="336550"/>
          </a:xfrm>
          <a:prstGeom prst="rect">
            <a:avLst/>
          </a:prstGeom>
          <a:noFill/>
          <a:ln w="9525">
            <a:noFill/>
            <a:miter lim="800000"/>
            <a:headEnd/>
            <a:tailEnd/>
          </a:ln>
        </p:spPr>
        <p:txBody>
          <a:bodyPr wrap="none">
            <a:spAutoFit/>
          </a:bodyPr>
          <a:lstStyle/>
          <a:p>
            <a:r>
              <a:rPr lang="en-US" altLang="zh-CN" sz="1600">
                <a:latin typeface="+mn-lt"/>
              </a:rPr>
              <a:t>1</a:t>
            </a:r>
            <a:endParaRPr lang="en-US" altLang="zh-CN">
              <a:latin typeface="+mn-lt"/>
            </a:endParaRPr>
          </a:p>
        </p:txBody>
      </p:sp>
      <p:sp>
        <p:nvSpPr>
          <p:cNvPr id="8235" name="Text Box 72"/>
          <p:cNvSpPr txBox="1">
            <a:spLocks noChangeArrowheads="1"/>
          </p:cNvSpPr>
          <p:nvPr/>
        </p:nvSpPr>
        <p:spPr bwMode="auto">
          <a:xfrm>
            <a:off x="7360849" y="5827713"/>
            <a:ext cx="296862" cy="336550"/>
          </a:xfrm>
          <a:prstGeom prst="rect">
            <a:avLst/>
          </a:prstGeom>
          <a:noFill/>
          <a:ln w="9525">
            <a:noFill/>
            <a:miter lim="800000"/>
            <a:headEnd/>
            <a:tailEnd/>
          </a:ln>
        </p:spPr>
        <p:txBody>
          <a:bodyPr wrap="none">
            <a:spAutoFit/>
          </a:bodyPr>
          <a:lstStyle/>
          <a:p>
            <a:r>
              <a:rPr lang="en-US" altLang="zh-CN" sz="1600">
                <a:latin typeface="+mn-lt"/>
              </a:rPr>
              <a:t>1</a:t>
            </a:r>
            <a:endParaRPr lang="en-US" altLang="zh-CN">
              <a:latin typeface="+mn-lt"/>
            </a:endParaRPr>
          </a:p>
        </p:txBody>
      </p:sp>
      <p:sp>
        <p:nvSpPr>
          <p:cNvPr id="2" name="标题 1"/>
          <p:cNvSpPr>
            <a:spLocks noGrp="1"/>
          </p:cNvSpPr>
          <p:nvPr>
            <p:ph type="title"/>
          </p:nvPr>
        </p:nvSpPr>
        <p:spPr/>
        <p:txBody>
          <a:bodyPr/>
          <a:lstStyle/>
          <a:p>
            <a:r>
              <a:rPr lang="en-US" altLang="zh-CN" dirty="0" smtClean="0"/>
              <a:t>IP</a:t>
            </a:r>
            <a:r>
              <a:rPr lang="zh-CN" altLang="en-US" dirty="0"/>
              <a:t>寻址</a:t>
            </a:r>
            <a:r>
              <a:rPr lang="en-US" altLang="zh-CN" dirty="0" smtClean="0"/>
              <a:t>: </a:t>
            </a:r>
            <a:r>
              <a:rPr lang="zh-CN" altLang="en-US" dirty="0" smtClean="0"/>
              <a:t>介绍</a:t>
            </a:r>
            <a:endParaRPr lang="zh-CN" altLang="en-US" dirty="0">
              <a:latin typeface="+mn-lt"/>
            </a:endParaRPr>
          </a:p>
        </p:txBody>
      </p:sp>
      <p:sp>
        <p:nvSpPr>
          <p:cNvPr id="70" name="Freeform 140"/>
          <p:cNvSpPr>
            <a:spLocks/>
          </p:cNvSpPr>
          <p:nvPr/>
        </p:nvSpPr>
        <p:spPr bwMode="auto">
          <a:xfrm rot="16200000">
            <a:off x="6458013" y="317656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1" name="Freeform 140"/>
          <p:cNvSpPr>
            <a:spLocks/>
          </p:cNvSpPr>
          <p:nvPr/>
        </p:nvSpPr>
        <p:spPr bwMode="auto">
          <a:xfrm rot="10800000">
            <a:off x="7455757" y="185020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2" name="Freeform 140"/>
          <p:cNvSpPr>
            <a:spLocks/>
          </p:cNvSpPr>
          <p:nvPr/>
        </p:nvSpPr>
        <p:spPr bwMode="auto">
          <a:xfrm>
            <a:off x="5420582" y="143269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3" name="Text Box 26"/>
          <p:cNvSpPr txBox="1">
            <a:spLocks noChangeArrowheads="1"/>
          </p:cNvSpPr>
          <p:nvPr/>
        </p:nvSpPr>
        <p:spPr bwMode="auto">
          <a:xfrm>
            <a:off x="4803045" y="1262830"/>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223.1.1.1</a:t>
            </a:r>
          </a:p>
        </p:txBody>
      </p:sp>
      <p:grpSp>
        <p:nvGrpSpPr>
          <p:cNvPr id="74" name="Group 27"/>
          <p:cNvGrpSpPr>
            <a:grpSpLocks/>
          </p:cNvGrpSpPr>
          <p:nvPr/>
        </p:nvGrpSpPr>
        <p:grpSpPr bwMode="auto">
          <a:xfrm>
            <a:off x="4069626" y="2223269"/>
            <a:ext cx="920751" cy="276225"/>
            <a:chOff x="3251" y="608"/>
            <a:chExt cx="580" cy="174"/>
          </a:xfrm>
        </p:grpSpPr>
        <p:sp>
          <p:nvSpPr>
            <p:cNvPr id="125"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endParaRPr>
            </a:p>
          </p:txBody>
        </p:sp>
        <p:sp>
          <p:nvSpPr>
            <p:cNvPr id="126"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223.1.1.2</a:t>
              </a:r>
            </a:p>
          </p:txBody>
        </p:sp>
      </p:grpSp>
      <p:sp>
        <p:nvSpPr>
          <p:cNvPr id="75" name="Text Box 30"/>
          <p:cNvSpPr txBox="1">
            <a:spLocks noChangeArrowheads="1"/>
          </p:cNvSpPr>
          <p:nvPr/>
        </p:nvSpPr>
        <p:spPr bwMode="auto">
          <a:xfrm>
            <a:off x="4907820" y="3218630"/>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223.1.1.3</a:t>
            </a:r>
          </a:p>
        </p:txBody>
      </p:sp>
      <p:sp>
        <p:nvSpPr>
          <p:cNvPr id="76" name="Text Box 31"/>
          <p:cNvSpPr txBox="1">
            <a:spLocks noChangeArrowheads="1"/>
          </p:cNvSpPr>
          <p:nvPr/>
        </p:nvSpPr>
        <p:spPr bwMode="auto">
          <a:xfrm>
            <a:off x="6007957" y="2348680"/>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223.1.1.4</a:t>
            </a:r>
          </a:p>
        </p:txBody>
      </p:sp>
      <p:sp>
        <p:nvSpPr>
          <p:cNvPr id="77" name="Line 32"/>
          <p:cNvSpPr>
            <a:spLocks noChangeShapeType="1"/>
          </p:cNvSpPr>
          <p:nvPr/>
        </p:nvSpPr>
        <p:spPr bwMode="auto">
          <a:xfrm>
            <a:off x="7109682" y="2648718"/>
            <a:ext cx="5810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8" name="Text Box 33"/>
          <p:cNvSpPr txBox="1">
            <a:spLocks noChangeArrowheads="1"/>
          </p:cNvSpPr>
          <p:nvPr/>
        </p:nvSpPr>
        <p:spPr bwMode="auto">
          <a:xfrm>
            <a:off x="6984270" y="2358205"/>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223.1.2.9</a:t>
            </a:r>
          </a:p>
        </p:txBody>
      </p:sp>
      <p:sp>
        <p:nvSpPr>
          <p:cNvPr id="79" name="Line 36"/>
          <p:cNvSpPr>
            <a:spLocks noChangeShapeType="1"/>
          </p:cNvSpPr>
          <p:nvPr/>
        </p:nvSpPr>
        <p:spPr bwMode="auto">
          <a:xfrm>
            <a:off x="8133620" y="195815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0" name="Line 38"/>
          <p:cNvSpPr>
            <a:spLocks noChangeShapeType="1"/>
          </p:cNvSpPr>
          <p:nvPr/>
        </p:nvSpPr>
        <p:spPr bwMode="auto">
          <a:xfrm>
            <a:off x="8133620" y="322974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1" name="Text Box 41"/>
          <p:cNvSpPr txBox="1">
            <a:spLocks noChangeArrowheads="1"/>
          </p:cNvSpPr>
          <p:nvPr/>
        </p:nvSpPr>
        <p:spPr bwMode="auto">
          <a:xfrm>
            <a:off x="7712932" y="3329755"/>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223.1.2.2</a:t>
            </a:r>
          </a:p>
        </p:txBody>
      </p:sp>
      <p:sp>
        <p:nvSpPr>
          <p:cNvPr id="82" name="Text Box 44"/>
          <p:cNvSpPr txBox="1">
            <a:spLocks noChangeArrowheads="1"/>
          </p:cNvSpPr>
          <p:nvPr/>
        </p:nvSpPr>
        <p:spPr bwMode="auto">
          <a:xfrm>
            <a:off x="7504970" y="1723205"/>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223.1.2.1</a:t>
            </a:r>
          </a:p>
        </p:txBody>
      </p:sp>
      <p:sp>
        <p:nvSpPr>
          <p:cNvPr id="83" name="Line 45"/>
          <p:cNvSpPr>
            <a:spLocks noChangeShapeType="1"/>
          </p:cNvSpPr>
          <p:nvPr/>
        </p:nvSpPr>
        <p:spPr bwMode="auto">
          <a:xfrm>
            <a:off x="6871557" y="2986855"/>
            <a:ext cx="0" cy="757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4" name="Line 47"/>
          <p:cNvSpPr>
            <a:spLocks noChangeShapeType="1"/>
          </p:cNvSpPr>
          <p:nvPr/>
        </p:nvSpPr>
        <p:spPr bwMode="auto">
          <a:xfrm flipH="1" flipV="1">
            <a:off x="6258782" y="426003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5" name="Line 48"/>
          <p:cNvSpPr>
            <a:spLocks noChangeShapeType="1"/>
          </p:cNvSpPr>
          <p:nvPr/>
        </p:nvSpPr>
        <p:spPr bwMode="auto">
          <a:xfrm flipH="1" flipV="1">
            <a:off x="7435120" y="426479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6" name="Text Box 53"/>
          <p:cNvSpPr txBox="1">
            <a:spLocks noChangeArrowheads="1"/>
          </p:cNvSpPr>
          <p:nvPr/>
        </p:nvSpPr>
        <p:spPr bwMode="auto">
          <a:xfrm>
            <a:off x="7466870" y="432511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223.1.3.2</a:t>
            </a:r>
          </a:p>
        </p:txBody>
      </p:sp>
      <p:sp>
        <p:nvSpPr>
          <p:cNvPr id="87" name="Text Box 56"/>
          <p:cNvSpPr txBox="1">
            <a:spLocks noChangeArrowheads="1"/>
          </p:cNvSpPr>
          <p:nvPr/>
        </p:nvSpPr>
        <p:spPr bwMode="auto">
          <a:xfrm>
            <a:off x="6223857" y="4329880"/>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223.1.3.1</a:t>
            </a:r>
          </a:p>
        </p:txBody>
      </p:sp>
      <p:grpSp>
        <p:nvGrpSpPr>
          <p:cNvPr id="88" name="Group 57"/>
          <p:cNvGrpSpPr>
            <a:grpSpLocks/>
          </p:cNvGrpSpPr>
          <p:nvPr/>
        </p:nvGrpSpPr>
        <p:grpSpPr bwMode="auto">
          <a:xfrm>
            <a:off x="6368327" y="3082106"/>
            <a:ext cx="935038" cy="276225"/>
            <a:chOff x="4532" y="1229"/>
            <a:chExt cx="589" cy="174"/>
          </a:xfrm>
        </p:grpSpPr>
        <p:sp>
          <p:nvSpPr>
            <p:cNvPr id="123"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endParaRPr>
            </a:p>
          </p:txBody>
        </p:sp>
        <p:sp>
          <p:nvSpPr>
            <p:cNvPr id="124"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223.1.3.27</a:t>
              </a:r>
            </a:p>
          </p:txBody>
        </p:sp>
      </p:grpSp>
      <p:grpSp>
        <p:nvGrpSpPr>
          <p:cNvPr id="89" name="Group 73"/>
          <p:cNvGrpSpPr>
            <a:grpSpLocks/>
          </p:cNvGrpSpPr>
          <p:nvPr/>
        </p:nvGrpSpPr>
        <p:grpSpPr bwMode="auto">
          <a:xfrm>
            <a:off x="4628420" y="1508893"/>
            <a:ext cx="641350" cy="558800"/>
            <a:chOff x="-44" y="1473"/>
            <a:chExt cx="981" cy="1105"/>
          </a:xfrm>
        </p:grpSpPr>
        <p:pic>
          <p:nvPicPr>
            <p:cNvPr id="121"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0" name="Group 80"/>
          <p:cNvGrpSpPr>
            <a:grpSpLocks/>
          </p:cNvGrpSpPr>
          <p:nvPr/>
        </p:nvGrpSpPr>
        <p:grpSpPr bwMode="auto">
          <a:xfrm>
            <a:off x="4623657" y="2107380"/>
            <a:ext cx="641350" cy="558800"/>
            <a:chOff x="-44" y="1473"/>
            <a:chExt cx="981" cy="1105"/>
          </a:xfrm>
        </p:grpSpPr>
        <p:pic>
          <p:nvPicPr>
            <p:cNvPr id="11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8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1" name="Group 83"/>
          <p:cNvGrpSpPr>
            <a:grpSpLocks/>
          </p:cNvGrpSpPr>
          <p:nvPr/>
        </p:nvGrpSpPr>
        <p:grpSpPr bwMode="auto">
          <a:xfrm>
            <a:off x="4652232" y="2716980"/>
            <a:ext cx="641350" cy="558800"/>
            <a:chOff x="-44" y="1473"/>
            <a:chExt cx="981" cy="1105"/>
          </a:xfrm>
        </p:grpSpPr>
        <p:pic>
          <p:nvPicPr>
            <p:cNvPr id="117"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8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2" name="Group 87"/>
          <p:cNvGrpSpPr>
            <a:grpSpLocks/>
          </p:cNvGrpSpPr>
          <p:nvPr/>
        </p:nvGrpSpPr>
        <p:grpSpPr bwMode="auto">
          <a:xfrm flipH="1">
            <a:off x="8311420" y="1666055"/>
            <a:ext cx="641350" cy="558800"/>
            <a:chOff x="-44" y="1473"/>
            <a:chExt cx="981" cy="1105"/>
          </a:xfrm>
        </p:grpSpPr>
        <p:pic>
          <p:nvPicPr>
            <p:cNvPr id="11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3" name="Group 90"/>
          <p:cNvGrpSpPr>
            <a:grpSpLocks/>
          </p:cNvGrpSpPr>
          <p:nvPr/>
        </p:nvGrpSpPr>
        <p:grpSpPr bwMode="auto">
          <a:xfrm flipH="1">
            <a:off x="8325707" y="2945580"/>
            <a:ext cx="641350" cy="558800"/>
            <a:chOff x="-44" y="1473"/>
            <a:chExt cx="981" cy="1105"/>
          </a:xfrm>
        </p:grpSpPr>
        <p:pic>
          <p:nvPicPr>
            <p:cNvPr id="113"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9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4" name="Group 93"/>
          <p:cNvGrpSpPr>
            <a:grpSpLocks/>
          </p:cNvGrpSpPr>
          <p:nvPr/>
        </p:nvGrpSpPr>
        <p:grpSpPr bwMode="auto">
          <a:xfrm flipH="1">
            <a:off x="7227157" y="4469580"/>
            <a:ext cx="641350" cy="558800"/>
            <a:chOff x="-44" y="1473"/>
            <a:chExt cx="981" cy="1105"/>
          </a:xfrm>
        </p:grpSpPr>
        <p:pic>
          <p:nvPicPr>
            <p:cNvPr id="11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9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5" name="Group 96"/>
          <p:cNvGrpSpPr>
            <a:grpSpLocks/>
          </p:cNvGrpSpPr>
          <p:nvPr/>
        </p:nvGrpSpPr>
        <p:grpSpPr bwMode="auto">
          <a:xfrm flipH="1">
            <a:off x="6063520" y="4510855"/>
            <a:ext cx="641350" cy="558800"/>
            <a:chOff x="-44" y="1473"/>
            <a:chExt cx="981" cy="1105"/>
          </a:xfrm>
        </p:grpSpPr>
        <p:pic>
          <p:nvPicPr>
            <p:cNvPr id="109"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9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6" name="Group 99"/>
          <p:cNvGrpSpPr>
            <a:grpSpLocks/>
          </p:cNvGrpSpPr>
          <p:nvPr/>
        </p:nvGrpSpPr>
        <p:grpSpPr bwMode="auto">
          <a:xfrm>
            <a:off x="6492139" y="2604268"/>
            <a:ext cx="698499" cy="355600"/>
            <a:chOff x="4396" y="1245"/>
            <a:chExt cx="672" cy="248"/>
          </a:xfrm>
        </p:grpSpPr>
        <p:sp>
          <p:nvSpPr>
            <p:cNvPr id="1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cs typeface="Arial" panose="020B0604020202020204" pitchFamily="34" charset="0"/>
              </a:endParaRPr>
            </a:p>
          </p:txBody>
        </p:sp>
        <p:sp>
          <p:nvSpPr>
            <p:cNvPr id="1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sz="1200">
                <a:latin typeface="+mn-lt"/>
                <a:cs typeface="Arial" panose="020B0604020202020204" pitchFamily="34" charset="0"/>
              </a:endParaRPr>
            </a:p>
          </p:txBody>
        </p:sp>
        <p:sp>
          <p:nvSpPr>
            <p:cNvPr id="1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cs typeface="Arial" panose="020B0604020202020204" pitchFamily="34" charset="0"/>
              </a:endParaRPr>
            </a:p>
          </p:txBody>
        </p:sp>
        <p:grpSp>
          <p:nvGrpSpPr>
            <p:cNvPr id="104" name="Group 103"/>
            <p:cNvGrpSpPr>
              <a:grpSpLocks/>
            </p:cNvGrpSpPr>
            <p:nvPr/>
          </p:nvGrpSpPr>
          <p:grpSpPr bwMode="auto">
            <a:xfrm>
              <a:off x="4530" y="1287"/>
              <a:ext cx="377" cy="75"/>
              <a:chOff x="2468" y="1332"/>
              <a:chExt cx="310" cy="60"/>
            </a:xfrm>
          </p:grpSpPr>
          <p:sp>
            <p:nvSpPr>
              <p:cNvPr id="107"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108"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sp>
          <p:nvSpPr>
            <p:cNvPr id="105"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106"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sp>
        <p:nvSpPr>
          <p:cNvPr id="97" name="Line 5"/>
          <p:cNvSpPr>
            <a:spLocks noChangeShapeType="1"/>
          </p:cNvSpPr>
          <p:nvPr/>
        </p:nvSpPr>
        <p:spPr bwMode="auto">
          <a:xfrm>
            <a:off x="5234845" y="1796230"/>
            <a:ext cx="3905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98" name="Line 7"/>
          <p:cNvSpPr>
            <a:spLocks noChangeShapeType="1"/>
          </p:cNvSpPr>
          <p:nvPr/>
        </p:nvSpPr>
        <p:spPr bwMode="auto">
          <a:xfrm flipV="1">
            <a:off x="5269770" y="253600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99" name="Line 8"/>
          <p:cNvSpPr>
            <a:spLocks noChangeShapeType="1"/>
          </p:cNvSpPr>
          <p:nvPr/>
        </p:nvSpPr>
        <p:spPr bwMode="auto">
          <a:xfrm>
            <a:off x="5280882" y="3067818"/>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100" name="Line 11"/>
          <p:cNvSpPr>
            <a:spLocks noChangeShapeType="1"/>
          </p:cNvSpPr>
          <p:nvPr/>
        </p:nvSpPr>
        <p:spPr bwMode="auto">
          <a:xfrm>
            <a:off x="6034945" y="2643955"/>
            <a:ext cx="5619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75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75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75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752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75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Freeform 140"/>
          <p:cNvSpPr>
            <a:spLocks/>
          </p:cNvSpPr>
          <p:nvPr/>
        </p:nvSpPr>
        <p:spPr bwMode="auto">
          <a:xfrm rot="-5400000">
            <a:off x="6203156"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79874" name="Freeform 140"/>
          <p:cNvSpPr>
            <a:spLocks/>
          </p:cNvSpPr>
          <p:nvPr/>
        </p:nvSpPr>
        <p:spPr bwMode="auto">
          <a:xfrm rot="10800000">
            <a:off x="7200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79875" name="Freeform 140"/>
          <p:cNvSpPr>
            <a:spLocks/>
          </p:cNvSpPr>
          <p:nvPr/>
        </p:nvSpPr>
        <p:spPr bwMode="auto">
          <a:xfrm>
            <a:off x="5165725" y="145256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79879" name="Rectangle 3"/>
          <p:cNvSpPr>
            <a:spLocks noGrp="1" noChangeArrowheads="1"/>
          </p:cNvSpPr>
          <p:nvPr>
            <p:ph type="body" sz="half" idx="1"/>
          </p:nvPr>
        </p:nvSpPr>
        <p:spPr>
          <a:xfrm>
            <a:off x="391319" y="1194102"/>
            <a:ext cx="3613330" cy="1893586"/>
          </a:xfrm>
        </p:spPr>
        <p:txBody>
          <a:bodyPr/>
          <a:lstStyle/>
          <a:p>
            <a:pPr marL="0" indent="0">
              <a:buFont typeface="Wingdings" panose="05000000000000000000" pitchFamily="2" charset="2"/>
              <a:buNone/>
            </a:pPr>
            <a:r>
              <a:rPr lang="en-US" altLang="zh-CN" sz="2400" dirty="0" smtClean="0">
                <a:solidFill>
                  <a:srgbClr val="CC0000"/>
                </a:solidFill>
                <a:ea typeface="ＭＳ Ｐゴシック" panose="020B0600070205080204" pitchFamily="34" charset="-128"/>
              </a:rPr>
              <a:t>Q: how are interfaces actually connected?</a:t>
            </a:r>
          </a:p>
          <a:p>
            <a:pPr marL="0" indent="0">
              <a:buFont typeface="Wingdings" panose="05000000000000000000" pitchFamily="2" charset="2"/>
              <a:buNone/>
            </a:pPr>
            <a:r>
              <a:rPr lang="en-US" altLang="zh-CN" sz="2400" dirty="0" smtClean="0">
                <a:solidFill>
                  <a:srgbClr val="CC0000"/>
                </a:solidFill>
                <a:ea typeface="ＭＳ Ｐゴシック" panose="020B0600070205080204" pitchFamily="34" charset="-128"/>
              </a:rPr>
              <a:t>A: </a:t>
            </a:r>
            <a:r>
              <a:rPr lang="en-US" altLang="zh-CN" sz="2400" dirty="0" smtClean="0">
                <a:ea typeface="ＭＳ Ｐゴシック" panose="020B0600070205080204" pitchFamily="34" charset="-128"/>
              </a:rPr>
              <a:t>we</a:t>
            </a:r>
            <a:r>
              <a:rPr lang="en-US" altLang="en-US" sz="2400" dirty="0" smtClean="0">
                <a:ea typeface="ＭＳ Ｐゴシック" panose="020B0600070205080204" pitchFamily="34" charset="-128"/>
              </a:rPr>
              <a:t>’</a:t>
            </a:r>
            <a:r>
              <a:rPr lang="en-US" altLang="zh-CN" sz="2400" dirty="0" smtClean="0">
                <a:ea typeface="ＭＳ Ｐゴシック" panose="020B0600070205080204" pitchFamily="34" charset="-128"/>
              </a:rPr>
              <a:t>ll learn about that in chapter 6, </a:t>
            </a:r>
            <a:r>
              <a:rPr lang="en-US" altLang="zh-CN" sz="2400" dirty="0">
                <a:ea typeface="ＭＳ Ｐゴシック" panose="020B0600070205080204" pitchFamily="34" charset="-128"/>
              </a:rPr>
              <a:t>7</a:t>
            </a:r>
            <a:r>
              <a:rPr lang="en-US" altLang="zh-CN" sz="2400" dirty="0" smtClean="0">
                <a:ea typeface="ＭＳ Ｐゴシック" panose="020B0600070205080204" pitchFamily="34" charset="-128"/>
              </a:rPr>
              <a:t>.</a:t>
            </a:r>
          </a:p>
        </p:txBody>
      </p:sp>
      <p:sp>
        <p:nvSpPr>
          <p:cNvPr id="79880" name="Line 5"/>
          <p:cNvSpPr>
            <a:spLocks noChangeShapeType="1"/>
          </p:cNvSpPr>
          <p:nvPr/>
        </p:nvSpPr>
        <p:spPr bwMode="auto">
          <a:xfrm>
            <a:off x="4979988" y="1816100"/>
            <a:ext cx="3905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1" name="Line 7"/>
          <p:cNvSpPr>
            <a:spLocks noChangeShapeType="1"/>
          </p:cNvSpPr>
          <p:nvPr/>
        </p:nvSpPr>
        <p:spPr bwMode="auto">
          <a:xfrm flipV="1">
            <a:off x="5014913" y="255587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2" name="Line 8"/>
          <p:cNvSpPr>
            <a:spLocks noChangeShapeType="1"/>
          </p:cNvSpPr>
          <p:nvPr/>
        </p:nvSpPr>
        <p:spPr bwMode="auto">
          <a:xfrm>
            <a:off x="5026025" y="3087688"/>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3" name="Line 11"/>
          <p:cNvSpPr>
            <a:spLocks noChangeShapeType="1"/>
          </p:cNvSpPr>
          <p:nvPr/>
        </p:nvSpPr>
        <p:spPr bwMode="auto">
          <a:xfrm>
            <a:off x="5780088" y="2663825"/>
            <a:ext cx="5619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4" name="Text Box 26"/>
          <p:cNvSpPr txBox="1">
            <a:spLocks noChangeArrowheads="1"/>
          </p:cNvSpPr>
          <p:nvPr/>
        </p:nvSpPr>
        <p:spPr bwMode="auto">
          <a:xfrm>
            <a:off x="4548188" y="1282700"/>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223.1.1.1</a:t>
            </a:r>
          </a:p>
        </p:txBody>
      </p:sp>
      <p:grpSp>
        <p:nvGrpSpPr>
          <p:cNvPr id="79885" name="Group 27"/>
          <p:cNvGrpSpPr>
            <a:grpSpLocks/>
          </p:cNvGrpSpPr>
          <p:nvPr/>
        </p:nvGrpSpPr>
        <p:grpSpPr bwMode="auto">
          <a:xfrm>
            <a:off x="3814763" y="2243138"/>
            <a:ext cx="920750" cy="276225"/>
            <a:chOff x="3251" y="608"/>
            <a:chExt cx="580" cy="174"/>
          </a:xfrm>
        </p:grpSpPr>
        <p:sp>
          <p:nvSpPr>
            <p:cNvPr id="79945"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endParaRPr>
            </a:p>
          </p:txBody>
        </p:sp>
        <p:sp>
          <p:nvSpPr>
            <p:cNvPr id="79946"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223.1.1.2</a:t>
              </a:r>
            </a:p>
          </p:txBody>
        </p:sp>
      </p:grpSp>
      <p:sp>
        <p:nvSpPr>
          <p:cNvPr id="79886" name="Text Box 30"/>
          <p:cNvSpPr txBox="1">
            <a:spLocks noChangeArrowheads="1"/>
          </p:cNvSpPr>
          <p:nvPr/>
        </p:nvSpPr>
        <p:spPr bwMode="auto">
          <a:xfrm>
            <a:off x="4652963" y="3238500"/>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223.1.1.3</a:t>
            </a:r>
          </a:p>
        </p:txBody>
      </p:sp>
      <p:sp>
        <p:nvSpPr>
          <p:cNvPr id="79887" name="Text Box 31"/>
          <p:cNvSpPr txBox="1">
            <a:spLocks noChangeArrowheads="1"/>
          </p:cNvSpPr>
          <p:nvPr/>
        </p:nvSpPr>
        <p:spPr bwMode="auto">
          <a:xfrm>
            <a:off x="5753100" y="2368550"/>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223.1.1.4</a:t>
            </a:r>
          </a:p>
        </p:txBody>
      </p:sp>
      <p:sp>
        <p:nvSpPr>
          <p:cNvPr id="79888" name="Line 32"/>
          <p:cNvSpPr>
            <a:spLocks noChangeShapeType="1"/>
          </p:cNvSpPr>
          <p:nvPr/>
        </p:nvSpPr>
        <p:spPr bwMode="auto">
          <a:xfrm>
            <a:off x="6854825" y="2668588"/>
            <a:ext cx="5810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9" name="Text Box 33"/>
          <p:cNvSpPr txBox="1">
            <a:spLocks noChangeArrowheads="1"/>
          </p:cNvSpPr>
          <p:nvPr/>
        </p:nvSpPr>
        <p:spPr bwMode="auto">
          <a:xfrm>
            <a:off x="6729413" y="2378075"/>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223.1.2.9</a:t>
            </a:r>
          </a:p>
        </p:txBody>
      </p:sp>
      <p:sp>
        <p:nvSpPr>
          <p:cNvPr id="79890" name="Line 36"/>
          <p:cNvSpPr>
            <a:spLocks noChangeShapeType="1"/>
          </p:cNvSpPr>
          <p:nvPr/>
        </p:nvSpPr>
        <p:spPr bwMode="auto">
          <a:xfrm>
            <a:off x="7878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1" name="Line 38"/>
          <p:cNvSpPr>
            <a:spLocks noChangeShapeType="1"/>
          </p:cNvSpPr>
          <p:nvPr/>
        </p:nvSpPr>
        <p:spPr bwMode="auto">
          <a:xfrm>
            <a:off x="7878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2" name="Text Box 41"/>
          <p:cNvSpPr txBox="1">
            <a:spLocks noChangeArrowheads="1"/>
          </p:cNvSpPr>
          <p:nvPr/>
        </p:nvSpPr>
        <p:spPr bwMode="auto">
          <a:xfrm>
            <a:off x="7458075" y="3349625"/>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223.1.2.2</a:t>
            </a:r>
          </a:p>
        </p:txBody>
      </p:sp>
      <p:sp>
        <p:nvSpPr>
          <p:cNvPr id="79893" name="Text Box 44"/>
          <p:cNvSpPr txBox="1">
            <a:spLocks noChangeArrowheads="1"/>
          </p:cNvSpPr>
          <p:nvPr/>
        </p:nvSpPr>
        <p:spPr bwMode="auto">
          <a:xfrm>
            <a:off x="7250113" y="1743075"/>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223.1.2.1</a:t>
            </a:r>
          </a:p>
        </p:txBody>
      </p:sp>
      <p:sp>
        <p:nvSpPr>
          <p:cNvPr id="79894" name="Line 45"/>
          <p:cNvSpPr>
            <a:spLocks noChangeShapeType="1"/>
          </p:cNvSpPr>
          <p:nvPr/>
        </p:nvSpPr>
        <p:spPr bwMode="auto">
          <a:xfrm>
            <a:off x="6616700" y="3006725"/>
            <a:ext cx="0" cy="757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5" name="Line 47"/>
          <p:cNvSpPr>
            <a:spLocks noChangeShapeType="1"/>
          </p:cNvSpPr>
          <p:nvPr/>
        </p:nvSpPr>
        <p:spPr bwMode="auto">
          <a:xfrm flipH="1" flipV="1">
            <a:off x="6003925"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6" name="Line 48"/>
          <p:cNvSpPr>
            <a:spLocks noChangeShapeType="1"/>
          </p:cNvSpPr>
          <p:nvPr/>
        </p:nvSpPr>
        <p:spPr bwMode="auto">
          <a:xfrm flipH="1" flipV="1">
            <a:off x="7180263"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7" name="Text Box 53"/>
          <p:cNvSpPr txBox="1">
            <a:spLocks noChangeArrowheads="1"/>
          </p:cNvSpPr>
          <p:nvPr/>
        </p:nvSpPr>
        <p:spPr bwMode="auto">
          <a:xfrm>
            <a:off x="7212013" y="434498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223.1.3.2</a:t>
            </a:r>
          </a:p>
        </p:txBody>
      </p:sp>
      <p:sp>
        <p:nvSpPr>
          <p:cNvPr id="79898" name="Text Box 56"/>
          <p:cNvSpPr txBox="1">
            <a:spLocks noChangeArrowheads="1"/>
          </p:cNvSpPr>
          <p:nvPr/>
        </p:nvSpPr>
        <p:spPr bwMode="auto">
          <a:xfrm>
            <a:off x="5969000" y="4349750"/>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223.1.3.1</a:t>
            </a:r>
          </a:p>
        </p:txBody>
      </p:sp>
      <p:grpSp>
        <p:nvGrpSpPr>
          <p:cNvPr id="79899" name="Group 57"/>
          <p:cNvGrpSpPr>
            <a:grpSpLocks/>
          </p:cNvGrpSpPr>
          <p:nvPr/>
        </p:nvGrpSpPr>
        <p:grpSpPr bwMode="auto">
          <a:xfrm>
            <a:off x="6113463" y="3101975"/>
            <a:ext cx="935037" cy="276225"/>
            <a:chOff x="4532" y="1229"/>
            <a:chExt cx="589" cy="174"/>
          </a:xfrm>
        </p:grpSpPr>
        <p:sp>
          <p:nvSpPr>
            <p:cNvPr id="79943"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endParaRPr>
            </a:p>
          </p:txBody>
        </p:sp>
        <p:sp>
          <p:nvSpPr>
            <p:cNvPr id="79944"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223.1.3.27</a:t>
              </a:r>
            </a:p>
          </p:txBody>
        </p:sp>
      </p:grpSp>
      <p:grpSp>
        <p:nvGrpSpPr>
          <p:cNvPr id="79900" name="Group 73"/>
          <p:cNvGrpSpPr>
            <a:grpSpLocks/>
          </p:cNvGrpSpPr>
          <p:nvPr/>
        </p:nvGrpSpPr>
        <p:grpSpPr bwMode="auto">
          <a:xfrm>
            <a:off x="4373563" y="1528763"/>
            <a:ext cx="641350" cy="558800"/>
            <a:chOff x="-44" y="1473"/>
            <a:chExt cx="981" cy="1105"/>
          </a:xfrm>
        </p:grpSpPr>
        <p:pic>
          <p:nvPicPr>
            <p:cNvPr id="79941"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2" name="Freeform 7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1" name="Group 80"/>
          <p:cNvGrpSpPr>
            <a:grpSpLocks/>
          </p:cNvGrpSpPr>
          <p:nvPr/>
        </p:nvGrpSpPr>
        <p:grpSpPr bwMode="auto">
          <a:xfrm>
            <a:off x="4368800" y="2127250"/>
            <a:ext cx="641350" cy="558800"/>
            <a:chOff x="-44" y="1473"/>
            <a:chExt cx="981" cy="1105"/>
          </a:xfrm>
        </p:grpSpPr>
        <p:pic>
          <p:nvPicPr>
            <p:cNvPr id="7993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0" name="Freeform 8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2" name="Group 83"/>
          <p:cNvGrpSpPr>
            <a:grpSpLocks/>
          </p:cNvGrpSpPr>
          <p:nvPr/>
        </p:nvGrpSpPr>
        <p:grpSpPr bwMode="auto">
          <a:xfrm>
            <a:off x="4397375" y="2736850"/>
            <a:ext cx="641350" cy="558800"/>
            <a:chOff x="-44" y="1473"/>
            <a:chExt cx="981" cy="1105"/>
          </a:xfrm>
        </p:grpSpPr>
        <p:pic>
          <p:nvPicPr>
            <p:cNvPr id="79937"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8" name="Freeform 8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3" name="Group 87"/>
          <p:cNvGrpSpPr>
            <a:grpSpLocks/>
          </p:cNvGrpSpPr>
          <p:nvPr/>
        </p:nvGrpSpPr>
        <p:grpSpPr bwMode="auto">
          <a:xfrm flipH="1">
            <a:off x="8056563" y="1685925"/>
            <a:ext cx="641350" cy="558800"/>
            <a:chOff x="-44" y="1473"/>
            <a:chExt cx="981" cy="1105"/>
          </a:xfrm>
        </p:grpSpPr>
        <p:pic>
          <p:nvPicPr>
            <p:cNvPr id="7993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6" name="Freeform 8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4" name="Group 90"/>
          <p:cNvGrpSpPr>
            <a:grpSpLocks/>
          </p:cNvGrpSpPr>
          <p:nvPr/>
        </p:nvGrpSpPr>
        <p:grpSpPr bwMode="auto">
          <a:xfrm flipH="1">
            <a:off x="8070850" y="2965450"/>
            <a:ext cx="641350" cy="558800"/>
            <a:chOff x="-44" y="1473"/>
            <a:chExt cx="981" cy="1105"/>
          </a:xfrm>
        </p:grpSpPr>
        <p:pic>
          <p:nvPicPr>
            <p:cNvPr id="79933"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4" name="Freeform 9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5" name="Group 93"/>
          <p:cNvGrpSpPr>
            <a:grpSpLocks/>
          </p:cNvGrpSpPr>
          <p:nvPr/>
        </p:nvGrpSpPr>
        <p:grpSpPr bwMode="auto">
          <a:xfrm flipH="1">
            <a:off x="6972300" y="4489450"/>
            <a:ext cx="641350" cy="558800"/>
            <a:chOff x="-44" y="1473"/>
            <a:chExt cx="981" cy="1105"/>
          </a:xfrm>
        </p:grpSpPr>
        <p:pic>
          <p:nvPicPr>
            <p:cNvPr id="7993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2" name="Freeform 9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6" name="Group 96"/>
          <p:cNvGrpSpPr>
            <a:grpSpLocks/>
          </p:cNvGrpSpPr>
          <p:nvPr/>
        </p:nvGrpSpPr>
        <p:grpSpPr bwMode="auto">
          <a:xfrm flipH="1">
            <a:off x="5808663" y="4530725"/>
            <a:ext cx="641350" cy="558800"/>
            <a:chOff x="-44" y="1473"/>
            <a:chExt cx="981" cy="1105"/>
          </a:xfrm>
        </p:grpSpPr>
        <p:pic>
          <p:nvPicPr>
            <p:cNvPr id="79929"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0" name="Freeform 9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7" name="Group 99"/>
          <p:cNvGrpSpPr>
            <a:grpSpLocks/>
          </p:cNvGrpSpPr>
          <p:nvPr/>
        </p:nvGrpSpPr>
        <p:grpSpPr bwMode="auto">
          <a:xfrm>
            <a:off x="6237288" y="2624138"/>
            <a:ext cx="698500" cy="355600"/>
            <a:chOff x="4396" y="1245"/>
            <a:chExt cx="672" cy="248"/>
          </a:xfrm>
        </p:grpSpPr>
        <p:sp>
          <p:nvSpPr>
            <p:cNvPr id="7992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cs typeface="Arial" panose="020B0604020202020204" pitchFamily="34" charset="0"/>
              </a:endParaRPr>
            </a:p>
          </p:txBody>
        </p:sp>
        <p:sp>
          <p:nvSpPr>
            <p:cNvPr id="7992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latin typeface="+mn-lt"/>
                <a:cs typeface="Arial" panose="020B0604020202020204" pitchFamily="34" charset="0"/>
              </a:endParaRPr>
            </a:p>
          </p:txBody>
        </p:sp>
        <p:sp>
          <p:nvSpPr>
            <p:cNvPr id="7992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cs typeface="Arial" panose="020B0604020202020204" pitchFamily="34" charset="0"/>
              </a:endParaRPr>
            </a:p>
          </p:txBody>
        </p:sp>
        <p:grpSp>
          <p:nvGrpSpPr>
            <p:cNvPr id="79924" name="Group 103"/>
            <p:cNvGrpSpPr>
              <a:grpSpLocks/>
            </p:cNvGrpSpPr>
            <p:nvPr/>
          </p:nvGrpSpPr>
          <p:grpSpPr bwMode="auto">
            <a:xfrm>
              <a:off x="4530" y="1287"/>
              <a:ext cx="377" cy="75"/>
              <a:chOff x="2468" y="1332"/>
              <a:chExt cx="310" cy="60"/>
            </a:xfrm>
          </p:grpSpPr>
          <p:sp>
            <p:nvSpPr>
              <p:cNvPr id="79927"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ndParaRPr>
              </a:p>
            </p:txBody>
          </p:sp>
          <p:sp>
            <p:nvSpPr>
              <p:cNvPr id="79928"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ndParaRPr>
              </a:p>
            </p:txBody>
          </p:sp>
        </p:grpSp>
        <p:sp>
          <p:nvSpPr>
            <p:cNvPr id="79925"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79926"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grpSp>
      <p:grpSp>
        <p:nvGrpSpPr>
          <p:cNvPr id="13" name="Group 9"/>
          <p:cNvGrpSpPr>
            <a:grpSpLocks/>
          </p:cNvGrpSpPr>
          <p:nvPr/>
        </p:nvGrpSpPr>
        <p:grpSpPr bwMode="auto">
          <a:xfrm>
            <a:off x="5278438" y="1817688"/>
            <a:ext cx="509587" cy="1279525"/>
            <a:chOff x="5278322" y="1817603"/>
            <a:chExt cx="509379" cy="1279224"/>
          </a:xfrm>
        </p:grpSpPr>
        <p:pic>
          <p:nvPicPr>
            <p:cNvPr id="799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919" name="Straight Connector 3"/>
            <p:cNvCxnSpPr>
              <a:cxnSpLocks noChangeShapeType="1"/>
            </p:cNvCxnSpPr>
            <p:nvPr/>
          </p:nvCxnSpPr>
          <p:spPr bwMode="auto">
            <a:xfrm>
              <a:off x="5369756" y="1817603"/>
              <a:ext cx="0" cy="681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9920" name="Straight Connector 77"/>
            <p:cNvCxnSpPr>
              <a:cxnSpLocks noChangeShapeType="1"/>
            </p:cNvCxnSpPr>
            <p:nvPr/>
          </p:nvCxnSpPr>
          <p:spPr bwMode="auto">
            <a:xfrm flipV="1">
              <a:off x="5443520" y="2769741"/>
              <a:ext cx="1" cy="32708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414338" y="2616200"/>
            <a:ext cx="5080000" cy="1751013"/>
            <a:chOff x="414922" y="2615565"/>
            <a:chExt cx="5079651" cy="1751597"/>
          </a:xfrm>
        </p:grpSpPr>
        <p:sp>
          <p:nvSpPr>
            <p:cNvPr id="79916" name="TextBox 10"/>
            <p:cNvSpPr txBox="1">
              <a:spLocks noChangeArrowheads="1"/>
            </p:cNvSpPr>
            <p:nvPr/>
          </p:nvSpPr>
          <p:spPr bwMode="auto">
            <a:xfrm>
              <a:off x="414922" y="3659276"/>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mn-lt"/>
                </a:rPr>
                <a:t>A: </a:t>
              </a:r>
              <a:r>
                <a:rPr lang="en-US" altLang="zh-CN" sz="2000" dirty="0">
                  <a:latin typeface="+mn-lt"/>
                </a:rPr>
                <a:t>wired Ethernet interfaces connected by Ethernet switches</a:t>
              </a:r>
            </a:p>
          </p:txBody>
        </p:sp>
        <p:cxnSp>
          <p:nvCxnSpPr>
            <p:cNvPr id="79917" name="Straight Connector 12"/>
            <p:cNvCxnSpPr>
              <a:cxnSpLocks noChangeShapeType="1"/>
            </p:cNvCxnSpPr>
            <p:nvPr/>
          </p:nvCxnSpPr>
          <p:spPr bwMode="auto">
            <a:xfrm flipH="1">
              <a:off x="4061206" y="2615565"/>
              <a:ext cx="1433367" cy="14209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4714733" y="3790950"/>
            <a:ext cx="4298950" cy="2263222"/>
            <a:chOff x="4714450" y="3790332"/>
            <a:chExt cx="4300100" cy="2263112"/>
          </a:xfrm>
        </p:grpSpPr>
        <p:pic>
          <p:nvPicPr>
            <p:cNvPr id="79913" name="Picture 777"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14" name="TextBox 89"/>
            <p:cNvSpPr txBox="1">
              <a:spLocks noChangeArrowheads="1"/>
            </p:cNvSpPr>
            <p:nvPr/>
          </p:nvSpPr>
          <p:spPr bwMode="auto">
            <a:xfrm>
              <a:off x="4714450" y="5345558"/>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mn-lt"/>
                </a:rPr>
                <a:t>A: </a:t>
              </a:r>
              <a:r>
                <a:rPr lang="en-US" altLang="zh-CN" sz="2000" dirty="0">
                  <a:latin typeface="+mn-lt"/>
                </a:rPr>
                <a:t>wireless WiFi interfaces connected by WiFi base station</a:t>
              </a:r>
            </a:p>
          </p:txBody>
        </p:sp>
        <p:cxnSp>
          <p:nvCxnSpPr>
            <p:cNvPr id="79915" name="Straight Connector 90"/>
            <p:cNvCxnSpPr>
              <a:cxnSpLocks noChangeShapeType="1"/>
            </p:cNvCxnSpPr>
            <p:nvPr/>
          </p:nvCxnSpPr>
          <p:spPr bwMode="auto">
            <a:xfrm flipH="1">
              <a:off x="5236877" y="4208863"/>
              <a:ext cx="1179475" cy="11038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439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mn-lt"/>
              </a:rPr>
              <a:t>For now: </a:t>
            </a:r>
            <a:r>
              <a:rPr lang="en-US" altLang="zh-CN" sz="2000" dirty="0">
                <a:latin typeface="+mn-lt"/>
              </a:rPr>
              <a:t>don</a:t>
            </a:r>
            <a:r>
              <a:rPr lang="fr-FR" altLang="en-US" sz="2000" dirty="0">
                <a:latin typeface="+mn-lt"/>
              </a:rPr>
              <a:t>’</a:t>
            </a:r>
            <a:r>
              <a:rPr lang="en-US" altLang="ja-JP" sz="2000" dirty="0">
                <a:latin typeface="+mn-lt"/>
              </a:rPr>
              <a:t>t need to worry about how one interface is connected to another </a:t>
            </a:r>
            <a:r>
              <a:rPr lang="en-US" altLang="ja-JP" sz="2000" dirty="0" smtClean="0">
                <a:latin typeface="+mn-lt"/>
              </a:rPr>
              <a:t>(with </a:t>
            </a:r>
            <a:r>
              <a:rPr lang="en-US" altLang="ja-JP" sz="2000" dirty="0">
                <a:latin typeface="+mn-lt"/>
              </a:rPr>
              <a:t>no intervening </a:t>
            </a:r>
            <a:r>
              <a:rPr lang="en-US" altLang="ja-JP" sz="2000" dirty="0" smtClean="0">
                <a:latin typeface="+mn-lt"/>
              </a:rPr>
              <a:t>router) </a:t>
            </a:r>
            <a:endParaRPr lang="en-US" altLang="zh-CN" sz="2000" dirty="0">
              <a:latin typeface="+mn-lt"/>
            </a:endParaRPr>
          </a:p>
        </p:txBody>
      </p:sp>
      <p:sp>
        <p:nvSpPr>
          <p:cNvPr id="2" name="标题 1"/>
          <p:cNvSpPr>
            <a:spLocks noGrp="1"/>
          </p:cNvSpPr>
          <p:nvPr>
            <p:ph type="title"/>
          </p:nvPr>
        </p:nvSpPr>
        <p:spPr/>
        <p:txBody>
          <a:bodyPr/>
          <a:lstStyle/>
          <a:p>
            <a:r>
              <a:rPr lang="en-US" altLang="zh-CN" dirty="0"/>
              <a:t>IP</a:t>
            </a:r>
            <a:r>
              <a:rPr lang="zh-CN" altLang="en-US" dirty="0"/>
              <a:t>寻址</a:t>
            </a:r>
            <a:r>
              <a:rPr lang="en-US" altLang="zh-CN" dirty="0"/>
              <a:t>: </a:t>
            </a:r>
            <a:r>
              <a:rPr lang="zh-CN" altLang="en-US" dirty="0"/>
              <a:t>介绍</a:t>
            </a:r>
            <a:endParaRPr lang="zh-CN" altLang="en-US" dirty="0">
              <a:latin typeface="+mn-lt"/>
            </a:endParaRPr>
          </a:p>
        </p:txBody>
      </p:sp>
    </p:spTree>
    <p:extLst>
      <p:ext uri="{BB962C8B-B14F-4D97-AF65-F5344CB8AC3E}">
        <p14:creationId xmlns:p14="http://schemas.microsoft.com/office/powerpoint/2010/main" val="3157552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Rectangle 47"/>
          <p:cNvSpPr>
            <a:spLocks noGrp="1" noChangeArrowheads="1"/>
          </p:cNvSpPr>
          <p:nvPr>
            <p:ph type="title"/>
          </p:nvPr>
        </p:nvSpPr>
        <p:spPr/>
        <p:txBody>
          <a:bodyPr/>
          <a:lstStyle/>
          <a:p>
            <a:r>
              <a:rPr lang="en-US" altLang="zh-CN" dirty="0" smtClean="0">
                <a:latin typeface="Gill Sans MT" panose="020B0502020104020203" pitchFamily="34" charset="0"/>
              </a:rPr>
              <a:t>2. </a:t>
            </a:r>
            <a:r>
              <a:rPr lang="zh-CN" altLang="en-US" dirty="0" smtClean="0">
                <a:latin typeface="Gill Sans MT" panose="020B0502020104020203" pitchFamily="34" charset="0"/>
              </a:rPr>
              <a:t>子网</a:t>
            </a:r>
            <a:endParaRPr lang="zh-CN" altLang="en-US" dirty="0">
              <a:latin typeface="Gill Sans MT" panose="020B0502020104020203" pitchFamily="34" charset="0"/>
            </a:endParaRPr>
          </a:p>
        </p:txBody>
      </p:sp>
      <p:sp>
        <p:nvSpPr>
          <p:cNvPr id="49" name="Rectangle 6"/>
          <p:cNvSpPr>
            <a:spLocks noGrp="1" noChangeArrowheads="1"/>
          </p:cNvSpPr>
          <p:nvPr/>
        </p:nvSpPr>
        <p:spPr bwMode="auto">
          <a:xfrm>
            <a:off x="309563" y="1030014"/>
            <a:ext cx="3771900" cy="516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indent="-234950"/>
            <a:r>
              <a:rPr lang="en-US" altLang="zh-CN" dirty="0" smtClean="0">
                <a:solidFill>
                  <a:srgbClr val="000099"/>
                </a:solidFill>
                <a:latin typeface="Gill Sans MT" panose="020B0502020104020203" pitchFamily="34" charset="0"/>
                <a:ea typeface="ＭＳ Ｐゴシック" panose="020B0600070205080204" pitchFamily="34" charset="-128"/>
              </a:rPr>
              <a:t>IP address:</a:t>
            </a:r>
            <a:r>
              <a:rPr lang="en-US" altLang="zh-CN" dirty="0" smtClean="0">
                <a:latin typeface="Gill Sans MT" panose="020B0502020104020203" pitchFamily="34" charset="0"/>
                <a:ea typeface="ＭＳ Ｐゴシック" panose="020B0600070205080204" pitchFamily="34" charset="-128"/>
              </a:rPr>
              <a:t> </a:t>
            </a:r>
          </a:p>
          <a:p>
            <a:pPr marL="512763" lvl="1" indent="-163513"/>
            <a:r>
              <a:rPr lang="en-US" altLang="zh-CN" dirty="0" smtClean="0">
                <a:latin typeface="Gill Sans MT" panose="020B0502020104020203" pitchFamily="34" charset="0"/>
                <a:ea typeface="ＭＳ Ｐゴシック" panose="020B0600070205080204" pitchFamily="34" charset="-128"/>
              </a:rPr>
              <a:t>subnet part - high order bits</a:t>
            </a:r>
          </a:p>
          <a:p>
            <a:pPr marL="512763" lvl="1" indent="-163513"/>
            <a:r>
              <a:rPr lang="en-US" altLang="zh-CN" dirty="0" smtClean="0">
                <a:latin typeface="Gill Sans MT" panose="020B0502020104020203" pitchFamily="34" charset="0"/>
                <a:ea typeface="ＭＳ Ｐゴシック" panose="020B0600070205080204" pitchFamily="34" charset="-128"/>
              </a:rPr>
              <a:t>host part - low order bits </a:t>
            </a:r>
          </a:p>
          <a:p>
            <a:pPr marL="234950" indent="-234950"/>
            <a:endParaRPr lang="en-US" altLang="zh-CN" i="1" dirty="0" smtClean="0">
              <a:solidFill>
                <a:srgbClr val="000099"/>
              </a:solidFill>
              <a:latin typeface="Gill Sans MT" panose="020B0502020104020203" pitchFamily="34" charset="0"/>
              <a:ea typeface="ＭＳ Ｐゴシック" panose="020B0600070205080204" pitchFamily="34" charset="-128"/>
            </a:endParaRPr>
          </a:p>
          <a:p>
            <a:pPr marL="234950" indent="-234950"/>
            <a:r>
              <a:rPr lang="en-US" altLang="zh-CN" i="1" dirty="0" smtClean="0">
                <a:solidFill>
                  <a:srgbClr val="000099"/>
                </a:solidFill>
                <a:latin typeface="Gill Sans MT" panose="020B0502020104020203" pitchFamily="34" charset="0"/>
                <a:ea typeface="ＭＳ Ｐゴシック" panose="020B0600070205080204" pitchFamily="34" charset="-128"/>
              </a:rPr>
              <a:t>what</a:t>
            </a:r>
            <a:r>
              <a:rPr lang="ja-JP" altLang="en-US" i="1" dirty="0" smtClean="0">
                <a:solidFill>
                  <a:srgbClr val="000099"/>
                </a:solidFill>
                <a:latin typeface="Gill Sans MT" panose="020B0502020104020203" pitchFamily="34" charset="0"/>
                <a:ea typeface="ＭＳ Ｐゴシック" panose="020B0600070205080204" pitchFamily="34" charset="-128"/>
              </a:rPr>
              <a:t>’</a:t>
            </a:r>
            <a:r>
              <a:rPr lang="en-US" altLang="ja-JP" i="1" dirty="0" smtClean="0">
                <a:solidFill>
                  <a:srgbClr val="000099"/>
                </a:solidFill>
                <a:latin typeface="Gill Sans MT" panose="020B0502020104020203" pitchFamily="34" charset="0"/>
                <a:ea typeface="ＭＳ Ｐゴシック" panose="020B0600070205080204" pitchFamily="34" charset="-128"/>
              </a:rPr>
              <a:t>s a subnet ?</a:t>
            </a:r>
          </a:p>
          <a:p>
            <a:pPr marL="512763" lvl="1" indent="-163513"/>
            <a:r>
              <a:rPr lang="en-US" altLang="zh-CN" dirty="0" smtClean="0">
                <a:latin typeface="Gill Sans MT" panose="020B0502020104020203" pitchFamily="34" charset="0"/>
                <a:ea typeface="ＭＳ Ｐゴシック" panose="020B0600070205080204" pitchFamily="34" charset="-128"/>
              </a:rPr>
              <a:t>device interfaces with same subnet part of IP address</a:t>
            </a:r>
          </a:p>
          <a:p>
            <a:pPr marL="512763" lvl="1" indent="-163513"/>
            <a:r>
              <a:rPr lang="en-US" altLang="zh-CN" dirty="0" smtClean="0">
                <a:latin typeface="Gill Sans MT" panose="020B0502020104020203" pitchFamily="34" charset="0"/>
                <a:ea typeface="ＭＳ Ｐゴシック" panose="020B0600070205080204" pitchFamily="34" charset="-128"/>
              </a:rPr>
              <a:t>can physically reach each other </a:t>
            </a:r>
            <a:r>
              <a:rPr lang="en-US" altLang="zh-CN" i="1" dirty="0" smtClean="0">
                <a:solidFill>
                  <a:srgbClr val="CC0000"/>
                </a:solidFill>
                <a:latin typeface="Gill Sans MT" panose="020B0502020104020203" pitchFamily="34" charset="0"/>
                <a:ea typeface="ＭＳ Ｐゴシック" panose="020B0600070205080204" pitchFamily="34" charset="-128"/>
              </a:rPr>
              <a:t>without intervening router</a:t>
            </a:r>
          </a:p>
        </p:txBody>
      </p:sp>
      <p:sp>
        <p:nvSpPr>
          <p:cNvPr id="50" name="Text Box 56"/>
          <p:cNvSpPr txBox="1">
            <a:spLocks noChangeArrowheads="1"/>
          </p:cNvSpPr>
          <p:nvPr/>
        </p:nvSpPr>
        <p:spPr bwMode="auto">
          <a:xfrm>
            <a:off x="4570413" y="5223861"/>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2000"/>
              <a:t>network consisting of 3 subnets</a:t>
            </a:r>
          </a:p>
        </p:txBody>
      </p:sp>
      <p:sp>
        <p:nvSpPr>
          <p:cNvPr id="51" name="Rectangle 139"/>
          <p:cNvSpPr>
            <a:spLocks noChangeArrowheads="1"/>
          </p:cNvSpPr>
          <p:nvPr/>
        </p:nvSpPr>
        <p:spPr bwMode="auto">
          <a:xfrm>
            <a:off x="4799013" y="3379186"/>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p>
        </p:txBody>
      </p:sp>
      <p:sp>
        <p:nvSpPr>
          <p:cNvPr id="52" name="Freeform 140"/>
          <p:cNvSpPr>
            <a:spLocks/>
          </p:cNvSpPr>
          <p:nvPr/>
        </p:nvSpPr>
        <p:spPr bwMode="auto">
          <a:xfrm>
            <a:off x="4211638" y="1318611"/>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3" name="Freeform 141"/>
          <p:cNvSpPr>
            <a:spLocks/>
          </p:cNvSpPr>
          <p:nvPr/>
        </p:nvSpPr>
        <p:spPr bwMode="auto">
          <a:xfrm>
            <a:off x="6738938" y="1628173"/>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4" name="Freeform 142"/>
          <p:cNvSpPr>
            <a:spLocks/>
          </p:cNvSpPr>
          <p:nvPr/>
        </p:nvSpPr>
        <p:spPr bwMode="auto">
          <a:xfrm>
            <a:off x="5411788" y="3061686"/>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5" name="Line 143"/>
          <p:cNvSpPr>
            <a:spLocks noChangeShapeType="1"/>
          </p:cNvSpPr>
          <p:nvPr/>
        </p:nvSpPr>
        <p:spPr bwMode="auto">
          <a:xfrm>
            <a:off x="4849813" y="1840898"/>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6" name="Line 145"/>
          <p:cNvSpPr>
            <a:spLocks noChangeShapeType="1"/>
          </p:cNvSpPr>
          <p:nvPr/>
        </p:nvSpPr>
        <p:spPr bwMode="auto">
          <a:xfrm flipV="1">
            <a:off x="4849813" y="2485423"/>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7" name="Line 146"/>
          <p:cNvSpPr>
            <a:spLocks noChangeShapeType="1"/>
          </p:cNvSpPr>
          <p:nvPr/>
        </p:nvSpPr>
        <p:spPr bwMode="auto">
          <a:xfrm>
            <a:off x="4859338" y="3112486"/>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8" name="Line 147"/>
          <p:cNvSpPr>
            <a:spLocks noChangeShapeType="1"/>
          </p:cNvSpPr>
          <p:nvPr/>
        </p:nvSpPr>
        <p:spPr bwMode="auto">
          <a:xfrm>
            <a:off x="5353051" y="2687036"/>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59" name="Text Box 148"/>
          <p:cNvSpPr txBox="1">
            <a:spLocks noChangeArrowheads="1"/>
          </p:cNvSpPr>
          <p:nvPr/>
        </p:nvSpPr>
        <p:spPr bwMode="auto">
          <a:xfrm>
            <a:off x="4808538" y="1515461"/>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223.1.1.1</a:t>
            </a:r>
            <a:endParaRPr lang="en-US" altLang="zh-CN" sz="1800">
              <a:latin typeface="Comic Sans MS" panose="030F0702030302020204" pitchFamily="66" charset="0"/>
            </a:endParaRPr>
          </a:p>
        </p:txBody>
      </p:sp>
      <p:sp>
        <p:nvSpPr>
          <p:cNvPr id="60" name="Text Box 149"/>
          <p:cNvSpPr txBox="1">
            <a:spLocks noChangeArrowheads="1"/>
          </p:cNvSpPr>
          <p:nvPr/>
        </p:nvSpPr>
        <p:spPr bwMode="auto">
          <a:xfrm>
            <a:off x="4694238" y="3141061"/>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223.1.1.3</a:t>
            </a:r>
            <a:endParaRPr lang="en-US" altLang="zh-CN" sz="1800">
              <a:latin typeface="Comic Sans MS" panose="030F0702030302020204" pitchFamily="66" charset="0"/>
            </a:endParaRPr>
          </a:p>
        </p:txBody>
      </p:sp>
      <p:sp>
        <p:nvSpPr>
          <p:cNvPr id="61" name="Text Box 150"/>
          <p:cNvSpPr txBox="1">
            <a:spLocks noChangeArrowheads="1"/>
          </p:cNvSpPr>
          <p:nvPr/>
        </p:nvSpPr>
        <p:spPr bwMode="auto">
          <a:xfrm>
            <a:off x="5440363" y="238064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223.1.1.4</a:t>
            </a:r>
            <a:endParaRPr lang="en-US" altLang="zh-CN" sz="1800">
              <a:latin typeface="Comic Sans MS" panose="030F0702030302020204" pitchFamily="66" charset="0"/>
            </a:endParaRPr>
          </a:p>
        </p:txBody>
      </p:sp>
      <p:sp>
        <p:nvSpPr>
          <p:cNvPr id="62" name="Line 151"/>
          <p:cNvSpPr>
            <a:spLocks noChangeShapeType="1"/>
          </p:cNvSpPr>
          <p:nvPr/>
        </p:nvSpPr>
        <p:spPr bwMode="auto">
          <a:xfrm>
            <a:off x="6688138" y="2693386"/>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63" name="Text Box 152"/>
          <p:cNvSpPr txBox="1">
            <a:spLocks noChangeArrowheads="1"/>
          </p:cNvSpPr>
          <p:nvPr/>
        </p:nvSpPr>
        <p:spPr bwMode="auto">
          <a:xfrm>
            <a:off x="6561138" y="2382236"/>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223.1.2.9</a:t>
            </a:r>
            <a:endParaRPr lang="en-US" altLang="zh-CN" sz="1800">
              <a:latin typeface="Comic Sans MS" panose="030F0702030302020204" pitchFamily="66" charset="0"/>
            </a:endParaRPr>
          </a:p>
        </p:txBody>
      </p:sp>
      <p:sp>
        <p:nvSpPr>
          <p:cNvPr id="64" name="Line 154"/>
          <p:cNvSpPr>
            <a:spLocks noChangeShapeType="1"/>
          </p:cNvSpPr>
          <p:nvPr/>
        </p:nvSpPr>
        <p:spPr bwMode="auto">
          <a:xfrm>
            <a:off x="7712076" y="200282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65" name="Line 155"/>
          <p:cNvSpPr>
            <a:spLocks noChangeShapeType="1"/>
          </p:cNvSpPr>
          <p:nvPr/>
        </p:nvSpPr>
        <p:spPr bwMode="auto">
          <a:xfrm>
            <a:off x="7712076" y="3274411"/>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66" name="Line 156"/>
          <p:cNvSpPr>
            <a:spLocks noChangeShapeType="1"/>
          </p:cNvSpPr>
          <p:nvPr/>
        </p:nvSpPr>
        <p:spPr bwMode="auto">
          <a:xfrm>
            <a:off x="6450013" y="3031523"/>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67" name="Line 158"/>
          <p:cNvSpPr>
            <a:spLocks noChangeShapeType="1"/>
          </p:cNvSpPr>
          <p:nvPr/>
        </p:nvSpPr>
        <p:spPr bwMode="auto">
          <a:xfrm flipH="1" flipV="1">
            <a:off x="5837238" y="430469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68" name="Line 159"/>
          <p:cNvSpPr>
            <a:spLocks noChangeShapeType="1"/>
          </p:cNvSpPr>
          <p:nvPr/>
        </p:nvSpPr>
        <p:spPr bwMode="auto">
          <a:xfrm flipH="1" flipV="1">
            <a:off x="7013576" y="4309461"/>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69" name="Text Box 160"/>
          <p:cNvSpPr txBox="1">
            <a:spLocks noChangeArrowheads="1"/>
          </p:cNvSpPr>
          <p:nvPr/>
        </p:nvSpPr>
        <p:spPr bwMode="auto">
          <a:xfrm>
            <a:off x="6985001" y="41872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223.1.3.2</a:t>
            </a:r>
            <a:endParaRPr lang="en-US" altLang="zh-CN" sz="1800">
              <a:latin typeface="Comic Sans MS" panose="030F0702030302020204" pitchFamily="66" charset="0"/>
            </a:endParaRPr>
          </a:p>
        </p:txBody>
      </p:sp>
      <p:sp>
        <p:nvSpPr>
          <p:cNvPr id="70" name="Text Box 161"/>
          <p:cNvSpPr txBox="1">
            <a:spLocks noChangeArrowheads="1"/>
          </p:cNvSpPr>
          <p:nvPr/>
        </p:nvSpPr>
        <p:spPr bwMode="auto">
          <a:xfrm>
            <a:off x="4814888" y="42824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223.1.3.1</a:t>
            </a:r>
            <a:endParaRPr lang="en-US" altLang="zh-CN" sz="1800">
              <a:latin typeface="Comic Sans MS" panose="030F0702030302020204" pitchFamily="66" charset="0"/>
            </a:endParaRPr>
          </a:p>
        </p:txBody>
      </p:sp>
      <p:grpSp>
        <p:nvGrpSpPr>
          <p:cNvPr id="71" name="Group 162"/>
          <p:cNvGrpSpPr>
            <a:grpSpLocks/>
          </p:cNvGrpSpPr>
          <p:nvPr/>
        </p:nvGrpSpPr>
        <p:grpSpPr bwMode="auto">
          <a:xfrm>
            <a:off x="4206876" y="1542448"/>
            <a:ext cx="641350" cy="558800"/>
            <a:chOff x="-44" y="1473"/>
            <a:chExt cx="981" cy="1105"/>
          </a:xfrm>
        </p:grpSpPr>
        <p:pic>
          <p:nvPicPr>
            <p:cNvPr id="1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16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2" name="Group 165"/>
          <p:cNvGrpSpPr>
            <a:grpSpLocks/>
          </p:cNvGrpSpPr>
          <p:nvPr/>
        </p:nvGrpSpPr>
        <p:grpSpPr bwMode="auto">
          <a:xfrm>
            <a:off x="4202113" y="2152048"/>
            <a:ext cx="641350" cy="558800"/>
            <a:chOff x="-44" y="1473"/>
            <a:chExt cx="981" cy="1105"/>
          </a:xfrm>
        </p:grpSpPr>
        <p:pic>
          <p:nvPicPr>
            <p:cNvPr id="1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Freeform 167"/>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3" name="Group 168"/>
          <p:cNvGrpSpPr>
            <a:grpSpLocks/>
          </p:cNvGrpSpPr>
          <p:nvPr/>
        </p:nvGrpSpPr>
        <p:grpSpPr bwMode="auto">
          <a:xfrm>
            <a:off x="4230688" y="2761648"/>
            <a:ext cx="641350" cy="558800"/>
            <a:chOff x="-44" y="1473"/>
            <a:chExt cx="981" cy="1105"/>
          </a:xfrm>
        </p:grpSpPr>
        <p:pic>
          <p:nvPicPr>
            <p:cNvPr id="1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70"/>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4" name="Group 171"/>
          <p:cNvGrpSpPr>
            <a:grpSpLocks/>
          </p:cNvGrpSpPr>
          <p:nvPr/>
        </p:nvGrpSpPr>
        <p:grpSpPr bwMode="auto">
          <a:xfrm flipH="1">
            <a:off x="7939088" y="1710723"/>
            <a:ext cx="641350" cy="558800"/>
            <a:chOff x="-44" y="1473"/>
            <a:chExt cx="981" cy="1105"/>
          </a:xfrm>
        </p:grpSpPr>
        <p:pic>
          <p:nvPicPr>
            <p:cNvPr id="1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Freeform 17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5" name="Group 174"/>
          <p:cNvGrpSpPr>
            <a:grpSpLocks/>
          </p:cNvGrpSpPr>
          <p:nvPr/>
        </p:nvGrpSpPr>
        <p:grpSpPr bwMode="auto">
          <a:xfrm flipH="1">
            <a:off x="8013701" y="2990248"/>
            <a:ext cx="641350" cy="558800"/>
            <a:chOff x="-44" y="1473"/>
            <a:chExt cx="981" cy="1105"/>
          </a:xfrm>
        </p:grpSpPr>
        <p:pic>
          <p:nvPicPr>
            <p:cNvPr id="1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176"/>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6" name="Group 177"/>
          <p:cNvGrpSpPr>
            <a:grpSpLocks/>
          </p:cNvGrpSpPr>
          <p:nvPr/>
        </p:nvGrpSpPr>
        <p:grpSpPr bwMode="auto">
          <a:xfrm flipH="1">
            <a:off x="6805613" y="4514248"/>
            <a:ext cx="641350" cy="558800"/>
            <a:chOff x="-44" y="1473"/>
            <a:chExt cx="981" cy="1105"/>
          </a:xfrm>
        </p:grpSpPr>
        <p:pic>
          <p:nvPicPr>
            <p:cNvPr id="1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17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7" name="Group 180"/>
          <p:cNvGrpSpPr>
            <a:grpSpLocks/>
          </p:cNvGrpSpPr>
          <p:nvPr/>
        </p:nvGrpSpPr>
        <p:grpSpPr bwMode="auto">
          <a:xfrm flipH="1">
            <a:off x="5641976" y="4555523"/>
            <a:ext cx="641350" cy="558800"/>
            <a:chOff x="-44" y="1473"/>
            <a:chExt cx="981" cy="1105"/>
          </a:xfrm>
        </p:grpSpPr>
        <p:pic>
          <p:nvPicPr>
            <p:cNvPr id="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8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8" name="Group 183"/>
          <p:cNvGrpSpPr>
            <a:grpSpLocks/>
          </p:cNvGrpSpPr>
          <p:nvPr/>
        </p:nvGrpSpPr>
        <p:grpSpPr bwMode="auto">
          <a:xfrm>
            <a:off x="6070595" y="2648936"/>
            <a:ext cx="698499" cy="355600"/>
            <a:chOff x="4396" y="1245"/>
            <a:chExt cx="672" cy="248"/>
          </a:xfrm>
        </p:grpSpPr>
        <p:sp>
          <p:nvSpPr>
            <p:cNvPr id="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a:latin typeface="Times New Roman" panose="02020603050405020304" pitchFamily="18" charset="0"/>
                <a:cs typeface="Arial" panose="020B0604020202020204" pitchFamily="34" charset="0"/>
              </a:endParaRPr>
            </a:p>
          </p:txBody>
        </p:sp>
        <p:sp>
          <p:nvSpPr>
            <p:cNvPr id="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a:latin typeface="Times New Roman" panose="02020603050405020304" pitchFamily="18" charset="0"/>
                <a:cs typeface="Arial" panose="020B0604020202020204" pitchFamily="34" charset="0"/>
              </a:endParaRPr>
            </a:p>
          </p:txBody>
        </p:sp>
        <p:sp>
          <p:nvSpPr>
            <p:cNvPr id="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a:latin typeface="Times New Roman" panose="02020603050405020304" pitchFamily="18" charset="0"/>
                <a:cs typeface="Arial" panose="020B0604020202020204" pitchFamily="34" charset="0"/>
              </a:endParaRPr>
            </a:p>
          </p:txBody>
        </p:sp>
        <p:grpSp>
          <p:nvGrpSpPr>
            <p:cNvPr id="93" name="Group 187"/>
            <p:cNvGrpSpPr>
              <a:grpSpLocks/>
            </p:cNvGrpSpPr>
            <p:nvPr/>
          </p:nvGrpSpPr>
          <p:grpSpPr bwMode="auto">
            <a:xfrm>
              <a:off x="4530" y="1287"/>
              <a:ext cx="377" cy="75"/>
              <a:chOff x="2468" y="1332"/>
              <a:chExt cx="310" cy="60"/>
            </a:xfrm>
          </p:grpSpPr>
          <p:sp>
            <p:nvSpPr>
              <p:cNvPr id="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sp>
          <p:nvSpPr>
            <p:cNvPr id="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sp>
          <p:nvSpPr>
            <p:cNvPr id="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grpSp>
        <p:nvGrpSpPr>
          <p:cNvPr id="79" name="Group 192"/>
          <p:cNvGrpSpPr>
            <a:grpSpLocks/>
          </p:cNvGrpSpPr>
          <p:nvPr/>
        </p:nvGrpSpPr>
        <p:grpSpPr bwMode="auto">
          <a:xfrm>
            <a:off x="6683376" y="3553811"/>
            <a:ext cx="1006475" cy="573087"/>
            <a:chOff x="4758" y="3508"/>
            <a:chExt cx="634" cy="361"/>
          </a:xfrm>
        </p:grpSpPr>
        <p:sp>
          <p:nvSpPr>
            <p:cNvPr id="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800">
                  <a:solidFill>
                    <a:srgbClr val="CC0000"/>
                  </a:solidFill>
                </a:rPr>
                <a:t>subnet</a:t>
              </a:r>
            </a:p>
          </p:txBody>
        </p:sp>
        <p:sp>
          <p:nvSpPr>
            <p:cNvPr id="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p>
          </p:txBody>
        </p:sp>
      </p:grpSp>
      <p:sp>
        <p:nvSpPr>
          <p:cNvPr id="80" name="Rectangle 195"/>
          <p:cNvSpPr>
            <a:spLocks noChangeArrowheads="1"/>
          </p:cNvSpPr>
          <p:nvPr/>
        </p:nvSpPr>
        <p:spPr bwMode="auto">
          <a:xfrm>
            <a:off x="4964113" y="2188561"/>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p>
        </p:txBody>
      </p:sp>
      <p:sp>
        <p:nvSpPr>
          <p:cNvPr id="81" name="Text Box 196"/>
          <p:cNvSpPr txBox="1">
            <a:spLocks noChangeArrowheads="1"/>
          </p:cNvSpPr>
          <p:nvPr/>
        </p:nvSpPr>
        <p:spPr bwMode="auto">
          <a:xfrm>
            <a:off x="4808538" y="21583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223.1.1.2</a:t>
            </a:r>
            <a:endParaRPr lang="en-US" altLang="zh-CN" sz="1800">
              <a:latin typeface="Comic Sans MS" panose="030F0702030302020204" pitchFamily="66" charset="0"/>
            </a:endParaRPr>
          </a:p>
        </p:txBody>
      </p:sp>
      <p:sp>
        <p:nvSpPr>
          <p:cNvPr id="82" name="Rectangle 197"/>
          <p:cNvSpPr>
            <a:spLocks noChangeArrowheads="1"/>
          </p:cNvSpPr>
          <p:nvPr/>
        </p:nvSpPr>
        <p:spPr bwMode="auto">
          <a:xfrm>
            <a:off x="7669213" y="2174273"/>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p>
        </p:txBody>
      </p:sp>
      <p:sp>
        <p:nvSpPr>
          <p:cNvPr id="83" name="Rectangle 198"/>
          <p:cNvSpPr>
            <a:spLocks noChangeArrowheads="1"/>
          </p:cNvSpPr>
          <p:nvPr/>
        </p:nvSpPr>
        <p:spPr bwMode="auto">
          <a:xfrm>
            <a:off x="7666038" y="2974373"/>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p>
        </p:txBody>
      </p:sp>
      <p:sp>
        <p:nvSpPr>
          <p:cNvPr id="84" name="Rectangle 199"/>
          <p:cNvSpPr>
            <a:spLocks noChangeArrowheads="1"/>
          </p:cNvSpPr>
          <p:nvPr/>
        </p:nvSpPr>
        <p:spPr bwMode="auto">
          <a:xfrm>
            <a:off x="6313488" y="3160111"/>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p>
        </p:txBody>
      </p:sp>
      <p:sp>
        <p:nvSpPr>
          <p:cNvPr id="85" name="Text Box 200"/>
          <p:cNvSpPr txBox="1">
            <a:spLocks noChangeArrowheads="1"/>
          </p:cNvSpPr>
          <p:nvPr/>
        </p:nvSpPr>
        <p:spPr bwMode="auto">
          <a:xfrm>
            <a:off x="5837238" y="3122011"/>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223.1.3.27</a:t>
            </a:r>
            <a:endParaRPr lang="en-US" altLang="zh-CN" sz="1800">
              <a:latin typeface="Comic Sans MS" panose="030F0702030302020204" pitchFamily="66" charset="0"/>
            </a:endParaRPr>
          </a:p>
        </p:txBody>
      </p:sp>
      <p:sp>
        <p:nvSpPr>
          <p:cNvPr id="86" name="Text Box 201"/>
          <p:cNvSpPr txBox="1">
            <a:spLocks noChangeArrowheads="1"/>
          </p:cNvSpPr>
          <p:nvPr/>
        </p:nvSpPr>
        <p:spPr bwMode="auto">
          <a:xfrm>
            <a:off x="7023101" y="2912461"/>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223.1.2.2</a:t>
            </a:r>
            <a:endParaRPr lang="en-US" altLang="zh-CN" sz="1800">
              <a:latin typeface="Comic Sans MS" panose="030F0702030302020204" pitchFamily="66" charset="0"/>
            </a:endParaRPr>
          </a:p>
        </p:txBody>
      </p:sp>
      <p:sp>
        <p:nvSpPr>
          <p:cNvPr id="87" name="Text Box 202"/>
          <p:cNvSpPr txBox="1">
            <a:spLocks noChangeArrowheads="1"/>
          </p:cNvSpPr>
          <p:nvPr/>
        </p:nvSpPr>
        <p:spPr bwMode="auto">
          <a:xfrm>
            <a:off x="7419976" y="2153636"/>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t>223.1.2.1</a:t>
            </a:r>
            <a:endParaRPr lang="en-US" altLang="zh-CN" sz="180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2. </a:t>
            </a:r>
            <a:r>
              <a:rPr lang="zh-CN" altLang="en-US" dirty="0" smtClean="0">
                <a:latin typeface="+mn-lt"/>
              </a:rPr>
              <a:t>子网</a:t>
            </a:r>
            <a:endParaRPr lang="zh-CN" altLang="en-US" dirty="0">
              <a:latin typeface="+mn-lt"/>
            </a:endParaRPr>
          </a:p>
        </p:txBody>
      </p:sp>
      <p:sp>
        <p:nvSpPr>
          <p:cNvPr id="81923" name="Rectangle 6"/>
          <p:cNvSpPr>
            <a:spLocks noGrp="1" noChangeArrowheads="1"/>
          </p:cNvSpPr>
          <p:nvPr>
            <p:ph type="body" sz="half" idx="4294967295"/>
          </p:nvPr>
        </p:nvSpPr>
        <p:spPr>
          <a:xfrm>
            <a:off x="0" y="1333500"/>
            <a:ext cx="3695700" cy="4648200"/>
          </a:xfrm>
        </p:spPr>
        <p:txBody>
          <a:bodyPr/>
          <a:lstStyle/>
          <a:p>
            <a:endParaRPr lang="en-US" altLang="zh-CN" sz="2400" smtClean="0">
              <a:ea typeface="ＭＳ Ｐゴシック" panose="020B0600070205080204" pitchFamily="34" charset="-128"/>
            </a:endParaRPr>
          </a:p>
          <a:p>
            <a:endParaRPr lang="en-US" altLang="zh-CN" sz="2400" smtClean="0">
              <a:ea typeface="ＭＳ Ｐゴシック" panose="020B0600070205080204" pitchFamily="34" charset="-128"/>
            </a:endParaRPr>
          </a:p>
        </p:txBody>
      </p:sp>
      <p:sp>
        <p:nvSpPr>
          <p:cNvPr id="40965" name="Rectangle 60"/>
          <p:cNvSpPr>
            <a:spLocks noGrp="1" noChangeArrowheads="1"/>
          </p:cNvSpPr>
          <p:nvPr>
            <p:ph type="body" sz="half" idx="4294967295"/>
          </p:nvPr>
        </p:nvSpPr>
        <p:spPr>
          <a:xfrm>
            <a:off x="355600" y="1044575"/>
            <a:ext cx="3810000" cy="5030403"/>
          </a:xfrm>
        </p:spPr>
        <p:txBody>
          <a:bodyPr/>
          <a:lstStyle/>
          <a:p>
            <a:pPr>
              <a:buFont typeface="Wingdings" charset="0"/>
              <a:buNone/>
              <a:defRPr/>
            </a:pPr>
            <a:r>
              <a:rPr lang="zh-CN" altLang="en-US" dirty="0" smtClean="0">
                <a:solidFill>
                  <a:srgbClr val="CC0000"/>
                </a:solidFill>
                <a:latin typeface="Gill Sans MT" panose="020B0502020104020203" pitchFamily="34" charset="0"/>
              </a:rPr>
              <a:t>识别子网的方法</a:t>
            </a:r>
            <a:endParaRPr lang="en-US" dirty="0" smtClean="0">
              <a:solidFill>
                <a:srgbClr val="CC0000"/>
              </a:solidFill>
              <a:latin typeface="Gill Sans MT" panose="020B0502020104020203" pitchFamily="34" charset="0"/>
            </a:endParaRPr>
          </a:p>
          <a:p>
            <a:pPr>
              <a:buFont typeface="Wingdings" charset="0"/>
              <a:buChar char="v"/>
              <a:defRPr/>
            </a:pPr>
            <a:r>
              <a:rPr lang="zh-CN" altLang="en-US" dirty="0"/>
              <a:t>为了</a:t>
            </a:r>
            <a:r>
              <a:rPr lang="zh-CN" altLang="en-US" dirty="0" smtClean="0"/>
              <a:t>确定</a:t>
            </a:r>
            <a:r>
              <a:rPr lang="zh-CN" altLang="en-US" dirty="0"/>
              <a:t>子网</a:t>
            </a:r>
            <a:r>
              <a:rPr lang="zh-CN" altLang="en-US" dirty="0" smtClean="0"/>
              <a:t>，分开主机和路由器的每个接口，产生几个隔离的的</a:t>
            </a:r>
            <a:r>
              <a:rPr lang="zh-CN" altLang="en-US" dirty="0"/>
              <a:t>网络</a:t>
            </a:r>
            <a:r>
              <a:rPr lang="zh-CN" altLang="en-US" dirty="0" smtClean="0"/>
              <a:t>孤岛</a:t>
            </a:r>
            <a:endParaRPr lang="en-US" altLang="zh-CN" dirty="0" smtClean="0"/>
          </a:p>
          <a:p>
            <a:pPr>
              <a:buFont typeface="Wingdings" charset="0"/>
              <a:buChar char="v"/>
              <a:defRPr/>
            </a:pPr>
            <a:endParaRPr lang="en-US" dirty="0" smtClean="0">
              <a:latin typeface="Gill Sans MT" panose="020B0502020104020203" pitchFamily="34" charset="0"/>
            </a:endParaRPr>
          </a:p>
          <a:p>
            <a:r>
              <a:rPr lang="zh-CN" altLang="en-US" dirty="0" smtClean="0"/>
              <a:t>每个隔离的</a:t>
            </a:r>
            <a:r>
              <a:rPr lang="zh-CN" altLang="en-US" dirty="0"/>
              <a:t>网络称为子网</a:t>
            </a:r>
          </a:p>
        </p:txBody>
      </p:sp>
      <p:sp>
        <p:nvSpPr>
          <p:cNvPr id="81925" name="Text Box 61"/>
          <p:cNvSpPr txBox="1">
            <a:spLocks noChangeArrowheads="1"/>
          </p:cNvSpPr>
          <p:nvPr/>
        </p:nvSpPr>
        <p:spPr bwMode="auto">
          <a:xfrm>
            <a:off x="5557838" y="5781675"/>
            <a:ext cx="250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t>subnet mask: /24</a:t>
            </a:r>
          </a:p>
        </p:txBody>
      </p:sp>
      <p:grpSp>
        <p:nvGrpSpPr>
          <p:cNvPr id="81928" name="Group 190"/>
          <p:cNvGrpSpPr>
            <a:grpSpLocks/>
          </p:cNvGrpSpPr>
          <p:nvPr/>
        </p:nvGrpSpPr>
        <p:grpSpPr bwMode="auto">
          <a:xfrm>
            <a:off x="4368800" y="908050"/>
            <a:ext cx="4452938" cy="4652963"/>
            <a:chOff x="2752" y="572"/>
            <a:chExt cx="2805" cy="2931"/>
          </a:xfrm>
        </p:grpSpPr>
        <p:sp>
          <p:nvSpPr>
            <p:cNvPr id="81932"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C0000"/>
                  </a:solidFill>
                </a:rPr>
                <a:t>223.1.1.0/24</a:t>
              </a:r>
            </a:p>
          </p:txBody>
        </p:sp>
        <p:sp>
          <p:nvSpPr>
            <p:cNvPr id="81933"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C0000"/>
                  </a:solidFill>
                </a:rPr>
                <a:t>223.1.2.0/24</a:t>
              </a:r>
            </a:p>
          </p:txBody>
        </p:sp>
        <p:sp>
          <p:nvSpPr>
            <p:cNvPr id="81934"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C0000"/>
                  </a:solidFill>
                </a:rPr>
                <a:t>223.1.3.0/24</a:t>
              </a:r>
            </a:p>
          </p:txBody>
        </p:sp>
        <p:sp>
          <p:nvSpPr>
            <p:cNvPr id="81935"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36"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37"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38"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39"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0"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1"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2"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223.1.1.1</a:t>
              </a:r>
              <a:endParaRPr lang="en-US" altLang="zh-CN" sz="1800">
                <a:latin typeface="Comic Sans MS" panose="030F0702030302020204" pitchFamily="66" charset="0"/>
              </a:endParaRPr>
            </a:p>
          </p:txBody>
        </p:sp>
        <p:sp>
          <p:nvSpPr>
            <p:cNvPr id="81943"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223.1.1.3</a:t>
              </a:r>
              <a:endParaRPr lang="en-US" altLang="zh-CN" sz="1800">
                <a:latin typeface="Comic Sans MS" panose="030F0702030302020204" pitchFamily="66" charset="0"/>
              </a:endParaRPr>
            </a:p>
          </p:txBody>
        </p:sp>
        <p:sp>
          <p:nvSpPr>
            <p:cNvPr id="81944"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223.1.1.4</a:t>
              </a:r>
              <a:endParaRPr lang="en-US" altLang="zh-CN" sz="1800">
                <a:latin typeface="Comic Sans MS" panose="030F0702030302020204" pitchFamily="66" charset="0"/>
              </a:endParaRPr>
            </a:p>
          </p:txBody>
        </p:sp>
        <p:sp>
          <p:nvSpPr>
            <p:cNvPr id="81945"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223.1.2.9</a:t>
              </a:r>
              <a:endParaRPr lang="en-US" altLang="zh-CN" sz="1800">
                <a:latin typeface="Comic Sans MS" panose="030F0702030302020204" pitchFamily="66" charset="0"/>
              </a:endParaRPr>
            </a:p>
          </p:txBody>
        </p:sp>
        <p:sp>
          <p:nvSpPr>
            <p:cNvPr id="81946"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7"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8"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9"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0"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a:t>
              </a:r>
              <a:endParaRPr lang="en-US" altLang="zh-CN" sz="1800">
                <a:latin typeface="Comic Sans MS" panose="030F0702030302020204" pitchFamily="66" charset="0"/>
              </a:endParaRPr>
            </a:p>
          </p:txBody>
        </p:sp>
        <p:sp>
          <p:nvSpPr>
            <p:cNvPr id="81951"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223.1.3.1</a:t>
              </a:r>
              <a:endParaRPr lang="en-US" altLang="zh-CN" sz="1800">
                <a:latin typeface="Comic Sans MS" panose="030F0702030302020204" pitchFamily="66" charset="0"/>
              </a:endParaRPr>
            </a:p>
          </p:txBody>
        </p:sp>
        <p:grpSp>
          <p:nvGrpSpPr>
            <p:cNvPr id="81952" name="Group 217"/>
            <p:cNvGrpSpPr>
              <a:grpSpLocks/>
            </p:cNvGrpSpPr>
            <p:nvPr/>
          </p:nvGrpSpPr>
          <p:grpSpPr bwMode="auto">
            <a:xfrm>
              <a:off x="2755" y="956"/>
              <a:ext cx="404" cy="352"/>
              <a:chOff x="-44" y="1473"/>
              <a:chExt cx="981" cy="1105"/>
            </a:xfrm>
          </p:grpSpPr>
          <p:pic>
            <p:nvPicPr>
              <p:cNvPr id="81991" name="Picture 21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2" name="Freeform 21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3" name="Group 220"/>
            <p:cNvGrpSpPr>
              <a:grpSpLocks/>
            </p:cNvGrpSpPr>
            <p:nvPr/>
          </p:nvGrpSpPr>
          <p:grpSpPr bwMode="auto">
            <a:xfrm>
              <a:off x="2752" y="1340"/>
              <a:ext cx="404" cy="352"/>
              <a:chOff x="-44" y="1473"/>
              <a:chExt cx="981" cy="1105"/>
            </a:xfrm>
          </p:grpSpPr>
          <p:pic>
            <p:nvPicPr>
              <p:cNvPr id="81989" name="Picture 22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22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4" name="Group 223"/>
            <p:cNvGrpSpPr>
              <a:grpSpLocks/>
            </p:cNvGrpSpPr>
            <p:nvPr/>
          </p:nvGrpSpPr>
          <p:grpSpPr bwMode="auto">
            <a:xfrm>
              <a:off x="2770" y="1724"/>
              <a:ext cx="404" cy="352"/>
              <a:chOff x="-44" y="1473"/>
              <a:chExt cx="981" cy="1105"/>
            </a:xfrm>
          </p:grpSpPr>
          <p:pic>
            <p:nvPicPr>
              <p:cNvPr id="81987" name="Picture 22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22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5" name="Group 226"/>
            <p:cNvGrpSpPr>
              <a:grpSpLocks/>
            </p:cNvGrpSpPr>
            <p:nvPr/>
          </p:nvGrpSpPr>
          <p:grpSpPr bwMode="auto">
            <a:xfrm flipH="1">
              <a:off x="5106" y="1062"/>
              <a:ext cx="404" cy="352"/>
              <a:chOff x="-44" y="1473"/>
              <a:chExt cx="981" cy="1105"/>
            </a:xfrm>
          </p:grpSpPr>
          <p:pic>
            <p:nvPicPr>
              <p:cNvPr id="81985" name="Picture 22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22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6" name="Group 229"/>
            <p:cNvGrpSpPr>
              <a:grpSpLocks/>
            </p:cNvGrpSpPr>
            <p:nvPr/>
          </p:nvGrpSpPr>
          <p:grpSpPr bwMode="auto">
            <a:xfrm flipH="1">
              <a:off x="5153" y="1868"/>
              <a:ext cx="404" cy="352"/>
              <a:chOff x="-44" y="1473"/>
              <a:chExt cx="981" cy="1105"/>
            </a:xfrm>
          </p:grpSpPr>
          <p:pic>
            <p:nvPicPr>
              <p:cNvPr id="81983"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231"/>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7" name="Group 232"/>
            <p:cNvGrpSpPr>
              <a:grpSpLocks/>
            </p:cNvGrpSpPr>
            <p:nvPr/>
          </p:nvGrpSpPr>
          <p:grpSpPr bwMode="auto">
            <a:xfrm flipH="1">
              <a:off x="4392" y="2828"/>
              <a:ext cx="404" cy="352"/>
              <a:chOff x="-44" y="1473"/>
              <a:chExt cx="981" cy="1105"/>
            </a:xfrm>
          </p:grpSpPr>
          <p:pic>
            <p:nvPicPr>
              <p:cNvPr id="81981" name="Picture 2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23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8" name="Group 235"/>
            <p:cNvGrpSpPr>
              <a:grpSpLocks/>
            </p:cNvGrpSpPr>
            <p:nvPr/>
          </p:nvGrpSpPr>
          <p:grpSpPr bwMode="auto">
            <a:xfrm flipH="1">
              <a:off x="3659" y="2854"/>
              <a:ext cx="404" cy="352"/>
              <a:chOff x="-44" y="1473"/>
              <a:chExt cx="981" cy="1105"/>
            </a:xfrm>
          </p:grpSpPr>
          <p:pic>
            <p:nvPicPr>
              <p:cNvPr id="81979" name="Picture 2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237"/>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9" name="Group 238"/>
            <p:cNvGrpSpPr>
              <a:grpSpLocks/>
            </p:cNvGrpSpPr>
            <p:nvPr/>
          </p:nvGrpSpPr>
          <p:grpSpPr bwMode="auto">
            <a:xfrm>
              <a:off x="3929" y="1653"/>
              <a:ext cx="440" cy="224"/>
              <a:chOff x="4396" y="1245"/>
              <a:chExt cx="672" cy="248"/>
            </a:xfrm>
          </p:grpSpPr>
          <p:sp>
            <p:nvSpPr>
              <p:cNvPr id="8197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8197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8197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81974" name="Group 242"/>
              <p:cNvGrpSpPr>
                <a:grpSpLocks/>
              </p:cNvGrpSpPr>
              <p:nvPr/>
            </p:nvGrpSpPr>
            <p:grpSpPr bwMode="auto">
              <a:xfrm>
                <a:off x="4530" y="1287"/>
                <a:ext cx="377" cy="75"/>
                <a:chOff x="2468" y="1332"/>
                <a:chExt cx="310" cy="60"/>
              </a:xfrm>
            </p:grpSpPr>
            <p:sp>
              <p:nvSpPr>
                <p:cNvPr id="81977"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78"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975"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6"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960" name="Group 247"/>
            <p:cNvGrpSpPr>
              <a:grpSpLocks/>
            </p:cNvGrpSpPr>
            <p:nvPr/>
          </p:nvGrpSpPr>
          <p:grpSpPr bwMode="auto">
            <a:xfrm>
              <a:off x="4315" y="2223"/>
              <a:ext cx="634" cy="361"/>
              <a:chOff x="4758" y="3508"/>
              <a:chExt cx="634" cy="361"/>
            </a:xfrm>
          </p:grpSpPr>
          <p:sp>
            <p:nvSpPr>
              <p:cNvPr id="81969"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subnet</a:t>
                </a:r>
              </a:p>
            </p:txBody>
          </p:sp>
          <p:sp>
            <p:nvSpPr>
              <p:cNvPr id="81970"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1961" name="Rectangle 250"/>
            <p:cNvSpPr>
              <a:spLocks noChangeArrowheads="1"/>
            </p:cNvSpPr>
            <p:nvPr/>
          </p:nvSpPr>
          <p:spPr bwMode="auto">
            <a:xfrm>
              <a:off x="3232" y="1363"/>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2"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223.1.1.2</a:t>
              </a:r>
              <a:endParaRPr lang="en-US" altLang="zh-CN" sz="1800">
                <a:latin typeface="Comic Sans MS" panose="030F0702030302020204" pitchFamily="66" charset="0"/>
              </a:endParaRPr>
            </a:p>
          </p:txBody>
        </p:sp>
        <p:sp>
          <p:nvSpPr>
            <p:cNvPr id="81963" name="Rectangle 252"/>
            <p:cNvSpPr>
              <a:spLocks noChangeArrowheads="1"/>
            </p:cNvSpPr>
            <p:nvPr/>
          </p:nvSpPr>
          <p:spPr bwMode="auto">
            <a:xfrm>
              <a:off x="4936" y="1354"/>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4" name="Rectangle 253"/>
            <p:cNvSpPr>
              <a:spLocks noChangeArrowheads="1"/>
            </p:cNvSpPr>
            <p:nvPr/>
          </p:nvSpPr>
          <p:spPr bwMode="auto">
            <a:xfrm>
              <a:off x="4934" y="1858"/>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5" name="Rectangle 254"/>
            <p:cNvSpPr>
              <a:spLocks noChangeArrowheads="1"/>
            </p:cNvSpPr>
            <p:nvPr/>
          </p:nvSpPr>
          <p:spPr bwMode="auto">
            <a:xfrm>
              <a:off x="4082" y="1975"/>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6"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223.1.3.27</a:t>
              </a:r>
              <a:endParaRPr lang="en-US" altLang="zh-CN" sz="1800">
                <a:latin typeface="Comic Sans MS" panose="030F0702030302020204" pitchFamily="66" charset="0"/>
              </a:endParaRPr>
            </a:p>
          </p:txBody>
        </p:sp>
        <p:sp>
          <p:nvSpPr>
            <p:cNvPr id="81967"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223.1.2.2</a:t>
              </a:r>
              <a:endParaRPr lang="en-US" altLang="zh-CN" sz="1800">
                <a:latin typeface="Comic Sans MS" panose="030F0702030302020204" pitchFamily="66" charset="0"/>
              </a:endParaRPr>
            </a:p>
          </p:txBody>
        </p:sp>
        <p:sp>
          <p:nvSpPr>
            <p:cNvPr id="81968"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223.1.2.1</a:t>
              </a:r>
              <a:endParaRPr lang="en-US" altLang="zh-CN" sz="1800">
                <a:latin typeface="Comic Sans MS" panose="030F0702030302020204" pitchFamily="66" charset="0"/>
              </a:endParaRPr>
            </a:p>
          </p:txBody>
        </p:sp>
      </p:grpSp>
      <p:sp>
        <p:nvSpPr>
          <p:cNvPr id="81929" name="Line 147"/>
          <p:cNvSpPr>
            <a:spLocks noChangeShapeType="1"/>
          </p:cNvSpPr>
          <p:nvPr/>
        </p:nvSpPr>
        <p:spPr bwMode="auto">
          <a:xfrm>
            <a:off x="5519738" y="2662238"/>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0" name="Line 151"/>
          <p:cNvSpPr>
            <a:spLocks noChangeShapeType="1"/>
          </p:cNvSpPr>
          <p:nvPr/>
        </p:nvSpPr>
        <p:spPr bwMode="auto">
          <a:xfrm>
            <a:off x="6854825" y="2668588"/>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1" name="Line 156"/>
          <p:cNvSpPr>
            <a:spLocks noChangeShapeType="1"/>
          </p:cNvSpPr>
          <p:nvPr/>
        </p:nvSpPr>
        <p:spPr bwMode="auto">
          <a:xfrm>
            <a:off x="6616700" y="3006725"/>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7334532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3" name="Rectangle 96"/>
          <p:cNvSpPr>
            <a:spLocks noGrp="1" noChangeArrowheads="1"/>
          </p:cNvSpPr>
          <p:nvPr>
            <p:ph type="title"/>
          </p:nvPr>
        </p:nvSpPr>
        <p:spPr>
          <a:xfrm>
            <a:off x="352425" y="142875"/>
            <a:ext cx="8455025" cy="737440"/>
          </a:xfrm>
        </p:spPr>
        <p:txBody>
          <a:bodyPr/>
          <a:lstStyle/>
          <a:p>
            <a:r>
              <a:rPr lang="zh-CN" altLang="en-US" dirty="0">
                <a:latin typeface="Gill Sans MT" panose="020B0502020104020203" pitchFamily="34" charset="0"/>
              </a:rPr>
              <a:t>子网</a:t>
            </a:r>
          </a:p>
        </p:txBody>
      </p:sp>
      <p:sp>
        <p:nvSpPr>
          <p:cNvPr id="96" name="Freeform 2"/>
          <p:cNvSpPr>
            <a:spLocks/>
          </p:cNvSpPr>
          <p:nvPr/>
        </p:nvSpPr>
        <p:spPr bwMode="auto">
          <a:xfrm>
            <a:off x="6115050" y="2882460"/>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7" name="Freeform 3"/>
          <p:cNvSpPr>
            <a:spLocks/>
          </p:cNvSpPr>
          <p:nvPr/>
        </p:nvSpPr>
        <p:spPr bwMode="auto">
          <a:xfrm>
            <a:off x="4819650" y="4393760"/>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 name="Freeform 4"/>
          <p:cNvSpPr>
            <a:spLocks/>
          </p:cNvSpPr>
          <p:nvPr/>
        </p:nvSpPr>
        <p:spPr bwMode="auto">
          <a:xfrm>
            <a:off x="4562475" y="2806260"/>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9" name="Freeform 5"/>
          <p:cNvSpPr>
            <a:spLocks/>
          </p:cNvSpPr>
          <p:nvPr/>
        </p:nvSpPr>
        <p:spPr bwMode="auto">
          <a:xfrm rot="5265760">
            <a:off x="5276851" y="569472"/>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0" name="Rectangle 7"/>
          <p:cNvSpPr txBox="1">
            <a:spLocks noChangeArrowheads="1"/>
          </p:cNvSpPr>
          <p:nvPr/>
        </p:nvSpPr>
        <p:spPr>
          <a:xfrm>
            <a:off x="582613" y="1336675"/>
            <a:ext cx="3695700" cy="4648200"/>
          </a:xfrm>
          <a:prstGeom prst="rect">
            <a:avLst/>
          </a:prstGeom>
        </p:spPr>
        <p:txBody>
          <a:bodyPr/>
          <a:lst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a:lstStyle>
          <a:p>
            <a:pPr>
              <a:buFont typeface="Wingdings" charset="0"/>
              <a:buNone/>
              <a:defRPr/>
            </a:pPr>
            <a:r>
              <a:rPr lang="en-US" kern="0" dirty="0" smtClean="0">
                <a:solidFill>
                  <a:srgbClr val="000099"/>
                </a:solidFill>
              </a:rPr>
              <a:t>how many?</a:t>
            </a:r>
            <a:endParaRPr lang="en-US" kern="0" dirty="0">
              <a:solidFill>
                <a:srgbClr val="000099"/>
              </a:solidFill>
            </a:endParaRPr>
          </a:p>
        </p:txBody>
      </p:sp>
      <p:sp>
        <p:nvSpPr>
          <p:cNvPr id="101" name="Line 10"/>
          <p:cNvSpPr>
            <a:spLocks noChangeShapeType="1"/>
          </p:cNvSpPr>
          <p:nvPr/>
        </p:nvSpPr>
        <p:spPr bwMode="auto">
          <a:xfrm flipH="1" flipV="1">
            <a:off x="6727825" y="146482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1"/>
          <p:cNvSpPr>
            <a:spLocks noChangeShapeType="1"/>
          </p:cNvSpPr>
          <p:nvPr/>
        </p:nvSpPr>
        <p:spPr bwMode="auto">
          <a:xfrm flipH="1">
            <a:off x="5227638" y="1410848"/>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4"/>
          <p:cNvSpPr>
            <a:spLocks noChangeShapeType="1"/>
          </p:cNvSpPr>
          <p:nvPr/>
        </p:nvSpPr>
        <p:spPr bwMode="auto">
          <a:xfrm flipH="1">
            <a:off x="5856288" y="185376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Text Box 15"/>
          <p:cNvSpPr txBox="1">
            <a:spLocks noChangeArrowheads="1"/>
          </p:cNvSpPr>
          <p:nvPr/>
        </p:nvSpPr>
        <p:spPr bwMode="auto">
          <a:xfrm>
            <a:off x="4237038" y="140926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223.1.1.1</a:t>
            </a:r>
            <a:endParaRPr lang="en-US" altLang="zh-CN" sz="1800">
              <a:latin typeface="Comic Sans MS" panose="030F0702030302020204" pitchFamily="66" charset="0"/>
            </a:endParaRPr>
          </a:p>
        </p:txBody>
      </p:sp>
      <p:sp>
        <p:nvSpPr>
          <p:cNvPr id="105" name="Rectangle 16"/>
          <p:cNvSpPr>
            <a:spLocks noChangeArrowheads="1"/>
          </p:cNvSpPr>
          <p:nvPr/>
        </p:nvSpPr>
        <p:spPr bwMode="auto">
          <a:xfrm>
            <a:off x="5729288" y="2115698"/>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6" name="Text Box 17"/>
          <p:cNvSpPr txBox="1">
            <a:spLocks noChangeArrowheads="1"/>
          </p:cNvSpPr>
          <p:nvPr/>
        </p:nvSpPr>
        <p:spPr bwMode="auto">
          <a:xfrm>
            <a:off x="5372100" y="20172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223.1.1.3</a:t>
            </a:r>
            <a:endParaRPr lang="en-US" altLang="zh-CN" sz="1800">
              <a:latin typeface="Comic Sans MS" panose="030F0702030302020204" pitchFamily="66" charset="0"/>
            </a:endParaRPr>
          </a:p>
        </p:txBody>
      </p:sp>
      <p:sp>
        <p:nvSpPr>
          <p:cNvPr id="107" name="Text Box 18"/>
          <p:cNvSpPr txBox="1">
            <a:spLocks noChangeArrowheads="1"/>
          </p:cNvSpPr>
          <p:nvPr/>
        </p:nvSpPr>
        <p:spPr bwMode="auto">
          <a:xfrm>
            <a:off x="6684963" y="14140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223.1.1.4</a:t>
            </a:r>
            <a:endParaRPr lang="en-US" altLang="zh-CN" sz="1800">
              <a:latin typeface="Comic Sans MS" panose="030F0702030302020204" pitchFamily="66" charset="0"/>
            </a:endParaRPr>
          </a:p>
        </p:txBody>
      </p:sp>
      <p:sp>
        <p:nvSpPr>
          <p:cNvPr id="108" name="Freeform 19"/>
          <p:cNvSpPr>
            <a:spLocks/>
          </p:cNvSpPr>
          <p:nvPr/>
        </p:nvSpPr>
        <p:spPr bwMode="auto">
          <a:xfrm>
            <a:off x="3622675" y="4500123"/>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 name="Line 34"/>
          <p:cNvSpPr>
            <a:spLocks noChangeShapeType="1"/>
          </p:cNvSpPr>
          <p:nvPr/>
        </p:nvSpPr>
        <p:spPr bwMode="auto">
          <a:xfrm>
            <a:off x="4378325" y="4730310"/>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36"/>
          <p:cNvSpPr>
            <a:spLocks noChangeShapeType="1"/>
          </p:cNvSpPr>
          <p:nvPr/>
        </p:nvSpPr>
        <p:spPr bwMode="auto">
          <a:xfrm flipH="1" flipV="1">
            <a:off x="3870325" y="545103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37"/>
          <p:cNvSpPr>
            <a:spLocks noChangeShapeType="1"/>
          </p:cNvSpPr>
          <p:nvPr/>
        </p:nvSpPr>
        <p:spPr bwMode="auto">
          <a:xfrm flipH="1" flipV="1">
            <a:off x="4865688" y="543674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Text Box 40"/>
          <p:cNvSpPr txBox="1">
            <a:spLocks noChangeArrowheads="1"/>
          </p:cNvSpPr>
          <p:nvPr/>
        </p:nvSpPr>
        <p:spPr bwMode="auto">
          <a:xfrm>
            <a:off x="4813300" y="532403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223.1.2.2</a:t>
            </a:r>
            <a:endParaRPr lang="en-US" altLang="zh-CN" sz="1800">
              <a:latin typeface="Comic Sans MS" panose="030F0702030302020204" pitchFamily="66" charset="0"/>
            </a:endParaRPr>
          </a:p>
        </p:txBody>
      </p:sp>
      <p:sp>
        <p:nvSpPr>
          <p:cNvPr id="113" name="Text Box 41"/>
          <p:cNvSpPr txBox="1">
            <a:spLocks noChangeArrowheads="1"/>
          </p:cNvSpPr>
          <p:nvPr/>
        </p:nvSpPr>
        <p:spPr bwMode="auto">
          <a:xfrm>
            <a:off x="2917825" y="53192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223.1.2.1</a:t>
            </a:r>
            <a:endParaRPr lang="en-US" altLang="zh-CN" sz="1800">
              <a:latin typeface="Comic Sans MS" panose="030F0702030302020204" pitchFamily="66" charset="0"/>
            </a:endParaRPr>
          </a:p>
        </p:txBody>
      </p:sp>
      <p:sp>
        <p:nvSpPr>
          <p:cNvPr id="114" name="Rectangle 42"/>
          <p:cNvSpPr>
            <a:spLocks noChangeArrowheads="1"/>
          </p:cNvSpPr>
          <p:nvPr/>
        </p:nvSpPr>
        <p:spPr bwMode="auto">
          <a:xfrm>
            <a:off x="4319588" y="483032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15" name="Text Box 43"/>
          <p:cNvSpPr txBox="1">
            <a:spLocks noChangeArrowheads="1"/>
          </p:cNvSpPr>
          <p:nvPr/>
        </p:nvSpPr>
        <p:spPr bwMode="auto">
          <a:xfrm>
            <a:off x="3876675" y="47699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223.1.2.6</a:t>
            </a:r>
            <a:endParaRPr lang="en-US" altLang="zh-CN" sz="1800">
              <a:latin typeface="Comic Sans MS" panose="030F0702030302020204" pitchFamily="66" charset="0"/>
            </a:endParaRPr>
          </a:p>
        </p:txBody>
      </p:sp>
      <p:sp>
        <p:nvSpPr>
          <p:cNvPr id="116" name="Freeform 45"/>
          <p:cNvSpPr>
            <a:spLocks/>
          </p:cNvSpPr>
          <p:nvPr/>
        </p:nvSpPr>
        <p:spPr bwMode="auto">
          <a:xfrm>
            <a:off x="6640513" y="447948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7" name="Line 60"/>
          <p:cNvSpPr>
            <a:spLocks noChangeShapeType="1"/>
          </p:cNvSpPr>
          <p:nvPr/>
        </p:nvSpPr>
        <p:spPr bwMode="auto">
          <a:xfrm>
            <a:off x="7407275" y="474936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62"/>
          <p:cNvSpPr>
            <a:spLocks noChangeShapeType="1"/>
          </p:cNvSpPr>
          <p:nvPr/>
        </p:nvSpPr>
        <p:spPr bwMode="auto">
          <a:xfrm flipH="1" flipV="1">
            <a:off x="6899275" y="547008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63"/>
          <p:cNvSpPr>
            <a:spLocks noChangeShapeType="1"/>
          </p:cNvSpPr>
          <p:nvPr/>
        </p:nvSpPr>
        <p:spPr bwMode="auto">
          <a:xfrm flipH="1" flipV="1">
            <a:off x="7894638" y="545579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Text Box 66"/>
          <p:cNvSpPr txBox="1">
            <a:spLocks noChangeArrowheads="1"/>
          </p:cNvSpPr>
          <p:nvPr/>
        </p:nvSpPr>
        <p:spPr bwMode="auto">
          <a:xfrm>
            <a:off x="7842250" y="534308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a:t>
            </a:r>
            <a:endParaRPr lang="en-US" altLang="zh-CN" sz="1800">
              <a:latin typeface="Comic Sans MS" panose="030F0702030302020204" pitchFamily="66" charset="0"/>
            </a:endParaRPr>
          </a:p>
        </p:txBody>
      </p:sp>
      <p:sp>
        <p:nvSpPr>
          <p:cNvPr id="121" name="Text Box 67"/>
          <p:cNvSpPr txBox="1">
            <a:spLocks noChangeArrowheads="1"/>
          </p:cNvSpPr>
          <p:nvPr/>
        </p:nvSpPr>
        <p:spPr bwMode="auto">
          <a:xfrm>
            <a:off x="5946775" y="53383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223.1.3.1</a:t>
            </a:r>
            <a:endParaRPr lang="en-US" altLang="zh-CN" sz="1800">
              <a:latin typeface="Comic Sans MS" panose="030F0702030302020204" pitchFamily="66" charset="0"/>
            </a:endParaRPr>
          </a:p>
        </p:txBody>
      </p:sp>
      <p:sp>
        <p:nvSpPr>
          <p:cNvPr id="122" name="Rectangle 68"/>
          <p:cNvSpPr>
            <a:spLocks noChangeArrowheads="1"/>
          </p:cNvSpPr>
          <p:nvPr/>
        </p:nvSpPr>
        <p:spPr bwMode="auto">
          <a:xfrm>
            <a:off x="7348538" y="484937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23" name="Text Box 69"/>
          <p:cNvSpPr txBox="1">
            <a:spLocks noChangeArrowheads="1"/>
          </p:cNvSpPr>
          <p:nvPr/>
        </p:nvSpPr>
        <p:spPr bwMode="auto">
          <a:xfrm>
            <a:off x="6899275" y="481444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223.1.3.27</a:t>
            </a:r>
            <a:endParaRPr lang="en-US" altLang="zh-CN" sz="1800">
              <a:latin typeface="Comic Sans MS" panose="030F0702030302020204" pitchFamily="66" charset="0"/>
            </a:endParaRPr>
          </a:p>
        </p:txBody>
      </p:sp>
      <p:sp>
        <p:nvSpPr>
          <p:cNvPr id="124" name="Line 84"/>
          <p:cNvSpPr>
            <a:spLocks noChangeShapeType="1"/>
          </p:cNvSpPr>
          <p:nvPr/>
        </p:nvSpPr>
        <p:spPr bwMode="auto">
          <a:xfrm flipH="1" flipV="1">
            <a:off x="6108700" y="136957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Text Box 86"/>
          <p:cNvSpPr txBox="1">
            <a:spLocks noChangeArrowheads="1"/>
          </p:cNvSpPr>
          <p:nvPr/>
        </p:nvSpPr>
        <p:spPr bwMode="auto">
          <a:xfrm>
            <a:off x="5618163" y="6202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223.1.1.2</a:t>
            </a:r>
            <a:endParaRPr lang="en-US" altLang="zh-CN" sz="1600">
              <a:latin typeface="Comic Sans MS" panose="030F0702030302020204" pitchFamily="66" charset="0"/>
            </a:endParaRPr>
          </a:p>
        </p:txBody>
      </p:sp>
      <p:sp>
        <p:nvSpPr>
          <p:cNvPr id="126" name="Line 87"/>
          <p:cNvSpPr>
            <a:spLocks noChangeShapeType="1"/>
          </p:cNvSpPr>
          <p:nvPr/>
        </p:nvSpPr>
        <p:spPr bwMode="auto">
          <a:xfrm flipV="1">
            <a:off x="4591050" y="282531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88"/>
          <p:cNvSpPr>
            <a:spLocks noChangeShapeType="1"/>
          </p:cNvSpPr>
          <p:nvPr/>
        </p:nvSpPr>
        <p:spPr bwMode="auto">
          <a:xfrm flipH="1" flipV="1">
            <a:off x="6105525" y="280626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89"/>
          <p:cNvSpPr>
            <a:spLocks noChangeShapeType="1"/>
          </p:cNvSpPr>
          <p:nvPr/>
        </p:nvSpPr>
        <p:spPr bwMode="auto">
          <a:xfrm flipH="1" flipV="1">
            <a:off x="4781550" y="4568385"/>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Text Box 90"/>
          <p:cNvSpPr txBox="1">
            <a:spLocks noChangeArrowheads="1"/>
          </p:cNvSpPr>
          <p:nvPr/>
        </p:nvSpPr>
        <p:spPr bwMode="auto">
          <a:xfrm>
            <a:off x="6184900" y="271894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223.1.7.0</a:t>
            </a:r>
            <a:endParaRPr lang="en-US" altLang="zh-CN" sz="1800">
              <a:latin typeface="Comic Sans MS" panose="030F0702030302020204" pitchFamily="66" charset="0"/>
            </a:endParaRPr>
          </a:p>
        </p:txBody>
      </p:sp>
      <p:sp>
        <p:nvSpPr>
          <p:cNvPr id="130" name="Text Box 91"/>
          <p:cNvSpPr txBox="1">
            <a:spLocks noChangeArrowheads="1"/>
          </p:cNvSpPr>
          <p:nvPr/>
        </p:nvSpPr>
        <p:spPr bwMode="auto">
          <a:xfrm>
            <a:off x="7261225" y="40048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223.1.7.1</a:t>
            </a:r>
            <a:endParaRPr lang="en-US" altLang="zh-CN" sz="1800">
              <a:latin typeface="Comic Sans MS" panose="030F0702030302020204" pitchFamily="66" charset="0"/>
            </a:endParaRPr>
          </a:p>
        </p:txBody>
      </p:sp>
      <p:sp>
        <p:nvSpPr>
          <p:cNvPr id="131" name="Text Box 92"/>
          <p:cNvSpPr txBox="1">
            <a:spLocks noChangeArrowheads="1"/>
          </p:cNvSpPr>
          <p:nvPr/>
        </p:nvSpPr>
        <p:spPr bwMode="auto">
          <a:xfrm>
            <a:off x="6022975" y="42619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223.1.8.0</a:t>
            </a:r>
            <a:endParaRPr lang="en-US" altLang="zh-CN" sz="1800">
              <a:latin typeface="Comic Sans MS" panose="030F0702030302020204" pitchFamily="66" charset="0"/>
            </a:endParaRPr>
          </a:p>
        </p:txBody>
      </p:sp>
      <p:sp>
        <p:nvSpPr>
          <p:cNvPr id="132" name="Text Box 93"/>
          <p:cNvSpPr txBox="1">
            <a:spLocks noChangeArrowheads="1"/>
          </p:cNvSpPr>
          <p:nvPr/>
        </p:nvSpPr>
        <p:spPr bwMode="auto">
          <a:xfrm>
            <a:off x="4775200" y="42619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223.1.8.1</a:t>
            </a:r>
            <a:endParaRPr lang="en-US" altLang="zh-CN" sz="1800">
              <a:latin typeface="Comic Sans MS" panose="030F0702030302020204" pitchFamily="66" charset="0"/>
            </a:endParaRPr>
          </a:p>
        </p:txBody>
      </p:sp>
      <p:sp>
        <p:nvSpPr>
          <p:cNvPr id="133" name="Text Box 94"/>
          <p:cNvSpPr txBox="1">
            <a:spLocks noChangeArrowheads="1"/>
          </p:cNvSpPr>
          <p:nvPr/>
        </p:nvSpPr>
        <p:spPr bwMode="auto">
          <a:xfrm>
            <a:off x="3698875" y="39667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223.1.9.1</a:t>
            </a:r>
            <a:endParaRPr lang="en-US" altLang="zh-CN" sz="1800">
              <a:latin typeface="Comic Sans MS" panose="030F0702030302020204" pitchFamily="66" charset="0"/>
            </a:endParaRPr>
          </a:p>
        </p:txBody>
      </p:sp>
      <p:sp>
        <p:nvSpPr>
          <p:cNvPr id="134" name="Text Box 95"/>
          <p:cNvSpPr txBox="1">
            <a:spLocks noChangeArrowheads="1"/>
          </p:cNvSpPr>
          <p:nvPr/>
        </p:nvSpPr>
        <p:spPr bwMode="auto">
          <a:xfrm>
            <a:off x="4565650" y="27284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223.1.9.2</a:t>
            </a:r>
            <a:endParaRPr lang="en-US" altLang="zh-CN" sz="1800">
              <a:latin typeface="Comic Sans MS" panose="030F0702030302020204" pitchFamily="66" charset="0"/>
            </a:endParaRPr>
          </a:p>
        </p:txBody>
      </p:sp>
      <p:grpSp>
        <p:nvGrpSpPr>
          <p:cNvPr id="137" name="Group 100"/>
          <p:cNvGrpSpPr>
            <a:grpSpLocks/>
          </p:cNvGrpSpPr>
          <p:nvPr/>
        </p:nvGrpSpPr>
        <p:grpSpPr bwMode="auto">
          <a:xfrm>
            <a:off x="5545138" y="2442723"/>
            <a:ext cx="742950" cy="388937"/>
            <a:chOff x="4396" y="1245"/>
            <a:chExt cx="672" cy="248"/>
          </a:xfrm>
        </p:grpSpPr>
        <p:sp>
          <p:nvSpPr>
            <p:cNvPr id="13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3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4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41" name="Group 104"/>
            <p:cNvGrpSpPr>
              <a:grpSpLocks/>
            </p:cNvGrpSpPr>
            <p:nvPr/>
          </p:nvGrpSpPr>
          <p:grpSpPr bwMode="auto">
            <a:xfrm>
              <a:off x="4530" y="1287"/>
              <a:ext cx="377" cy="75"/>
              <a:chOff x="2468" y="1332"/>
              <a:chExt cx="310" cy="60"/>
            </a:xfrm>
          </p:grpSpPr>
          <p:sp>
            <p:nvSpPr>
              <p:cNvPr id="144"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2"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6" name="Group 109"/>
          <p:cNvGrpSpPr>
            <a:grpSpLocks/>
          </p:cNvGrpSpPr>
          <p:nvPr/>
        </p:nvGrpSpPr>
        <p:grpSpPr bwMode="auto">
          <a:xfrm>
            <a:off x="7080250" y="4335023"/>
            <a:ext cx="742950" cy="388937"/>
            <a:chOff x="4396" y="1245"/>
            <a:chExt cx="672" cy="248"/>
          </a:xfrm>
        </p:grpSpPr>
        <p:sp>
          <p:nvSpPr>
            <p:cNvPr id="14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4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4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50" name="Group 113"/>
            <p:cNvGrpSpPr>
              <a:grpSpLocks/>
            </p:cNvGrpSpPr>
            <p:nvPr/>
          </p:nvGrpSpPr>
          <p:grpSpPr bwMode="auto">
            <a:xfrm>
              <a:off x="4530" y="1287"/>
              <a:ext cx="377" cy="75"/>
              <a:chOff x="2468" y="1332"/>
              <a:chExt cx="310" cy="60"/>
            </a:xfrm>
          </p:grpSpPr>
          <p:sp>
            <p:nvSpPr>
              <p:cNvPr id="153"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1"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 name="Group 118"/>
          <p:cNvGrpSpPr>
            <a:grpSpLocks/>
          </p:cNvGrpSpPr>
          <p:nvPr/>
        </p:nvGrpSpPr>
        <p:grpSpPr bwMode="auto">
          <a:xfrm>
            <a:off x="4087813" y="4342960"/>
            <a:ext cx="742950" cy="388938"/>
            <a:chOff x="4396" y="1245"/>
            <a:chExt cx="672" cy="248"/>
          </a:xfrm>
        </p:grpSpPr>
        <p:sp>
          <p:nvSpPr>
            <p:cNvPr id="15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5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5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59" name="Group 122"/>
            <p:cNvGrpSpPr>
              <a:grpSpLocks/>
            </p:cNvGrpSpPr>
            <p:nvPr/>
          </p:nvGrpSpPr>
          <p:grpSpPr bwMode="auto">
            <a:xfrm>
              <a:off x="4530" y="1287"/>
              <a:ext cx="377" cy="75"/>
              <a:chOff x="2468" y="1332"/>
              <a:chExt cx="310" cy="60"/>
            </a:xfrm>
          </p:grpSpPr>
          <p:sp>
            <p:nvSpPr>
              <p:cNvPr id="162"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0"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 name="Group 127"/>
          <p:cNvGrpSpPr>
            <a:grpSpLocks/>
          </p:cNvGrpSpPr>
          <p:nvPr/>
        </p:nvGrpSpPr>
        <p:grpSpPr bwMode="auto">
          <a:xfrm>
            <a:off x="6315075" y="944123"/>
            <a:ext cx="641350" cy="558800"/>
            <a:chOff x="-44" y="1473"/>
            <a:chExt cx="981" cy="1105"/>
          </a:xfrm>
        </p:grpSpPr>
        <p:pic>
          <p:nvPicPr>
            <p:cNvPr id="165" name="Picture 1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12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7" name="Group 130"/>
          <p:cNvGrpSpPr>
            <a:grpSpLocks/>
          </p:cNvGrpSpPr>
          <p:nvPr/>
        </p:nvGrpSpPr>
        <p:grpSpPr bwMode="auto">
          <a:xfrm>
            <a:off x="4918075" y="961585"/>
            <a:ext cx="641350" cy="558800"/>
            <a:chOff x="-44" y="1473"/>
            <a:chExt cx="981" cy="1105"/>
          </a:xfrm>
        </p:grpSpPr>
        <p:pic>
          <p:nvPicPr>
            <p:cNvPr id="168" name="Picture 1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13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0" name="Group 133"/>
          <p:cNvGrpSpPr>
            <a:grpSpLocks/>
          </p:cNvGrpSpPr>
          <p:nvPr/>
        </p:nvGrpSpPr>
        <p:grpSpPr bwMode="auto">
          <a:xfrm>
            <a:off x="5749925" y="912373"/>
            <a:ext cx="641350" cy="558800"/>
            <a:chOff x="-44" y="1473"/>
            <a:chExt cx="981" cy="1105"/>
          </a:xfrm>
        </p:grpSpPr>
        <p:pic>
          <p:nvPicPr>
            <p:cNvPr id="171" name="Picture 13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13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3" name="Group 136"/>
          <p:cNvGrpSpPr>
            <a:grpSpLocks/>
          </p:cNvGrpSpPr>
          <p:nvPr/>
        </p:nvGrpSpPr>
        <p:grpSpPr bwMode="auto">
          <a:xfrm>
            <a:off x="7473950" y="5614548"/>
            <a:ext cx="641350" cy="558800"/>
            <a:chOff x="-44" y="1473"/>
            <a:chExt cx="981" cy="1105"/>
          </a:xfrm>
        </p:grpSpPr>
        <p:pic>
          <p:nvPicPr>
            <p:cNvPr id="174" name="Picture 13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13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6" name="Group 139"/>
          <p:cNvGrpSpPr>
            <a:grpSpLocks/>
          </p:cNvGrpSpPr>
          <p:nvPr/>
        </p:nvGrpSpPr>
        <p:grpSpPr bwMode="auto">
          <a:xfrm>
            <a:off x="6523038" y="5578035"/>
            <a:ext cx="641350" cy="558800"/>
            <a:chOff x="-44" y="1473"/>
            <a:chExt cx="981" cy="1105"/>
          </a:xfrm>
        </p:grpSpPr>
        <p:pic>
          <p:nvPicPr>
            <p:cNvPr id="177" name="Picture 14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Freeform 141"/>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9" name="Group 142"/>
          <p:cNvGrpSpPr>
            <a:grpSpLocks/>
          </p:cNvGrpSpPr>
          <p:nvPr/>
        </p:nvGrpSpPr>
        <p:grpSpPr bwMode="auto">
          <a:xfrm>
            <a:off x="3497263" y="5585973"/>
            <a:ext cx="641350" cy="558800"/>
            <a:chOff x="-44" y="1473"/>
            <a:chExt cx="981" cy="1105"/>
          </a:xfrm>
        </p:grpSpPr>
        <p:pic>
          <p:nvPicPr>
            <p:cNvPr id="180" name="Picture 14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14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82" name="Group 145"/>
          <p:cNvGrpSpPr>
            <a:grpSpLocks/>
          </p:cNvGrpSpPr>
          <p:nvPr/>
        </p:nvGrpSpPr>
        <p:grpSpPr bwMode="auto">
          <a:xfrm>
            <a:off x="4419600" y="5627248"/>
            <a:ext cx="641350" cy="558800"/>
            <a:chOff x="-44" y="1473"/>
            <a:chExt cx="981" cy="1105"/>
          </a:xfrm>
        </p:grpSpPr>
        <p:pic>
          <p:nvPicPr>
            <p:cNvPr id="183" name="Picture 14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Freeform 147"/>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7"/>
                                        </p:tgtEl>
                                      </p:cBhvr>
                                    </p:animEffect>
                                    <p:set>
                                      <p:cBhvr>
                                        <p:cTn id="7" dur="1" fill="hold">
                                          <p:stCondLst>
                                            <p:cond delay="499"/>
                                          </p:stCondLst>
                                        </p:cTn>
                                        <p:tgtEl>
                                          <p:spTgt spid="1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55"/>
                                        </p:tgtEl>
                                      </p:cBhvr>
                                    </p:animEffect>
                                    <p:set>
                                      <p:cBhvr>
                                        <p:cTn id="12" dur="1" fill="hold">
                                          <p:stCondLst>
                                            <p:cond delay="499"/>
                                          </p:stCondLst>
                                        </p:cTn>
                                        <p:tgtEl>
                                          <p:spTgt spid="15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146"/>
                                        </p:tgtEl>
                                      </p:cBhvr>
                                    </p:animEffect>
                                    <p:set>
                                      <p:cBhvr>
                                        <p:cTn id="17" dur="1" fill="hold">
                                          <p:stCondLst>
                                            <p:cond delay="499"/>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63537" y="206594"/>
            <a:ext cx="8454641" cy="665765"/>
          </a:xfrm>
          <a:noFill/>
        </p:spPr>
        <p:txBody>
          <a:bodyPr/>
          <a:lstStyle/>
          <a:p>
            <a:r>
              <a:rPr lang="en-US" altLang="zh-CN" dirty="0">
                <a:latin typeface="+mn-lt"/>
              </a:rPr>
              <a:t>3. </a:t>
            </a:r>
            <a:r>
              <a:rPr lang="zh-CN" altLang="en-US" dirty="0" smtClean="0">
                <a:latin typeface="+mn-lt"/>
              </a:rPr>
              <a:t>分类寻址</a:t>
            </a:r>
            <a:endParaRPr lang="en-US" altLang="zh-CN" dirty="0">
              <a:latin typeface="+mn-lt"/>
            </a:endParaRPr>
          </a:p>
        </p:txBody>
      </p:sp>
      <p:sp>
        <p:nvSpPr>
          <p:cNvPr id="87043" name="Rectangle 3"/>
          <p:cNvSpPr>
            <a:spLocks noGrp="1" noChangeArrowheads="1"/>
          </p:cNvSpPr>
          <p:nvPr>
            <p:ph type="body" idx="1"/>
          </p:nvPr>
        </p:nvSpPr>
        <p:spPr>
          <a:xfrm>
            <a:off x="363538" y="1019503"/>
            <a:ext cx="8454641" cy="5160580"/>
          </a:xfrm>
          <a:noFill/>
        </p:spPr>
        <p:txBody>
          <a:bodyPr/>
          <a:lstStyle/>
          <a:p>
            <a:pPr>
              <a:spcBef>
                <a:spcPts val="600"/>
              </a:spcBef>
            </a:pPr>
            <a:r>
              <a:rPr lang="en-US" altLang="zh-CN" dirty="0"/>
              <a:t>IPv4</a:t>
            </a:r>
            <a:r>
              <a:rPr lang="zh-CN" altLang="en-US" dirty="0"/>
              <a:t>寻址一开始就</a:t>
            </a:r>
            <a:r>
              <a:rPr lang="zh-CN" altLang="en-US" dirty="0" smtClean="0"/>
              <a:t>使用</a:t>
            </a:r>
            <a:r>
              <a:rPr lang="zh-CN" altLang="en-US" dirty="0"/>
              <a:t>分</a:t>
            </a:r>
            <a:r>
              <a:rPr lang="zh-CN" altLang="en-US" dirty="0" smtClean="0"/>
              <a:t>类</a:t>
            </a:r>
            <a:r>
              <a:rPr lang="zh-CN" altLang="en-US" dirty="0"/>
              <a:t>的概念。</a:t>
            </a:r>
          </a:p>
          <a:p>
            <a:pPr>
              <a:spcBef>
                <a:spcPts val="600"/>
              </a:spcBef>
            </a:pPr>
            <a:endParaRPr lang="en-US" altLang="zh-CN" dirty="0" smtClean="0"/>
          </a:p>
          <a:p>
            <a:pPr>
              <a:spcBef>
                <a:spcPts val="600"/>
              </a:spcBef>
            </a:pPr>
            <a:r>
              <a:rPr lang="zh-CN" altLang="en-US" dirty="0" smtClean="0"/>
              <a:t>这种</a:t>
            </a:r>
            <a:r>
              <a:rPr lang="zh-CN" altLang="en-US" dirty="0"/>
              <a:t>架构</a:t>
            </a:r>
            <a:r>
              <a:rPr lang="zh-CN" altLang="en-US" dirty="0" smtClean="0"/>
              <a:t>称为分类</a:t>
            </a:r>
            <a:r>
              <a:rPr lang="zh-CN" altLang="en-US" dirty="0"/>
              <a:t>寻址。</a:t>
            </a:r>
          </a:p>
          <a:p>
            <a:pPr>
              <a:spcBef>
                <a:spcPts val="600"/>
              </a:spcBef>
            </a:pPr>
            <a:endParaRPr lang="en-US" altLang="zh-CN" dirty="0" smtClean="0"/>
          </a:p>
          <a:p>
            <a:pPr>
              <a:spcBef>
                <a:spcPts val="600"/>
              </a:spcBef>
            </a:pPr>
            <a:r>
              <a:rPr lang="zh-CN" altLang="en-US" dirty="0" smtClean="0"/>
              <a:t>虽然</a:t>
            </a:r>
            <a:r>
              <a:rPr lang="zh-CN" altLang="en-US" dirty="0"/>
              <a:t>这个方案已经过时了，但我们在这里简要地讨论它，以展示无类寻址背后的基本原理。</a:t>
            </a:r>
          </a:p>
          <a:p>
            <a:pPr>
              <a:spcBef>
                <a:spcPts val="600"/>
              </a:spcBef>
            </a:pPr>
            <a:endParaRPr lang="en-US" altLang="zh-CN" dirty="0" smtClean="0"/>
          </a:p>
          <a:p>
            <a:pPr>
              <a:spcBef>
                <a:spcPts val="600"/>
              </a:spcBef>
            </a:pPr>
            <a:r>
              <a:rPr lang="zh-CN" altLang="en-US" dirty="0" smtClean="0"/>
              <a:t>在</a:t>
            </a:r>
            <a:r>
              <a:rPr lang="zh-CN" altLang="en-US" dirty="0"/>
              <a:t>分类寻址中，地址空间分为五个类</a:t>
            </a:r>
            <a:r>
              <a:rPr lang="en-US" altLang="zh-CN" dirty="0" smtClean="0"/>
              <a:t>: 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和</a:t>
            </a:r>
            <a:r>
              <a:rPr lang="en-US" altLang="zh-CN" dirty="0"/>
              <a:t>E</a:t>
            </a:r>
            <a:r>
              <a:rPr lang="zh-CN" altLang="en-US" dirty="0"/>
              <a:t>。</a:t>
            </a:r>
          </a:p>
          <a:p>
            <a:pPr>
              <a:spcBef>
                <a:spcPts val="600"/>
              </a:spcBef>
            </a:pPr>
            <a:endParaRPr lang="en-US" altLang="zh-CN" dirty="0" smtClean="0"/>
          </a:p>
          <a:p>
            <a:pPr>
              <a:spcBef>
                <a:spcPts val="600"/>
              </a:spcBef>
            </a:pPr>
            <a:r>
              <a:rPr lang="zh-CN" altLang="en-US" dirty="0" smtClean="0"/>
              <a:t>每个</a:t>
            </a:r>
            <a:r>
              <a:rPr lang="zh-CN" altLang="en-US" dirty="0"/>
              <a:t>类</a:t>
            </a:r>
            <a:r>
              <a:rPr lang="zh-CN" altLang="en-US" dirty="0">
                <a:solidFill>
                  <a:srgbClr val="FF0000"/>
                </a:solidFill>
              </a:rPr>
              <a:t>占用</a:t>
            </a:r>
            <a:r>
              <a:rPr lang="zh-CN" altLang="en-US" dirty="0"/>
              <a:t>部分地址空间。</a:t>
            </a:r>
          </a:p>
          <a:p>
            <a:pPr eaLnBrk="1" hangingPunct="1">
              <a:lnSpc>
                <a:spcPct val="90000"/>
              </a:lnSpc>
            </a:pPr>
            <a:endParaRPr lang="en-US" altLang="zh-CN" dirty="0" smtClean="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521493" y="5475514"/>
            <a:ext cx="8008938" cy="461665"/>
          </a:xfrm>
          <a:prstGeom prst="rect">
            <a:avLst/>
          </a:prstGeom>
          <a:noFill/>
          <a:ln w="9525">
            <a:noFill/>
            <a:miter lim="800000"/>
            <a:headEnd/>
            <a:tailEnd/>
          </a:ln>
        </p:spPr>
        <p:txBody>
          <a:bodyPr>
            <a:spAutoFit/>
          </a:bodyPr>
          <a:lstStyle/>
          <a:p>
            <a:pPr algn="ctr"/>
            <a:r>
              <a:rPr lang="zh-CN" altLang="en-US" sz="2400" dirty="0" smtClean="0"/>
              <a:t>辨别二进制</a:t>
            </a:r>
            <a:r>
              <a:rPr lang="zh-CN" altLang="en-US" sz="2400" dirty="0"/>
              <a:t>和点十进制记数法中</a:t>
            </a:r>
            <a:r>
              <a:rPr lang="zh-CN" altLang="en-US" sz="2400" dirty="0" smtClean="0"/>
              <a:t>的分类类别</a:t>
            </a:r>
            <a:endParaRPr lang="en-US" altLang="zh-CN" sz="2400" dirty="0" smtClean="0"/>
          </a:p>
        </p:txBody>
      </p:sp>
      <p:pic>
        <p:nvPicPr>
          <p:cNvPr id="88067" name="Picture 3"/>
          <p:cNvPicPr>
            <a:picLocks noChangeAspect="1" noChangeArrowheads="1"/>
          </p:cNvPicPr>
          <p:nvPr/>
        </p:nvPicPr>
        <p:blipFill>
          <a:blip r:embed="rId3" cstate="print"/>
          <a:srcRect/>
          <a:stretch>
            <a:fillRect/>
          </a:stretch>
        </p:blipFill>
        <p:spPr bwMode="auto">
          <a:xfrm>
            <a:off x="412750" y="1566863"/>
            <a:ext cx="8226425" cy="33242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t>3. </a:t>
            </a:r>
            <a:r>
              <a:rPr lang="zh-CN" altLang="en-US" dirty="0"/>
              <a:t>分类寻址</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04800" y="1092200"/>
            <a:ext cx="8407400" cy="519113"/>
          </a:xfrm>
          <a:prstGeom prst="rect">
            <a:avLst/>
          </a:prstGeom>
          <a:solidFill>
            <a:schemeClr val="bg1"/>
          </a:solidFill>
          <a:ln w="9525">
            <a:noFill/>
            <a:miter lim="800000"/>
            <a:headEnd/>
            <a:tailEnd/>
          </a:ln>
        </p:spPr>
        <p:txBody>
          <a:bodyPr>
            <a:spAutoFit/>
          </a:bodyPr>
          <a:lstStyle/>
          <a:p>
            <a:pPr algn="just"/>
            <a:endParaRPr lang="en-US" altLang="zh-CN" sz="2800">
              <a:latin typeface="+mn-lt"/>
            </a:endParaRPr>
          </a:p>
        </p:txBody>
      </p:sp>
      <p:sp>
        <p:nvSpPr>
          <p:cNvPr id="91139" name="Rectangle 3"/>
          <p:cNvSpPr>
            <a:spLocks noChangeArrowheads="1"/>
          </p:cNvSpPr>
          <p:nvPr/>
        </p:nvSpPr>
        <p:spPr bwMode="auto">
          <a:xfrm>
            <a:off x="304800" y="3479800"/>
            <a:ext cx="8686800" cy="519113"/>
          </a:xfrm>
          <a:prstGeom prst="rect">
            <a:avLst/>
          </a:prstGeom>
          <a:solidFill>
            <a:schemeClr val="bg1"/>
          </a:solidFill>
          <a:ln w="9525">
            <a:noFill/>
            <a:miter lim="800000"/>
            <a:headEnd/>
            <a:tailEnd/>
          </a:ln>
        </p:spPr>
        <p:txBody>
          <a:bodyPr>
            <a:spAutoFit/>
          </a:bodyPr>
          <a:lstStyle/>
          <a:p>
            <a:endParaRPr lang="en-US" altLang="zh-CN" sz="2800">
              <a:latin typeface="+mn-lt"/>
            </a:endParaRPr>
          </a:p>
        </p:txBody>
      </p:sp>
      <p:sp>
        <p:nvSpPr>
          <p:cNvPr id="91141" name="Rectangle 6"/>
          <p:cNvSpPr>
            <a:spLocks noGrp="1" noChangeArrowheads="1"/>
          </p:cNvSpPr>
          <p:nvPr>
            <p:ph type="body" idx="1"/>
          </p:nvPr>
        </p:nvSpPr>
        <p:spPr>
          <a:xfrm>
            <a:off x="338138" y="1042987"/>
            <a:ext cx="8475662" cy="5084543"/>
          </a:xfrm>
        </p:spPr>
        <p:txBody>
          <a:bodyPr/>
          <a:lstStyle/>
          <a:p>
            <a:pPr eaLnBrk="1" hangingPunct="1">
              <a:lnSpc>
                <a:spcPct val="90000"/>
              </a:lnSpc>
            </a:pPr>
            <a:r>
              <a:rPr lang="en-US" altLang="zh-CN" dirty="0" smtClean="0"/>
              <a:t>Find the class of each address.</a:t>
            </a:r>
          </a:p>
          <a:p>
            <a:pPr eaLnBrk="1" hangingPunct="1">
              <a:lnSpc>
                <a:spcPct val="90000"/>
              </a:lnSpc>
              <a:buFontTx/>
              <a:buNone/>
            </a:pPr>
            <a:r>
              <a:rPr lang="en-US" altLang="zh-CN" dirty="0" smtClean="0">
                <a:solidFill>
                  <a:schemeClr val="hlink"/>
                </a:solidFill>
              </a:rPr>
              <a:t>a.</a:t>
            </a:r>
            <a:r>
              <a:rPr lang="en-US" altLang="zh-CN" dirty="0" smtClean="0"/>
              <a:t>  </a:t>
            </a:r>
            <a:r>
              <a:rPr lang="en-US" altLang="zh-CN" u="sng" dirty="0" smtClean="0">
                <a:solidFill>
                  <a:srgbClr val="009900"/>
                </a:solidFill>
              </a:rPr>
              <a:t>0</a:t>
            </a:r>
            <a:r>
              <a:rPr lang="en-US" altLang="zh-CN" dirty="0" smtClean="0"/>
              <a:t>0000001 00001011 00001011 11101111</a:t>
            </a:r>
          </a:p>
          <a:p>
            <a:pPr eaLnBrk="1" hangingPunct="1">
              <a:lnSpc>
                <a:spcPct val="90000"/>
              </a:lnSpc>
              <a:buFontTx/>
              <a:buNone/>
            </a:pPr>
            <a:r>
              <a:rPr lang="en-US" altLang="zh-CN" dirty="0" smtClean="0">
                <a:solidFill>
                  <a:schemeClr val="hlink"/>
                </a:solidFill>
              </a:rPr>
              <a:t>b.</a:t>
            </a:r>
            <a:r>
              <a:rPr lang="en-US" altLang="zh-CN" dirty="0" smtClean="0"/>
              <a:t>  </a:t>
            </a:r>
            <a:r>
              <a:rPr lang="en-US" altLang="zh-CN" u="sng" dirty="0" smtClean="0">
                <a:solidFill>
                  <a:srgbClr val="009900"/>
                </a:solidFill>
              </a:rPr>
              <a:t>110</a:t>
            </a:r>
            <a:r>
              <a:rPr lang="en-US" altLang="zh-CN" dirty="0" smtClean="0"/>
              <a:t>00001 10000011 00011011 11111111</a:t>
            </a:r>
          </a:p>
          <a:p>
            <a:pPr eaLnBrk="1" hangingPunct="1">
              <a:lnSpc>
                <a:spcPct val="90000"/>
              </a:lnSpc>
              <a:buFontTx/>
              <a:buNone/>
            </a:pPr>
            <a:r>
              <a:rPr lang="en-US" altLang="zh-CN" dirty="0" smtClean="0">
                <a:solidFill>
                  <a:schemeClr val="hlink"/>
                </a:solidFill>
              </a:rPr>
              <a:t>c.</a:t>
            </a:r>
            <a:r>
              <a:rPr lang="en-US" altLang="zh-CN" dirty="0" smtClean="0"/>
              <a:t>  </a:t>
            </a:r>
            <a:r>
              <a:rPr lang="en-US" altLang="zh-CN" u="sng" dirty="0" smtClean="0">
                <a:solidFill>
                  <a:srgbClr val="009900"/>
                </a:solidFill>
              </a:rPr>
              <a:t>14</a:t>
            </a:r>
            <a:r>
              <a:rPr lang="en-US" altLang="zh-CN" dirty="0" smtClean="0"/>
              <a:t>.23.120.8</a:t>
            </a:r>
          </a:p>
          <a:p>
            <a:pPr eaLnBrk="1" hangingPunct="1">
              <a:lnSpc>
                <a:spcPct val="90000"/>
              </a:lnSpc>
              <a:buFontTx/>
              <a:buNone/>
            </a:pPr>
            <a:r>
              <a:rPr lang="en-US" altLang="zh-CN" dirty="0" smtClean="0">
                <a:solidFill>
                  <a:schemeClr val="hlink"/>
                </a:solidFill>
              </a:rPr>
              <a:t>d.</a:t>
            </a:r>
            <a:r>
              <a:rPr lang="en-US" altLang="zh-CN" dirty="0" smtClean="0"/>
              <a:t>  </a:t>
            </a:r>
            <a:r>
              <a:rPr lang="en-US" altLang="zh-CN" u="sng" dirty="0" smtClean="0">
                <a:solidFill>
                  <a:srgbClr val="009900"/>
                </a:solidFill>
              </a:rPr>
              <a:t>252</a:t>
            </a:r>
            <a:r>
              <a:rPr lang="en-US" altLang="zh-CN" dirty="0" smtClean="0"/>
              <a:t>.5.15.111</a:t>
            </a:r>
          </a:p>
          <a:p>
            <a:pPr eaLnBrk="1" hangingPunct="1">
              <a:lnSpc>
                <a:spcPct val="90000"/>
              </a:lnSpc>
            </a:pPr>
            <a:endParaRPr lang="zh-CN" altLang="en-US" dirty="0" smtClean="0"/>
          </a:p>
          <a:p>
            <a:pPr eaLnBrk="1" hangingPunct="1">
              <a:lnSpc>
                <a:spcPct val="90000"/>
              </a:lnSpc>
              <a:buFontTx/>
              <a:buNone/>
            </a:pPr>
            <a:r>
              <a:rPr lang="en-US" altLang="zh-CN" dirty="0" smtClean="0">
                <a:solidFill>
                  <a:srgbClr val="FF0000"/>
                </a:solidFill>
              </a:rPr>
              <a:t>Solution</a:t>
            </a:r>
          </a:p>
          <a:p>
            <a:pPr eaLnBrk="1" hangingPunct="1">
              <a:lnSpc>
                <a:spcPct val="90000"/>
              </a:lnSpc>
              <a:buFontTx/>
              <a:buNone/>
            </a:pPr>
            <a:r>
              <a:rPr lang="en-US" altLang="zh-CN" dirty="0" smtClean="0">
                <a:solidFill>
                  <a:schemeClr val="hlink"/>
                </a:solidFill>
              </a:rPr>
              <a:t>a.</a:t>
            </a:r>
            <a:r>
              <a:rPr lang="en-US" altLang="zh-CN" dirty="0" smtClean="0"/>
              <a:t> The first bit is 0. This is a class A address.</a:t>
            </a:r>
          </a:p>
          <a:p>
            <a:pPr eaLnBrk="1" hangingPunct="1">
              <a:lnSpc>
                <a:spcPct val="90000"/>
              </a:lnSpc>
              <a:buFontTx/>
              <a:buNone/>
            </a:pPr>
            <a:r>
              <a:rPr lang="en-US" altLang="zh-CN" dirty="0" smtClean="0">
                <a:solidFill>
                  <a:schemeClr val="hlink"/>
                </a:solidFill>
              </a:rPr>
              <a:t>b.</a:t>
            </a:r>
            <a:r>
              <a:rPr lang="en-US" altLang="zh-CN" dirty="0" smtClean="0"/>
              <a:t> The first 2 bits are 1; the third bit is 0. This is a class C address.</a:t>
            </a:r>
          </a:p>
          <a:p>
            <a:pPr eaLnBrk="1" hangingPunct="1">
              <a:lnSpc>
                <a:spcPct val="90000"/>
              </a:lnSpc>
              <a:buFontTx/>
              <a:buNone/>
            </a:pPr>
            <a:r>
              <a:rPr lang="en-US" altLang="zh-CN" dirty="0" smtClean="0">
                <a:solidFill>
                  <a:schemeClr val="hlink"/>
                </a:solidFill>
              </a:rPr>
              <a:t>c.</a:t>
            </a:r>
            <a:r>
              <a:rPr lang="en-US" altLang="zh-CN" dirty="0" smtClean="0"/>
              <a:t> The first byte is 14; the class is A.</a:t>
            </a:r>
          </a:p>
          <a:p>
            <a:pPr eaLnBrk="1" hangingPunct="1">
              <a:lnSpc>
                <a:spcPct val="90000"/>
              </a:lnSpc>
              <a:buFontTx/>
              <a:buNone/>
            </a:pPr>
            <a:r>
              <a:rPr lang="en-US" altLang="zh-CN" dirty="0" smtClean="0">
                <a:solidFill>
                  <a:schemeClr val="hlink"/>
                </a:solidFill>
              </a:rPr>
              <a:t>d.</a:t>
            </a:r>
            <a:r>
              <a:rPr lang="en-US" altLang="zh-CN" dirty="0" smtClean="0"/>
              <a:t> The first byte is 252; the class is E.</a:t>
            </a:r>
          </a:p>
          <a:p>
            <a:pPr eaLnBrk="1" hangingPunct="1">
              <a:lnSpc>
                <a:spcPct val="90000"/>
              </a:lnSpc>
            </a:pPr>
            <a:endParaRPr lang="zh-CN" altLang="en-US" dirty="0" smtClean="0"/>
          </a:p>
        </p:txBody>
      </p:sp>
      <p:sp>
        <p:nvSpPr>
          <p:cNvPr id="2" name="标题 1"/>
          <p:cNvSpPr>
            <a:spLocks noGrp="1"/>
          </p:cNvSpPr>
          <p:nvPr>
            <p:ph type="title"/>
          </p:nvPr>
        </p:nvSpPr>
        <p:spPr/>
        <p:txBody>
          <a:bodyPr/>
          <a:lstStyle/>
          <a:p>
            <a:r>
              <a:rPr lang="en-US" altLang="zh-CN" dirty="0"/>
              <a:t>3. </a:t>
            </a:r>
            <a:r>
              <a:rPr lang="zh-CN" altLang="en-US" dirty="0"/>
              <a:t>分类寻址</a:t>
            </a:r>
            <a:endParaRPr lang="zh-CN" altLang="en-US" dirty="0">
              <a:latin typeface="+mn-lt"/>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srcRect/>
          <a:stretch>
            <a:fillRect/>
          </a:stretch>
        </p:blipFill>
        <p:spPr bwMode="auto">
          <a:xfrm>
            <a:off x="684213" y="1700213"/>
            <a:ext cx="6757987" cy="3694112"/>
          </a:xfrm>
          <a:prstGeom prst="rect">
            <a:avLst/>
          </a:prstGeom>
          <a:noFill/>
          <a:ln w="9525">
            <a:noFill/>
            <a:miter lim="800000"/>
            <a:headEnd/>
            <a:tailEnd/>
          </a:ln>
        </p:spPr>
      </p:pic>
      <p:sp>
        <p:nvSpPr>
          <p:cNvPr id="92163" name="Rectangle 3"/>
          <p:cNvSpPr>
            <a:spLocks noGrp="1" noChangeArrowheads="1"/>
          </p:cNvSpPr>
          <p:nvPr>
            <p:ph type="title"/>
          </p:nvPr>
        </p:nvSpPr>
        <p:spPr>
          <a:xfrm>
            <a:off x="338138" y="228600"/>
            <a:ext cx="8455025" cy="685800"/>
          </a:xfrm>
        </p:spPr>
        <p:txBody>
          <a:bodyPr/>
          <a:lstStyle/>
          <a:p>
            <a:r>
              <a:rPr lang="en-US" altLang="zh-CN" dirty="0"/>
              <a:t>3. </a:t>
            </a:r>
            <a:r>
              <a:rPr lang="zh-CN" altLang="en-US" dirty="0"/>
              <a:t>分类寻址</a:t>
            </a:r>
            <a:endParaRPr lang="en-US" altLang="zh-CN" dirty="0">
              <a:latin typeface="Gill Sans MT" panose="020B0502020104020203" pitchFamily="34" charset="0"/>
            </a:endParaRPr>
          </a:p>
        </p:txBody>
      </p:sp>
      <p:sp>
        <p:nvSpPr>
          <p:cNvPr id="92164" name="Rectangle 4"/>
          <p:cNvSpPr>
            <a:spLocks noGrp="1" noChangeArrowheads="1"/>
          </p:cNvSpPr>
          <p:nvPr>
            <p:ph type="body" idx="4294967295"/>
          </p:nvPr>
        </p:nvSpPr>
        <p:spPr>
          <a:xfrm>
            <a:off x="321468" y="5684838"/>
            <a:ext cx="8488363" cy="495300"/>
          </a:xfrm>
        </p:spPr>
        <p:txBody>
          <a:bodyPr/>
          <a:lstStyle/>
          <a:p>
            <a:pPr algn="ctr" eaLnBrk="1" hangingPunct="1">
              <a:buFontTx/>
              <a:buNone/>
            </a:pPr>
            <a:r>
              <a:rPr lang="zh-CN" altLang="en-US" dirty="0" smtClean="0"/>
              <a:t>多</a:t>
            </a:r>
            <a:r>
              <a:rPr lang="zh-CN" altLang="en-US" dirty="0">
                <a:solidFill>
                  <a:schemeClr val="hlink"/>
                </a:solidFill>
              </a:rPr>
              <a:t>归属</a:t>
            </a:r>
            <a:r>
              <a:rPr lang="zh-CN" altLang="en-US" dirty="0" smtClean="0"/>
              <a:t>设备</a:t>
            </a:r>
            <a:endParaRPr lang="zh-CN" altLang="en-US" dirty="0" smtClean="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srcRect/>
          <a:stretch>
            <a:fillRect/>
          </a:stretch>
        </p:blipFill>
        <p:spPr bwMode="auto">
          <a:xfrm>
            <a:off x="406400" y="1917700"/>
            <a:ext cx="8559800" cy="33178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mn-lt"/>
              </a:rPr>
              <a:t>Special addresses</a:t>
            </a:r>
            <a:endParaRPr lang="zh-CN" altLang="en-US" dirty="0">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30805</TotalTime>
  <Words>40195</Words>
  <Application>Microsoft Office PowerPoint</Application>
  <PresentationFormat>全屏显示(4:3)</PresentationFormat>
  <Paragraphs>4782</Paragraphs>
  <Slides>187</Slides>
  <Notes>150</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vt:i4>
      </vt:variant>
      <vt:variant>
        <vt:lpstr>幻灯片标题</vt:lpstr>
      </vt:variant>
      <vt:variant>
        <vt:i4>187</vt:i4>
      </vt:variant>
    </vt:vector>
  </HeadingPairs>
  <TitlesOfParts>
    <vt:vector size="216" baseType="lpstr">
      <vt:lpstr>Arial Unicode MS</vt:lpstr>
      <vt:lpstr>Arial-BoldItalicMT</vt:lpstr>
      <vt:lpstr>Arial-BoldMT</vt:lpstr>
      <vt:lpstr>Arial-ItalicMT</vt:lpstr>
      <vt:lpstr>ArialMT</vt:lpstr>
      <vt:lpstr>Gill Sans</vt:lpstr>
      <vt:lpstr>ＭＳ Ｐゴシック</vt:lpstr>
      <vt:lpstr>ＭＳ Ｐゴシック</vt:lpstr>
      <vt:lpstr>PMingLiU</vt:lpstr>
      <vt:lpstr>Times-Roman</vt:lpstr>
      <vt:lpstr>ZapfDingbats</vt:lpstr>
      <vt:lpstr>ヒラギノ角ゴ Pro W3</vt:lpstr>
      <vt:lpstr>方正舒体</vt:lpstr>
      <vt:lpstr>黑体</vt:lpstr>
      <vt:lpstr>楷体</vt:lpstr>
      <vt:lpstr>宋体</vt:lpstr>
      <vt:lpstr>Arial</vt:lpstr>
      <vt:lpstr>Calibri</vt:lpstr>
      <vt:lpstr>Comic Sans MS</vt:lpstr>
      <vt:lpstr>Courier New</vt:lpstr>
      <vt:lpstr>Garamond</vt:lpstr>
      <vt:lpstr>Gill Sans MT</vt:lpstr>
      <vt:lpstr>Symbol</vt:lpstr>
      <vt:lpstr>Tahoma</vt:lpstr>
      <vt:lpstr>Times</vt:lpstr>
      <vt:lpstr>Times New Roman</vt:lpstr>
      <vt:lpstr>Wingdings</vt:lpstr>
      <vt:lpstr>1_Blends</vt:lpstr>
      <vt:lpstr>Clip</vt:lpstr>
      <vt:lpstr>第4章 网络层：数据平面</vt:lpstr>
      <vt:lpstr>PowerPoint 演示文稿</vt:lpstr>
      <vt:lpstr>How to achieve source-to-destination delivery</vt:lpstr>
      <vt:lpstr>How to implement internetworking</vt:lpstr>
      <vt:lpstr>本章目的</vt:lpstr>
      <vt:lpstr>第4章 网络层: 数据平面</vt:lpstr>
      <vt:lpstr>网络层</vt:lpstr>
      <vt:lpstr>第4章 网络层: 数据平面</vt:lpstr>
      <vt:lpstr>两种重要的网络层功能</vt:lpstr>
      <vt:lpstr>路由和转发之间的相互作用</vt:lpstr>
      <vt:lpstr>网络层: 数据平面和控制平面</vt:lpstr>
      <vt:lpstr>每路由器的控制平面</vt:lpstr>
      <vt:lpstr>逻辑集中控制平面</vt:lpstr>
      <vt:lpstr>第4章 网络层: 数据平面</vt:lpstr>
      <vt:lpstr>网络服务模型</vt:lpstr>
      <vt:lpstr>网络服务模型</vt:lpstr>
      <vt:lpstr>网络服务模型</vt:lpstr>
      <vt:lpstr>网络层概述</vt:lpstr>
      <vt:lpstr>虚电路和数据报网络</vt:lpstr>
      <vt:lpstr>虚电路和数据报网络</vt:lpstr>
      <vt:lpstr>虚电路和数据报网络</vt:lpstr>
      <vt:lpstr>虚电路和数据报网络</vt:lpstr>
      <vt:lpstr>虚电路和数据报网络</vt:lpstr>
      <vt:lpstr>虚电路和数据报网络</vt:lpstr>
      <vt:lpstr>第4章 网络层: 数据平面</vt:lpstr>
      <vt:lpstr>路由器体系结构视图</vt:lpstr>
      <vt:lpstr>输入端口功能</vt:lpstr>
      <vt:lpstr>输入端口功能</vt:lpstr>
      <vt:lpstr>第4章 网络层: 数据平面</vt:lpstr>
      <vt:lpstr>输入端口处理和基于目的地转发</vt:lpstr>
      <vt:lpstr>基于目的地转发</vt:lpstr>
      <vt:lpstr>最长前缀匹配</vt:lpstr>
      <vt:lpstr>最长前缀匹配</vt:lpstr>
      <vt:lpstr>第4章 网络层: 数据平面</vt:lpstr>
      <vt:lpstr>交换结构</vt:lpstr>
      <vt:lpstr>交换</vt:lpstr>
      <vt:lpstr>经内存交换</vt:lpstr>
      <vt:lpstr>经总线交换</vt:lpstr>
      <vt:lpstr>经内联网络交换</vt:lpstr>
      <vt:lpstr>routing in a banyan switch</vt:lpstr>
      <vt:lpstr>经内联网络交换</vt:lpstr>
      <vt:lpstr>第4章 网络层: 数据平面</vt:lpstr>
      <vt:lpstr>输出端口</vt:lpstr>
      <vt:lpstr>第4章 网络层: 数据平面</vt:lpstr>
      <vt:lpstr>输入端口排队</vt:lpstr>
      <vt:lpstr>输出端口排队</vt:lpstr>
      <vt:lpstr>缓存区大小How much buffering?</vt:lpstr>
      <vt:lpstr>第4章 网络层: 数据平面</vt:lpstr>
      <vt:lpstr>调度机制</vt:lpstr>
      <vt:lpstr>先进先出</vt:lpstr>
      <vt:lpstr>调度策略：优先级</vt:lpstr>
      <vt:lpstr>优先级排队</vt:lpstr>
      <vt:lpstr>调度策略: 还有更多</vt:lpstr>
      <vt:lpstr>循环和加权公平排队</vt:lpstr>
      <vt:lpstr>调度策略: 还有更多</vt:lpstr>
      <vt:lpstr>第4章 网络层: 数据平面</vt:lpstr>
      <vt:lpstr>主机、路由器的网络层组件</vt:lpstr>
      <vt:lpstr>PowerPoint 演示文稿</vt:lpstr>
      <vt:lpstr>IP数据报的格式 </vt:lpstr>
      <vt:lpstr>IP数据报的格式 </vt:lpstr>
      <vt:lpstr>PowerPoint 演示文稿</vt:lpstr>
      <vt:lpstr>PowerPoint 演示文稿</vt:lpstr>
      <vt:lpstr>PowerPoint 演示文稿</vt:lpstr>
      <vt:lpstr>PowerPoint 演示文稿</vt:lpstr>
      <vt:lpstr>PowerPoint 演示文稿</vt:lpstr>
      <vt:lpstr>服务类型或区分服务</vt:lpstr>
      <vt:lpstr>PowerPoint 演示文稿</vt:lpstr>
      <vt:lpstr>PowerPoint 演示文稿</vt:lpstr>
      <vt:lpstr>PowerPoint 演示文稿</vt:lpstr>
      <vt:lpstr>PowerPoint 演示文稿</vt:lpstr>
      <vt:lpstr>IP数据报分片</vt:lpstr>
      <vt:lpstr>IP数据报分片</vt:lpstr>
      <vt:lpstr>详细分片的举例</vt:lpstr>
      <vt:lpstr>PowerPoint 演示文稿</vt:lpstr>
      <vt:lpstr>PowerPoint 演示文稿</vt:lpstr>
      <vt:lpstr>PowerPoint 演示文稿</vt:lpstr>
      <vt:lpstr>协议字段和封装数据</vt:lpstr>
      <vt:lpstr>PowerPoint 演示文稿</vt:lpstr>
      <vt:lpstr>PowerPoint 演示文稿</vt:lpstr>
      <vt:lpstr>Header checksum calculation in binary</vt:lpstr>
      <vt:lpstr>Header checksum calculation in hexadecimal</vt:lpstr>
      <vt:lpstr>PowerPoint 演示文稿</vt:lpstr>
      <vt:lpstr>第4章 网络层: 数据平面</vt:lpstr>
      <vt:lpstr>IPv4 数据报分片</vt:lpstr>
      <vt:lpstr>Flags</vt:lpstr>
      <vt:lpstr>IP Fragmentation and Reassembly</vt:lpstr>
      <vt:lpstr>Detailed fragmentation example</vt:lpstr>
      <vt:lpstr>IPv4 数据报分片</vt:lpstr>
      <vt:lpstr>第4章 网络层: 数据平面</vt:lpstr>
      <vt:lpstr>IP寻址: 介绍</vt:lpstr>
      <vt:lpstr>IP寻址: 介绍</vt:lpstr>
      <vt:lpstr>2. 子网</vt:lpstr>
      <vt:lpstr>2. 子网</vt:lpstr>
      <vt:lpstr>子网</vt:lpstr>
      <vt:lpstr>3. 分类寻址</vt:lpstr>
      <vt:lpstr>3. 分类寻址</vt:lpstr>
      <vt:lpstr>3. 分类寻址</vt:lpstr>
      <vt:lpstr>3. 分类寻址</vt:lpstr>
      <vt:lpstr>Special addresses</vt:lpstr>
      <vt:lpstr>网络地址</vt:lpstr>
      <vt:lpstr>直接广播地址</vt:lpstr>
      <vt:lpstr>受限的广播地址</vt:lpstr>
      <vt:lpstr>本网络上本主机</vt:lpstr>
      <vt:lpstr>本网络上特定主机</vt:lpstr>
      <vt:lpstr>环回地址</vt:lpstr>
      <vt:lpstr>Permanent multicast addresses</vt:lpstr>
      <vt:lpstr>用于会议的多播地址</vt:lpstr>
      <vt:lpstr>互连网举例</vt:lpstr>
      <vt:lpstr>2. 常用的三种类别的 IP地址 </vt:lpstr>
      <vt:lpstr>分类和块</vt:lpstr>
      <vt:lpstr>掩码</vt:lpstr>
      <vt:lpstr>掩码</vt:lpstr>
      <vt:lpstr>掩码</vt:lpstr>
      <vt:lpstr>掩码</vt:lpstr>
      <vt:lpstr>4. 子网划分</vt:lpstr>
      <vt:lpstr>有两级层次的网络</vt:lpstr>
      <vt:lpstr>有三级层次的网络</vt:lpstr>
      <vt:lpstr>划分子网的基本思路 </vt:lpstr>
      <vt:lpstr>划分子网的基本思路(续) </vt:lpstr>
      <vt:lpstr>Addresses without and with Subnetting</vt:lpstr>
      <vt:lpstr>掩码</vt:lpstr>
      <vt:lpstr>5. 构成超网 </vt:lpstr>
      <vt:lpstr>5. 构造超网</vt:lpstr>
      <vt:lpstr>Comparison of subnet, default, and supernet masks</vt:lpstr>
      <vt:lpstr>6. 分类寻址的缺陷</vt:lpstr>
      <vt:lpstr>6. 分类寻址的缺陷</vt:lpstr>
      <vt:lpstr>7. 无分类寻址</vt:lpstr>
      <vt:lpstr>对无分类地址块的一些限制</vt:lpstr>
      <vt:lpstr>给予小组织机构的16个地址的地址块</vt:lpstr>
      <vt:lpstr>CIDR</vt:lpstr>
      <vt:lpstr>CIDR and Classful Addressing</vt:lpstr>
      <vt:lpstr>层次编址</vt:lpstr>
      <vt:lpstr>层次编址</vt:lpstr>
      <vt:lpstr>第4章 网络层: 数据平面</vt:lpstr>
      <vt:lpstr>获得一块地址</vt:lpstr>
      <vt:lpstr>获得一块地址</vt:lpstr>
      <vt:lpstr>获得主机地址：动态主机配置协议</vt:lpstr>
      <vt:lpstr>DHCP客户/服务器场景</vt:lpstr>
      <vt:lpstr>DHCP: 动态主机配置协议</vt:lpstr>
      <vt:lpstr>DHCP客户/服务器场景</vt:lpstr>
      <vt:lpstr>4.4 网际协议:互联网中的转发和编址</vt:lpstr>
      <vt:lpstr>DHCP: example</vt:lpstr>
      <vt:lpstr>DHCP: example</vt:lpstr>
      <vt:lpstr>DHCP: Wireshark output (home LAN)</vt:lpstr>
      <vt:lpstr>第4章 网络层: 数据平面</vt:lpstr>
      <vt:lpstr>网络地址转换</vt:lpstr>
      <vt:lpstr>网络地址转换</vt:lpstr>
      <vt:lpstr>网络地址转换</vt:lpstr>
      <vt:lpstr>网络地址转换</vt:lpstr>
      <vt:lpstr>网络地址转换</vt:lpstr>
      <vt:lpstr>网络地址转换</vt:lpstr>
      <vt:lpstr>网络地址转换</vt:lpstr>
      <vt:lpstr>网络地址转换</vt:lpstr>
      <vt:lpstr>网络地址转换</vt:lpstr>
      <vt:lpstr>网络地址转换</vt:lpstr>
      <vt:lpstr>第4章 网络层: 数据平面</vt:lpstr>
      <vt:lpstr>第4章 网络层: 数据平面</vt:lpstr>
      <vt:lpstr>IPv6: 动机</vt:lpstr>
      <vt:lpstr>1. IPv6数据报格式</vt:lpstr>
      <vt:lpstr>IPv6数据报格式</vt:lpstr>
      <vt:lpstr>IPv6数据报首部和有效负载</vt:lpstr>
      <vt:lpstr>Next header codes for IPv6</vt:lpstr>
      <vt:lpstr>Comparison between IPv4 and IPv6 packet headers</vt:lpstr>
      <vt:lpstr>2. IPv4到IPv6的迁移</vt:lpstr>
      <vt:lpstr>2. IPv4到IPv6的迁移</vt:lpstr>
      <vt:lpstr>建隧道</vt:lpstr>
      <vt:lpstr>建隧道</vt:lpstr>
      <vt:lpstr>PowerPoint 演示文稿</vt:lpstr>
      <vt:lpstr>IPv6: 采用</vt:lpstr>
      <vt:lpstr>第4章 网络层: 数据平面</vt:lpstr>
      <vt:lpstr>通用转发和SDN</vt:lpstr>
      <vt:lpstr>SDN架构：控制与转发分离</vt:lpstr>
      <vt:lpstr>OpenFlow 数据平面抽象</vt:lpstr>
      <vt:lpstr>OpenFlow 数据平面抽象</vt:lpstr>
      <vt:lpstr>第4章 网络层: 数据平面</vt:lpstr>
      <vt:lpstr>匹配</vt:lpstr>
      <vt:lpstr>OpenFlow流表条目</vt:lpstr>
      <vt:lpstr>例子</vt:lpstr>
      <vt:lpstr>例子</vt:lpstr>
      <vt:lpstr>OpenFlow抽象</vt:lpstr>
      <vt:lpstr>第4章 网络层: 数据平面</vt:lpstr>
      <vt:lpstr>第一个例子：简单转发</vt:lpstr>
      <vt:lpstr>第二个例子：负载均衡</vt:lpstr>
      <vt:lpstr>第三个例子：充当防火墙</vt:lpstr>
      <vt:lpstr>第4章 网络层: 数据平面</vt:lpstr>
      <vt:lpstr>4.8 小结</vt:lpstr>
      <vt:lpstr>第4章 网络层: 数据平面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chenzhe</cp:lastModifiedBy>
  <cp:revision>889</cp:revision>
  <dcterms:created xsi:type="dcterms:W3CDTF">1999-10-08T19:08:27Z</dcterms:created>
  <dcterms:modified xsi:type="dcterms:W3CDTF">2020-11-03T17:32:10Z</dcterms:modified>
</cp:coreProperties>
</file>